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39" autoAdjust="0"/>
    <p:restoredTop sz="94660"/>
  </p:normalViewPr>
  <p:slideViewPr>
    <p:cSldViewPr snapToGrid="0">
      <p:cViewPr varScale="1">
        <p:scale>
          <a:sx n="60" d="100"/>
          <a:sy n="60"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FAFC2C35-22E3-4400-9C77-CD8402F9C186}" type="datetimeFigureOut">
              <a:rPr lang="en-GB" smtClean="0"/>
              <a:t>29/04/2025</a:t>
            </a:fld>
            <a:endParaRPr lang="en-GB"/>
          </a:p>
        </p:txBody>
      </p:sp>
      <p:sp>
        <p:nvSpPr>
          <p:cNvPr id="5" name="Footer Placeholder 4"/>
          <p:cNvSpPr>
            <a:spLocks noGrp="1"/>
          </p:cNvSpPr>
          <p:nvPr>
            <p:ph type="ftr" sz="quarter" idx="11"/>
          </p:nvPr>
        </p:nvSpPr>
        <p:spPr>
          <a:xfrm>
            <a:off x="1371600" y="4323845"/>
            <a:ext cx="6400800" cy="365125"/>
          </a:xfrm>
        </p:spPr>
        <p:txBody>
          <a:bodyPr/>
          <a:lstStyle/>
          <a:p>
            <a:endParaRPr lang="en-GB"/>
          </a:p>
        </p:txBody>
      </p:sp>
      <p:sp>
        <p:nvSpPr>
          <p:cNvPr id="6" name="Slide Number Placeholder 5"/>
          <p:cNvSpPr>
            <a:spLocks noGrp="1"/>
          </p:cNvSpPr>
          <p:nvPr>
            <p:ph type="sldNum" sz="quarter" idx="12"/>
          </p:nvPr>
        </p:nvSpPr>
        <p:spPr>
          <a:xfrm>
            <a:off x="8077200" y="1430866"/>
            <a:ext cx="2743200" cy="365125"/>
          </a:xfrm>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2802431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FC2C35-22E3-4400-9C77-CD8402F9C186}" type="datetimeFigureOut">
              <a:rPr lang="en-GB" smtClean="0"/>
              <a:t>29/04/2025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41050488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FAFC2C35-22E3-4400-9C77-CD8402F9C186}" type="datetimeFigureOut">
              <a:rPr lang="en-GB" smtClean="0"/>
              <a:t>29/04/2025</a:t>
            </a:fld>
            <a:endParaRPr lang="en-GB"/>
          </a:p>
        </p:txBody>
      </p:sp>
      <p:sp>
        <p:nvSpPr>
          <p:cNvPr id="5" name="Footer Placeholder 4"/>
          <p:cNvSpPr>
            <a:spLocks noGrp="1"/>
          </p:cNvSpPr>
          <p:nvPr>
            <p:ph type="ftr" sz="quarter" idx="11"/>
          </p:nvPr>
        </p:nvSpPr>
        <p:spPr>
          <a:xfrm>
            <a:off x="685800" y="381001"/>
            <a:ext cx="6991492" cy="36406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41176693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AFC2C35-22E3-4400-9C77-CD8402F9C186}" type="datetimeFigureOut">
              <a:rPr lang="en-GB" smtClean="0"/>
              <a:t>29/04/2025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1681820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AFC2C35-22E3-4400-9C77-CD8402F9C186}" type="datetimeFigureOut">
              <a:rPr lang="en-GB" smtClean="0"/>
              <a:t>29/04/2025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2077492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AFC2C35-22E3-4400-9C77-CD8402F9C186}" type="datetimeFigureOut">
              <a:rPr lang="en-GB" smtClean="0"/>
              <a:t>29/04/2025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1278072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FC2C35-22E3-4400-9C77-CD8402F9C186}" type="datetimeFigureOut">
              <a:rPr lang="en-GB" smtClean="0"/>
              <a:t>29/04/2025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27914544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AFC2C35-22E3-4400-9C77-CD8402F9C186}" type="datetimeFigureOut">
              <a:rPr lang="en-GB" smtClean="0"/>
              <a:t>29/04/2025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24269449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AFC2C35-22E3-4400-9C77-CD8402F9C186}" type="datetimeFigureOut">
              <a:rPr lang="en-GB" smtClean="0"/>
              <a:t>29/04/2025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39765034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AFC2C35-22E3-4400-9C77-CD8402F9C186}" type="datetimeFigureOut">
              <a:rPr lang="en-GB" smtClean="0"/>
              <a:t>29/04/2025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98692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FAFC2C35-22E3-4400-9C77-CD8402F9C186}" type="datetimeFigureOut">
              <a:rPr lang="en-GB" smtClean="0"/>
              <a:t>29/04/2025</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1908491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FAFC2C35-22E3-4400-9C77-CD8402F9C186}" type="datetimeFigureOut">
              <a:rPr lang="en-GB" smtClean="0"/>
              <a:t>29/04/2025</a:t>
            </a:fld>
            <a:endParaRPr lang="en-GB"/>
          </a:p>
        </p:txBody>
      </p:sp>
      <p:sp>
        <p:nvSpPr>
          <p:cNvPr id="6" name="Footer Placeholder 5"/>
          <p:cNvSpPr>
            <a:spLocks noGrp="1"/>
          </p:cNvSpPr>
          <p:nvPr>
            <p:ph type="ftr" sz="quarter" idx="11"/>
          </p:nvPr>
        </p:nvSpPr>
        <p:spPr>
          <a:xfrm>
            <a:off x="685800" y="379941"/>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2C8F36EE-66A9-4E0C-97CB-1EA3A48BFDF4}" type="slidenum">
              <a:rPr lang="en-GB" smtClean="0"/>
              <a:t>‹#›</a:t>
            </a:fld>
            <a:endParaRPr lang="en-GB"/>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06915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FAFC2C35-22E3-4400-9C77-CD8402F9C186}" type="datetimeFigureOut">
              <a:rPr lang="en-GB" smtClean="0"/>
              <a:t>29/04/2025</a:t>
            </a:fld>
            <a:endParaRPr lang="en-GB"/>
          </a:p>
        </p:txBody>
      </p:sp>
      <p:sp>
        <p:nvSpPr>
          <p:cNvPr id="6" name="Footer Placeholder 5"/>
          <p:cNvSpPr>
            <a:spLocks noGrp="1"/>
          </p:cNvSpPr>
          <p:nvPr>
            <p:ph type="ftr" sz="quarter" idx="11"/>
          </p:nvPr>
        </p:nvSpPr>
        <p:spPr>
          <a:xfrm>
            <a:off x="685800" y="378883"/>
            <a:ext cx="6991492" cy="365125"/>
          </a:xfrm>
        </p:spPr>
        <p:txBody>
          <a:bodyPr/>
          <a:lstStyle/>
          <a:p>
            <a:endParaRPr lang="en-GB"/>
          </a:p>
        </p:txBody>
      </p:sp>
      <p:sp>
        <p:nvSpPr>
          <p:cNvPr id="7" name="Slide Number Placeholder 6"/>
          <p:cNvSpPr>
            <a:spLocks noGrp="1"/>
          </p:cNvSpPr>
          <p:nvPr>
            <p:ph type="sldNum" sz="quarter" idx="12"/>
          </p:nvPr>
        </p:nvSpPr>
        <p:spPr>
          <a:xfrm>
            <a:off x="10862452" y="381000"/>
            <a:ext cx="643748" cy="365125"/>
          </a:xfrm>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26453130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AFC2C35-22E3-4400-9C77-CD8402F9C186}" type="datetimeFigureOut">
              <a:rPr lang="en-GB" smtClean="0"/>
              <a:t>29/04/2025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37298039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FAFC2C35-22E3-4400-9C77-CD8402F9C186}" type="datetimeFigureOut">
              <a:rPr lang="en-GB" smtClean="0"/>
              <a:t>29/04/2025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21001220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AFC2C35-22E3-4400-9C77-CD8402F9C186}" type="datetimeFigureOut">
              <a:rPr lang="en-GB" smtClean="0"/>
              <a:t>29/04/2025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30908281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FAFC2C35-22E3-4400-9C77-CD8402F9C186}" type="datetimeFigureOut">
              <a:rPr lang="en-GB" smtClean="0"/>
              <a:t>29/04/2025</a:t>
            </a:fld>
            <a:endParaRPr lang="en-GB"/>
          </a:p>
        </p:txBody>
      </p:sp>
      <p:sp>
        <p:nvSpPr>
          <p:cNvPr id="5" name="Footer Placeholder 4"/>
          <p:cNvSpPr>
            <a:spLocks noGrp="1"/>
          </p:cNvSpPr>
          <p:nvPr>
            <p:ph type="ftr" sz="quarter" idx="11"/>
          </p:nvPr>
        </p:nvSpPr>
        <p:spPr>
          <a:xfrm>
            <a:off x="685800" y="381000"/>
            <a:ext cx="6991492" cy="365125"/>
          </a:xfrm>
        </p:spPr>
        <p:txBody>
          <a:bodyPr/>
          <a:lstStyle/>
          <a:p>
            <a:endParaRPr lang="en-GB"/>
          </a:p>
        </p:txBody>
      </p:sp>
      <p:sp>
        <p:nvSpPr>
          <p:cNvPr id="6" name="Slide Number Placeholder 5"/>
          <p:cNvSpPr>
            <a:spLocks noGrp="1"/>
          </p:cNvSpPr>
          <p:nvPr>
            <p:ph type="sldNum" sz="quarter" idx="12"/>
          </p:nvPr>
        </p:nvSpPr>
        <p:spPr>
          <a:xfrm>
            <a:off x="10862452" y="381000"/>
            <a:ext cx="643748" cy="365125"/>
          </a:xfrm>
        </p:spPr>
        <p:txBody>
          <a:bodyPr/>
          <a:lstStyle/>
          <a:p>
            <a:fld id="{2C8F36EE-66A9-4E0C-97CB-1EA3A48BFDF4}" type="slidenum">
              <a:rPr lang="en-GB" smtClean="0"/>
              <a:t>‹#›</a:t>
            </a:fld>
            <a:endParaRPr lang="en-GB"/>
          </a:p>
        </p:txBody>
      </p:sp>
    </p:spTree>
    <p:extLst>
      <p:ext uri="{BB962C8B-B14F-4D97-AF65-F5344CB8AC3E}">
        <p14:creationId xmlns:p14="http://schemas.microsoft.com/office/powerpoint/2010/main" val="1463849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AFC2C35-22E3-4400-9C77-CD8402F9C186}" type="datetimeFigureOut">
              <a:rPr lang="en-GB" smtClean="0"/>
              <a:t>29/04/2025</a:t>
            </a:fld>
            <a:endParaRPr lang="en-GB"/>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2C8F36EE-66A9-4E0C-97CB-1EA3A48BFDF4}" type="slidenum">
              <a:rPr lang="en-GB" smtClean="0"/>
              <a:t>‹#›</a:t>
            </a:fld>
            <a:endParaRPr lang="en-GB"/>
          </a:p>
        </p:txBody>
      </p:sp>
    </p:spTree>
    <p:extLst>
      <p:ext uri="{BB962C8B-B14F-4D97-AF65-F5344CB8AC3E}">
        <p14:creationId xmlns:p14="http://schemas.microsoft.com/office/powerpoint/2010/main" val="132124825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find-and-update.company-information.service.gov.uk/company/09986960?utm_source=chatgpt.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5DB93-7044-70C8-346F-23CD8F1201B6}"/>
              </a:ext>
            </a:extLst>
          </p:cNvPr>
          <p:cNvSpPr>
            <a:spLocks noGrp="1"/>
          </p:cNvSpPr>
          <p:nvPr>
            <p:ph type="ctrTitle"/>
          </p:nvPr>
        </p:nvSpPr>
        <p:spPr/>
        <p:txBody>
          <a:bodyPr/>
          <a:lstStyle/>
          <a:p>
            <a:r>
              <a:rPr lang="en-GB" dirty="0"/>
              <a:t>Module: LCLM4002 –Digital skills</a:t>
            </a:r>
          </a:p>
        </p:txBody>
      </p:sp>
      <p:sp>
        <p:nvSpPr>
          <p:cNvPr id="3" name="Subtitle 2">
            <a:extLst>
              <a:ext uri="{FF2B5EF4-FFF2-40B4-BE49-F238E27FC236}">
                <a16:creationId xmlns:a16="http://schemas.microsoft.com/office/drawing/2014/main" id="{F5BCB269-ECDB-CFAF-8BFE-210265117EEE}"/>
              </a:ext>
            </a:extLst>
          </p:cNvPr>
          <p:cNvSpPr>
            <a:spLocks noGrp="1"/>
          </p:cNvSpPr>
          <p:nvPr>
            <p:ph type="subTitle" idx="1"/>
          </p:nvPr>
        </p:nvSpPr>
        <p:spPr/>
        <p:txBody>
          <a:bodyPr/>
          <a:lstStyle/>
          <a:p>
            <a:r>
              <a:rPr lang="en-US" dirty="0"/>
              <a:t>Using Social Media to reach Customers.</a:t>
            </a:r>
            <a:endParaRPr lang="en-GB" dirty="0"/>
          </a:p>
        </p:txBody>
      </p:sp>
      <p:sp>
        <p:nvSpPr>
          <p:cNvPr id="4" name="Text Box 28">
            <a:extLst>
              <a:ext uri="{FF2B5EF4-FFF2-40B4-BE49-F238E27FC236}">
                <a16:creationId xmlns:a16="http://schemas.microsoft.com/office/drawing/2014/main" id="{E63830D7-901E-4E4A-BC2B-20E2061ECDA1}"/>
              </a:ext>
            </a:extLst>
          </p:cNvPr>
          <p:cNvSpPr txBox="1"/>
          <p:nvPr/>
        </p:nvSpPr>
        <p:spPr>
          <a:xfrm>
            <a:off x="2990335" y="5540549"/>
            <a:ext cx="3735963" cy="615553"/>
          </a:xfrm>
          <a:prstGeom prst="rect">
            <a:avLst/>
          </a:prstGeom>
          <a:noFill/>
          <a:ln w="6350">
            <a:noFill/>
          </a:ln>
          <a:effectLst/>
        </p:spPr>
        <p:txBody>
          <a:bodyPr rot="0" spcFirstLastPara="0" vert="horz" wrap="square" lIns="0" tIns="0" rIns="0" bIns="0" numCol="1" spcCol="0" rtlCol="0" fromWordArt="0" anchor="b" anchorCtr="0" forceAA="0" compatLnSpc="1">
            <a:prstTxWarp prst="textNoShape">
              <a:avLst/>
            </a:prstTxWarp>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4472C4"/>
                </a:solidFill>
                <a:effectLst/>
                <a:uLnTx/>
                <a:uFillTx/>
                <a:latin typeface="Calibri" panose="020F0502020204030204"/>
                <a:ea typeface="Times New Roman" panose="02020603050405020304" pitchFamily="18" charset="0"/>
                <a:cs typeface="Times New Roman" panose="02020603050405020304" pitchFamily="18" charset="0"/>
              </a:rPr>
              <a:t>Karam </a:t>
            </a:r>
            <a:r>
              <a:rPr kumimoji="0" lang="en-US" sz="2000" b="0" i="0" u="none" strike="noStrike" kern="0" cap="none" spc="0" normalizeH="0" baseline="0" noProof="0" dirty="0" err="1">
                <a:ln>
                  <a:noFill/>
                </a:ln>
                <a:solidFill>
                  <a:srgbClr val="4472C4"/>
                </a:solidFill>
                <a:effectLst/>
                <a:uLnTx/>
                <a:uFillTx/>
                <a:latin typeface="Calibri" panose="020F0502020204030204"/>
                <a:ea typeface="Times New Roman" panose="02020603050405020304" pitchFamily="18" charset="0"/>
                <a:cs typeface="Times New Roman" panose="02020603050405020304" pitchFamily="18" charset="0"/>
              </a:rPr>
              <a:t>Sherkhan</a:t>
            </a:r>
            <a:endParaRPr kumimoji="0" lang="en-US" sz="2000" b="0" i="0" u="none" strike="noStrike" kern="0" cap="none" spc="0" normalizeH="0" baseline="0" noProof="0" dirty="0">
              <a:ln>
                <a:noFill/>
              </a:ln>
              <a:solidFill>
                <a:srgbClr val="4472C4"/>
              </a:solidFill>
              <a:effectLst/>
              <a:uLnTx/>
              <a:uFillTx/>
              <a:latin typeface="Calibri" panose="020F0502020204030204"/>
              <a:ea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4472C4"/>
                </a:solidFill>
                <a:effectLst/>
                <a:uLnTx/>
                <a:uFillTx/>
                <a:latin typeface="Calibri" panose="020F0502020204030204"/>
                <a:ea typeface="Times New Roman" panose="02020603050405020304" pitchFamily="18" charset="0"/>
                <a:cs typeface="Times New Roman" panose="02020603050405020304" pitchFamily="18" charset="0"/>
              </a:rPr>
              <a:t>I’D; 2425459</a:t>
            </a:r>
          </a:p>
        </p:txBody>
      </p:sp>
    </p:spTree>
    <p:extLst>
      <p:ext uri="{BB962C8B-B14F-4D97-AF65-F5344CB8AC3E}">
        <p14:creationId xmlns:p14="http://schemas.microsoft.com/office/powerpoint/2010/main" val="23605477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BC37B-CB52-1E6A-5EF0-1BEF997CE006}"/>
              </a:ext>
            </a:extLst>
          </p:cNvPr>
          <p:cNvSpPr>
            <a:spLocks noGrp="1"/>
          </p:cNvSpPr>
          <p:nvPr>
            <p:ph type="title"/>
          </p:nvPr>
        </p:nvSpPr>
        <p:spPr>
          <a:xfrm>
            <a:off x="1790700" y="617621"/>
            <a:ext cx="8610600" cy="1293028"/>
          </a:xfrm>
        </p:spPr>
        <p:txBody>
          <a:bodyPr/>
          <a:lstStyle/>
          <a:p>
            <a:pPr algn="ctr"/>
            <a:r>
              <a:rPr lang="en-GB" dirty="0"/>
              <a:t>Website Evaluation-</a:t>
            </a:r>
            <a:br>
              <a:rPr lang="en-GB" dirty="0"/>
            </a:br>
            <a:r>
              <a:rPr lang="en-GB" dirty="0"/>
              <a:t>suitedcars.com</a:t>
            </a:r>
          </a:p>
        </p:txBody>
      </p:sp>
      <p:sp>
        <p:nvSpPr>
          <p:cNvPr id="3" name="Content Placeholder 2">
            <a:extLst>
              <a:ext uri="{FF2B5EF4-FFF2-40B4-BE49-F238E27FC236}">
                <a16:creationId xmlns:a16="http://schemas.microsoft.com/office/drawing/2014/main" id="{43326847-2A6F-667A-E75E-7F61CDD6CAEE}"/>
              </a:ext>
            </a:extLst>
          </p:cNvPr>
          <p:cNvSpPr>
            <a:spLocks noGrp="1"/>
          </p:cNvSpPr>
          <p:nvPr>
            <p:ph idx="1"/>
          </p:nvPr>
        </p:nvSpPr>
        <p:spPr>
          <a:xfrm>
            <a:off x="685800" y="2194561"/>
            <a:ext cx="10820400" cy="4045818"/>
          </a:xfrm>
        </p:spPr>
        <p:txBody>
          <a:bodyPr>
            <a:normAutofit/>
          </a:bodyPr>
          <a:lstStyle/>
          <a:p>
            <a:pPr marL="0" indent="0">
              <a:buNone/>
            </a:pPr>
            <a:r>
              <a:rPr lang="en-US" sz="2400" b="1" dirty="0"/>
              <a:t>Website Overview</a:t>
            </a:r>
          </a:p>
          <a:p>
            <a:pPr marL="0" indent="0">
              <a:buNone/>
            </a:pPr>
            <a:endParaRPr lang="en-US" dirty="0"/>
          </a:p>
          <a:p>
            <a:pPr marL="0" indent="0">
              <a:buNone/>
            </a:pPr>
            <a:r>
              <a:rPr lang="en-US" b="1" dirty="0"/>
              <a:t>Business Focus: </a:t>
            </a:r>
            <a:r>
              <a:rPr lang="en-US" dirty="0"/>
              <a:t>Suited Cars </a:t>
            </a:r>
            <a:r>
              <a:rPr lang="en-US" dirty="0" err="1"/>
              <a:t>specialises</a:t>
            </a:r>
            <a:r>
              <a:rPr lang="en-US" dirty="0"/>
              <a:t> in bespoke vehicle restyling, offering vinyl wrapping services for various car makes and models. Their services include full and partial wraps, aiming to change the vehicle's appearance while protecting the original paint. </a:t>
            </a:r>
          </a:p>
          <a:p>
            <a:pPr marL="0" indent="0">
              <a:buNone/>
            </a:pPr>
            <a:endParaRPr lang="en-US" b="1" dirty="0"/>
          </a:p>
          <a:p>
            <a:pPr marL="0" indent="0">
              <a:buNone/>
            </a:pPr>
            <a:r>
              <a:rPr lang="en-US" b="1" dirty="0"/>
              <a:t>Location &amp; Service Area: </a:t>
            </a:r>
            <a:r>
              <a:rPr lang="en-US" dirty="0"/>
              <a:t>The company operates from Birmingham and extends its services across the West Midlands, including Sutton Coldfield, Solihull, Wolverhampton, and Coventry.</a:t>
            </a:r>
            <a:endParaRPr lang="en-GB" dirty="0"/>
          </a:p>
        </p:txBody>
      </p:sp>
    </p:spTree>
    <p:extLst>
      <p:ext uri="{BB962C8B-B14F-4D97-AF65-F5344CB8AC3E}">
        <p14:creationId xmlns:p14="http://schemas.microsoft.com/office/powerpoint/2010/main" val="3171379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D4474E-BDB4-5C07-F16B-67457BEA5E94}"/>
              </a:ext>
            </a:extLst>
          </p:cNvPr>
          <p:cNvSpPr>
            <a:spLocks noGrp="1"/>
          </p:cNvSpPr>
          <p:nvPr>
            <p:ph type="title"/>
          </p:nvPr>
        </p:nvSpPr>
        <p:spPr/>
        <p:txBody>
          <a:bodyPr/>
          <a:lstStyle/>
          <a:p>
            <a:r>
              <a:rPr lang="en-GB" dirty="0"/>
              <a:t>Website Design &amp; User Experience</a:t>
            </a:r>
          </a:p>
        </p:txBody>
      </p:sp>
      <p:sp>
        <p:nvSpPr>
          <p:cNvPr id="3" name="Content Placeholder 2">
            <a:extLst>
              <a:ext uri="{FF2B5EF4-FFF2-40B4-BE49-F238E27FC236}">
                <a16:creationId xmlns:a16="http://schemas.microsoft.com/office/drawing/2014/main" id="{68B25C99-82B5-B51D-C465-B56DB0AEEF75}"/>
              </a:ext>
            </a:extLst>
          </p:cNvPr>
          <p:cNvSpPr>
            <a:spLocks noGrp="1"/>
          </p:cNvSpPr>
          <p:nvPr>
            <p:ph idx="1"/>
          </p:nvPr>
        </p:nvSpPr>
        <p:spPr/>
        <p:txBody>
          <a:bodyPr>
            <a:normAutofit lnSpcReduction="10000"/>
          </a:bodyPr>
          <a:lstStyle/>
          <a:p>
            <a:pPr>
              <a:buNone/>
            </a:pPr>
            <a:r>
              <a:rPr lang="en-US" b="1" dirty="0"/>
              <a:t>Navigation</a:t>
            </a:r>
            <a:r>
              <a:rPr lang="en-US" dirty="0"/>
              <a:t>: The website features a straightforward navigation menu with sections such as Home, Gallery, Services, FAQS, and Contact. This layout allows users to easily access information about the company's offerings and view examples of their work. </a:t>
            </a:r>
          </a:p>
          <a:p>
            <a:pPr>
              <a:buNone/>
            </a:pPr>
            <a:endParaRPr lang="en-US" dirty="0"/>
          </a:p>
          <a:p>
            <a:pPr>
              <a:buNone/>
            </a:pPr>
            <a:r>
              <a:rPr lang="en-US" b="1" dirty="0"/>
              <a:t>Visual Appeal</a:t>
            </a:r>
            <a:r>
              <a:rPr lang="en-US" dirty="0"/>
              <a:t>: High-quality images in the Gallery section showcase the company's previous projects, providing potential customers with a clear idea of what they can expect.​</a:t>
            </a:r>
          </a:p>
          <a:p>
            <a:pPr>
              <a:buNone/>
            </a:pPr>
            <a:endParaRPr lang="en-US" dirty="0"/>
          </a:p>
          <a:p>
            <a:r>
              <a:rPr lang="en-US" b="1" dirty="0"/>
              <a:t>Responsiveness</a:t>
            </a:r>
            <a:r>
              <a:rPr lang="en-US" dirty="0"/>
              <a:t>: The website is designed to be responsive, ensuring compatibility across various devices, including desktops, tablets, and smartphones.</a:t>
            </a:r>
          </a:p>
          <a:p>
            <a:endParaRPr lang="en-GB" dirty="0"/>
          </a:p>
        </p:txBody>
      </p:sp>
    </p:spTree>
    <p:extLst>
      <p:ext uri="{BB962C8B-B14F-4D97-AF65-F5344CB8AC3E}">
        <p14:creationId xmlns:p14="http://schemas.microsoft.com/office/powerpoint/2010/main" val="258216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A2B42-B912-AE63-F30B-2B3D0148EB07}"/>
              </a:ext>
            </a:extLst>
          </p:cNvPr>
          <p:cNvSpPr>
            <a:spLocks noGrp="1"/>
          </p:cNvSpPr>
          <p:nvPr>
            <p:ph type="title"/>
          </p:nvPr>
        </p:nvSpPr>
        <p:spPr/>
        <p:txBody>
          <a:bodyPr/>
          <a:lstStyle/>
          <a:p>
            <a:r>
              <a:rPr lang="en-GB" dirty="0"/>
              <a:t>Services Offered</a:t>
            </a:r>
          </a:p>
        </p:txBody>
      </p:sp>
      <p:sp>
        <p:nvSpPr>
          <p:cNvPr id="3" name="Content Placeholder 2">
            <a:extLst>
              <a:ext uri="{FF2B5EF4-FFF2-40B4-BE49-F238E27FC236}">
                <a16:creationId xmlns:a16="http://schemas.microsoft.com/office/drawing/2014/main" id="{54E4EFB1-A776-28C4-1839-F4A3D11247C7}"/>
              </a:ext>
            </a:extLst>
          </p:cNvPr>
          <p:cNvSpPr>
            <a:spLocks noGrp="1"/>
          </p:cNvSpPr>
          <p:nvPr>
            <p:ph idx="1"/>
          </p:nvPr>
        </p:nvSpPr>
        <p:spPr/>
        <p:txBody>
          <a:bodyPr/>
          <a:lstStyle/>
          <a:p>
            <a:pPr>
              <a:buFont typeface="Arial" panose="020B0604020202020204" pitchFamily="34" charset="0"/>
              <a:buChar char="•"/>
            </a:pPr>
            <a:r>
              <a:rPr lang="en-US" b="1" dirty="0"/>
              <a:t>Full Car Wraps</a:t>
            </a:r>
            <a:r>
              <a:rPr lang="en-US" dirty="0"/>
              <a:t>: Complete transformation of a vehicle's exterior using high-quality vinyl films.​</a:t>
            </a:r>
          </a:p>
          <a:p>
            <a:pPr>
              <a:buFont typeface="Arial" panose="020B0604020202020204" pitchFamily="34" charset="0"/>
              <a:buChar char="•"/>
            </a:pPr>
            <a:r>
              <a:rPr lang="en-US" b="1" dirty="0"/>
              <a:t>Partial Wraps</a:t>
            </a:r>
            <a:r>
              <a:rPr lang="en-US" dirty="0"/>
              <a:t>: Customization of specific parts of the vehicle, such as roofs, mirrors, or trims.​</a:t>
            </a:r>
          </a:p>
          <a:p>
            <a:pPr>
              <a:buFont typeface="Arial" panose="020B0604020202020204" pitchFamily="34" charset="0"/>
              <a:buChar char="•"/>
            </a:pPr>
            <a:r>
              <a:rPr lang="en-US" b="1" dirty="0"/>
              <a:t>De-Chroming</a:t>
            </a:r>
            <a:r>
              <a:rPr lang="en-US" dirty="0"/>
              <a:t>: Replacing chrome elements with alternative finishes for a modern look.​</a:t>
            </a:r>
          </a:p>
          <a:p>
            <a:r>
              <a:rPr lang="en-US" dirty="0"/>
              <a:t>The company emphasizes the use of premium materials and meticulous attention to detail to ensure a superior finish. </a:t>
            </a:r>
          </a:p>
          <a:p>
            <a:endParaRPr lang="en-GB" dirty="0"/>
          </a:p>
        </p:txBody>
      </p:sp>
    </p:spTree>
    <p:extLst>
      <p:ext uri="{BB962C8B-B14F-4D97-AF65-F5344CB8AC3E}">
        <p14:creationId xmlns:p14="http://schemas.microsoft.com/office/powerpoint/2010/main" val="32323559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324817-FF03-C2EA-AEA3-D6D84D967C8F}"/>
              </a:ext>
            </a:extLst>
          </p:cNvPr>
          <p:cNvSpPr>
            <a:spLocks noGrp="1"/>
          </p:cNvSpPr>
          <p:nvPr>
            <p:ph type="title"/>
          </p:nvPr>
        </p:nvSpPr>
        <p:spPr>
          <a:xfrm>
            <a:off x="2895600" y="-7199"/>
            <a:ext cx="8610600" cy="1293028"/>
          </a:xfrm>
        </p:spPr>
        <p:txBody>
          <a:bodyPr/>
          <a:lstStyle/>
          <a:p>
            <a:r>
              <a:rPr lang="en-GB" dirty="0"/>
              <a:t>Customer Feedback</a:t>
            </a:r>
          </a:p>
        </p:txBody>
      </p:sp>
      <p:sp>
        <p:nvSpPr>
          <p:cNvPr id="4" name="Rectangle 1">
            <a:extLst>
              <a:ext uri="{FF2B5EF4-FFF2-40B4-BE49-F238E27FC236}">
                <a16:creationId xmlns:a16="http://schemas.microsoft.com/office/drawing/2014/main" id="{274083AD-832D-D2D0-F1FC-FD782464242D}"/>
              </a:ext>
            </a:extLst>
          </p:cNvPr>
          <p:cNvSpPr>
            <a:spLocks noGrp="1" noChangeArrowheads="1"/>
          </p:cNvSpPr>
          <p:nvPr>
            <p:ph idx="1"/>
          </p:nvPr>
        </p:nvSpPr>
        <p:spPr bwMode="auto">
          <a:xfrm>
            <a:off x="433137" y="2412157"/>
            <a:ext cx="11357810"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Testimonials on the website reflect high customer satisfaction, highlighting the company's professionalism, quality of work, and personalized service. For instance:</a:t>
            </a:r>
          </a:p>
          <a:p>
            <a:pPr marL="0" marR="0" lvl="0" indent="0" defTabSz="914400" rtl="0" eaLnBrk="0" fontAlgn="base" latinLnBrk="0" hangingPunct="0">
              <a:lnSpc>
                <a:spcPct val="100000"/>
              </a:lnSpc>
              <a:spcBef>
                <a:spcPct val="0"/>
              </a:spcBef>
              <a:spcAft>
                <a:spcPct val="0"/>
              </a:spcAft>
              <a:buClrTx/>
              <a:buSzTx/>
              <a:buFontTx/>
              <a:buNone/>
              <a:tabLst/>
            </a:pPr>
            <a:endParaRPr lang="en-US" altLang="en-US" sz="1800" dirty="0">
              <a:latin typeface="Arial" panose="020B06040202020202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“Fantastic service. The company is small but you get a really personalized service and the guy is a bit of a perfectionist which is great.” — Molly</a:t>
            </a:r>
          </a:p>
          <a:p>
            <a:pPr marL="0" marR="0" lvl="0" indent="0" defTabSz="914400" rtl="0" eaLnBrk="0" fontAlgn="base" latinLnBrk="0" hangingPunct="0">
              <a:lnSpc>
                <a:spcPct val="100000"/>
              </a:lnSpc>
              <a:spcBef>
                <a:spcPct val="0"/>
              </a:spcBef>
              <a:spcAft>
                <a:spcPct val="0"/>
              </a:spcAft>
              <a:buClrTx/>
              <a:buSzTx/>
              <a:buFontTx/>
              <a:buNone/>
              <a:tabLst/>
            </a:pPr>
            <a:endParaRPr lang="en-US" altLang="en-US" sz="1800" dirty="0">
              <a:latin typeface="Arial" panose="020B06040202020202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“Honestly hand on my heart, best car wrapping company I have ever been to. Not only was the service excellent but the quality of work was at a very high satisfactory level." — Kaleem</a:t>
            </a:r>
          </a:p>
          <a:p>
            <a:pPr marL="0" marR="0" lvl="0" indent="0" defTabSz="914400" rtl="0" eaLnBrk="0" fontAlgn="base" latinLnBrk="0" hangingPunct="0">
              <a:lnSpc>
                <a:spcPct val="100000"/>
              </a:lnSpc>
              <a:spcBef>
                <a:spcPct val="0"/>
              </a:spcBef>
              <a:spcAft>
                <a:spcPct val="0"/>
              </a:spcAft>
              <a:buClrTx/>
              <a:buSzTx/>
              <a:buFontTx/>
              <a:buNone/>
              <a:tabLst/>
            </a:pPr>
            <a:endParaRPr lang="en-US" altLang="en-US" sz="1800" dirty="0">
              <a:latin typeface="Arial" panose="020B06040202020202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These reviews suggest a strong reputation for quality and customer care.</a:t>
            </a:r>
          </a:p>
        </p:txBody>
      </p:sp>
    </p:spTree>
    <p:extLst>
      <p:ext uri="{BB962C8B-B14F-4D97-AF65-F5344CB8AC3E}">
        <p14:creationId xmlns:p14="http://schemas.microsoft.com/office/powerpoint/2010/main" val="17999478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5CE44-9353-596E-2495-061E4A10FE75}"/>
              </a:ext>
            </a:extLst>
          </p:cNvPr>
          <p:cNvSpPr>
            <a:spLocks noGrp="1"/>
          </p:cNvSpPr>
          <p:nvPr>
            <p:ph type="title"/>
          </p:nvPr>
        </p:nvSpPr>
        <p:spPr>
          <a:xfrm>
            <a:off x="6801853" y="619994"/>
            <a:ext cx="4704347" cy="1293028"/>
          </a:xfrm>
        </p:spPr>
        <p:txBody>
          <a:bodyPr/>
          <a:lstStyle/>
          <a:p>
            <a:r>
              <a:rPr lang="en-GB" dirty="0"/>
              <a:t>Business Status</a:t>
            </a:r>
          </a:p>
        </p:txBody>
      </p:sp>
      <p:sp>
        <p:nvSpPr>
          <p:cNvPr id="3" name="Content Placeholder 2">
            <a:extLst>
              <a:ext uri="{FF2B5EF4-FFF2-40B4-BE49-F238E27FC236}">
                <a16:creationId xmlns:a16="http://schemas.microsoft.com/office/drawing/2014/main" id="{8A4CE419-63B6-393E-8377-9ECADDDB5D28}"/>
              </a:ext>
            </a:extLst>
          </p:cNvPr>
          <p:cNvSpPr>
            <a:spLocks noGrp="1"/>
          </p:cNvSpPr>
          <p:nvPr>
            <p:ph idx="1"/>
          </p:nvPr>
        </p:nvSpPr>
        <p:spPr>
          <a:xfrm>
            <a:off x="685800" y="3177139"/>
            <a:ext cx="10820400" cy="1623461"/>
          </a:xfrm>
        </p:spPr>
        <p:txBody>
          <a:bodyPr/>
          <a:lstStyle/>
          <a:p>
            <a:pPr marL="0" indent="0" algn="ctr">
              <a:buNone/>
            </a:pPr>
            <a:r>
              <a:rPr lang="en-US" dirty="0"/>
              <a:t>It's important to note that, according to the UK government's Companies House, Suited Cars Ltd was dissolved on 4 February 2020. However, the website remains active, and recent testimonials suggest that the business continues to operate, possibly under a different structure or as a sole proprietorship.</a:t>
            </a:r>
            <a:endParaRPr lang="en-GB" dirty="0"/>
          </a:p>
        </p:txBody>
      </p:sp>
    </p:spTree>
    <p:extLst>
      <p:ext uri="{BB962C8B-B14F-4D97-AF65-F5344CB8AC3E}">
        <p14:creationId xmlns:p14="http://schemas.microsoft.com/office/powerpoint/2010/main" val="11232782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5AF5A-971D-6D59-96E9-63AE2C1C7432}"/>
              </a:ext>
            </a:extLst>
          </p:cNvPr>
          <p:cNvSpPr>
            <a:spLocks noGrp="1"/>
          </p:cNvSpPr>
          <p:nvPr>
            <p:ph type="title"/>
          </p:nvPr>
        </p:nvSpPr>
        <p:spPr>
          <a:xfrm>
            <a:off x="8053136" y="-7199"/>
            <a:ext cx="3805989" cy="969725"/>
          </a:xfrm>
        </p:spPr>
        <p:txBody>
          <a:bodyPr/>
          <a:lstStyle/>
          <a:p>
            <a:r>
              <a:rPr lang="en-GB" dirty="0"/>
              <a:t>Conclusion</a:t>
            </a:r>
          </a:p>
        </p:txBody>
      </p:sp>
      <p:sp>
        <p:nvSpPr>
          <p:cNvPr id="3" name="Content Placeholder 2">
            <a:extLst>
              <a:ext uri="{FF2B5EF4-FFF2-40B4-BE49-F238E27FC236}">
                <a16:creationId xmlns:a16="http://schemas.microsoft.com/office/drawing/2014/main" id="{344489BB-DD83-8AC1-EFE5-6685956D590D}"/>
              </a:ext>
            </a:extLst>
          </p:cNvPr>
          <p:cNvSpPr>
            <a:spLocks noGrp="1"/>
          </p:cNvSpPr>
          <p:nvPr>
            <p:ph idx="1"/>
          </p:nvPr>
        </p:nvSpPr>
        <p:spPr>
          <a:xfrm>
            <a:off x="798095" y="962526"/>
            <a:ext cx="10820400" cy="5390148"/>
          </a:xfrm>
        </p:spPr>
        <p:txBody>
          <a:bodyPr>
            <a:normAutofit/>
          </a:bodyPr>
          <a:lstStyle/>
          <a:p>
            <a:pPr>
              <a:buNone/>
            </a:pPr>
            <a:r>
              <a:rPr lang="en-US" b="1" dirty="0"/>
              <a:t>Strengths</a:t>
            </a:r>
            <a:r>
              <a:rPr lang="en-US" dirty="0"/>
              <a:t>:</a:t>
            </a:r>
          </a:p>
          <a:p>
            <a:pPr>
              <a:buFont typeface="Arial" panose="020B0604020202020204" pitchFamily="34" charset="0"/>
              <a:buChar char="•"/>
            </a:pPr>
            <a:r>
              <a:rPr lang="en-US" dirty="0"/>
              <a:t>Clear and user-friendly website design.​</a:t>
            </a:r>
          </a:p>
          <a:p>
            <a:pPr>
              <a:buFont typeface="Arial" panose="020B0604020202020204" pitchFamily="34" charset="0"/>
              <a:buChar char="•"/>
            </a:pPr>
            <a:r>
              <a:rPr lang="en-US" dirty="0"/>
              <a:t>High-quality visuals showcasing previous work.​</a:t>
            </a:r>
            <a:r>
              <a:rPr lang="en-US" dirty="0">
                <a:hlinkClick r:id="rId2"/>
              </a:rPr>
              <a:t>GOV.UK Company Information+1Yelp+1</a:t>
            </a:r>
            <a:endParaRPr lang="en-US" dirty="0"/>
          </a:p>
          <a:p>
            <a:pPr>
              <a:buFont typeface="Arial" panose="020B0604020202020204" pitchFamily="34" charset="0"/>
              <a:buChar char="•"/>
            </a:pPr>
            <a:r>
              <a:rPr lang="en-US" dirty="0"/>
              <a:t>Positive customer testimonials </a:t>
            </a:r>
            <a:r>
              <a:rPr lang="en-US" dirty="0" err="1"/>
              <a:t>emphasising</a:t>
            </a:r>
            <a:r>
              <a:rPr lang="en-US" dirty="0"/>
              <a:t> quality and service.​</a:t>
            </a:r>
          </a:p>
          <a:p>
            <a:pPr>
              <a:buNone/>
            </a:pPr>
            <a:r>
              <a:rPr lang="en-US" b="1" dirty="0"/>
              <a:t>Considerations</a:t>
            </a:r>
            <a:r>
              <a:rPr lang="en-US" dirty="0"/>
              <a:t>:</a:t>
            </a:r>
          </a:p>
          <a:p>
            <a:pPr>
              <a:buFont typeface="Arial" panose="020B0604020202020204" pitchFamily="34" charset="0"/>
              <a:buChar char="•"/>
            </a:pPr>
            <a:r>
              <a:rPr lang="en-US" dirty="0"/>
              <a:t>The dissolution of the registered company may warrant further inquiry for those seeking formal business credentials.​</a:t>
            </a:r>
          </a:p>
          <a:p>
            <a:pPr>
              <a:buNone/>
            </a:pPr>
            <a:r>
              <a:rPr lang="en-US" b="1" dirty="0"/>
              <a:t>Overall Impression</a:t>
            </a:r>
            <a:r>
              <a:rPr lang="en-US" dirty="0"/>
              <a:t>:</a:t>
            </a:r>
          </a:p>
          <a:p>
            <a:r>
              <a:rPr lang="en-US" dirty="0"/>
              <a:t>Suited Cars presents itself as a dedicated and professional vehicle wrapping service with a strong emphasis on quality and customer satisfaction. Potential customers are encouraged to reach out directly to confirm current business operations and services.</a:t>
            </a:r>
          </a:p>
          <a:p>
            <a:endParaRPr lang="en-GB" dirty="0"/>
          </a:p>
        </p:txBody>
      </p:sp>
    </p:spTree>
    <p:extLst>
      <p:ext uri="{BB962C8B-B14F-4D97-AF65-F5344CB8AC3E}">
        <p14:creationId xmlns:p14="http://schemas.microsoft.com/office/powerpoint/2010/main" val="3340539545"/>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42</TotalTime>
  <Words>529</Words>
  <Application>Microsoft Office PowerPoint</Application>
  <PresentationFormat>Widescreen</PresentationFormat>
  <Paragraphs>40</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Century Gothic</vt:lpstr>
      <vt:lpstr>Vapor Trail</vt:lpstr>
      <vt:lpstr>Module: LCLM4002 –Digital skills</vt:lpstr>
      <vt:lpstr>Website Evaluation- suitedcars.com</vt:lpstr>
      <vt:lpstr>Website Design &amp; User Experience</vt:lpstr>
      <vt:lpstr>Services Offered</vt:lpstr>
      <vt:lpstr>Customer Feedback</vt:lpstr>
      <vt:lpstr>Business Status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Clayton mubita</dc:creator>
  <cp:lastModifiedBy>Clayton mubita</cp:lastModifiedBy>
  <cp:revision>1</cp:revision>
  <dcterms:created xsi:type="dcterms:W3CDTF">2025-04-29T07:21:53Z</dcterms:created>
  <dcterms:modified xsi:type="dcterms:W3CDTF">2025-04-29T08:04:36Z</dcterms:modified>
</cp:coreProperties>
</file>