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7"/>
  </p:notesMasterIdLst>
  <p:sldIdLst>
    <p:sldId id="256" r:id="rId2"/>
    <p:sldId id="257" r:id="rId3"/>
    <p:sldId id="258" r:id="rId4"/>
    <p:sldId id="259" r:id="rId5"/>
    <p:sldId id="260" r:id="rId6"/>
    <p:sldId id="261" r:id="rId7"/>
    <p:sldId id="295" r:id="rId8"/>
    <p:sldId id="296" r:id="rId9"/>
    <p:sldId id="297" r:id="rId10"/>
    <p:sldId id="298" r:id="rId11"/>
    <p:sldId id="299" r:id="rId12"/>
    <p:sldId id="300" r:id="rId13"/>
    <p:sldId id="301" r:id="rId14"/>
    <p:sldId id="302" r:id="rId15"/>
    <p:sldId id="303" r:id="rId16"/>
    <p:sldId id="272" r:id="rId17"/>
    <p:sldId id="276" r:id="rId18"/>
    <p:sldId id="277" r:id="rId19"/>
    <p:sldId id="282" r:id="rId20"/>
    <p:sldId id="283" r:id="rId21"/>
    <p:sldId id="284" r:id="rId22"/>
    <p:sldId id="285" r:id="rId23"/>
    <p:sldId id="286" r:id="rId24"/>
    <p:sldId id="262" r:id="rId25"/>
    <p:sldId id="28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7FFAB"/>
    <a:srgbClr val="F5D72D"/>
    <a:srgbClr val="00EDD8"/>
    <a:srgbClr val="F69FD7"/>
    <a:srgbClr val="00EE2C"/>
    <a:srgbClr val="21DE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8667"/>
    <p:restoredTop sz="95872"/>
  </p:normalViewPr>
  <p:slideViewPr>
    <p:cSldViewPr snapToGrid="0" snapToObjects="1">
      <p:cViewPr varScale="1">
        <p:scale>
          <a:sx n="77" d="100"/>
          <a:sy n="77" d="100"/>
        </p:scale>
        <p:origin x="200" y="9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notesMaster" Target="notesMasters/notesMaster1.xml"/><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4E12B9-37D9-4BAF-A590-8999D713201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0600ECCC-913F-4D9B-A24E-F398A8FB5CB2}">
      <dgm:prSet phldrT="[Text]" phldr="1"/>
      <dgm:spPr/>
      <dgm:t>
        <a:bodyPr/>
        <a:lstStyle/>
        <a:p>
          <a:pPr>
            <a:defRPr cap="all"/>
          </a:pPr>
          <a:endParaRPr lang="en-GB"/>
        </a:p>
      </dgm:t>
    </dgm:pt>
    <dgm:pt modelId="{2F85255D-9537-43B9-B429-EB5C8418AFB2}" type="parTrans" cxnId="{40CC0CC1-8742-43F7-8DFE-5494A188CCEE}">
      <dgm:prSet/>
      <dgm:spPr/>
      <dgm:t>
        <a:bodyPr/>
        <a:lstStyle/>
        <a:p>
          <a:endParaRPr lang="en-GB"/>
        </a:p>
      </dgm:t>
    </dgm:pt>
    <dgm:pt modelId="{C5400550-5A29-4942-B5D0-90817BB26419}" type="sibTrans" cxnId="{40CC0CC1-8742-43F7-8DFE-5494A188CCEE}">
      <dgm:prSet/>
      <dgm:spPr/>
      <dgm:t>
        <a:bodyPr/>
        <a:lstStyle/>
        <a:p>
          <a:endParaRPr lang="en-GB"/>
        </a:p>
      </dgm:t>
    </dgm:pt>
    <dgm:pt modelId="{742C4C28-0FFB-4E8D-9694-43D6CAD983DD}">
      <dgm:prSet phldrT="[Text]" phldr="1"/>
      <dgm:spPr/>
      <dgm:t>
        <a:bodyPr/>
        <a:lstStyle/>
        <a:p>
          <a:pPr>
            <a:defRPr cap="all"/>
          </a:pPr>
          <a:endParaRPr lang="en-GB"/>
        </a:p>
      </dgm:t>
    </dgm:pt>
    <dgm:pt modelId="{A1BF4FC9-8700-4BF5-8D33-6D7662630475}" type="parTrans" cxnId="{B063FA2E-F617-4083-96D1-1365D8831703}">
      <dgm:prSet/>
      <dgm:spPr/>
      <dgm:t>
        <a:bodyPr/>
        <a:lstStyle/>
        <a:p>
          <a:endParaRPr lang="en-GB"/>
        </a:p>
      </dgm:t>
    </dgm:pt>
    <dgm:pt modelId="{813A188C-AFA5-4407-8658-415BCC79F676}" type="sibTrans" cxnId="{B063FA2E-F617-4083-96D1-1365D8831703}">
      <dgm:prSet/>
      <dgm:spPr/>
      <dgm:t>
        <a:bodyPr/>
        <a:lstStyle/>
        <a:p>
          <a:endParaRPr lang="en-GB"/>
        </a:p>
      </dgm:t>
    </dgm:pt>
    <dgm:pt modelId="{BA552D89-2157-44B8-9D1D-93D4EBC14EF5}">
      <dgm:prSet phldrT="[Text]" phldr="1"/>
      <dgm:spPr/>
      <dgm:t>
        <a:bodyPr/>
        <a:lstStyle/>
        <a:p>
          <a:pPr>
            <a:defRPr cap="all"/>
          </a:pPr>
          <a:endParaRPr lang="en-GB"/>
        </a:p>
      </dgm:t>
    </dgm:pt>
    <dgm:pt modelId="{9C7B53C3-E936-44B8-A199-7CCD99737E86}" type="parTrans" cxnId="{FC292275-C7A7-4EEE-A5CE-D65243EDE8F9}">
      <dgm:prSet/>
      <dgm:spPr/>
      <dgm:t>
        <a:bodyPr/>
        <a:lstStyle/>
        <a:p>
          <a:endParaRPr lang="en-GB"/>
        </a:p>
      </dgm:t>
    </dgm:pt>
    <dgm:pt modelId="{370DA63F-3833-4E73-BCBC-A2144FBF1934}" type="sibTrans" cxnId="{FC292275-C7A7-4EEE-A5CE-D65243EDE8F9}">
      <dgm:prSet/>
      <dgm:spPr/>
      <dgm:t>
        <a:bodyPr/>
        <a:lstStyle/>
        <a:p>
          <a:endParaRPr lang="en-GB"/>
        </a:p>
      </dgm:t>
    </dgm:pt>
    <dgm:pt modelId="{4CD75421-AC35-43AD-8902-635B7D25B5FF}">
      <dgm:prSet phldr="0"/>
      <dgm:spPr/>
      <dgm:t>
        <a:bodyPr/>
        <a:lstStyle/>
        <a:p>
          <a:pPr>
            <a:defRPr cap="all"/>
          </a:pPr>
          <a:r>
            <a:rPr lang="en-GB" b="1"/>
            <a:t>Design and </a:t>
          </a:r>
          <a:r>
            <a:rPr lang="en-GB" b="1">
              <a:latin typeface="Georgia Pro Cond Light" panose="020F0302020204030204"/>
            </a:rPr>
            <a:t>order</a:t>
          </a:r>
          <a:endParaRPr lang="en-GB" b="0">
            <a:latin typeface="Georgia Pro Cond Light" panose="020F0302020204030204"/>
          </a:endParaRPr>
        </a:p>
      </dgm:t>
    </dgm:pt>
    <dgm:pt modelId="{063BFDA6-8979-4A40-B580-9900AE521415}" type="parTrans" cxnId="{C8915239-7689-400E-B304-26D1BB6124F9}">
      <dgm:prSet/>
      <dgm:spPr/>
      <dgm:t>
        <a:bodyPr/>
        <a:lstStyle/>
        <a:p>
          <a:endParaRPr lang="en-GB"/>
        </a:p>
      </dgm:t>
    </dgm:pt>
    <dgm:pt modelId="{6B868B61-3432-4962-85E0-63A83C7E241E}" type="sibTrans" cxnId="{C8915239-7689-400E-B304-26D1BB6124F9}">
      <dgm:prSet/>
      <dgm:spPr/>
      <dgm:t>
        <a:bodyPr/>
        <a:lstStyle/>
        <a:p>
          <a:endParaRPr lang="en-GB"/>
        </a:p>
      </dgm:t>
    </dgm:pt>
    <dgm:pt modelId="{E55FBCD6-40A1-4E82-84DB-313CE1E3716C}">
      <dgm:prSet phldr="0"/>
      <dgm:spPr/>
      <dgm:t>
        <a:bodyPr/>
        <a:lstStyle/>
        <a:p>
          <a:pPr>
            <a:defRPr cap="all"/>
          </a:pPr>
          <a:r>
            <a:rPr lang="en-US">
              <a:latin typeface="Georgia Pro Cond Light" panose="020F0302020204030204"/>
            </a:rPr>
            <a:t>Reality</a:t>
          </a:r>
          <a:r>
            <a:rPr lang="en-US"/>
            <a:t/>
          </a:r>
          <a:br>
            <a:rPr lang="en-US"/>
          </a:br>
          <a:endParaRPr lang="en-US"/>
        </a:p>
      </dgm:t>
    </dgm:pt>
    <dgm:pt modelId="{B6206C1E-C77E-40CB-8258-FDAF88A0D810}" type="parTrans" cxnId="{8D8B178D-BA8B-410D-99C5-44AF9311CED2}">
      <dgm:prSet/>
      <dgm:spPr/>
      <dgm:t>
        <a:bodyPr/>
        <a:lstStyle/>
        <a:p>
          <a:endParaRPr lang="en-GB"/>
        </a:p>
      </dgm:t>
    </dgm:pt>
    <dgm:pt modelId="{0741BE33-1C67-4A7E-9F97-22105354E91E}" type="sibTrans" cxnId="{8D8B178D-BA8B-410D-99C5-44AF9311CED2}">
      <dgm:prSet/>
      <dgm:spPr/>
      <dgm:t>
        <a:bodyPr/>
        <a:lstStyle/>
        <a:p>
          <a:endParaRPr lang="en-US"/>
        </a:p>
      </dgm:t>
    </dgm:pt>
    <dgm:pt modelId="{6656AA73-5EC3-4BE2-BFF4-3CB8DBF53D94}">
      <dgm:prSet phldr="0"/>
      <dgm:spPr/>
      <dgm:t>
        <a:bodyPr/>
        <a:lstStyle/>
        <a:p>
          <a:pPr>
            <a:defRPr cap="all"/>
          </a:pPr>
          <a:r>
            <a:rPr lang="en-GB" b="1">
              <a:latin typeface="Georgia Pro Cond Light" panose="020F0302020204030204"/>
            </a:rPr>
            <a:t>Sourcing</a:t>
          </a:r>
          <a:r>
            <a:rPr lang="en-GB" b="1"/>
            <a:t> &amp;</a:t>
          </a:r>
          <a:r>
            <a:rPr lang="en-GB" b="1">
              <a:latin typeface="Georgia Pro Cond Light" panose="020F0302020204030204"/>
            </a:rPr>
            <a:t>Manufacturing</a:t>
          </a:r>
          <a:endParaRPr lang="en-GB" b="0">
            <a:latin typeface="Georgia Pro Cond Light" panose="020F0302020204030204"/>
          </a:endParaRPr>
        </a:p>
      </dgm:t>
    </dgm:pt>
    <dgm:pt modelId="{0E39A11E-64EB-48C7-9E4E-04823B34C5AD}" type="parTrans" cxnId="{50E6B9E8-2A26-449F-A709-723D6275F25B}">
      <dgm:prSet/>
      <dgm:spPr/>
      <dgm:t>
        <a:bodyPr/>
        <a:lstStyle/>
        <a:p>
          <a:endParaRPr lang="en-GB"/>
        </a:p>
      </dgm:t>
    </dgm:pt>
    <dgm:pt modelId="{EE019911-14D2-4AF8-BC8C-C47DE1667F21}" type="sibTrans" cxnId="{50E6B9E8-2A26-449F-A709-723D6275F25B}">
      <dgm:prSet/>
      <dgm:spPr/>
      <dgm:t>
        <a:bodyPr/>
        <a:lstStyle/>
        <a:p>
          <a:endParaRPr lang="en-GB"/>
        </a:p>
      </dgm:t>
    </dgm:pt>
    <dgm:pt modelId="{B05BA524-19C2-4202-831A-616770C68C75}">
      <dgm:prSet phldr="0"/>
      <dgm:spPr/>
      <dgm:t>
        <a:bodyPr/>
        <a:lstStyle/>
        <a:p>
          <a:pPr>
            <a:defRPr cap="all"/>
          </a:pPr>
          <a:r>
            <a:rPr lang="en-GB" b="1">
              <a:latin typeface="Georgia Pro Cond Light" panose="020F0302020204030204"/>
            </a:rPr>
            <a:t>Distribution Retailing</a:t>
          </a:r>
          <a:endParaRPr lang="en-GB"/>
        </a:p>
      </dgm:t>
    </dgm:pt>
    <dgm:pt modelId="{9A978D66-ED7C-4141-B637-6639B4E66ACC}" type="parTrans" cxnId="{E1B16840-E127-442A-88CE-6F53EF974668}">
      <dgm:prSet/>
      <dgm:spPr/>
      <dgm:t>
        <a:bodyPr/>
        <a:lstStyle/>
        <a:p>
          <a:endParaRPr lang="en-GB"/>
        </a:p>
      </dgm:t>
    </dgm:pt>
    <dgm:pt modelId="{F81FC211-3F97-405E-A5BE-1A56BB8DA093}" type="sibTrans" cxnId="{E1B16840-E127-442A-88CE-6F53EF974668}">
      <dgm:prSet/>
      <dgm:spPr/>
      <dgm:t>
        <a:bodyPr/>
        <a:lstStyle/>
        <a:p>
          <a:endParaRPr lang="en-GB"/>
        </a:p>
      </dgm:t>
    </dgm:pt>
    <dgm:pt modelId="{718BE8BD-4582-4C5A-A854-0B83779C9832}">
      <dgm:prSet phldr="0"/>
      <dgm:spPr/>
      <dgm:t>
        <a:bodyPr/>
        <a:lstStyle/>
        <a:p>
          <a:pPr>
            <a:defRPr cap="all"/>
          </a:pPr>
          <a:r>
            <a:rPr lang="en-GB" b="1">
              <a:latin typeface="Georgia Pro Cond Light" panose="020F0302020204030204"/>
            </a:rPr>
            <a:t>Administration</a:t>
          </a:r>
          <a:endParaRPr lang="en-GB" b="0" err="1">
            <a:latin typeface="Georgia Pro Cond Light" panose="020F0302020204030204"/>
          </a:endParaRPr>
        </a:p>
      </dgm:t>
    </dgm:pt>
    <dgm:pt modelId="{8BCE98A9-C5EC-4DFB-B5FE-8E6C6B5C4AE1}" type="parTrans" cxnId="{93001866-77BA-4F14-922E-22A67C414C17}">
      <dgm:prSet/>
      <dgm:spPr/>
      <dgm:t>
        <a:bodyPr/>
        <a:lstStyle/>
        <a:p>
          <a:endParaRPr lang="en-GB"/>
        </a:p>
      </dgm:t>
    </dgm:pt>
    <dgm:pt modelId="{6D95BBC0-91D7-4D9A-BA02-00A03086D144}" type="sibTrans" cxnId="{93001866-77BA-4F14-922E-22A67C414C17}">
      <dgm:prSet/>
      <dgm:spPr/>
      <dgm:t>
        <a:bodyPr/>
        <a:lstStyle/>
        <a:p>
          <a:endParaRPr lang="en-GB"/>
        </a:p>
      </dgm:t>
    </dgm:pt>
    <dgm:pt modelId="{0680EF25-4FD5-4CD0-A6F4-7206598B5DBA}" type="pres">
      <dgm:prSet presAssocID="{FD4E12B9-37D9-4BAF-A590-8999D7132017}" presName="outerComposite" presStyleCnt="0">
        <dgm:presLayoutVars>
          <dgm:chMax val="5"/>
          <dgm:dir/>
          <dgm:resizeHandles val="exact"/>
        </dgm:presLayoutVars>
      </dgm:prSet>
      <dgm:spPr/>
      <dgm:t>
        <a:bodyPr/>
        <a:lstStyle/>
        <a:p>
          <a:endParaRPr lang="en-US"/>
        </a:p>
      </dgm:t>
    </dgm:pt>
    <dgm:pt modelId="{0F073B50-39F7-4F2F-81B1-4A32B477CE38}" type="pres">
      <dgm:prSet presAssocID="{FD4E12B9-37D9-4BAF-A590-8999D7132017}" presName="dummyMaxCanvas" presStyleCnt="0">
        <dgm:presLayoutVars/>
      </dgm:prSet>
      <dgm:spPr/>
    </dgm:pt>
    <dgm:pt modelId="{57D2D03B-5CAF-46FE-89C6-34A6E7160908}" type="pres">
      <dgm:prSet presAssocID="{FD4E12B9-37D9-4BAF-A590-8999D7132017}" presName="FiveNodes_1" presStyleLbl="node1" presStyleIdx="0" presStyleCnt="5">
        <dgm:presLayoutVars>
          <dgm:bulletEnabled val="1"/>
        </dgm:presLayoutVars>
      </dgm:prSet>
      <dgm:spPr/>
      <dgm:t>
        <a:bodyPr/>
        <a:lstStyle/>
        <a:p>
          <a:endParaRPr lang="en-US"/>
        </a:p>
      </dgm:t>
    </dgm:pt>
    <dgm:pt modelId="{CCDF9735-46BB-4DA7-9799-514B73181138}" type="pres">
      <dgm:prSet presAssocID="{FD4E12B9-37D9-4BAF-A590-8999D7132017}" presName="FiveNodes_2" presStyleLbl="node1" presStyleIdx="1" presStyleCnt="5">
        <dgm:presLayoutVars>
          <dgm:bulletEnabled val="1"/>
        </dgm:presLayoutVars>
      </dgm:prSet>
      <dgm:spPr/>
      <dgm:t>
        <a:bodyPr/>
        <a:lstStyle/>
        <a:p>
          <a:endParaRPr lang="en-US"/>
        </a:p>
      </dgm:t>
    </dgm:pt>
    <dgm:pt modelId="{4A8C58FE-3C51-4E27-8655-CF7BFBC6BE16}" type="pres">
      <dgm:prSet presAssocID="{FD4E12B9-37D9-4BAF-A590-8999D7132017}" presName="FiveNodes_3" presStyleLbl="node1" presStyleIdx="2" presStyleCnt="5">
        <dgm:presLayoutVars>
          <dgm:bulletEnabled val="1"/>
        </dgm:presLayoutVars>
      </dgm:prSet>
      <dgm:spPr/>
      <dgm:t>
        <a:bodyPr/>
        <a:lstStyle/>
        <a:p>
          <a:endParaRPr lang="en-US"/>
        </a:p>
      </dgm:t>
    </dgm:pt>
    <dgm:pt modelId="{794D9E0F-6624-4E74-BD73-ECCC05B8CD3C}" type="pres">
      <dgm:prSet presAssocID="{FD4E12B9-37D9-4BAF-A590-8999D7132017}" presName="FiveNodes_4" presStyleLbl="node1" presStyleIdx="3" presStyleCnt="5">
        <dgm:presLayoutVars>
          <dgm:bulletEnabled val="1"/>
        </dgm:presLayoutVars>
      </dgm:prSet>
      <dgm:spPr/>
      <dgm:t>
        <a:bodyPr/>
        <a:lstStyle/>
        <a:p>
          <a:endParaRPr lang="en-US"/>
        </a:p>
      </dgm:t>
    </dgm:pt>
    <dgm:pt modelId="{2ECFEDB5-D6DD-4B84-8FBB-AE9EC4EDDA98}" type="pres">
      <dgm:prSet presAssocID="{FD4E12B9-37D9-4BAF-A590-8999D7132017}" presName="FiveNodes_5" presStyleLbl="node1" presStyleIdx="4" presStyleCnt="5">
        <dgm:presLayoutVars>
          <dgm:bulletEnabled val="1"/>
        </dgm:presLayoutVars>
      </dgm:prSet>
      <dgm:spPr/>
      <dgm:t>
        <a:bodyPr/>
        <a:lstStyle/>
        <a:p>
          <a:endParaRPr lang="en-US"/>
        </a:p>
      </dgm:t>
    </dgm:pt>
    <dgm:pt modelId="{5E173896-160B-418A-BE20-70E02DE5BACA}" type="pres">
      <dgm:prSet presAssocID="{FD4E12B9-37D9-4BAF-A590-8999D7132017}" presName="FiveConn_1-2" presStyleLbl="fgAccFollowNode1" presStyleIdx="0" presStyleCnt="4">
        <dgm:presLayoutVars>
          <dgm:bulletEnabled val="1"/>
        </dgm:presLayoutVars>
      </dgm:prSet>
      <dgm:spPr/>
      <dgm:t>
        <a:bodyPr/>
        <a:lstStyle/>
        <a:p>
          <a:endParaRPr lang="en-US"/>
        </a:p>
      </dgm:t>
    </dgm:pt>
    <dgm:pt modelId="{C787108C-3459-437F-8C89-BC3491AE8CAF}" type="pres">
      <dgm:prSet presAssocID="{FD4E12B9-37D9-4BAF-A590-8999D7132017}" presName="FiveConn_2-3" presStyleLbl="fgAccFollowNode1" presStyleIdx="1" presStyleCnt="4">
        <dgm:presLayoutVars>
          <dgm:bulletEnabled val="1"/>
        </dgm:presLayoutVars>
      </dgm:prSet>
      <dgm:spPr/>
      <dgm:t>
        <a:bodyPr/>
        <a:lstStyle/>
        <a:p>
          <a:endParaRPr lang="en-US"/>
        </a:p>
      </dgm:t>
    </dgm:pt>
    <dgm:pt modelId="{99D59CC2-B162-4BC7-92EE-9C006B079E9B}" type="pres">
      <dgm:prSet presAssocID="{FD4E12B9-37D9-4BAF-A590-8999D7132017}" presName="FiveConn_3-4" presStyleLbl="fgAccFollowNode1" presStyleIdx="2" presStyleCnt="4">
        <dgm:presLayoutVars>
          <dgm:bulletEnabled val="1"/>
        </dgm:presLayoutVars>
      </dgm:prSet>
      <dgm:spPr/>
      <dgm:t>
        <a:bodyPr/>
        <a:lstStyle/>
        <a:p>
          <a:endParaRPr lang="en-US"/>
        </a:p>
      </dgm:t>
    </dgm:pt>
    <dgm:pt modelId="{58E96A40-A452-4F8C-AFBE-68A1B673380F}" type="pres">
      <dgm:prSet presAssocID="{FD4E12B9-37D9-4BAF-A590-8999D7132017}" presName="FiveConn_4-5" presStyleLbl="fgAccFollowNode1" presStyleIdx="3" presStyleCnt="4">
        <dgm:presLayoutVars>
          <dgm:bulletEnabled val="1"/>
        </dgm:presLayoutVars>
      </dgm:prSet>
      <dgm:spPr/>
      <dgm:t>
        <a:bodyPr/>
        <a:lstStyle/>
        <a:p>
          <a:endParaRPr lang="en-US"/>
        </a:p>
      </dgm:t>
    </dgm:pt>
    <dgm:pt modelId="{D092356B-4BEE-49A3-8F00-92A4B7748C06}" type="pres">
      <dgm:prSet presAssocID="{FD4E12B9-37D9-4BAF-A590-8999D7132017}" presName="FiveNodes_1_text" presStyleLbl="node1" presStyleIdx="4" presStyleCnt="5">
        <dgm:presLayoutVars>
          <dgm:bulletEnabled val="1"/>
        </dgm:presLayoutVars>
      </dgm:prSet>
      <dgm:spPr/>
      <dgm:t>
        <a:bodyPr/>
        <a:lstStyle/>
        <a:p>
          <a:endParaRPr lang="en-US"/>
        </a:p>
      </dgm:t>
    </dgm:pt>
    <dgm:pt modelId="{6D3F4E38-4A70-4E66-B1CA-00B46367E305}" type="pres">
      <dgm:prSet presAssocID="{FD4E12B9-37D9-4BAF-A590-8999D7132017}" presName="FiveNodes_2_text" presStyleLbl="node1" presStyleIdx="4" presStyleCnt="5">
        <dgm:presLayoutVars>
          <dgm:bulletEnabled val="1"/>
        </dgm:presLayoutVars>
      </dgm:prSet>
      <dgm:spPr/>
      <dgm:t>
        <a:bodyPr/>
        <a:lstStyle/>
        <a:p>
          <a:endParaRPr lang="en-US"/>
        </a:p>
      </dgm:t>
    </dgm:pt>
    <dgm:pt modelId="{5D3E6A90-CD5C-4FD9-AF22-65816C41C470}" type="pres">
      <dgm:prSet presAssocID="{FD4E12B9-37D9-4BAF-A590-8999D7132017}" presName="FiveNodes_3_text" presStyleLbl="node1" presStyleIdx="4" presStyleCnt="5">
        <dgm:presLayoutVars>
          <dgm:bulletEnabled val="1"/>
        </dgm:presLayoutVars>
      </dgm:prSet>
      <dgm:spPr/>
      <dgm:t>
        <a:bodyPr/>
        <a:lstStyle/>
        <a:p>
          <a:endParaRPr lang="en-US"/>
        </a:p>
      </dgm:t>
    </dgm:pt>
    <dgm:pt modelId="{024DCD12-E421-49B1-8425-4D7B1E0C86A4}" type="pres">
      <dgm:prSet presAssocID="{FD4E12B9-37D9-4BAF-A590-8999D7132017}" presName="FiveNodes_4_text" presStyleLbl="node1" presStyleIdx="4" presStyleCnt="5">
        <dgm:presLayoutVars>
          <dgm:bulletEnabled val="1"/>
        </dgm:presLayoutVars>
      </dgm:prSet>
      <dgm:spPr/>
      <dgm:t>
        <a:bodyPr/>
        <a:lstStyle/>
        <a:p>
          <a:endParaRPr lang="en-US"/>
        </a:p>
      </dgm:t>
    </dgm:pt>
    <dgm:pt modelId="{EA021927-BB79-4E06-B88F-8E0769149F80}" type="pres">
      <dgm:prSet presAssocID="{FD4E12B9-37D9-4BAF-A590-8999D7132017}" presName="FiveNodes_5_text" presStyleLbl="node1" presStyleIdx="4" presStyleCnt="5">
        <dgm:presLayoutVars>
          <dgm:bulletEnabled val="1"/>
        </dgm:presLayoutVars>
      </dgm:prSet>
      <dgm:spPr/>
      <dgm:t>
        <a:bodyPr/>
        <a:lstStyle/>
        <a:p>
          <a:endParaRPr lang="en-US"/>
        </a:p>
      </dgm:t>
    </dgm:pt>
  </dgm:ptLst>
  <dgm:cxnLst>
    <dgm:cxn modelId="{72095B9B-8209-4D97-897D-910435608D53}" type="presOf" srcId="{4CD75421-AC35-43AD-8902-635B7D25B5FF}" destId="{57D2D03B-5CAF-46FE-89C6-34A6E7160908}" srcOrd="0" destOrd="0" presId="urn:microsoft.com/office/officeart/2005/8/layout/vProcess5"/>
    <dgm:cxn modelId="{40CC0CC1-8742-43F7-8DFE-5494A188CCEE}" srcId="{FD4E12B9-37D9-4BAF-A590-8999D7132017}" destId="{0600ECCC-913F-4D9B-A24E-F398A8FB5CB2}" srcOrd="5" destOrd="0" parTransId="{2F85255D-9537-43B9-B429-EB5C8418AFB2}" sibTransId="{C5400550-5A29-4942-B5D0-90817BB26419}"/>
    <dgm:cxn modelId="{3D1D2F4F-3698-4F39-A449-48A4A6860C9F}" type="presOf" srcId="{6656AA73-5EC3-4BE2-BFF4-3CB8DBF53D94}" destId="{5D3E6A90-CD5C-4FD9-AF22-65816C41C470}" srcOrd="1" destOrd="0" presId="urn:microsoft.com/office/officeart/2005/8/layout/vProcess5"/>
    <dgm:cxn modelId="{35EF4754-C094-4ECF-A0EE-E75872C64093}" type="presOf" srcId="{4CD75421-AC35-43AD-8902-635B7D25B5FF}" destId="{D092356B-4BEE-49A3-8F00-92A4B7748C06}" srcOrd="1" destOrd="0" presId="urn:microsoft.com/office/officeart/2005/8/layout/vProcess5"/>
    <dgm:cxn modelId="{FC292275-C7A7-4EEE-A5CE-D65243EDE8F9}" srcId="{FD4E12B9-37D9-4BAF-A590-8999D7132017}" destId="{BA552D89-2157-44B8-9D1D-93D4EBC14EF5}" srcOrd="7" destOrd="0" parTransId="{9C7B53C3-E936-44B8-A199-7CCD99737E86}" sibTransId="{370DA63F-3833-4E73-BCBC-A2144FBF1934}"/>
    <dgm:cxn modelId="{E5CDBFC2-4FA1-42DB-83F6-AC3531433107}" type="presOf" srcId="{6D95BBC0-91D7-4D9A-BA02-00A03086D144}" destId="{C787108C-3459-437F-8C89-BC3491AE8CAF}" srcOrd="0" destOrd="0" presId="urn:microsoft.com/office/officeart/2005/8/layout/vProcess5"/>
    <dgm:cxn modelId="{8888CBE1-AC6C-4EF0-8E25-5725ED715350}" type="presOf" srcId="{F81FC211-3F97-405E-A5BE-1A56BB8DA093}" destId="{58E96A40-A452-4F8C-AFBE-68A1B673380F}" srcOrd="0" destOrd="0" presId="urn:microsoft.com/office/officeart/2005/8/layout/vProcess5"/>
    <dgm:cxn modelId="{4235AE72-F368-4BFA-9A25-C9A15FAC81AA}" type="presOf" srcId="{FD4E12B9-37D9-4BAF-A590-8999D7132017}" destId="{0680EF25-4FD5-4CD0-A6F4-7206598B5DBA}" srcOrd="0" destOrd="0" presId="urn:microsoft.com/office/officeart/2005/8/layout/vProcess5"/>
    <dgm:cxn modelId="{E1B16840-E127-442A-88CE-6F53EF974668}" srcId="{FD4E12B9-37D9-4BAF-A590-8999D7132017}" destId="{B05BA524-19C2-4202-831A-616770C68C75}" srcOrd="3" destOrd="0" parTransId="{9A978D66-ED7C-4141-B637-6639B4E66ACC}" sibTransId="{F81FC211-3F97-405E-A5BE-1A56BB8DA093}"/>
    <dgm:cxn modelId="{50E6B9E8-2A26-449F-A709-723D6275F25B}" srcId="{FD4E12B9-37D9-4BAF-A590-8999D7132017}" destId="{6656AA73-5EC3-4BE2-BFF4-3CB8DBF53D94}" srcOrd="2" destOrd="0" parTransId="{0E39A11E-64EB-48C7-9E4E-04823B34C5AD}" sibTransId="{EE019911-14D2-4AF8-BC8C-C47DE1667F21}"/>
    <dgm:cxn modelId="{6DCBBDED-BE3C-4AB9-BE4C-32B3ECA2FAF5}" type="presOf" srcId="{718BE8BD-4582-4C5A-A854-0B83779C9832}" destId="{CCDF9735-46BB-4DA7-9799-514B73181138}" srcOrd="0" destOrd="0" presId="urn:microsoft.com/office/officeart/2005/8/layout/vProcess5"/>
    <dgm:cxn modelId="{DC74B6AB-C0D2-4D98-8F67-47708AC01A68}" type="presOf" srcId="{718BE8BD-4582-4C5A-A854-0B83779C9832}" destId="{6D3F4E38-4A70-4E66-B1CA-00B46367E305}" srcOrd="1" destOrd="0" presId="urn:microsoft.com/office/officeart/2005/8/layout/vProcess5"/>
    <dgm:cxn modelId="{819FC4A7-1BB2-4FF4-A26B-1B049C8F9157}" type="presOf" srcId="{B05BA524-19C2-4202-831A-616770C68C75}" destId="{024DCD12-E421-49B1-8425-4D7B1E0C86A4}" srcOrd="1" destOrd="0" presId="urn:microsoft.com/office/officeart/2005/8/layout/vProcess5"/>
    <dgm:cxn modelId="{A0C02EF3-15F0-49A8-A33C-1639FDAD8A73}" type="presOf" srcId="{B05BA524-19C2-4202-831A-616770C68C75}" destId="{794D9E0F-6624-4E74-BD73-ECCC05B8CD3C}" srcOrd="0" destOrd="0" presId="urn:microsoft.com/office/officeart/2005/8/layout/vProcess5"/>
    <dgm:cxn modelId="{5D912053-41F5-49F4-BA54-7C7D9DC74EAD}" type="presOf" srcId="{E55FBCD6-40A1-4E82-84DB-313CE1E3716C}" destId="{2ECFEDB5-D6DD-4B84-8FBB-AE9EC4EDDA98}" srcOrd="0" destOrd="0" presId="urn:microsoft.com/office/officeart/2005/8/layout/vProcess5"/>
    <dgm:cxn modelId="{5368DC47-DE9A-4EF4-AAC2-DC960629F1E3}" type="presOf" srcId="{EE019911-14D2-4AF8-BC8C-C47DE1667F21}" destId="{99D59CC2-B162-4BC7-92EE-9C006B079E9B}" srcOrd="0" destOrd="0" presId="urn:microsoft.com/office/officeart/2005/8/layout/vProcess5"/>
    <dgm:cxn modelId="{C8915239-7689-400E-B304-26D1BB6124F9}" srcId="{FD4E12B9-37D9-4BAF-A590-8999D7132017}" destId="{4CD75421-AC35-43AD-8902-635B7D25B5FF}" srcOrd="0" destOrd="0" parTransId="{063BFDA6-8979-4A40-B580-9900AE521415}" sibTransId="{6B868B61-3432-4962-85E0-63A83C7E241E}"/>
    <dgm:cxn modelId="{35F42448-2668-4342-8C2F-6DCB2A03D982}" type="presOf" srcId="{E55FBCD6-40A1-4E82-84DB-313CE1E3716C}" destId="{EA021927-BB79-4E06-B88F-8E0769149F80}" srcOrd="1" destOrd="0" presId="urn:microsoft.com/office/officeart/2005/8/layout/vProcess5"/>
    <dgm:cxn modelId="{3C476760-13DD-44E1-A179-64AD21D002D1}" type="presOf" srcId="{6B868B61-3432-4962-85E0-63A83C7E241E}" destId="{5E173896-160B-418A-BE20-70E02DE5BACA}" srcOrd="0" destOrd="0" presId="urn:microsoft.com/office/officeart/2005/8/layout/vProcess5"/>
    <dgm:cxn modelId="{B063FA2E-F617-4083-96D1-1365D8831703}" srcId="{FD4E12B9-37D9-4BAF-A590-8999D7132017}" destId="{742C4C28-0FFB-4E8D-9694-43D6CAD983DD}" srcOrd="6" destOrd="0" parTransId="{A1BF4FC9-8700-4BF5-8D33-6D7662630475}" sibTransId="{813A188C-AFA5-4407-8658-415BCC79F676}"/>
    <dgm:cxn modelId="{8D8B178D-BA8B-410D-99C5-44AF9311CED2}" srcId="{FD4E12B9-37D9-4BAF-A590-8999D7132017}" destId="{E55FBCD6-40A1-4E82-84DB-313CE1E3716C}" srcOrd="4" destOrd="0" parTransId="{B6206C1E-C77E-40CB-8258-FDAF88A0D810}" sibTransId="{0741BE33-1C67-4A7E-9F97-22105354E91E}"/>
    <dgm:cxn modelId="{93001866-77BA-4F14-922E-22A67C414C17}" srcId="{FD4E12B9-37D9-4BAF-A590-8999D7132017}" destId="{718BE8BD-4582-4C5A-A854-0B83779C9832}" srcOrd="1" destOrd="0" parTransId="{8BCE98A9-C5EC-4DFB-B5FE-8E6C6B5C4AE1}" sibTransId="{6D95BBC0-91D7-4D9A-BA02-00A03086D144}"/>
    <dgm:cxn modelId="{0CCF7236-DAF0-4D56-A18C-BC2E49069176}" type="presOf" srcId="{6656AA73-5EC3-4BE2-BFF4-3CB8DBF53D94}" destId="{4A8C58FE-3C51-4E27-8655-CF7BFBC6BE16}" srcOrd="0" destOrd="0" presId="urn:microsoft.com/office/officeart/2005/8/layout/vProcess5"/>
    <dgm:cxn modelId="{9D741C20-0E3F-4C01-9714-DF13298C1F95}" type="presParOf" srcId="{0680EF25-4FD5-4CD0-A6F4-7206598B5DBA}" destId="{0F073B50-39F7-4F2F-81B1-4A32B477CE38}" srcOrd="0" destOrd="0" presId="urn:microsoft.com/office/officeart/2005/8/layout/vProcess5"/>
    <dgm:cxn modelId="{2E8FD616-D3C9-4FF1-975F-31FE61E28D26}" type="presParOf" srcId="{0680EF25-4FD5-4CD0-A6F4-7206598B5DBA}" destId="{57D2D03B-5CAF-46FE-89C6-34A6E7160908}" srcOrd="1" destOrd="0" presId="urn:microsoft.com/office/officeart/2005/8/layout/vProcess5"/>
    <dgm:cxn modelId="{CC743734-0274-4155-B884-2391F1A81860}" type="presParOf" srcId="{0680EF25-4FD5-4CD0-A6F4-7206598B5DBA}" destId="{CCDF9735-46BB-4DA7-9799-514B73181138}" srcOrd="2" destOrd="0" presId="urn:microsoft.com/office/officeart/2005/8/layout/vProcess5"/>
    <dgm:cxn modelId="{C5E029B4-EF4E-4DEE-AF0C-7E08386DF0A3}" type="presParOf" srcId="{0680EF25-4FD5-4CD0-A6F4-7206598B5DBA}" destId="{4A8C58FE-3C51-4E27-8655-CF7BFBC6BE16}" srcOrd="3" destOrd="0" presId="urn:microsoft.com/office/officeart/2005/8/layout/vProcess5"/>
    <dgm:cxn modelId="{457FB690-F7B4-48AC-8A00-6840D271B273}" type="presParOf" srcId="{0680EF25-4FD5-4CD0-A6F4-7206598B5DBA}" destId="{794D9E0F-6624-4E74-BD73-ECCC05B8CD3C}" srcOrd="4" destOrd="0" presId="urn:microsoft.com/office/officeart/2005/8/layout/vProcess5"/>
    <dgm:cxn modelId="{00C88196-80D8-4489-ABB9-741689D4FEF5}" type="presParOf" srcId="{0680EF25-4FD5-4CD0-A6F4-7206598B5DBA}" destId="{2ECFEDB5-D6DD-4B84-8FBB-AE9EC4EDDA98}" srcOrd="5" destOrd="0" presId="urn:microsoft.com/office/officeart/2005/8/layout/vProcess5"/>
    <dgm:cxn modelId="{7A4EA7E2-93EC-49CB-961B-DBB1D5FDFB2A}" type="presParOf" srcId="{0680EF25-4FD5-4CD0-A6F4-7206598B5DBA}" destId="{5E173896-160B-418A-BE20-70E02DE5BACA}" srcOrd="6" destOrd="0" presId="urn:microsoft.com/office/officeart/2005/8/layout/vProcess5"/>
    <dgm:cxn modelId="{A690DE69-3876-49E3-B2F4-995E8BA1BD32}" type="presParOf" srcId="{0680EF25-4FD5-4CD0-A6F4-7206598B5DBA}" destId="{C787108C-3459-437F-8C89-BC3491AE8CAF}" srcOrd="7" destOrd="0" presId="urn:microsoft.com/office/officeart/2005/8/layout/vProcess5"/>
    <dgm:cxn modelId="{F853D5A2-0E67-4FC2-BF67-D5EFD9BCE3A2}" type="presParOf" srcId="{0680EF25-4FD5-4CD0-A6F4-7206598B5DBA}" destId="{99D59CC2-B162-4BC7-92EE-9C006B079E9B}" srcOrd="8" destOrd="0" presId="urn:microsoft.com/office/officeart/2005/8/layout/vProcess5"/>
    <dgm:cxn modelId="{FA2D851A-EDC9-4275-B305-A1F5FEDC3431}" type="presParOf" srcId="{0680EF25-4FD5-4CD0-A6F4-7206598B5DBA}" destId="{58E96A40-A452-4F8C-AFBE-68A1B673380F}" srcOrd="9" destOrd="0" presId="urn:microsoft.com/office/officeart/2005/8/layout/vProcess5"/>
    <dgm:cxn modelId="{72A8BDCB-D84B-4298-BD78-D8C0735D0386}" type="presParOf" srcId="{0680EF25-4FD5-4CD0-A6F4-7206598B5DBA}" destId="{D092356B-4BEE-49A3-8F00-92A4B7748C06}" srcOrd="10" destOrd="0" presId="urn:microsoft.com/office/officeart/2005/8/layout/vProcess5"/>
    <dgm:cxn modelId="{2ED3CEF1-1DC2-49CD-8F2D-D356FD0FEAE6}" type="presParOf" srcId="{0680EF25-4FD5-4CD0-A6F4-7206598B5DBA}" destId="{6D3F4E38-4A70-4E66-B1CA-00B46367E305}" srcOrd="11" destOrd="0" presId="urn:microsoft.com/office/officeart/2005/8/layout/vProcess5"/>
    <dgm:cxn modelId="{D24B56E8-F269-4173-85D4-BC2B868E6214}" type="presParOf" srcId="{0680EF25-4FD5-4CD0-A6F4-7206598B5DBA}" destId="{5D3E6A90-CD5C-4FD9-AF22-65816C41C470}" srcOrd="12" destOrd="0" presId="urn:microsoft.com/office/officeart/2005/8/layout/vProcess5"/>
    <dgm:cxn modelId="{6A1FCC36-CE11-4067-B324-14B173315D72}" type="presParOf" srcId="{0680EF25-4FD5-4CD0-A6F4-7206598B5DBA}" destId="{024DCD12-E421-49B1-8425-4D7B1E0C86A4}" srcOrd="13" destOrd="0" presId="urn:microsoft.com/office/officeart/2005/8/layout/vProcess5"/>
    <dgm:cxn modelId="{2048C775-8CCC-4B30-9ABA-2A69B86C3633}" type="presParOf" srcId="{0680EF25-4FD5-4CD0-A6F4-7206598B5DBA}" destId="{EA021927-BB79-4E06-B88F-8E0769149F8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2D03B-5CAF-46FE-89C6-34A6E7160908}">
      <dsp:nvSpPr>
        <dsp:cNvPr id="0" name=""/>
        <dsp:cNvSpPr/>
      </dsp:nvSpPr>
      <dsp:spPr>
        <a:xfrm>
          <a:off x="0" y="0"/>
          <a:ext cx="8393367" cy="65146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defRPr cap="all"/>
          </a:pPr>
          <a:r>
            <a:rPr lang="en-GB" sz="1700" b="1" kern="1200"/>
            <a:t>Design and </a:t>
          </a:r>
          <a:r>
            <a:rPr lang="en-GB" sz="1700" b="1" kern="1200">
              <a:latin typeface="Georgia Pro Cond Light" panose="020F0302020204030204"/>
            </a:rPr>
            <a:t>order</a:t>
          </a:r>
          <a:endParaRPr lang="en-GB" sz="1700" b="0" kern="1200">
            <a:latin typeface="Georgia Pro Cond Light" panose="020F0302020204030204"/>
          </a:endParaRPr>
        </a:p>
      </dsp:txBody>
      <dsp:txXfrm>
        <a:off x="19081" y="19081"/>
        <a:ext cx="7614165" cy="613301"/>
      </dsp:txXfrm>
    </dsp:sp>
    <dsp:sp modelId="{CCDF9735-46BB-4DA7-9799-514B73181138}">
      <dsp:nvSpPr>
        <dsp:cNvPr id="0" name=""/>
        <dsp:cNvSpPr/>
      </dsp:nvSpPr>
      <dsp:spPr>
        <a:xfrm>
          <a:off x="626777" y="741944"/>
          <a:ext cx="8393367" cy="65146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defRPr cap="all"/>
          </a:pPr>
          <a:r>
            <a:rPr lang="en-GB" sz="1700" b="1" kern="1200">
              <a:latin typeface="Georgia Pro Cond Light" panose="020F0302020204030204"/>
            </a:rPr>
            <a:t>Administration</a:t>
          </a:r>
          <a:endParaRPr lang="en-GB" sz="1700" b="0" kern="1200" err="1">
            <a:latin typeface="Georgia Pro Cond Light" panose="020F0302020204030204"/>
          </a:endParaRPr>
        </a:p>
      </dsp:txBody>
      <dsp:txXfrm>
        <a:off x="645858" y="761025"/>
        <a:ext cx="7304976" cy="613301"/>
      </dsp:txXfrm>
    </dsp:sp>
    <dsp:sp modelId="{4A8C58FE-3C51-4E27-8655-CF7BFBC6BE16}">
      <dsp:nvSpPr>
        <dsp:cNvPr id="0" name=""/>
        <dsp:cNvSpPr/>
      </dsp:nvSpPr>
      <dsp:spPr>
        <a:xfrm>
          <a:off x="1253554" y="1483889"/>
          <a:ext cx="8393367" cy="651463"/>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defRPr cap="all"/>
          </a:pPr>
          <a:r>
            <a:rPr lang="en-GB" sz="1700" b="1" kern="1200">
              <a:latin typeface="Georgia Pro Cond Light" panose="020F0302020204030204"/>
            </a:rPr>
            <a:t>Sourcing</a:t>
          </a:r>
          <a:r>
            <a:rPr lang="en-GB" sz="1700" b="1" kern="1200"/>
            <a:t> &amp;</a:t>
          </a:r>
          <a:r>
            <a:rPr lang="en-GB" sz="1700" b="1" kern="1200">
              <a:latin typeface="Georgia Pro Cond Light" panose="020F0302020204030204"/>
            </a:rPr>
            <a:t>Manufacturing</a:t>
          </a:r>
          <a:endParaRPr lang="en-GB" sz="1700" b="0" kern="1200">
            <a:latin typeface="Georgia Pro Cond Light" panose="020F0302020204030204"/>
          </a:endParaRPr>
        </a:p>
      </dsp:txBody>
      <dsp:txXfrm>
        <a:off x="1272635" y="1502970"/>
        <a:ext cx="7304976" cy="613301"/>
      </dsp:txXfrm>
    </dsp:sp>
    <dsp:sp modelId="{794D9E0F-6624-4E74-BD73-ECCC05B8CD3C}">
      <dsp:nvSpPr>
        <dsp:cNvPr id="0" name=""/>
        <dsp:cNvSpPr/>
      </dsp:nvSpPr>
      <dsp:spPr>
        <a:xfrm>
          <a:off x="1880332" y="2225833"/>
          <a:ext cx="8393367" cy="651463"/>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defRPr cap="all"/>
          </a:pPr>
          <a:r>
            <a:rPr lang="en-GB" sz="1700" b="1" kern="1200">
              <a:latin typeface="Georgia Pro Cond Light" panose="020F0302020204030204"/>
            </a:rPr>
            <a:t>Distribution Retailing</a:t>
          </a:r>
          <a:endParaRPr lang="en-GB" sz="1700" kern="1200"/>
        </a:p>
      </dsp:txBody>
      <dsp:txXfrm>
        <a:off x="1899413" y="2244914"/>
        <a:ext cx="7304976" cy="613301"/>
      </dsp:txXfrm>
    </dsp:sp>
    <dsp:sp modelId="{2ECFEDB5-D6DD-4B84-8FBB-AE9EC4EDDA98}">
      <dsp:nvSpPr>
        <dsp:cNvPr id="0" name=""/>
        <dsp:cNvSpPr/>
      </dsp:nvSpPr>
      <dsp:spPr>
        <a:xfrm>
          <a:off x="2507109" y="2967778"/>
          <a:ext cx="8393367" cy="651463"/>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defRPr cap="all"/>
          </a:pPr>
          <a:r>
            <a:rPr lang="en-US" sz="1700" kern="1200">
              <a:latin typeface="Georgia Pro Cond Light" panose="020F0302020204030204"/>
            </a:rPr>
            <a:t>Reality</a:t>
          </a:r>
          <a:r>
            <a:rPr lang="en-US" sz="1700" kern="1200"/>
            <a:t/>
          </a:r>
          <a:br>
            <a:rPr lang="en-US" sz="1700" kern="1200"/>
          </a:br>
          <a:endParaRPr lang="en-US" sz="1700" kern="1200"/>
        </a:p>
      </dsp:txBody>
      <dsp:txXfrm>
        <a:off x="2526190" y="2986859"/>
        <a:ext cx="7304976" cy="613301"/>
      </dsp:txXfrm>
    </dsp:sp>
    <dsp:sp modelId="{5E173896-160B-418A-BE20-70E02DE5BACA}">
      <dsp:nvSpPr>
        <dsp:cNvPr id="0" name=""/>
        <dsp:cNvSpPr/>
      </dsp:nvSpPr>
      <dsp:spPr>
        <a:xfrm>
          <a:off x="7969915" y="475930"/>
          <a:ext cx="423451" cy="42345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GB" sz="1900" kern="1200"/>
        </a:p>
      </dsp:txBody>
      <dsp:txXfrm>
        <a:off x="8065191" y="475930"/>
        <a:ext cx="232899" cy="318647"/>
      </dsp:txXfrm>
    </dsp:sp>
    <dsp:sp modelId="{C787108C-3459-437F-8C89-BC3491AE8CAF}">
      <dsp:nvSpPr>
        <dsp:cNvPr id="0" name=""/>
        <dsp:cNvSpPr/>
      </dsp:nvSpPr>
      <dsp:spPr>
        <a:xfrm>
          <a:off x="8596693" y="1217874"/>
          <a:ext cx="423451" cy="42345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GB" sz="1900" kern="1200"/>
        </a:p>
      </dsp:txBody>
      <dsp:txXfrm>
        <a:off x="8691969" y="1217874"/>
        <a:ext cx="232899" cy="318647"/>
      </dsp:txXfrm>
    </dsp:sp>
    <dsp:sp modelId="{99D59CC2-B162-4BC7-92EE-9C006B079E9B}">
      <dsp:nvSpPr>
        <dsp:cNvPr id="0" name=""/>
        <dsp:cNvSpPr/>
      </dsp:nvSpPr>
      <dsp:spPr>
        <a:xfrm>
          <a:off x="9223470" y="1948961"/>
          <a:ext cx="423451" cy="423451"/>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GB" sz="1900" kern="1200"/>
        </a:p>
      </dsp:txBody>
      <dsp:txXfrm>
        <a:off x="9318746" y="1948961"/>
        <a:ext cx="232899" cy="318647"/>
      </dsp:txXfrm>
    </dsp:sp>
    <dsp:sp modelId="{58E96A40-A452-4F8C-AFBE-68A1B673380F}">
      <dsp:nvSpPr>
        <dsp:cNvPr id="0" name=""/>
        <dsp:cNvSpPr/>
      </dsp:nvSpPr>
      <dsp:spPr>
        <a:xfrm>
          <a:off x="9850248" y="2698144"/>
          <a:ext cx="423451" cy="423451"/>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endParaRPr lang="en-GB" sz="1900" kern="1200"/>
        </a:p>
      </dsp:txBody>
      <dsp:txXfrm>
        <a:off x="9945524" y="2698144"/>
        <a:ext cx="232899" cy="31864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2F5519-F792-1249-BEE1-DEAB5822D116}" type="datetimeFigureOut">
              <a:rPr lang="en-US" smtClean="0"/>
              <a:t>4/19/22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4ECBB-7A06-E849-9621-854C7237EA52}" type="slidenum">
              <a:rPr lang="en-US" smtClean="0"/>
              <a:t>‹#›</a:t>
            </a:fld>
            <a:endParaRPr lang="en-US"/>
          </a:p>
        </p:txBody>
      </p:sp>
    </p:spTree>
    <p:extLst>
      <p:ext uri="{BB962C8B-B14F-4D97-AF65-F5344CB8AC3E}">
        <p14:creationId xmlns:p14="http://schemas.microsoft.com/office/powerpoint/2010/main" val="20449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5690016-37AE-6F47-8486-90AD4E130AD2}" type="slidenum">
              <a:rPr lang="en-US" smtClean="0"/>
              <a:t>19</a:t>
            </a:fld>
            <a:endParaRPr lang="en-US"/>
          </a:p>
        </p:txBody>
      </p:sp>
    </p:spTree>
    <p:extLst>
      <p:ext uri="{BB962C8B-B14F-4D97-AF65-F5344CB8AC3E}">
        <p14:creationId xmlns:p14="http://schemas.microsoft.com/office/powerpoint/2010/main" val="72077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891384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3598926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4244727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C321A88-E35C-3B43-B75A-9757A4D4D390}" type="datetimeFigureOut">
              <a:rPr lang="en-US" smtClean="0"/>
              <a:t>4/19/22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2237788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C321A88-E35C-3B43-B75A-9757A4D4D390}" type="datetimeFigureOut">
              <a:rPr lang="en-US" smtClean="0"/>
              <a:t>4/19/22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480853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C321A88-E35C-3B43-B75A-9757A4D4D390}" type="datetimeFigureOut">
              <a:rPr lang="en-US" smtClean="0"/>
              <a:t>4/19/22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1350609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321A88-E35C-3B43-B75A-9757A4D4D390}" type="datetimeFigureOut">
              <a:rPr lang="en-US" smtClean="0"/>
              <a:t>4/19/22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962297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321A88-E35C-3B43-B75A-9757A4D4D390}" type="datetimeFigureOut">
              <a:rPr lang="en-US" smtClean="0"/>
              <a:t>4/19/22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3136013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6C321A88-E35C-3B43-B75A-9757A4D4D390}" type="datetimeFigureOut">
              <a:rPr lang="en-US" smtClean="0"/>
              <a:t>4/19/22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3810789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321A88-E35C-3B43-B75A-9757A4D4D390}" type="datetimeFigureOut">
              <a:rPr lang="en-US" smtClean="0"/>
              <a:t>4/19/22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1452868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3196396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3375786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1671673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693812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3700909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1348142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321A88-E35C-3B43-B75A-9757A4D4D390}" type="datetimeFigureOut">
              <a:rPr lang="en-US" smtClean="0"/>
              <a:t>4/19/22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60ADA7-FA9C-144D-A731-DDD190F4A566}" type="slidenum">
              <a:rPr lang="en-US" smtClean="0"/>
              <a:t>‹#›</a:t>
            </a:fld>
            <a:endParaRPr lang="en-US"/>
          </a:p>
        </p:txBody>
      </p:sp>
    </p:spTree>
    <p:extLst>
      <p:ext uri="{BB962C8B-B14F-4D97-AF65-F5344CB8AC3E}">
        <p14:creationId xmlns:p14="http://schemas.microsoft.com/office/powerpoint/2010/main" val="156503252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6C321A88-E35C-3B43-B75A-9757A4D4D390}" type="datetimeFigureOut">
              <a:rPr lang="en-US" smtClean="0"/>
              <a:t>4/19/22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060ADA7-FA9C-144D-A731-DDD190F4A566}" type="slidenum">
              <a:rPr lang="en-US" smtClean="0"/>
              <a:t>‹#›</a:t>
            </a:fld>
            <a:endParaRPr lang="en-US"/>
          </a:p>
        </p:txBody>
      </p:sp>
    </p:spTree>
    <p:extLst>
      <p:ext uri="{BB962C8B-B14F-4D97-AF65-F5344CB8AC3E}">
        <p14:creationId xmlns:p14="http://schemas.microsoft.com/office/powerpoint/2010/main" val="2274214058"/>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jpe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g"/><Relationship Id="rId5" Type="http://schemas.openxmlformats.org/officeDocument/2006/relationships/image" Target="../media/image7.jpg"/><Relationship Id="rId6" Type="http://schemas.openxmlformats.org/officeDocument/2006/relationships/image" Target="../media/image8.jpg"/><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4" Type="http://schemas.openxmlformats.org/officeDocument/2006/relationships/image" Target="../media/image11.jpg"/><Relationship Id="rId5" Type="http://schemas.openxmlformats.org/officeDocument/2006/relationships/hyperlink" Target="http://wearabletrends.blogspot.com/2011/04/zara-woman-lookbook-april.html" TargetMode="External"/><Relationship Id="rId6" Type="http://schemas.openxmlformats.org/officeDocument/2006/relationships/hyperlink" Target="https://creativecommons.org/licenses/by-nc-sa/3.0/" TargetMode="External"/><Relationship Id="rId7" Type="http://schemas.openxmlformats.org/officeDocument/2006/relationships/image" Target="../media/image2.png"/><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eg"/><Relationship Id="rId3"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hyperlink" Target="http://www.publicity21.com/2018/03/la-realidad-virtual-llega-las-tiendas.html" TargetMode="External"/><Relationship Id="rId4" Type="http://schemas.openxmlformats.org/officeDocument/2006/relationships/hyperlink" Target="https://creativecommons.org/licenses/by-nc/3.0/" TargetMode="External"/><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hyperlink" Target="http://omgnews.today/zara-lure-millennials-augmented-reality-displays/" TargetMode="External"/><Relationship Id="rId4" Type="http://schemas.openxmlformats.org/officeDocument/2006/relationships/hyperlink" Target="https://creativecommons.org/licenses/by-nc/3.0/" TargetMode="External"/><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 Id="rId3" Type="http://schemas.openxmlformats.org/officeDocument/2006/relationships/hyperlink" Target="https://mobidev.biz/blog/augmented-reality-future-trends-2018-2020" TargetMode="External"/></Relationships>
</file>

<file path=ppt/slides/_rels/slide15.xml.rels><?xml version="1.0" encoding="UTF-8" standalone="yes"?>
<Relationships xmlns="http://schemas.openxmlformats.org/package/2006/relationships"><Relationship Id="rId1" Type="http://schemas.openxmlformats.org/officeDocument/2006/relationships/video" Target="https://www.youtube.com/embed/AbD_3-UbcRk?feature=oembed" TargetMode="External"/><Relationship Id="rId2" Type="http://schemas.openxmlformats.org/officeDocument/2006/relationships/slideLayout" Target="../slideLayouts/slideLayout2.xml"/><Relationship Id="rId3" Type="http://schemas.openxmlformats.org/officeDocument/2006/relationships/image" Target="../media/image2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2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4" Type="http://schemas.openxmlformats.org/officeDocument/2006/relationships/image" Target="../media/image25.jpe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jpeg"/><Relationship Id="rId3" Type="http://schemas.openxmlformats.org/officeDocument/2006/relationships/image" Target="../media/image27.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eg"/></Relationships>
</file>

<file path=ppt/slides/_rels/slide25.xml.rels><?xml version="1.0" encoding="UTF-8" standalone="yes"?>
<Relationships xmlns="http://schemas.openxmlformats.org/package/2006/relationships"><Relationship Id="rId3" Type="http://schemas.openxmlformats.org/officeDocument/2006/relationships/hyperlink" Target="https://www.ie.edu/insights/articles/zara-technology-and-user-experience-as-drivers-of-business/" TargetMode="External"/><Relationship Id="rId4" Type="http://schemas.openxmlformats.org/officeDocument/2006/relationships/hyperlink" Target="https://www.standard.co.uk/insider/fashion/zara-to-launch-an-augmented-reality-app-in-its-stores-a3789441.html" TargetMode="External"/><Relationship Id="rId5" Type="http://schemas.openxmlformats.org/officeDocument/2006/relationships/hyperlink" Target="https://daglar-cizmeci.com/augmented-reality-in-retail/" TargetMode="External"/><Relationship Id="rId6" Type="http://schemas.openxmlformats.org/officeDocument/2006/relationships/hyperlink" Target="https://www.ukessays.com/essays/marketing/marketing-problems-and-issues-faced-by-zara-marketing-essay.php" TargetMode="External"/><Relationship Id="rId7" Type="http://schemas.openxmlformats.org/officeDocument/2006/relationships/hyperlink" Target="https://digital.hbs.edu/platform-rctom/submission/zara-sprinting-past-traditional-retail/" TargetMode="External"/><Relationship Id="rId1" Type="http://schemas.openxmlformats.org/officeDocument/2006/relationships/slideLayout" Target="../slideLayouts/slideLayout2.xml"/><Relationship Id="rId2" Type="http://schemas.openxmlformats.org/officeDocument/2006/relationships/hyperlink" Target="http://www.inditex.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1503B4-BF0E-554E-B8DA-7C1F7E7F868A}"/>
              </a:ext>
            </a:extLst>
          </p:cNvPr>
          <p:cNvSpPr>
            <a:spLocks noGrp="1"/>
          </p:cNvSpPr>
          <p:nvPr>
            <p:ph type="ctrTitle"/>
          </p:nvPr>
        </p:nvSpPr>
        <p:spPr>
          <a:xfrm>
            <a:off x="1114424" y="847726"/>
            <a:ext cx="6150510" cy="3200400"/>
          </a:xfrm>
        </p:spPr>
        <p:txBody>
          <a:bodyPr>
            <a:normAutofit/>
          </a:bodyPr>
          <a:lstStyle/>
          <a:p>
            <a:r>
              <a:rPr lang="en-US" b="1" i="1" dirty="0">
                <a:solidFill>
                  <a:srgbClr val="F5D72D"/>
                </a:solidFill>
              </a:rPr>
              <a:t>Digital skills and research methods</a:t>
            </a:r>
          </a:p>
        </p:txBody>
      </p:sp>
      <p:sp>
        <p:nvSpPr>
          <p:cNvPr id="3" name="Subtitle 2">
            <a:extLst>
              <a:ext uri="{FF2B5EF4-FFF2-40B4-BE49-F238E27FC236}">
                <a16:creationId xmlns:a16="http://schemas.microsoft.com/office/drawing/2014/main" xmlns="" id="{676CDAED-0628-E242-9FD4-3B443C5FA718}"/>
              </a:ext>
            </a:extLst>
          </p:cNvPr>
          <p:cNvSpPr>
            <a:spLocks noGrp="1"/>
          </p:cNvSpPr>
          <p:nvPr>
            <p:ph type="subTitle" idx="1"/>
          </p:nvPr>
        </p:nvSpPr>
        <p:spPr>
          <a:xfrm>
            <a:off x="1114424" y="4124325"/>
            <a:ext cx="6150510" cy="1905000"/>
          </a:xfrm>
        </p:spPr>
        <p:txBody>
          <a:bodyPr>
            <a:normAutofit/>
          </a:bodyPr>
          <a:lstStyle/>
          <a:p>
            <a:r>
              <a:rPr lang="en-US" dirty="0">
                <a:solidFill>
                  <a:srgbClr val="0070C0"/>
                </a:solidFill>
              </a:rPr>
              <a:t>Bmsw4003_LON</a:t>
            </a:r>
          </a:p>
        </p:txBody>
      </p:sp>
      <p:pic>
        <p:nvPicPr>
          <p:cNvPr id="5" name="Picture 4" descr="Text&#10;&#10;Description automatically generated">
            <a:extLst>
              <a:ext uri="{FF2B5EF4-FFF2-40B4-BE49-F238E27FC236}">
                <a16:creationId xmlns:a16="http://schemas.microsoft.com/office/drawing/2014/main" xmlns="" id="{91CB6050-10A7-FB41-A217-95CA61629435}"/>
              </a:ext>
            </a:extLst>
          </p:cNvPr>
          <p:cNvPicPr>
            <a:picLocks noChangeAspect="1"/>
          </p:cNvPicPr>
          <p:nvPr/>
        </p:nvPicPr>
        <p:blipFill>
          <a:blip r:embed="rId3"/>
          <a:stretch>
            <a:fillRect/>
          </a:stretch>
        </p:blipFill>
        <p:spPr>
          <a:xfrm>
            <a:off x="7599131" y="2523643"/>
            <a:ext cx="3416888" cy="189827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193309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5690F3EE-0CD1-4520-B020-4E1DF3141C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xmlns="" id="{9EFDE1E9-7FE0-45CA-9DE2-237F77319A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270840"/>
          </a:xfrm>
          <a:custGeom>
            <a:avLst/>
            <a:gdLst>
              <a:gd name="connsiteX0" fmla="*/ 0 w 12192000"/>
              <a:gd name="connsiteY0" fmla="*/ 0 h 2270840"/>
              <a:gd name="connsiteX1" fmla="*/ 12192000 w 12192000"/>
              <a:gd name="connsiteY1" fmla="*/ 0 h 2270840"/>
              <a:gd name="connsiteX2" fmla="*/ 12192000 w 12192000"/>
              <a:gd name="connsiteY2" fmla="*/ 519831 h 2270840"/>
              <a:gd name="connsiteX3" fmla="*/ 12192000 w 12192000"/>
              <a:gd name="connsiteY3" fmla="*/ 744794 h 2270840"/>
              <a:gd name="connsiteX4" fmla="*/ 12192000 w 12192000"/>
              <a:gd name="connsiteY4" fmla="*/ 1754022 h 2270840"/>
              <a:gd name="connsiteX5" fmla="*/ 11957522 w 12192000"/>
              <a:gd name="connsiteY5" fmla="*/ 1797924 h 2270840"/>
              <a:gd name="connsiteX6" fmla="*/ 11679973 w 12192000"/>
              <a:gd name="connsiteY6" fmla="*/ 1847668 h 2270840"/>
              <a:gd name="connsiteX7" fmla="*/ 11401197 w 12192000"/>
              <a:gd name="connsiteY7" fmla="*/ 1896361 h 2270840"/>
              <a:gd name="connsiteX8" fmla="*/ 11121192 w 12192000"/>
              <a:gd name="connsiteY8" fmla="*/ 1938047 h 2270840"/>
              <a:gd name="connsiteX9" fmla="*/ 10842416 w 12192000"/>
              <a:gd name="connsiteY9" fmla="*/ 1980084 h 2270840"/>
              <a:gd name="connsiteX10" fmla="*/ 10562411 w 12192000"/>
              <a:gd name="connsiteY10" fmla="*/ 2019319 h 2270840"/>
              <a:gd name="connsiteX11" fmla="*/ 10286091 w 12192000"/>
              <a:gd name="connsiteY11" fmla="*/ 2052948 h 2270840"/>
              <a:gd name="connsiteX12" fmla="*/ 10006086 w 12192000"/>
              <a:gd name="connsiteY12" fmla="*/ 2084826 h 2270840"/>
              <a:gd name="connsiteX13" fmla="*/ 9727310 w 12192000"/>
              <a:gd name="connsiteY13" fmla="*/ 2113902 h 2270840"/>
              <a:gd name="connsiteX14" fmla="*/ 9453445 w 12192000"/>
              <a:gd name="connsiteY14" fmla="*/ 2139124 h 2270840"/>
              <a:gd name="connsiteX15" fmla="*/ 9175897 w 12192000"/>
              <a:gd name="connsiteY15" fmla="*/ 2164346 h 2270840"/>
              <a:gd name="connsiteX16" fmla="*/ 8902033 w 12192000"/>
              <a:gd name="connsiteY16" fmla="*/ 2185365 h 2270840"/>
              <a:gd name="connsiteX17" fmla="*/ 8628169 w 12192000"/>
              <a:gd name="connsiteY17" fmla="*/ 2201829 h 2270840"/>
              <a:gd name="connsiteX18" fmla="*/ 8355533 w 12192000"/>
              <a:gd name="connsiteY18" fmla="*/ 2218995 h 2270840"/>
              <a:gd name="connsiteX19" fmla="*/ 8085353 w 12192000"/>
              <a:gd name="connsiteY19" fmla="*/ 2233357 h 2270840"/>
              <a:gd name="connsiteX20" fmla="*/ 7817629 w 12192000"/>
              <a:gd name="connsiteY20" fmla="*/ 2243516 h 2270840"/>
              <a:gd name="connsiteX21" fmla="*/ 7549905 w 12192000"/>
              <a:gd name="connsiteY21" fmla="*/ 2252274 h 2270840"/>
              <a:gd name="connsiteX22" fmla="*/ 7284638 w 12192000"/>
              <a:gd name="connsiteY22" fmla="*/ 2260681 h 2270840"/>
              <a:gd name="connsiteX23" fmla="*/ 7023055 w 12192000"/>
              <a:gd name="connsiteY23" fmla="*/ 2264535 h 2270840"/>
              <a:gd name="connsiteX24" fmla="*/ 6761472 w 12192000"/>
              <a:gd name="connsiteY24" fmla="*/ 2268738 h 2270840"/>
              <a:gd name="connsiteX25" fmla="*/ 6503573 w 12192000"/>
              <a:gd name="connsiteY25" fmla="*/ 2270840 h 2270840"/>
              <a:gd name="connsiteX26" fmla="*/ 6248130 w 12192000"/>
              <a:gd name="connsiteY26" fmla="*/ 2268738 h 2270840"/>
              <a:gd name="connsiteX27" fmla="*/ 5995144 w 12192000"/>
              <a:gd name="connsiteY27" fmla="*/ 2268738 h 2270840"/>
              <a:gd name="connsiteX28" fmla="*/ 5744613 w 12192000"/>
              <a:gd name="connsiteY28" fmla="*/ 2264535 h 2270840"/>
              <a:gd name="connsiteX29" fmla="*/ 5498995 w 12192000"/>
              <a:gd name="connsiteY29" fmla="*/ 2258229 h 2270840"/>
              <a:gd name="connsiteX30" fmla="*/ 5255834 w 12192000"/>
              <a:gd name="connsiteY30" fmla="*/ 2252274 h 2270840"/>
              <a:gd name="connsiteX31" fmla="*/ 5017584 w 12192000"/>
              <a:gd name="connsiteY31" fmla="*/ 2245618 h 2270840"/>
              <a:gd name="connsiteX32" fmla="*/ 4780562 w 12192000"/>
              <a:gd name="connsiteY32" fmla="*/ 2235459 h 2270840"/>
              <a:gd name="connsiteX33" fmla="*/ 4547227 w 12192000"/>
              <a:gd name="connsiteY33" fmla="*/ 2224599 h 2270840"/>
              <a:gd name="connsiteX34" fmla="*/ 4318800 w 12192000"/>
              <a:gd name="connsiteY34" fmla="*/ 2214791 h 2270840"/>
              <a:gd name="connsiteX35" fmla="*/ 3873004 w 12192000"/>
              <a:gd name="connsiteY35" fmla="*/ 2187116 h 2270840"/>
              <a:gd name="connsiteX36" fmla="*/ 3445628 w 12192000"/>
              <a:gd name="connsiteY36" fmla="*/ 2157691 h 2270840"/>
              <a:gd name="connsiteX37" fmla="*/ 3035446 w 12192000"/>
              <a:gd name="connsiteY37" fmla="*/ 2126863 h 2270840"/>
              <a:gd name="connsiteX38" fmla="*/ 2647370 w 12192000"/>
              <a:gd name="connsiteY38" fmla="*/ 2092884 h 2270840"/>
              <a:gd name="connsiteX39" fmla="*/ 2276487 w 12192000"/>
              <a:gd name="connsiteY39" fmla="*/ 2057502 h 2270840"/>
              <a:gd name="connsiteX40" fmla="*/ 1932621 w 12192000"/>
              <a:gd name="connsiteY40" fmla="*/ 2019319 h 2270840"/>
              <a:gd name="connsiteX41" fmla="*/ 1609634 w 12192000"/>
              <a:gd name="connsiteY41" fmla="*/ 1981836 h 2270840"/>
              <a:gd name="connsiteX42" fmla="*/ 1312435 w 12192000"/>
              <a:gd name="connsiteY42" fmla="*/ 1944353 h 2270840"/>
              <a:gd name="connsiteX43" fmla="*/ 1039799 w 12192000"/>
              <a:gd name="connsiteY43" fmla="*/ 1908972 h 2270840"/>
              <a:gd name="connsiteX44" fmla="*/ 797865 w 12192000"/>
              <a:gd name="connsiteY44" fmla="*/ 1875342 h 2270840"/>
              <a:gd name="connsiteX45" fmla="*/ 579265 w 12192000"/>
              <a:gd name="connsiteY45" fmla="*/ 1843464 h 2270840"/>
              <a:gd name="connsiteX46" fmla="*/ 395052 w 12192000"/>
              <a:gd name="connsiteY46" fmla="*/ 1816841 h 2270840"/>
              <a:gd name="connsiteX47" fmla="*/ 240312 w 12192000"/>
              <a:gd name="connsiteY47" fmla="*/ 1791618 h 2270840"/>
              <a:gd name="connsiteX48" fmla="*/ 27853 w 12192000"/>
              <a:gd name="connsiteY48" fmla="*/ 1755537 h 2270840"/>
              <a:gd name="connsiteX49" fmla="*/ 0 w 12192000"/>
              <a:gd name="connsiteY49" fmla="*/ 1750824 h 2270840"/>
              <a:gd name="connsiteX50" fmla="*/ 0 w 12192000"/>
              <a:gd name="connsiteY50" fmla="*/ 744794 h 2270840"/>
              <a:gd name="connsiteX51" fmla="*/ 0 w 12192000"/>
              <a:gd name="connsiteY51" fmla="*/ 519831 h 227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270840">
                <a:moveTo>
                  <a:pt x="0" y="0"/>
                </a:moveTo>
                <a:lnTo>
                  <a:pt x="12192000" y="0"/>
                </a:lnTo>
                <a:lnTo>
                  <a:pt x="12192000" y="519831"/>
                </a:lnTo>
                <a:lnTo>
                  <a:pt x="12192000" y="744794"/>
                </a:lnTo>
                <a:lnTo>
                  <a:pt x="12192000" y="1754022"/>
                </a:lnTo>
                <a:lnTo>
                  <a:pt x="11957522" y="1797924"/>
                </a:lnTo>
                <a:lnTo>
                  <a:pt x="11679973" y="1847668"/>
                </a:lnTo>
                <a:lnTo>
                  <a:pt x="11401197" y="1896361"/>
                </a:lnTo>
                <a:lnTo>
                  <a:pt x="11121192" y="1938047"/>
                </a:lnTo>
                <a:lnTo>
                  <a:pt x="10842416" y="1980084"/>
                </a:lnTo>
                <a:lnTo>
                  <a:pt x="10562411" y="2019319"/>
                </a:lnTo>
                <a:lnTo>
                  <a:pt x="10286091" y="2052948"/>
                </a:lnTo>
                <a:lnTo>
                  <a:pt x="10006086" y="2084826"/>
                </a:lnTo>
                <a:lnTo>
                  <a:pt x="9727310" y="2113902"/>
                </a:lnTo>
                <a:lnTo>
                  <a:pt x="9453445" y="2139124"/>
                </a:lnTo>
                <a:lnTo>
                  <a:pt x="9175897" y="2164346"/>
                </a:lnTo>
                <a:lnTo>
                  <a:pt x="8902033" y="2185365"/>
                </a:lnTo>
                <a:lnTo>
                  <a:pt x="8628169" y="2201829"/>
                </a:lnTo>
                <a:lnTo>
                  <a:pt x="8355533" y="2218995"/>
                </a:lnTo>
                <a:lnTo>
                  <a:pt x="8085353" y="2233357"/>
                </a:lnTo>
                <a:lnTo>
                  <a:pt x="7817629" y="2243516"/>
                </a:lnTo>
                <a:lnTo>
                  <a:pt x="7549905" y="2252274"/>
                </a:lnTo>
                <a:lnTo>
                  <a:pt x="7284638" y="2260681"/>
                </a:lnTo>
                <a:lnTo>
                  <a:pt x="7023055" y="2264535"/>
                </a:lnTo>
                <a:lnTo>
                  <a:pt x="6761472" y="2268738"/>
                </a:lnTo>
                <a:lnTo>
                  <a:pt x="6503573" y="2270840"/>
                </a:lnTo>
                <a:lnTo>
                  <a:pt x="6248130" y="2268738"/>
                </a:lnTo>
                <a:lnTo>
                  <a:pt x="5995144" y="2268738"/>
                </a:lnTo>
                <a:lnTo>
                  <a:pt x="5744613" y="2264535"/>
                </a:lnTo>
                <a:lnTo>
                  <a:pt x="5498995" y="2258229"/>
                </a:lnTo>
                <a:lnTo>
                  <a:pt x="5255834" y="2252274"/>
                </a:lnTo>
                <a:lnTo>
                  <a:pt x="5017584" y="2245618"/>
                </a:lnTo>
                <a:lnTo>
                  <a:pt x="4780562" y="2235459"/>
                </a:lnTo>
                <a:lnTo>
                  <a:pt x="4547227" y="2224599"/>
                </a:lnTo>
                <a:lnTo>
                  <a:pt x="4318800" y="2214791"/>
                </a:lnTo>
                <a:lnTo>
                  <a:pt x="3873004" y="2187116"/>
                </a:lnTo>
                <a:lnTo>
                  <a:pt x="3445628" y="2157691"/>
                </a:lnTo>
                <a:lnTo>
                  <a:pt x="3035446" y="2126863"/>
                </a:lnTo>
                <a:lnTo>
                  <a:pt x="2647370" y="2092884"/>
                </a:lnTo>
                <a:lnTo>
                  <a:pt x="2276487" y="2057502"/>
                </a:lnTo>
                <a:lnTo>
                  <a:pt x="1932621" y="2019319"/>
                </a:lnTo>
                <a:lnTo>
                  <a:pt x="1609634" y="1981836"/>
                </a:lnTo>
                <a:lnTo>
                  <a:pt x="1312435" y="1944353"/>
                </a:lnTo>
                <a:lnTo>
                  <a:pt x="1039799" y="1908972"/>
                </a:lnTo>
                <a:lnTo>
                  <a:pt x="797865" y="1875342"/>
                </a:lnTo>
                <a:lnTo>
                  <a:pt x="579265" y="1843464"/>
                </a:lnTo>
                <a:lnTo>
                  <a:pt x="395052" y="1816841"/>
                </a:lnTo>
                <a:lnTo>
                  <a:pt x="240312" y="1791618"/>
                </a:lnTo>
                <a:lnTo>
                  <a:pt x="27853" y="1755537"/>
                </a:lnTo>
                <a:lnTo>
                  <a:pt x="0" y="1750824"/>
                </a:lnTo>
                <a:lnTo>
                  <a:pt x="0" y="744794"/>
                </a:lnTo>
                <a:lnTo>
                  <a:pt x="0" y="519831"/>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5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A5DE5A64-DDDB-E04C-8B29-6C5DE685FF30}"/>
              </a:ext>
            </a:extLst>
          </p:cNvPr>
          <p:cNvSpPr>
            <a:spLocks noGrp="1"/>
          </p:cNvSpPr>
          <p:nvPr>
            <p:ph type="title"/>
          </p:nvPr>
        </p:nvSpPr>
        <p:spPr>
          <a:xfrm>
            <a:off x="1141413" y="609600"/>
            <a:ext cx="9905998" cy="1173480"/>
          </a:xfrm>
        </p:spPr>
        <p:txBody>
          <a:bodyPr>
            <a:normAutofit fontScale="90000"/>
          </a:bodyPr>
          <a:lstStyle/>
          <a:p>
            <a:pPr algn="ctr"/>
            <a:r>
              <a:rPr lang="en-US" sz="4000" b="1" dirty="0"/>
              <a:t>The use of augmented reality at</a:t>
            </a:r>
            <a:r>
              <a:rPr lang="en-US" sz="4000" dirty="0"/>
              <a:t> </a:t>
            </a:r>
            <a:r>
              <a:rPr lang="en-US" sz="4800" b="1" dirty="0">
                <a:latin typeface="Didot" panose="02000503000000020003" pitchFamily="2" charset="-79"/>
                <a:cs typeface="Didot" panose="02000503000000020003" pitchFamily="2" charset="-79"/>
              </a:rPr>
              <a:t>Zara</a:t>
            </a:r>
            <a:endParaRPr lang="en-US" sz="4400" b="1" dirty="0">
              <a:latin typeface="Didot" panose="02000503000000020003" pitchFamily="2" charset="-79"/>
              <a:cs typeface="Didot" panose="02000503000000020003" pitchFamily="2" charset="-79"/>
            </a:endParaRPr>
          </a:p>
        </p:txBody>
      </p:sp>
      <p:sp>
        <p:nvSpPr>
          <p:cNvPr id="3" name="Content Placeholder 2">
            <a:extLst>
              <a:ext uri="{FF2B5EF4-FFF2-40B4-BE49-F238E27FC236}">
                <a16:creationId xmlns:a16="http://schemas.microsoft.com/office/drawing/2014/main" xmlns="" id="{13D1DEF7-CAA4-8B40-BF9D-9445C9FA5B01}"/>
              </a:ext>
            </a:extLst>
          </p:cNvPr>
          <p:cNvSpPr>
            <a:spLocks noGrp="1"/>
          </p:cNvSpPr>
          <p:nvPr>
            <p:ph idx="1"/>
          </p:nvPr>
        </p:nvSpPr>
        <p:spPr>
          <a:xfrm>
            <a:off x="1141413" y="2880440"/>
            <a:ext cx="9905998" cy="1939210"/>
          </a:xfrm>
        </p:spPr>
        <p:txBody>
          <a:bodyPr>
            <a:noAutofit/>
          </a:bodyPr>
          <a:lstStyle/>
          <a:p>
            <a:pPr marL="0" indent="0">
              <a:buNone/>
            </a:pPr>
            <a:r>
              <a:rPr lang="en-US" sz="2800" b="1" i="1" dirty="0"/>
              <a:t>+Fabio Jacuzzi </a:t>
            </a:r>
            <a:r>
              <a:rPr lang="en-US" b="1" i="1" dirty="0"/>
              <a:t>(2124362)</a:t>
            </a:r>
            <a:r>
              <a:rPr lang="en-US" sz="2800" b="1" i="1" dirty="0"/>
              <a:t>_________________</a:t>
            </a:r>
            <a:r>
              <a:rPr lang="en-US" sz="1800" b="1" i="1" dirty="0"/>
              <a:t>Introduction &amp; Background.</a:t>
            </a:r>
            <a:endParaRPr lang="en-US" sz="2800" b="1" i="1" dirty="0"/>
          </a:p>
          <a:p>
            <a:pPr marL="0" indent="0">
              <a:buNone/>
            </a:pPr>
            <a:r>
              <a:rPr lang="en-US" sz="2800" b="1" i="1" dirty="0"/>
              <a:t>+Jose Gabriel </a:t>
            </a:r>
            <a:r>
              <a:rPr lang="en-US" sz="2800" b="1" i="1" dirty="0" err="1"/>
              <a:t>Feliz</a:t>
            </a:r>
            <a:r>
              <a:rPr lang="en-US" sz="2800" b="1" i="1" dirty="0"/>
              <a:t> </a:t>
            </a:r>
            <a:r>
              <a:rPr lang="en-US" sz="2800" b="1" i="1" dirty="0" err="1"/>
              <a:t>Moreta</a:t>
            </a:r>
            <a:r>
              <a:rPr lang="en-US" sz="2800" b="1" i="1" dirty="0"/>
              <a:t> </a:t>
            </a:r>
            <a:r>
              <a:rPr lang="en-US" b="1" i="1" dirty="0"/>
              <a:t>(2125726) _______ Challenges before.            </a:t>
            </a:r>
            <a:endParaRPr lang="en-US" sz="2800" b="1" i="1" dirty="0"/>
          </a:p>
          <a:p>
            <a:pPr marL="0" indent="0">
              <a:buNone/>
            </a:pPr>
            <a:r>
              <a:rPr lang="en-US" sz="2800" b="1" i="1" dirty="0"/>
              <a:t>+Kristian </a:t>
            </a:r>
            <a:r>
              <a:rPr lang="en-US" sz="2800" b="1" i="1" dirty="0" err="1"/>
              <a:t>Aleksandrov</a:t>
            </a:r>
            <a:r>
              <a:rPr lang="en-US" sz="2800" b="1" i="1" dirty="0"/>
              <a:t> </a:t>
            </a:r>
            <a:r>
              <a:rPr lang="en-US" b="1" i="1" dirty="0"/>
              <a:t>(2123366) </a:t>
            </a:r>
            <a:r>
              <a:rPr lang="en-US" sz="2800" b="1" i="1" dirty="0"/>
              <a:t>_____</a:t>
            </a:r>
            <a:r>
              <a:rPr lang="en-US" b="1" i="1" dirty="0"/>
              <a:t>Insights of modern technology.</a:t>
            </a:r>
            <a:endParaRPr lang="en-US" sz="2800" b="1" i="1" dirty="0"/>
          </a:p>
          <a:p>
            <a:pPr marL="0" indent="0">
              <a:buNone/>
            </a:pPr>
            <a:r>
              <a:rPr lang="en-US" sz="2800" b="1" i="1" dirty="0"/>
              <a:t>+Fabio Jacuzzi </a:t>
            </a:r>
            <a:r>
              <a:rPr lang="en-US" sz="1800" b="1" i="1" dirty="0"/>
              <a:t>(2124362)</a:t>
            </a:r>
            <a:r>
              <a:rPr lang="en-US" sz="1400" b="1" i="1" dirty="0"/>
              <a:t>________________</a:t>
            </a:r>
            <a:r>
              <a:rPr lang="en-US" b="1" i="1" dirty="0"/>
              <a:t>Pros and cons of modern Technology.</a:t>
            </a:r>
            <a:endParaRPr lang="en-US" sz="2800" b="1" i="1" dirty="0"/>
          </a:p>
          <a:p>
            <a:pPr marL="0" indent="0">
              <a:buNone/>
            </a:pPr>
            <a:r>
              <a:rPr lang="en-US" sz="2800" b="1" i="1" dirty="0"/>
              <a:t>+</a:t>
            </a:r>
            <a:r>
              <a:rPr lang="en-US" sz="2800" b="1" i="1" dirty="0" err="1"/>
              <a:t>kalina</a:t>
            </a:r>
            <a:r>
              <a:rPr lang="en-US" sz="2800" b="1" i="1" dirty="0"/>
              <a:t> </a:t>
            </a:r>
            <a:r>
              <a:rPr lang="en-US" sz="2800" b="1" i="1" dirty="0" err="1"/>
              <a:t>Matharo</a:t>
            </a:r>
            <a:r>
              <a:rPr lang="en-US" sz="2800" b="1" i="1" dirty="0"/>
              <a:t> </a:t>
            </a:r>
            <a:r>
              <a:rPr lang="en-US" b="1" i="1" dirty="0"/>
              <a:t>(2125136)</a:t>
            </a:r>
            <a:r>
              <a:rPr lang="en-US" sz="2800" b="1" i="1" dirty="0"/>
              <a:t>_____________</a:t>
            </a:r>
            <a:r>
              <a:rPr lang="en-US" sz="1800" b="1" i="1" dirty="0"/>
              <a:t>Lesson drawn and conclusion.</a:t>
            </a:r>
            <a:r>
              <a:rPr lang="en-US" sz="2800" b="1" i="1" dirty="0"/>
              <a:t> </a:t>
            </a:r>
          </a:p>
        </p:txBody>
      </p:sp>
      <p:sp>
        <p:nvSpPr>
          <p:cNvPr id="4" name="TextBox 3">
            <a:extLst>
              <a:ext uri="{FF2B5EF4-FFF2-40B4-BE49-F238E27FC236}">
                <a16:creationId xmlns:a16="http://schemas.microsoft.com/office/drawing/2014/main" xmlns="" id="{2B95346C-7567-6F4F-9485-633508E35E75}"/>
              </a:ext>
            </a:extLst>
          </p:cNvPr>
          <p:cNvSpPr txBox="1"/>
          <p:nvPr/>
        </p:nvSpPr>
        <p:spPr>
          <a:xfrm>
            <a:off x="3357563" y="5543550"/>
            <a:ext cx="4900612" cy="1015663"/>
          </a:xfrm>
          <a:prstGeom prst="rect">
            <a:avLst/>
          </a:prstGeom>
          <a:noFill/>
        </p:spPr>
        <p:txBody>
          <a:bodyPr wrap="square" rtlCol="0">
            <a:spAutoFit/>
          </a:bodyPr>
          <a:lstStyle/>
          <a:p>
            <a:pPr algn="ctr"/>
            <a:r>
              <a:rPr lang="en-US" sz="2000" b="1" u="sng" dirty="0">
                <a:solidFill>
                  <a:schemeClr val="accent2">
                    <a:lumMod val="20000"/>
                    <a:lumOff val="80000"/>
                  </a:schemeClr>
                </a:solidFill>
                <a:highlight>
                  <a:srgbClr val="808080"/>
                </a:highlight>
                <a:latin typeface="ACADEMY ENGRAVED LET PLAIN:1.0" panose="02000000000000000000" pitchFamily="2" charset="0"/>
              </a:rPr>
              <a:t>Koushik </a:t>
            </a:r>
            <a:r>
              <a:rPr lang="en-US" sz="2000" b="1" u="sng" dirty="0" err="1">
                <a:solidFill>
                  <a:schemeClr val="accent2">
                    <a:lumMod val="20000"/>
                    <a:lumOff val="80000"/>
                  </a:schemeClr>
                </a:solidFill>
                <a:highlight>
                  <a:srgbClr val="808080"/>
                </a:highlight>
                <a:latin typeface="ACADEMY ENGRAVED LET PLAIN:1.0" panose="02000000000000000000" pitchFamily="2" charset="0"/>
              </a:rPr>
              <a:t>Modak</a:t>
            </a:r>
            <a:endParaRPr lang="en-US" sz="2000" b="1" u="sng" dirty="0">
              <a:solidFill>
                <a:schemeClr val="accent2">
                  <a:lumMod val="20000"/>
                  <a:lumOff val="80000"/>
                </a:schemeClr>
              </a:solidFill>
              <a:highlight>
                <a:srgbClr val="808080"/>
              </a:highlight>
              <a:latin typeface="ACADEMY ENGRAVED LET PLAIN:1.0" panose="02000000000000000000" pitchFamily="2" charset="0"/>
            </a:endParaRPr>
          </a:p>
          <a:p>
            <a:pPr algn="ctr"/>
            <a:r>
              <a:rPr lang="en-US" sz="2000" b="1" u="sng" dirty="0">
                <a:solidFill>
                  <a:schemeClr val="accent2">
                    <a:lumMod val="20000"/>
                    <a:lumOff val="80000"/>
                  </a:schemeClr>
                </a:solidFill>
                <a:highlight>
                  <a:srgbClr val="808080"/>
                </a:highlight>
                <a:latin typeface="ACADEMY ENGRAVED LET PLAIN:1.0" panose="02000000000000000000" pitchFamily="2" charset="0"/>
              </a:rPr>
              <a:t>University of Wales Trinity Saint David</a:t>
            </a:r>
          </a:p>
          <a:p>
            <a:pPr algn="ctr"/>
            <a:r>
              <a:rPr lang="en-US" sz="2000" b="1" u="sng" dirty="0">
                <a:solidFill>
                  <a:schemeClr val="accent2">
                    <a:lumMod val="20000"/>
                    <a:lumOff val="80000"/>
                  </a:schemeClr>
                </a:solidFill>
                <a:highlight>
                  <a:srgbClr val="808080"/>
                </a:highlight>
                <a:latin typeface="ACADEMY ENGRAVED LET PLAIN:1.0" panose="02000000000000000000" pitchFamily="2" charset="0"/>
              </a:rPr>
              <a:t>29/3/2022</a:t>
            </a:r>
          </a:p>
        </p:txBody>
      </p:sp>
    </p:spTree>
    <p:extLst>
      <p:ext uri="{BB962C8B-B14F-4D97-AF65-F5344CB8AC3E}">
        <p14:creationId xmlns:p14="http://schemas.microsoft.com/office/powerpoint/2010/main" val="25131817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Picture 5" descr="Icon&#10;&#10;Description automatically generated">
            <a:extLst>
              <a:ext uri="{FF2B5EF4-FFF2-40B4-BE49-F238E27FC236}">
                <a16:creationId xmlns:a16="http://schemas.microsoft.com/office/drawing/2014/main" xmlns="" id="{0B45F31A-3552-A648-9283-2175309386C1}"/>
              </a:ext>
            </a:extLst>
          </p:cNvPr>
          <p:cNvPicPr>
            <a:picLocks noChangeAspect="1"/>
          </p:cNvPicPr>
          <p:nvPr/>
        </p:nvPicPr>
        <p:blipFill>
          <a:blip r:embed="rId3"/>
          <a:stretch>
            <a:fillRect/>
          </a:stretch>
        </p:blipFill>
        <p:spPr>
          <a:xfrm>
            <a:off x="138994" y="5550319"/>
            <a:ext cx="1175456" cy="1175456"/>
          </a:xfrm>
          <a:prstGeom prst="rect">
            <a:avLst/>
          </a:prstGeom>
        </p:spPr>
      </p:pic>
      <p:pic>
        <p:nvPicPr>
          <p:cNvPr id="5" name="Picture 4" descr="Robot operating a machine">
            <a:extLst>
              <a:ext uri="{FF2B5EF4-FFF2-40B4-BE49-F238E27FC236}">
                <a16:creationId xmlns:a16="http://schemas.microsoft.com/office/drawing/2014/main" xmlns="" id="{D29AAE1D-B43D-E913-3A1E-3E9116E8B6D2}"/>
              </a:ext>
            </a:extLst>
          </p:cNvPr>
          <p:cNvPicPr>
            <a:picLocks noChangeAspect="1"/>
          </p:cNvPicPr>
          <p:nvPr/>
        </p:nvPicPr>
        <p:blipFill rotWithShape="1">
          <a:blip r:embed="rId4">
            <a:alphaModFix amt="15000"/>
          </a:blip>
          <a:srcRect t="3596" b="23114"/>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AFE78A17-6290-3D4E-802B-D0B2D768B2E7}"/>
              </a:ext>
            </a:extLst>
          </p:cNvPr>
          <p:cNvSpPr>
            <a:spLocks noGrp="1"/>
          </p:cNvSpPr>
          <p:nvPr>
            <p:ph type="title"/>
          </p:nvPr>
        </p:nvSpPr>
        <p:spPr>
          <a:xfrm>
            <a:off x="285750" y="642937"/>
            <a:ext cx="11615738" cy="1223963"/>
          </a:xfrm>
        </p:spPr>
        <p:txBody>
          <a:bodyPr vert="horz" lIns="91440" tIns="45720" rIns="91440" bIns="45720" rtlCol="0" anchor="b">
            <a:noAutofit/>
          </a:bodyPr>
          <a:lstStyle/>
          <a:p>
            <a:pPr algn="ctr"/>
            <a:r>
              <a:rPr lang="en-US" sz="5400" b="1" dirty="0">
                <a:solidFill>
                  <a:srgbClr val="00EE2C"/>
                </a:solidFill>
                <a:effectLst>
                  <a:glow rad="38100">
                    <a:schemeClr val="bg1">
                      <a:lumMod val="65000"/>
                      <a:lumOff val="35000"/>
                      <a:alpha val="50000"/>
                    </a:schemeClr>
                  </a:glow>
                  <a:outerShdw blurRad="28575" dist="31750" dir="13200000" algn="tl" rotWithShape="0">
                    <a:srgbClr val="000000">
                      <a:alpha val="25000"/>
                    </a:srgbClr>
                  </a:outerShdw>
                </a:effectLst>
                <a:latin typeface="Palatino Linotype" panose="02040502050505030304" pitchFamily="18" charset="0"/>
                <a:cs typeface="Consolas" panose="020B0609020204030204" pitchFamily="49" charset="0"/>
              </a:rPr>
              <a:t>Augmented reality</a:t>
            </a:r>
          </a:p>
        </p:txBody>
      </p:sp>
      <p:sp>
        <p:nvSpPr>
          <p:cNvPr id="4" name="TextBox 3">
            <a:extLst>
              <a:ext uri="{FF2B5EF4-FFF2-40B4-BE49-F238E27FC236}">
                <a16:creationId xmlns:a16="http://schemas.microsoft.com/office/drawing/2014/main" xmlns="" id="{570EB86C-59DF-3C4D-88F8-F3AC6D97DB01}"/>
              </a:ext>
            </a:extLst>
          </p:cNvPr>
          <p:cNvSpPr txBox="1"/>
          <p:nvPr/>
        </p:nvSpPr>
        <p:spPr>
          <a:xfrm>
            <a:off x="1314450" y="2828925"/>
            <a:ext cx="9444038" cy="2589170"/>
          </a:xfrm>
          <a:prstGeom prst="rect">
            <a:avLst/>
          </a:prstGeom>
          <a:noFill/>
        </p:spPr>
        <p:txBody>
          <a:bodyPr wrap="square" rtlCol="0">
            <a:spAutoFit/>
          </a:bodyPr>
          <a:lstStyle/>
          <a:p>
            <a:pPr algn="just">
              <a:lnSpc>
                <a:spcPct val="150000"/>
              </a:lnSpc>
            </a:pPr>
            <a:r>
              <a:rPr lang="en-GB" sz="2200" dirty="0">
                <a:solidFill>
                  <a:srgbClr val="A7FFAB"/>
                </a:solidFill>
                <a:latin typeface="BM DoHyeon OTF" panose="020B0600000101010101" pitchFamily="34" charset="-127"/>
                <a:ea typeface="BM DoHyeon OTF" panose="020B0600000101010101" pitchFamily="34" charset="-127"/>
              </a:rPr>
              <a:t>According to (Aukstakalnis, 2017) Augmented reality is </a:t>
            </a:r>
            <a:r>
              <a:rPr lang="en-GB" sz="2200" b="1" dirty="0">
                <a:solidFill>
                  <a:srgbClr val="A7FFAB"/>
                </a:solidFill>
                <a:latin typeface="BM DoHyeon OTF" panose="020B0600000101010101" pitchFamily="34" charset="-127"/>
                <a:ea typeface="BM DoHyeon OTF" panose="020B0600000101010101" pitchFamily="34" charset="-127"/>
              </a:rPr>
              <a:t>the integration of digital information with the user's environment in real time</a:t>
            </a:r>
            <a:r>
              <a:rPr lang="en-GB" sz="2200" dirty="0">
                <a:solidFill>
                  <a:srgbClr val="A7FFAB"/>
                </a:solidFill>
                <a:latin typeface="BM DoHyeon OTF" panose="020B0600000101010101" pitchFamily="34" charset="-127"/>
                <a:ea typeface="BM DoHyeon OTF" panose="020B0600000101010101" pitchFamily="34" charset="-127"/>
              </a:rPr>
              <a:t>. Unlike virtual reality, which creates a totally artificial environment, AR uses the existing environment and overlays new information on top of it.</a:t>
            </a:r>
          </a:p>
        </p:txBody>
      </p:sp>
    </p:spTree>
    <p:extLst>
      <p:ext uri="{BB962C8B-B14F-4D97-AF65-F5344CB8AC3E}">
        <p14:creationId xmlns:p14="http://schemas.microsoft.com/office/powerpoint/2010/main" val="2999466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withEffect">
                                  <p:stCondLst>
                                    <p:cond delay="0"/>
                                  </p:stCondLst>
                                  <p:childTnLst>
                                    <p:animScale>
                                      <p:cBhvr>
                                        <p:cTn id="6" dur="2000" fill="hold"/>
                                        <p:tgtEl>
                                          <p:spTgt spid="2"/>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56" presetClass="entr" presetSubtype="0" fill="hold" grpId="1" nodeType="clickEffect">
                                  <p:stCondLst>
                                    <p:cond delay="0"/>
                                  </p:stCondLst>
                                  <p:iterate type="lt">
                                    <p:tmPct val="10000"/>
                                  </p:iterate>
                                  <p:childTnLst>
                                    <p:set>
                                      <p:cBhvr>
                                        <p:cTn id="10" dur="1" fill="hold">
                                          <p:stCondLst>
                                            <p:cond delay="0"/>
                                          </p:stCondLst>
                                        </p:cTn>
                                        <p:tgtEl>
                                          <p:spTgt spid="4">
                                            <p:txEl>
                                              <p:pRg st="0" end="0"/>
                                            </p:txEl>
                                          </p:spTgt>
                                        </p:tgtEl>
                                        <p:attrNameLst>
                                          <p:attrName>style.visibility</p:attrName>
                                        </p:attrNameLst>
                                      </p:cBhvr>
                                      <p:to>
                                        <p:strVal val="visible"/>
                                      </p:to>
                                    </p:set>
                                    <p:anim by="(-#ppt_w*2)" calcmode="lin" valueType="num">
                                      <p:cBhvr rctx="PPT">
                                        <p:cTn id="11" dur="250" autoRev="1" fill="hold">
                                          <p:stCondLst>
                                            <p:cond delay="0"/>
                                          </p:stCondLst>
                                        </p:cTn>
                                        <p:tgtEl>
                                          <p:spTgt spid="4">
                                            <p:txEl>
                                              <p:pRg st="0" end="0"/>
                                            </p:txEl>
                                          </p:spTgt>
                                        </p:tgtEl>
                                        <p:attrNameLst>
                                          <p:attrName>ppt_w</p:attrName>
                                        </p:attrNameLst>
                                      </p:cBhvr>
                                    </p:anim>
                                    <p:anim by="(#ppt_w*0.50)" calcmode="lin" valueType="num">
                                      <p:cBhvr>
                                        <p:cTn id="12" dur="250" decel="50000" autoRev="1" fill="hold">
                                          <p:stCondLst>
                                            <p:cond delay="0"/>
                                          </p:stCondLst>
                                        </p:cTn>
                                        <p:tgtEl>
                                          <p:spTgt spid="4">
                                            <p:txEl>
                                              <p:pRg st="0" end="0"/>
                                            </p:txEl>
                                          </p:spTgt>
                                        </p:tgtEl>
                                        <p:attrNameLst>
                                          <p:attrName>ppt_x</p:attrName>
                                        </p:attrNameLst>
                                      </p:cBhvr>
                                    </p:anim>
                                    <p:anim from="(-#ppt_h/2)" to="(#ppt_y)" calcmode="lin" valueType="num">
                                      <p:cBhvr>
                                        <p:cTn id="13" dur="500" fill="hold">
                                          <p:stCondLst>
                                            <p:cond delay="0"/>
                                          </p:stCondLst>
                                        </p:cTn>
                                        <p:tgtEl>
                                          <p:spTgt spid="4">
                                            <p:txEl>
                                              <p:pRg st="0" end="0"/>
                                            </p:txEl>
                                          </p:spTgt>
                                        </p:tgtEl>
                                        <p:attrNameLst>
                                          <p:attrName>ppt_y</p:attrName>
                                        </p:attrNameLst>
                                      </p:cBhvr>
                                    </p:anim>
                                    <p:animRot by="21600000">
                                      <p:cBhvr>
                                        <p:cTn id="14" dur="500" fill="hold">
                                          <p:stCondLst>
                                            <p:cond delay="0"/>
                                          </p:stCondLst>
                                        </p:cTn>
                                        <p:tgtEl>
                                          <p:spTgt spid="4">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1" build="allAtOnce"/>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981B9CFD-6570-44E4-A274-2518DB1BAF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B20CC30-950C-554F-A3C3-2561BDBBBF60}"/>
              </a:ext>
            </a:extLst>
          </p:cNvPr>
          <p:cNvSpPr>
            <a:spLocks noGrp="1"/>
          </p:cNvSpPr>
          <p:nvPr>
            <p:ph type="title"/>
          </p:nvPr>
        </p:nvSpPr>
        <p:spPr>
          <a:xfrm>
            <a:off x="200237" y="191863"/>
            <a:ext cx="4261509" cy="2054578"/>
          </a:xfrm>
        </p:spPr>
        <p:txBody>
          <a:bodyPr>
            <a:normAutofit/>
          </a:bodyPr>
          <a:lstStyle/>
          <a:p>
            <a:pPr algn="ctr">
              <a:lnSpc>
                <a:spcPct val="90000"/>
              </a:lnSpc>
            </a:pPr>
            <a:r>
              <a:rPr lang="en-US" sz="2800" b="1" dirty="0">
                <a:solidFill>
                  <a:schemeClr val="accent4">
                    <a:lumMod val="40000"/>
                    <a:lumOff val="60000"/>
                  </a:schemeClr>
                </a:solidFill>
                <a:highlight>
                  <a:srgbClr val="808080"/>
                </a:highlight>
                <a:latin typeface="Kefa" panose="02000506000000020004" pitchFamily="2" charset="77"/>
              </a:rPr>
              <a:t>A little story about</a:t>
            </a:r>
            <a:br>
              <a:rPr lang="en-US" sz="2800" b="1" dirty="0">
                <a:solidFill>
                  <a:schemeClr val="accent4">
                    <a:lumMod val="40000"/>
                    <a:lumOff val="60000"/>
                  </a:schemeClr>
                </a:solidFill>
                <a:highlight>
                  <a:srgbClr val="808080"/>
                </a:highlight>
                <a:latin typeface="Kefa" panose="02000506000000020004" pitchFamily="2" charset="77"/>
              </a:rPr>
            </a:br>
            <a:r>
              <a:rPr lang="en-US" sz="2800" b="1" dirty="0">
                <a:solidFill>
                  <a:schemeClr val="accent4">
                    <a:lumMod val="40000"/>
                    <a:lumOff val="60000"/>
                  </a:schemeClr>
                </a:solidFill>
                <a:highlight>
                  <a:srgbClr val="808080"/>
                </a:highlight>
                <a:latin typeface="Kefa" panose="02000506000000020004" pitchFamily="2" charset="77"/>
              </a:rPr>
              <a:t>The Inditex family</a:t>
            </a:r>
          </a:p>
        </p:txBody>
      </p:sp>
      <p:sp>
        <p:nvSpPr>
          <p:cNvPr id="21" name="Content Placeholder 20">
            <a:extLst>
              <a:ext uri="{FF2B5EF4-FFF2-40B4-BE49-F238E27FC236}">
                <a16:creationId xmlns:a16="http://schemas.microsoft.com/office/drawing/2014/main" xmlns="" id="{94B16B16-78D1-AA25-4583-66F593B58804}"/>
              </a:ext>
            </a:extLst>
          </p:cNvPr>
          <p:cNvSpPr>
            <a:spLocks noGrp="1"/>
          </p:cNvSpPr>
          <p:nvPr>
            <p:ph idx="1"/>
          </p:nvPr>
        </p:nvSpPr>
        <p:spPr>
          <a:xfrm>
            <a:off x="303223" y="2292607"/>
            <a:ext cx="3740583" cy="4016223"/>
          </a:xfrm>
        </p:spPr>
        <p:txBody>
          <a:bodyPr anchor="t">
            <a:normAutofit fontScale="92500" lnSpcReduction="10000"/>
          </a:bodyPr>
          <a:lstStyle/>
          <a:p>
            <a:pPr algn="just"/>
            <a:endParaRPr lang="en-GB" sz="1600" dirty="0">
              <a:solidFill>
                <a:schemeClr val="tx1"/>
              </a:solidFill>
              <a:effectLst/>
              <a:highlight>
                <a:srgbClr val="C0C0C0"/>
              </a:highlight>
              <a:ea typeface="BM DoHyeon OTF" panose="020B0600000101010101" pitchFamily="34" charset="-127"/>
              <a:cs typeface="Consolas" panose="020B0609020204030204" pitchFamily="49" charset="0"/>
            </a:endParaRPr>
          </a:p>
          <a:p>
            <a:pPr algn="just">
              <a:lnSpc>
                <a:spcPct val="150000"/>
              </a:lnSpc>
            </a:pPr>
            <a:r>
              <a:rPr lang="en-GB" sz="1600" b="1" dirty="0">
                <a:solidFill>
                  <a:schemeClr val="tx1"/>
                </a:solidFill>
                <a:effectLst/>
                <a:highlight>
                  <a:srgbClr val="FF0000"/>
                </a:highlight>
                <a:ea typeface="BM DoHyeon OTF" panose="020B0600000101010101" pitchFamily="34" charset="-127"/>
                <a:cs typeface="Consolas" panose="020B0609020204030204" pitchFamily="49" charset="0"/>
              </a:rPr>
              <a:t>‘Confecciones GOA’ (1963) was the first name of the company that eventually has changed to ‘’INDITEX’’ as we know it today. </a:t>
            </a:r>
          </a:p>
          <a:p>
            <a:pPr marL="0" indent="0" algn="just">
              <a:lnSpc>
                <a:spcPct val="150000"/>
              </a:lnSpc>
              <a:buNone/>
            </a:pPr>
            <a:endParaRPr lang="en-GB" sz="1600" b="1" dirty="0">
              <a:solidFill>
                <a:srgbClr val="0070C0"/>
              </a:solidFill>
              <a:effectLst/>
              <a:highlight>
                <a:srgbClr val="C0C0C0"/>
              </a:highlight>
              <a:ea typeface="BM DoHyeon OTF" panose="020B0600000101010101" pitchFamily="34" charset="-127"/>
              <a:cs typeface="Consolas" panose="020B0609020204030204" pitchFamily="49" charset="0"/>
            </a:endParaRPr>
          </a:p>
          <a:p>
            <a:pPr marL="0" indent="0" algn="just">
              <a:lnSpc>
                <a:spcPct val="150000"/>
              </a:lnSpc>
              <a:buNone/>
            </a:pPr>
            <a:endParaRPr lang="en-GB" sz="1600" b="1" dirty="0">
              <a:solidFill>
                <a:schemeClr val="tx1"/>
              </a:solidFill>
              <a:effectLst/>
              <a:highlight>
                <a:srgbClr val="FF0000"/>
              </a:highlight>
              <a:ea typeface="BM DoHyeon OTF" panose="020B0600000101010101" pitchFamily="34" charset="-127"/>
              <a:cs typeface="Consolas" panose="020B0609020204030204" pitchFamily="49" charset="0"/>
            </a:endParaRPr>
          </a:p>
          <a:p>
            <a:pPr algn="just">
              <a:lnSpc>
                <a:spcPct val="150000"/>
              </a:lnSpc>
            </a:pPr>
            <a:r>
              <a:rPr lang="en-GB" sz="1600" b="1" dirty="0">
                <a:solidFill>
                  <a:schemeClr val="tx1"/>
                </a:solidFill>
                <a:effectLst/>
                <a:highlight>
                  <a:srgbClr val="FF0000"/>
                </a:highlight>
                <a:ea typeface="BM DoHyeon OTF" panose="020B0600000101010101" pitchFamily="34" charset="-127"/>
                <a:cs typeface="Consolas" panose="020B0609020204030204" pitchFamily="49" charset="0"/>
              </a:rPr>
              <a:t>Massimo Dutti, Pull and Bear, Oysho, Stradivarius and </a:t>
            </a:r>
            <a:r>
              <a:rPr lang="en-GB" sz="2400" b="1" dirty="0">
                <a:solidFill>
                  <a:schemeClr val="tx1"/>
                </a:solidFill>
                <a:effectLst/>
                <a:highlight>
                  <a:srgbClr val="FF0000"/>
                </a:highlight>
                <a:ea typeface="BM DoHyeon OTF" panose="020B0600000101010101" pitchFamily="34" charset="-127"/>
                <a:cs typeface="Didot" panose="02000503000000020003" pitchFamily="2" charset="-79"/>
              </a:rPr>
              <a:t>Zara</a:t>
            </a:r>
            <a:r>
              <a:rPr lang="en-GB" sz="1600" b="1" dirty="0">
                <a:solidFill>
                  <a:schemeClr val="tx1"/>
                </a:solidFill>
                <a:effectLst/>
                <a:highlight>
                  <a:srgbClr val="FF0000"/>
                </a:highlight>
                <a:ea typeface="BM DoHyeon OTF" panose="020B0600000101010101" pitchFamily="34" charset="-127"/>
                <a:cs typeface="Consolas" panose="020B0609020204030204" pitchFamily="49" charset="0"/>
              </a:rPr>
              <a:t>, are some of the brands inside the Inditex family.</a:t>
            </a:r>
          </a:p>
          <a:p>
            <a:pPr>
              <a:buClr>
                <a:srgbClr val="F1F655"/>
              </a:buClr>
            </a:pPr>
            <a:endParaRPr lang="en-US" dirty="0"/>
          </a:p>
        </p:txBody>
      </p:sp>
      <p:pic>
        <p:nvPicPr>
          <p:cNvPr id="9" name="Picture 8" descr="A picture containing text&#10;&#10;Description automatically generated">
            <a:extLst>
              <a:ext uri="{FF2B5EF4-FFF2-40B4-BE49-F238E27FC236}">
                <a16:creationId xmlns:a16="http://schemas.microsoft.com/office/drawing/2014/main" xmlns="" id="{265E7B0D-8A91-2543-B8C7-D457250992BF}"/>
              </a:ext>
            </a:extLst>
          </p:cNvPr>
          <p:cNvPicPr>
            <a:picLocks noChangeAspect="1"/>
          </p:cNvPicPr>
          <p:nvPr/>
        </p:nvPicPr>
        <p:blipFill>
          <a:blip r:embed="rId3"/>
          <a:stretch>
            <a:fillRect/>
          </a:stretch>
        </p:blipFill>
        <p:spPr>
          <a:xfrm>
            <a:off x="9134398" y="479679"/>
            <a:ext cx="2469643" cy="246964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5" name="Picture 14" descr="A picture containing indoor, floor, building, wall&#10;&#10;Description automatically generated">
            <a:extLst>
              <a:ext uri="{FF2B5EF4-FFF2-40B4-BE49-F238E27FC236}">
                <a16:creationId xmlns:a16="http://schemas.microsoft.com/office/drawing/2014/main" xmlns="" id="{FD999365-E1FF-B742-8BD9-83A1F768478E}"/>
              </a:ext>
            </a:extLst>
          </p:cNvPr>
          <p:cNvPicPr>
            <a:picLocks noChangeAspect="1"/>
          </p:cNvPicPr>
          <p:nvPr/>
        </p:nvPicPr>
        <p:blipFill>
          <a:blip r:embed="rId4"/>
          <a:stretch>
            <a:fillRect/>
          </a:stretch>
        </p:blipFill>
        <p:spPr>
          <a:xfrm>
            <a:off x="5320767" y="3866747"/>
            <a:ext cx="2466499" cy="247268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cxnSp>
        <p:nvCxnSpPr>
          <p:cNvPr id="26" name="Straight Connector 25">
            <a:extLst>
              <a:ext uri="{FF2B5EF4-FFF2-40B4-BE49-F238E27FC236}">
                <a16:creationId xmlns:a16="http://schemas.microsoft.com/office/drawing/2014/main" xmlns="" id="{E8470FD2-B13A-4556-9D05-BC82BFE6BD2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2972"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83DCF570-5FFA-4422-B8A3-C28A303EF16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94479" y="3429000"/>
            <a:ext cx="7498080" cy="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8E32D90B-5FD5-41C6-B6BA-4C814B30760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43519"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17" name="Picture 16" descr="A picture containing text, indoor, ceiling, scene&#10;&#10;Description automatically generated">
            <a:extLst>
              <a:ext uri="{FF2B5EF4-FFF2-40B4-BE49-F238E27FC236}">
                <a16:creationId xmlns:a16="http://schemas.microsoft.com/office/drawing/2014/main" xmlns="" id="{653F9452-1F69-1A41-802C-495CD3CCE513}"/>
              </a:ext>
            </a:extLst>
          </p:cNvPr>
          <p:cNvPicPr>
            <a:picLocks noChangeAspect="1"/>
          </p:cNvPicPr>
          <p:nvPr/>
        </p:nvPicPr>
        <p:blipFill>
          <a:blip r:embed="rId5"/>
          <a:stretch>
            <a:fillRect/>
          </a:stretch>
        </p:blipFill>
        <p:spPr>
          <a:xfrm>
            <a:off x="9135715" y="3868275"/>
            <a:ext cx="2469627" cy="246962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0" name="TextBox 19">
            <a:extLst>
              <a:ext uri="{FF2B5EF4-FFF2-40B4-BE49-F238E27FC236}">
                <a16:creationId xmlns:a16="http://schemas.microsoft.com/office/drawing/2014/main" xmlns="" id="{EC872F8E-98BC-8F4B-BC59-26B9CAD02EFA}"/>
              </a:ext>
            </a:extLst>
          </p:cNvPr>
          <p:cNvSpPr txBox="1"/>
          <p:nvPr/>
        </p:nvSpPr>
        <p:spPr>
          <a:xfrm>
            <a:off x="6782581" y="2914463"/>
            <a:ext cx="1278486" cy="276999"/>
          </a:xfrm>
          <a:prstGeom prst="rect">
            <a:avLst/>
          </a:prstGeom>
          <a:noFill/>
        </p:spPr>
        <p:txBody>
          <a:bodyPr wrap="square" rtlCol="0">
            <a:spAutoFit/>
          </a:bodyPr>
          <a:lstStyle/>
          <a:p>
            <a:r>
              <a:rPr lang="en-US" sz="1200" dirty="0"/>
              <a:t>(</a:t>
            </a:r>
            <a:r>
              <a:rPr lang="en-US" sz="1200" dirty="0" err="1"/>
              <a:t>Inditex.com</a:t>
            </a:r>
            <a:r>
              <a:rPr lang="en-US" sz="1200" dirty="0"/>
              <a:t>)</a:t>
            </a:r>
          </a:p>
        </p:txBody>
      </p:sp>
      <p:sp>
        <p:nvSpPr>
          <p:cNvPr id="22" name="TextBox 21">
            <a:extLst>
              <a:ext uri="{FF2B5EF4-FFF2-40B4-BE49-F238E27FC236}">
                <a16:creationId xmlns:a16="http://schemas.microsoft.com/office/drawing/2014/main" xmlns="" id="{AB15C1FF-E8A0-A64D-ACA4-5AF7FBD1B087}"/>
              </a:ext>
            </a:extLst>
          </p:cNvPr>
          <p:cNvSpPr txBox="1"/>
          <p:nvPr/>
        </p:nvSpPr>
        <p:spPr>
          <a:xfrm>
            <a:off x="10667107" y="2906655"/>
            <a:ext cx="1102911" cy="261610"/>
          </a:xfrm>
          <a:prstGeom prst="rect">
            <a:avLst/>
          </a:prstGeom>
          <a:noFill/>
        </p:spPr>
        <p:txBody>
          <a:bodyPr wrap="square" rtlCol="0">
            <a:spAutoFit/>
          </a:bodyPr>
          <a:lstStyle/>
          <a:p>
            <a:r>
              <a:rPr lang="en-US" sz="1100" dirty="0"/>
              <a:t>(</a:t>
            </a:r>
            <a:r>
              <a:rPr lang="en-US" sz="1100" dirty="0" err="1"/>
              <a:t>Inditex.com</a:t>
            </a:r>
            <a:r>
              <a:rPr lang="en-US" sz="1100" dirty="0"/>
              <a:t>)</a:t>
            </a:r>
          </a:p>
        </p:txBody>
      </p:sp>
      <p:sp>
        <p:nvSpPr>
          <p:cNvPr id="23" name="TextBox 22">
            <a:extLst>
              <a:ext uri="{FF2B5EF4-FFF2-40B4-BE49-F238E27FC236}">
                <a16:creationId xmlns:a16="http://schemas.microsoft.com/office/drawing/2014/main" xmlns="" id="{4E34AE48-DCCD-6B42-AEC4-6410D509B305}"/>
              </a:ext>
            </a:extLst>
          </p:cNvPr>
          <p:cNvSpPr txBox="1"/>
          <p:nvPr/>
        </p:nvSpPr>
        <p:spPr>
          <a:xfrm>
            <a:off x="6871358" y="6342095"/>
            <a:ext cx="1325824" cy="276999"/>
          </a:xfrm>
          <a:prstGeom prst="rect">
            <a:avLst/>
          </a:prstGeom>
          <a:noFill/>
        </p:spPr>
        <p:txBody>
          <a:bodyPr wrap="square" rtlCol="0">
            <a:spAutoFit/>
          </a:bodyPr>
          <a:lstStyle/>
          <a:p>
            <a:r>
              <a:rPr lang="en-US" sz="1200" dirty="0"/>
              <a:t>(</a:t>
            </a:r>
            <a:r>
              <a:rPr lang="en-US" sz="1200" dirty="0" err="1"/>
              <a:t>Inditex.com</a:t>
            </a:r>
            <a:r>
              <a:rPr lang="en-US" sz="1200" dirty="0"/>
              <a:t>)</a:t>
            </a:r>
          </a:p>
        </p:txBody>
      </p:sp>
      <p:sp>
        <p:nvSpPr>
          <p:cNvPr id="25" name="TextBox 24">
            <a:extLst>
              <a:ext uri="{FF2B5EF4-FFF2-40B4-BE49-F238E27FC236}">
                <a16:creationId xmlns:a16="http://schemas.microsoft.com/office/drawing/2014/main" xmlns="" id="{B74656A9-2FD0-E747-BE3D-8A9C0F48EE3E}"/>
              </a:ext>
            </a:extLst>
          </p:cNvPr>
          <p:cNvSpPr txBox="1"/>
          <p:nvPr/>
        </p:nvSpPr>
        <p:spPr>
          <a:xfrm>
            <a:off x="10642424" y="6308830"/>
            <a:ext cx="1489792" cy="276999"/>
          </a:xfrm>
          <a:prstGeom prst="rect">
            <a:avLst/>
          </a:prstGeom>
          <a:noFill/>
        </p:spPr>
        <p:txBody>
          <a:bodyPr wrap="square" rtlCol="0">
            <a:spAutoFit/>
          </a:bodyPr>
          <a:lstStyle/>
          <a:p>
            <a:r>
              <a:rPr lang="en-US" sz="1200" dirty="0"/>
              <a:t>(</a:t>
            </a:r>
            <a:r>
              <a:rPr lang="en-US" sz="1200" dirty="0" err="1"/>
              <a:t>Inditex.com</a:t>
            </a:r>
            <a:r>
              <a:rPr lang="en-US" sz="1200" dirty="0"/>
              <a:t>)</a:t>
            </a:r>
          </a:p>
        </p:txBody>
      </p:sp>
      <p:pic>
        <p:nvPicPr>
          <p:cNvPr id="5" name="Content Placeholder 4" descr="source: inditex.com">
            <a:extLst>
              <a:ext uri="{FF2B5EF4-FFF2-40B4-BE49-F238E27FC236}">
                <a16:creationId xmlns:a16="http://schemas.microsoft.com/office/drawing/2014/main" xmlns="" id="{6CF44C53-ECB7-404D-817C-CEDBA0270491}"/>
              </a:ext>
              <a:ext uri="{C183D7F6-B498-43B3-948B-1728B52AA6E4}">
                <adec:decorative xmlns:adec="http://schemas.microsoft.com/office/drawing/2017/decorative" xmlns="" val="0"/>
              </a:ext>
            </a:extLst>
          </p:cNvPr>
          <p:cNvPicPr>
            <a:picLocks noChangeAspect="1"/>
          </p:cNvPicPr>
          <p:nvPr/>
        </p:nvPicPr>
        <p:blipFill>
          <a:blip r:embed="rId6">
            <a:alphaModFix/>
          </a:blip>
          <a:stretch>
            <a:fillRect/>
          </a:stretch>
        </p:blipFill>
        <p:spPr>
          <a:xfrm>
            <a:off x="5345153" y="457200"/>
            <a:ext cx="2447693" cy="2447693"/>
          </a:xfrm>
          <a:prstGeom prst="roundRect">
            <a:avLst>
              <a:gd name="adj" fmla="val 4167"/>
            </a:avLst>
          </a:prstGeom>
          <a:solidFill>
            <a:srgbClr val="FFFFFF"/>
          </a:solidFill>
          <a:ln w="76200" cap="sq">
            <a:solidFill>
              <a:srgbClr val="292929"/>
            </a:solidFill>
            <a:miter lim="800000"/>
          </a:ln>
          <a:effectLst>
            <a:glow>
              <a:schemeClr val="accent1">
                <a:alpha val="32827"/>
              </a:schemeClr>
            </a:glow>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799199351"/>
      </p:ext>
    </p:extLst>
  </p:cSld>
  <p:clrMapOvr>
    <a:masterClrMapping/>
  </p:clrMapOvr>
  <mc:AlternateContent xmlns:mc="http://schemas.openxmlformats.org/markup-compatibility/2006" xmlns:p14="http://schemas.microsoft.com/office/powerpoint/2010/main">
    <mc:Choice Requires="p14">
      <p:transition spd="slow" p14:dur="1500">
        <p:push dir="u"/>
      </p:transition>
    </mc:Choice>
    <mc:Fallback xmlns="">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21">
                                            <p:txEl>
                                              <p:pRg st="1" end="1"/>
                                            </p:txEl>
                                          </p:spTgt>
                                        </p:tgtEl>
                                        <p:attrNameLst>
                                          <p:attrName>style.visibility</p:attrName>
                                        </p:attrNameLst>
                                      </p:cBhvr>
                                      <p:to>
                                        <p:strVal val="visible"/>
                                      </p:to>
                                    </p:set>
                                    <p:animScale>
                                      <p:cBhvr>
                                        <p:cTn id="14" dur="1000" decel="50000" fill="hold">
                                          <p:stCondLst>
                                            <p:cond delay="0"/>
                                          </p:stCondLst>
                                        </p:cTn>
                                        <p:tgtEl>
                                          <p:spTgt spid="21">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21">
                                            <p:txEl>
                                              <p:pRg st="1" end="1"/>
                                            </p:txEl>
                                          </p:spTgt>
                                        </p:tgtEl>
                                        <p:attrNameLst>
                                          <p:attrName>ppt_x</p:attrName>
                                          <p:attrName>ppt_y</p:attrName>
                                        </p:attrNameLst>
                                      </p:cBhvr>
                                    </p:animMotion>
                                    <p:animEffect transition="in" filter="fade">
                                      <p:cBhvr>
                                        <p:cTn id="16" dur="1000"/>
                                        <p:tgtEl>
                                          <p:spTgt spid="21">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21">
                                            <p:txEl>
                                              <p:pRg st="4" end="4"/>
                                            </p:txEl>
                                          </p:spTgt>
                                        </p:tgtEl>
                                        <p:attrNameLst>
                                          <p:attrName>style.visibility</p:attrName>
                                        </p:attrNameLst>
                                      </p:cBhvr>
                                      <p:to>
                                        <p:strVal val="visible"/>
                                      </p:to>
                                    </p:set>
                                    <p:animScale>
                                      <p:cBhvr>
                                        <p:cTn id="21" dur="1000" decel="50000" fill="hold">
                                          <p:stCondLst>
                                            <p:cond delay="0"/>
                                          </p:stCondLst>
                                        </p:cTn>
                                        <p:tgtEl>
                                          <p:spTgt spid="21">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21">
                                            <p:txEl>
                                              <p:pRg st="4" end="4"/>
                                            </p:txEl>
                                          </p:spTgt>
                                        </p:tgtEl>
                                        <p:attrNameLst>
                                          <p:attrName>ppt_x</p:attrName>
                                          <p:attrName>ppt_y</p:attrName>
                                        </p:attrNameLst>
                                      </p:cBhvr>
                                    </p:animMotion>
                                    <p:animEffect transition="in" filter="fade">
                                      <p:cBhvr>
                                        <p:cTn id="23" dur="1000"/>
                                        <p:tgtEl>
                                          <p:spTgt spid="2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320C8E-6EEB-9E42-8771-2AA904A6113B}"/>
              </a:ext>
            </a:extLst>
          </p:cNvPr>
          <p:cNvSpPr>
            <a:spLocks noGrp="1"/>
          </p:cNvSpPr>
          <p:nvPr>
            <p:ph type="title"/>
          </p:nvPr>
        </p:nvSpPr>
        <p:spPr>
          <a:xfrm>
            <a:off x="643192" y="609600"/>
            <a:ext cx="3643674" cy="1905000"/>
          </a:xfrm>
        </p:spPr>
        <p:txBody>
          <a:bodyPr>
            <a:normAutofit/>
          </a:bodyPr>
          <a:lstStyle/>
          <a:p>
            <a:r>
              <a:rPr lang="en-US" sz="6000" b="1" dirty="0">
                <a:solidFill>
                  <a:schemeClr val="accent6"/>
                </a:solidFill>
                <a:highlight>
                  <a:srgbClr val="F5D72D"/>
                </a:highlight>
                <a:latin typeface="Didot" panose="02000503000000020003" pitchFamily="2" charset="-79"/>
                <a:cs typeface="Didot" panose="02000503000000020003" pitchFamily="2" charset="-79"/>
              </a:rPr>
              <a:t>1975</a:t>
            </a:r>
          </a:p>
        </p:txBody>
      </p:sp>
      <p:sp>
        <p:nvSpPr>
          <p:cNvPr id="16" name="Content Placeholder 15">
            <a:extLst>
              <a:ext uri="{FF2B5EF4-FFF2-40B4-BE49-F238E27FC236}">
                <a16:creationId xmlns:a16="http://schemas.microsoft.com/office/drawing/2014/main" xmlns="" id="{5EB46D9A-AF92-80FB-1BB7-6BA158312D81}"/>
              </a:ext>
            </a:extLst>
          </p:cNvPr>
          <p:cNvSpPr>
            <a:spLocks noGrp="1"/>
          </p:cNvSpPr>
          <p:nvPr>
            <p:ph idx="1"/>
          </p:nvPr>
        </p:nvSpPr>
        <p:spPr>
          <a:xfrm>
            <a:off x="327893" y="2514600"/>
            <a:ext cx="3643674" cy="3216276"/>
          </a:xfrm>
        </p:spPr>
        <p:txBody>
          <a:bodyPr>
            <a:noAutofit/>
          </a:bodyPr>
          <a:lstStyle/>
          <a:p>
            <a:pPr algn="just"/>
            <a:r>
              <a:rPr lang="en-US" sz="3600" b="1" dirty="0">
                <a:solidFill>
                  <a:schemeClr val="accent6"/>
                </a:solidFill>
                <a:latin typeface="Didot" panose="02000503000000020003" pitchFamily="2" charset="-79"/>
                <a:cs typeface="Didot" panose="02000503000000020003" pitchFamily="2" charset="-79"/>
              </a:rPr>
              <a:t>Zara</a:t>
            </a:r>
            <a:r>
              <a:rPr lang="en-US" sz="1800" dirty="0">
                <a:solidFill>
                  <a:schemeClr val="accent6"/>
                </a:solidFill>
                <a:latin typeface="Superclarendon" panose="02060605060000020003" pitchFamily="18" charset="77"/>
              </a:rPr>
              <a:t> was the first store of the company, opened its doors almost 40 years ago in a coruña, Spain. 4 decades later today, </a:t>
            </a:r>
            <a:r>
              <a:rPr lang="en-US" sz="2800" b="1" dirty="0">
                <a:solidFill>
                  <a:schemeClr val="accent6"/>
                </a:solidFill>
                <a:latin typeface="Didot" panose="02000503000000020003" pitchFamily="2" charset="-79"/>
                <a:cs typeface="Didot" panose="02000503000000020003" pitchFamily="2" charset="-79"/>
              </a:rPr>
              <a:t>the brand</a:t>
            </a:r>
            <a:r>
              <a:rPr lang="en-US" sz="1800" dirty="0">
                <a:solidFill>
                  <a:schemeClr val="accent6"/>
                </a:solidFill>
                <a:latin typeface="Superclarendon" panose="02060605060000020003" pitchFamily="18" charset="77"/>
              </a:rPr>
              <a:t> owns more than 2 thousand stores worldwide.</a:t>
            </a:r>
          </a:p>
        </p:txBody>
      </p:sp>
      <p:pic>
        <p:nvPicPr>
          <p:cNvPr id="5" name="Content Placeholder 4" descr="A picture containing indoor, ceiling, floor&#10;&#10;Description automatically generated">
            <a:extLst>
              <a:ext uri="{FF2B5EF4-FFF2-40B4-BE49-F238E27FC236}">
                <a16:creationId xmlns:a16="http://schemas.microsoft.com/office/drawing/2014/main" xmlns="" id="{7447F829-8AEC-0843-AE59-52FD51E5D2E8}"/>
              </a:ext>
            </a:extLst>
          </p:cNvPr>
          <p:cNvPicPr>
            <a:picLocks noChangeAspect="1"/>
          </p:cNvPicPr>
          <p:nvPr/>
        </p:nvPicPr>
        <p:blipFill rotWithShape="1">
          <a:blip r:embed="rId3"/>
          <a:srcRect t="24128" r="2" b="2"/>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xmlns="" id="{EEFDAD88-3C11-704A-B298-352C58E8B37D}"/>
              </a:ext>
            </a:extLst>
          </p:cNvPr>
          <p:cNvSpPr txBox="1"/>
          <p:nvPr/>
        </p:nvSpPr>
        <p:spPr>
          <a:xfrm>
            <a:off x="9752052" y="6059005"/>
            <a:ext cx="1795575" cy="307777"/>
          </a:xfrm>
          <a:prstGeom prst="rect">
            <a:avLst/>
          </a:prstGeom>
          <a:noFill/>
        </p:spPr>
        <p:txBody>
          <a:bodyPr wrap="square" rtlCol="0">
            <a:spAutoFit/>
          </a:bodyPr>
          <a:lstStyle/>
          <a:p>
            <a:pPr algn="r"/>
            <a:r>
              <a:rPr lang="en-US" sz="1400" dirty="0"/>
              <a:t>(</a:t>
            </a:r>
            <a:r>
              <a:rPr lang="en-US" sz="1400" dirty="0" err="1"/>
              <a:t>Inditex.com</a:t>
            </a:r>
            <a:r>
              <a:rPr lang="en-US" sz="1400" dirty="0"/>
              <a:t>)</a:t>
            </a:r>
            <a:endParaRPr lang="en-US" dirty="0"/>
          </a:p>
        </p:txBody>
      </p:sp>
    </p:spTree>
    <p:extLst>
      <p:ext uri="{BB962C8B-B14F-4D97-AF65-F5344CB8AC3E}">
        <p14:creationId xmlns:p14="http://schemas.microsoft.com/office/powerpoint/2010/main" val="35492131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0"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edge">
                                      <p:cBhvr>
                                        <p:cTn id="11" dur="20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38" presetClass="entr" presetSubtype="0" accel="50000" fill="hold" grpId="0" nodeType="clickEffect">
                                  <p:stCondLst>
                                    <p:cond delay="0"/>
                                  </p:stCondLst>
                                  <p:iterate type="lt">
                                    <p:tmPct val="50000"/>
                                  </p:iterate>
                                  <p:childTnLst>
                                    <p:set>
                                      <p:cBhvr>
                                        <p:cTn id="15" dur="1" fill="hold">
                                          <p:stCondLst>
                                            <p:cond delay="0"/>
                                          </p:stCondLst>
                                        </p:cTn>
                                        <p:tgtEl>
                                          <p:spTgt spid="16">
                                            <p:txEl>
                                              <p:pRg st="0" end="0"/>
                                            </p:txEl>
                                          </p:spTgt>
                                        </p:tgtEl>
                                        <p:attrNameLst>
                                          <p:attrName>style.visibility</p:attrName>
                                        </p:attrNameLst>
                                      </p:cBhvr>
                                      <p:to>
                                        <p:strVal val="visible"/>
                                      </p:to>
                                    </p:set>
                                    <p:set>
                                      <p:cBhvr>
                                        <p:cTn id="16" dur="161" fill="hold">
                                          <p:stCondLst>
                                            <p:cond delay="0"/>
                                          </p:stCondLst>
                                        </p:cTn>
                                        <p:tgtEl>
                                          <p:spTgt spid="16">
                                            <p:txEl>
                                              <p:pRg st="0" end="0"/>
                                            </p:txEl>
                                          </p:spTgt>
                                        </p:tgtEl>
                                        <p:attrNameLst>
                                          <p:attrName>style.rotation</p:attrName>
                                        </p:attrNameLst>
                                      </p:cBhvr>
                                      <p:to>
                                        <p:strVal val="-45.0"/>
                                      </p:to>
                                    </p:set>
                                    <p:anim calcmode="lin" valueType="num">
                                      <p:cBhvr>
                                        <p:cTn id="17" dur="161" fill="hold">
                                          <p:stCondLst>
                                            <p:cond delay="126"/>
                                          </p:stCondLst>
                                        </p:cTn>
                                        <p:tgtEl>
                                          <p:spTgt spid="16">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18" dur="161" fill="hold">
                                          <p:stCondLst>
                                            <p:cond delay="0"/>
                                          </p:stCondLst>
                                        </p:cTn>
                                        <p:tgtEl>
                                          <p:spTgt spid="16">
                                            <p:txEl>
                                              <p:pRg st="0" end="0"/>
                                            </p:txEl>
                                          </p:spTgt>
                                        </p:tgtEl>
                                        <p:attrNameLst>
                                          <p:attrName>ppt_y</p:attrName>
                                        </p:attrNameLst>
                                      </p:cBhvr>
                                      <p:tavLst>
                                        <p:tav tm="0">
                                          <p:val>
                                            <p:strVal val="#ppt_y-1"/>
                                          </p:val>
                                        </p:tav>
                                        <p:tav tm="100000">
                                          <p:val>
                                            <p:strVal val="#ppt_y-(0.354*#ppt_w-0.172*#ppt_h)"/>
                                          </p:val>
                                        </p:tav>
                                      </p:tavLst>
                                    </p:anim>
                                    <p:anim calcmode="lin" valueType="num">
                                      <p:cBhvr>
                                        <p:cTn id="19" dur="2" decel="50000" autoRev="1" fill="hold">
                                          <p:stCondLst>
                                            <p:cond delay="126"/>
                                          </p:stCondLst>
                                        </p:cTn>
                                        <p:tgtEl>
                                          <p:spTgt spid="16">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20" dur="1" fill="hold">
                                          <p:stCondLst>
                                            <p:cond delay="399"/>
                                          </p:stCondLst>
                                        </p:cTn>
                                        <p:tgtEl>
                                          <p:spTgt spid="16">
                                            <p:txEl>
                                              <p:pRg st="0" end="0"/>
                                            </p:txEl>
                                          </p:spTgt>
                                        </p:tgtEl>
                                        <p:attrNameLst>
                                          <p:attrName>ppt_y</p:attrName>
                                        </p:attrNameLst>
                                      </p:cBhvr>
                                      <p:tavLst>
                                        <p:tav tm="0">
                                          <p:val>
                                            <p:strVal val="#ppt_y-(0.354*#ppt_w-0.172*#ppt_h)"/>
                                          </p:val>
                                        </p:tav>
                                        <p:tav tm="100000">
                                          <p:val>
                                            <p:strVal val="#ppt_y"/>
                                          </p:val>
                                        </p:tav>
                                      </p:tavLst>
                                    </p:anim>
                                  </p:childTnLst>
                                </p:cTn>
                              </p:par>
                            </p:childTnLst>
                          </p:cTn>
                        </p:par>
                        <p:par>
                          <p:cTn id="21" fill="hold">
                            <p:stCondLst>
                              <p:cond delay="28800"/>
                            </p:stCondLst>
                            <p:childTnLst>
                              <p:par>
                                <p:cTn id="22" presetID="26" presetClass="entr" presetSubtype="0"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ipe(down)">
                                      <p:cBhvr>
                                        <p:cTn id="24" dur="145">
                                          <p:stCondLst>
                                            <p:cond delay="0"/>
                                          </p:stCondLst>
                                        </p:cTn>
                                        <p:tgtEl>
                                          <p:spTgt spid="6"/>
                                        </p:tgtEl>
                                      </p:cBhvr>
                                    </p:animEffect>
                                    <p:anim calcmode="lin" valueType="num">
                                      <p:cBhvr>
                                        <p:cTn id="25" dur="456"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26" dur="166"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27" dur="166" tmFilter="0, 0; 0.125,0.2665; 0.25,0.4; 0.375,0.465; 0.5,0.5;  0.625,0.535; 0.75,0.6; 0.875,0.7335; 1,1">
                                          <p:stCondLst>
                                            <p:cond delay="166"/>
                                          </p:stCondLst>
                                        </p:cTn>
                                        <p:tgtEl>
                                          <p:spTgt spid="6"/>
                                        </p:tgtEl>
                                        <p:attrNameLst>
                                          <p:attrName>ppt_y</p:attrName>
                                        </p:attrNameLst>
                                      </p:cBhvr>
                                      <p:tavLst>
                                        <p:tav tm="0" fmla="#ppt_y-sin(pi*$)/9">
                                          <p:val>
                                            <p:fltVal val="0"/>
                                          </p:val>
                                        </p:tav>
                                        <p:tav tm="100000">
                                          <p:val>
                                            <p:fltVal val="1"/>
                                          </p:val>
                                        </p:tav>
                                      </p:tavLst>
                                    </p:anim>
                                    <p:anim calcmode="lin" valueType="num">
                                      <p:cBhvr>
                                        <p:cTn id="28" dur="83" tmFilter="0, 0; 0.125,0.2665; 0.25,0.4; 0.375,0.465; 0.5,0.5;  0.625,0.535; 0.75,0.6; 0.875,0.7335; 1,1">
                                          <p:stCondLst>
                                            <p:cond delay="331"/>
                                          </p:stCondLst>
                                        </p:cTn>
                                        <p:tgtEl>
                                          <p:spTgt spid="6"/>
                                        </p:tgtEl>
                                        <p:attrNameLst>
                                          <p:attrName>ppt_y</p:attrName>
                                        </p:attrNameLst>
                                      </p:cBhvr>
                                      <p:tavLst>
                                        <p:tav tm="0" fmla="#ppt_y-sin(pi*$)/27">
                                          <p:val>
                                            <p:fltVal val="0"/>
                                          </p:val>
                                        </p:tav>
                                        <p:tav tm="100000">
                                          <p:val>
                                            <p:fltVal val="1"/>
                                          </p:val>
                                        </p:tav>
                                      </p:tavLst>
                                    </p:anim>
                                    <p:anim calcmode="lin" valueType="num">
                                      <p:cBhvr>
                                        <p:cTn id="29" dur="41" tmFilter="0, 0; 0.125,0.2665; 0.25,0.4; 0.375,0.465; 0.5,0.5;  0.625,0.535; 0.75,0.6; 0.875,0.7335; 1,1">
                                          <p:stCondLst>
                                            <p:cond delay="414"/>
                                          </p:stCondLst>
                                        </p:cTn>
                                        <p:tgtEl>
                                          <p:spTgt spid="6"/>
                                        </p:tgtEl>
                                        <p:attrNameLst>
                                          <p:attrName>ppt_y</p:attrName>
                                        </p:attrNameLst>
                                      </p:cBhvr>
                                      <p:tavLst>
                                        <p:tav tm="0" fmla="#ppt_y-sin(pi*$)/81">
                                          <p:val>
                                            <p:fltVal val="0"/>
                                          </p:val>
                                        </p:tav>
                                        <p:tav tm="100000">
                                          <p:val>
                                            <p:fltVal val="1"/>
                                          </p:val>
                                        </p:tav>
                                      </p:tavLst>
                                    </p:anim>
                                    <p:animScale>
                                      <p:cBhvr>
                                        <p:cTn id="30" dur="7">
                                          <p:stCondLst>
                                            <p:cond delay="162"/>
                                          </p:stCondLst>
                                        </p:cTn>
                                        <p:tgtEl>
                                          <p:spTgt spid="6"/>
                                        </p:tgtEl>
                                      </p:cBhvr>
                                      <p:to x="100000" y="60000"/>
                                    </p:animScale>
                                    <p:animScale>
                                      <p:cBhvr>
                                        <p:cTn id="31" dur="41" decel="50000">
                                          <p:stCondLst>
                                            <p:cond delay="169"/>
                                          </p:stCondLst>
                                        </p:cTn>
                                        <p:tgtEl>
                                          <p:spTgt spid="6"/>
                                        </p:tgtEl>
                                      </p:cBhvr>
                                      <p:to x="100000" y="100000"/>
                                    </p:animScale>
                                    <p:animScale>
                                      <p:cBhvr>
                                        <p:cTn id="32" dur="7">
                                          <p:stCondLst>
                                            <p:cond delay="328"/>
                                          </p:stCondLst>
                                        </p:cTn>
                                        <p:tgtEl>
                                          <p:spTgt spid="6"/>
                                        </p:tgtEl>
                                      </p:cBhvr>
                                      <p:to x="100000" y="80000"/>
                                    </p:animScale>
                                    <p:animScale>
                                      <p:cBhvr>
                                        <p:cTn id="33" dur="41" decel="50000">
                                          <p:stCondLst>
                                            <p:cond delay="335"/>
                                          </p:stCondLst>
                                        </p:cTn>
                                        <p:tgtEl>
                                          <p:spTgt spid="6"/>
                                        </p:tgtEl>
                                      </p:cBhvr>
                                      <p:to x="100000" y="100000"/>
                                    </p:animScale>
                                    <p:animScale>
                                      <p:cBhvr>
                                        <p:cTn id="34" dur="7">
                                          <p:stCondLst>
                                            <p:cond delay="410"/>
                                          </p:stCondLst>
                                        </p:cTn>
                                        <p:tgtEl>
                                          <p:spTgt spid="6"/>
                                        </p:tgtEl>
                                      </p:cBhvr>
                                      <p:to x="100000" y="90000"/>
                                    </p:animScale>
                                    <p:animScale>
                                      <p:cBhvr>
                                        <p:cTn id="35" dur="41" decel="50000">
                                          <p:stCondLst>
                                            <p:cond delay="417"/>
                                          </p:stCondLst>
                                        </p:cTn>
                                        <p:tgtEl>
                                          <p:spTgt spid="6"/>
                                        </p:tgtEl>
                                      </p:cBhvr>
                                      <p:to x="100000" y="100000"/>
                                    </p:animScale>
                                    <p:animScale>
                                      <p:cBhvr>
                                        <p:cTn id="36" dur="7">
                                          <p:stCondLst>
                                            <p:cond delay="452"/>
                                          </p:stCondLst>
                                        </p:cTn>
                                        <p:tgtEl>
                                          <p:spTgt spid="6"/>
                                        </p:tgtEl>
                                      </p:cBhvr>
                                      <p:to x="100000" y="95000"/>
                                    </p:animScale>
                                    <p:animScale>
                                      <p:cBhvr>
                                        <p:cTn id="37" dur="41" decel="50000">
                                          <p:stCondLst>
                                            <p:cond delay="459"/>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ext uri="{BEBA8EAE-BF5A-486C-A8C5-ECC9F3942E4B}">
                <a14:imgProps xmlns:a14="http://schemas.microsoft.com/office/drawing/2010/main">
                  <a14:imgLayer r:embed="rId3">
                    <a14:imgEffect>
                      <a14:artisticPencilGrayscale trans="1600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842361E0-465F-5FC7-366E-BBFB61D034A4}"/>
              </a:ext>
            </a:extLst>
          </p:cNvPr>
          <p:cNvPicPr>
            <a:picLocks noChangeAspect="1"/>
          </p:cNvPicPr>
          <p:nvPr/>
        </p:nvPicPr>
        <p:blipFill>
          <a:blip r:embed="rId4">
            <a:extLst>
              <a:ext uri="{837473B0-CC2E-450A-ABE3-18F120FF3D39}">
                <a1611:picAttrSrcUrl xmlns:a1611="http://schemas.microsoft.com/office/drawing/2016/11/main" xmlns="" r:id="rId5"/>
              </a:ext>
            </a:extLst>
          </a:blip>
          <a:srcRect l="5556" r="5556"/>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E20B60B0-B265-964D-8517-FE6542C2094D}"/>
              </a:ext>
            </a:extLst>
          </p:cNvPr>
          <p:cNvSpPr>
            <a:spLocks noGrp="1"/>
          </p:cNvSpPr>
          <p:nvPr>
            <p:ph type="title"/>
          </p:nvPr>
        </p:nvSpPr>
        <p:spPr>
          <a:xfrm>
            <a:off x="1154113" y="785811"/>
            <a:ext cx="9905998" cy="1905000"/>
          </a:xfrm>
        </p:spPr>
        <p:txBody>
          <a:bodyPr>
            <a:normAutofit/>
          </a:bodyPr>
          <a:lstStyle/>
          <a:p>
            <a:pPr algn="ctr"/>
            <a:r>
              <a:rPr lang="en-US" sz="3600" b="1" dirty="0">
                <a:solidFill>
                  <a:schemeClr val="bg2">
                    <a:lumMod val="50000"/>
                  </a:schemeClr>
                </a:solidFill>
              </a:rPr>
              <a:t>Mission and vision of </a:t>
            </a:r>
            <a:r>
              <a:rPr lang="en-US" sz="5400" dirty="0">
                <a:solidFill>
                  <a:schemeClr val="bg2">
                    <a:lumMod val="50000"/>
                  </a:schemeClr>
                </a:solidFill>
                <a:latin typeface="Didot" panose="02000503000000020003" pitchFamily="2" charset="-79"/>
                <a:cs typeface="Didot" panose="02000503000000020003" pitchFamily="2" charset="-79"/>
              </a:rPr>
              <a:t>Zara</a:t>
            </a:r>
            <a:endParaRPr lang="en-US" sz="3600" dirty="0">
              <a:solidFill>
                <a:schemeClr val="bg2">
                  <a:lumMod val="50000"/>
                </a:schemeClr>
              </a:solidFill>
              <a:latin typeface="Didot" panose="02000503000000020003" pitchFamily="2" charset="-79"/>
              <a:cs typeface="Didot" panose="02000503000000020003" pitchFamily="2" charset="-79"/>
            </a:endParaRPr>
          </a:p>
        </p:txBody>
      </p:sp>
      <p:sp>
        <p:nvSpPr>
          <p:cNvPr id="3" name="Content Placeholder 2">
            <a:extLst>
              <a:ext uri="{FF2B5EF4-FFF2-40B4-BE49-F238E27FC236}">
                <a16:creationId xmlns:a16="http://schemas.microsoft.com/office/drawing/2014/main" xmlns="" id="{9D104430-4286-D748-AE88-AE4EDAA812E4}"/>
              </a:ext>
            </a:extLst>
          </p:cNvPr>
          <p:cNvSpPr>
            <a:spLocks noGrp="1"/>
          </p:cNvSpPr>
          <p:nvPr>
            <p:ph idx="1"/>
          </p:nvPr>
        </p:nvSpPr>
        <p:spPr>
          <a:xfrm>
            <a:off x="1141413" y="2666999"/>
            <a:ext cx="9905998" cy="3124201"/>
          </a:xfrm>
        </p:spPr>
        <p:txBody>
          <a:bodyPr>
            <a:normAutofit/>
          </a:bodyPr>
          <a:lstStyle/>
          <a:p>
            <a:pPr algn="just"/>
            <a:r>
              <a:rPr lang="en-US" b="1" dirty="0">
                <a:solidFill>
                  <a:schemeClr val="accent4">
                    <a:lumMod val="60000"/>
                    <a:lumOff val="40000"/>
                  </a:schemeClr>
                </a:solidFill>
                <a:highlight>
                  <a:srgbClr val="800000"/>
                </a:highlight>
                <a:latin typeface="Palatino Linotype" panose="02040502050505030304" pitchFamily="18" charset="0"/>
              </a:rPr>
              <a:t>ZARA is obsessed with their customers; Zara wants that we feel like we belong to the brand somehow. Self-service tills and now AR are one of the initiatives of the company to make our visit a delight.</a:t>
            </a:r>
          </a:p>
          <a:p>
            <a:pPr algn="just"/>
            <a:r>
              <a:rPr lang="en-US" b="1" dirty="0">
                <a:solidFill>
                  <a:schemeClr val="accent4">
                    <a:lumMod val="60000"/>
                    <a:lumOff val="40000"/>
                  </a:schemeClr>
                </a:solidFill>
                <a:highlight>
                  <a:srgbClr val="800000"/>
                </a:highlight>
                <a:latin typeface="Palatino Linotype" panose="02040502050505030304" pitchFamily="18" charset="0"/>
              </a:rPr>
              <a:t>The second purpose is the sustainability. By 2023 ZARA wants to reach ZERO WASTE, from headquarters to the stores they wish to not send any wastage to landfills.</a:t>
            </a:r>
          </a:p>
        </p:txBody>
      </p:sp>
      <p:sp>
        <p:nvSpPr>
          <p:cNvPr id="6" name="TextBox 5">
            <a:extLst>
              <a:ext uri="{FF2B5EF4-FFF2-40B4-BE49-F238E27FC236}">
                <a16:creationId xmlns:a16="http://schemas.microsoft.com/office/drawing/2014/main" xmlns="" id="{A05DC22E-E88F-1E45-A6D6-4B5F0F7FE9F7}"/>
              </a:ext>
            </a:extLst>
          </p:cNvPr>
          <p:cNvSpPr txBox="1"/>
          <p:nvPr/>
        </p:nvSpPr>
        <p:spPr>
          <a:xfrm>
            <a:off x="20" y="6858000"/>
            <a:ext cx="12191980" cy="230832"/>
          </a:xfrm>
          <a:prstGeom prst="rect">
            <a:avLst/>
          </a:prstGeom>
          <a:noFill/>
        </p:spPr>
        <p:txBody>
          <a:bodyPr wrap="square" rtlCol="0">
            <a:spAutoFit/>
          </a:bodyPr>
          <a:lstStyle/>
          <a:p>
            <a:r>
              <a:rPr lang="en-US" sz="900">
                <a:hlinkClick r:id="rId5" tooltip="http://wearabletrends.blogspot.com/2011/04/zara-woman-lookbook-april.html"/>
              </a:rPr>
              <a:t>This Photo</a:t>
            </a:r>
            <a:r>
              <a:rPr lang="en-US" sz="900"/>
              <a:t> by Unknown Author is licensed under </a:t>
            </a:r>
            <a:r>
              <a:rPr lang="en-US" sz="900">
                <a:hlinkClick r:id="rId6" tooltip="https://creativecommons.org/licenses/by-nc-sa/3.0/"/>
              </a:rPr>
              <a:t>CC BY-SA-NC</a:t>
            </a:r>
            <a:endParaRPr lang="en-US" sz="900"/>
          </a:p>
        </p:txBody>
      </p:sp>
      <p:sp>
        <p:nvSpPr>
          <p:cNvPr id="9" name="TextBox 8">
            <a:extLst>
              <a:ext uri="{FF2B5EF4-FFF2-40B4-BE49-F238E27FC236}">
                <a16:creationId xmlns:a16="http://schemas.microsoft.com/office/drawing/2014/main" xmlns="" id="{841B970B-1E30-7144-8EBC-934C6F6E76AE}"/>
              </a:ext>
            </a:extLst>
          </p:cNvPr>
          <p:cNvSpPr txBox="1"/>
          <p:nvPr/>
        </p:nvSpPr>
        <p:spPr>
          <a:xfrm>
            <a:off x="10744200" y="6529388"/>
            <a:ext cx="1314450" cy="276999"/>
          </a:xfrm>
          <a:prstGeom prst="rect">
            <a:avLst/>
          </a:prstGeom>
          <a:noFill/>
        </p:spPr>
        <p:txBody>
          <a:bodyPr wrap="square" rtlCol="0">
            <a:spAutoFit/>
          </a:bodyPr>
          <a:lstStyle/>
          <a:p>
            <a:r>
              <a:rPr lang="en-US" sz="1200" dirty="0"/>
              <a:t>(Source: Bing)</a:t>
            </a:r>
          </a:p>
        </p:txBody>
      </p:sp>
      <p:pic>
        <p:nvPicPr>
          <p:cNvPr id="7" name="Picture 6" descr="Text&#10;&#10;Description automatically generated">
            <a:extLst>
              <a:ext uri="{FF2B5EF4-FFF2-40B4-BE49-F238E27FC236}">
                <a16:creationId xmlns:a16="http://schemas.microsoft.com/office/drawing/2014/main" xmlns="" id="{E911107E-DA9F-724D-AEAA-6837988015D0}"/>
              </a:ext>
            </a:extLst>
          </p:cNvPr>
          <p:cNvPicPr>
            <a:picLocks noChangeAspect="1"/>
          </p:cNvPicPr>
          <p:nvPr/>
        </p:nvPicPr>
        <p:blipFill>
          <a:blip r:embed="rId7"/>
          <a:stretch>
            <a:fillRect/>
          </a:stretch>
        </p:blipFill>
        <p:spPr>
          <a:xfrm>
            <a:off x="133350" y="5803462"/>
            <a:ext cx="1853494" cy="892794"/>
          </a:xfrm>
          <a:prstGeom prst="rect">
            <a:avLst/>
          </a:prstGeom>
        </p:spPr>
      </p:pic>
    </p:spTree>
    <p:extLst>
      <p:ext uri="{BB962C8B-B14F-4D97-AF65-F5344CB8AC3E}">
        <p14:creationId xmlns:p14="http://schemas.microsoft.com/office/powerpoint/2010/main" val="3503741920"/>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3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800" decel="100000"/>
                                        <p:tgtEl>
                                          <p:spTgt spid="3">
                                            <p:txEl>
                                              <p:pRg st="0" end="0"/>
                                            </p:txEl>
                                          </p:spTgt>
                                        </p:tgtEl>
                                      </p:cBhvr>
                                    </p:animEffect>
                                    <p:anim calcmode="lin" valueType="num">
                                      <p:cBhvr>
                                        <p:cTn id="15"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16"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7"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8"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9"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3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800" decel="100000"/>
                                        <p:tgtEl>
                                          <p:spTgt spid="3">
                                            <p:txEl>
                                              <p:pRg st="1" end="1"/>
                                            </p:txEl>
                                          </p:spTgt>
                                        </p:tgtEl>
                                      </p:cBhvr>
                                    </p:animEffect>
                                    <p:anim calcmode="lin" valueType="num">
                                      <p:cBhvr>
                                        <p:cTn id="25"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26"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27"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28"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9"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230" y="1422743"/>
            <a:ext cx="3659246" cy="2850319"/>
          </a:xfrm>
        </p:spPr>
        <p:txBody>
          <a:bodyPr>
            <a:normAutofit/>
          </a:bodyPr>
          <a:lstStyle/>
          <a:p>
            <a:pPr algn="ctr"/>
            <a:r>
              <a:rPr lang="en-GB" sz="3000" dirty="0">
                <a:solidFill>
                  <a:srgbClr val="FFFFFF"/>
                </a:solidFill>
                <a:latin typeface="Amasis MT Pro"/>
                <a:cs typeface="Calibri Light"/>
              </a:rPr>
              <a:t>CHALLENGES BEFORE THE IMPLEMENTATION</a:t>
            </a:r>
            <a:br>
              <a:rPr lang="en-GB" sz="3000" dirty="0">
                <a:solidFill>
                  <a:srgbClr val="FFFFFF"/>
                </a:solidFill>
                <a:latin typeface="Amasis MT Pro"/>
                <a:cs typeface="Calibri Light"/>
              </a:rPr>
            </a:br>
            <a:r>
              <a:rPr lang="en-GB" sz="3000" dirty="0">
                <a:solidFill>
                  <a:srgbClr val="FFFFFF"/>
                </a:solidFill>
                <a:latin typeface="Amasis MT Pro"/>
                <a:cs typeface="Calibri Light"/>
              </a:rPr>
              <a:t>Of AR</a:t>
            </a:r>
            <a:endParaRPr lang="en-US" dirty="0"/>
          </a:p>
        </p:txBody>
      </p:sp>
      <p:pic>
        <p:nvPicPr>
          <p:cNvPr id="4" name="Picture 3" descr="A grey room full of question marks with an opening going out">
            <a:extLst>
              <a:ext uri="{FF2B5EF4-FFF2-40B4-BE49-F238E27FC236}">
                <a16:creationId xmlns:a16="http://schemas.microsoft.com/office/drawing/2014/main" xmlns="" id="{E2959922-18CA-54BC-179A-A3798834936A}"/>
              </a:ext>
            </a:extLst>
          </p:cNvPr>
          <p:cNvPicPr>
            <a:picLocks noChangeAspect="1"/>
          </p:cNvPicPr>
          <p:nvPr/>
        </p:nvPicPr>
        <p:blipFill rotWithShape="1">
          <a:blip r:embed="rId2"/>
          <a:srcRect l="13224" r="13223" b="-1"/>
          <a:stretch/>
        </p:blipFill>
        <p:spPr>
          <a:xfrm>
            <a:off x="4635095" y="10"/>
            <a:ext cx="7556889"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text, building, city&#10;&#10;Description automatically generated">
            <a:extLst>
              <a:ext uri="{FF2B5EF4-FFF2-40B4-BE49-F238E27FC236}">
                <a16:creationId xmlns:a16="http://schemas.microsoft.com/office/drawing/2014/main" xmlns="" id="{2591051F-EC50-85B2-0477-E92DF7FE014A}"/>
              </a:ext>
            </a:extLst>
          </p:cNvPr>
          <p:cNvPicPr>
            <a:picLocks noGrp="1" noChangeAspect="1"/>
          </p:cNvPicPr>
          <p:nvPr>
            <p:ph idx="1"/>
          </p:nvPr>
        </p:nvPicPr>
        <p:blipFill rotWithShape="1">
          <a:blip r:embed="rId2"/>
          <a:srcRect t="396" r="1" b="1"/>
          <a:stretch/>
        </p:blipFill>
        <p:spPr>
          <a:xfrm>
            <a:off x="2843" y="10"/>
            <a:ext cx="12186315" cy="6857990"/>
          </a:xfrm>
          <a:prstGeom prst="rect">
            <a:avLst/>
          </a:prstGeom>
        </p:spPr>
      </p:pic>
      <p:sp>
        <p:nvSpPr>
          <p:cNvPr id="5" name="TextBox 4">
            <a:extLst>
              <a:ext uri="{FF2B5EF4-FFF2-40B4-BE49-F238E27FC236}">
                <a16:creationId xmlns:a16="http://schemas.microsoft.com/office/drawing/2014/main" xmlns="" id="{18222185-10B9-14BE-1C2A-8A2E7D788BBC}"/>
              </a:ext>
            </a:extLst>
          </p:cNvPr>
          <p:cNvSpPr txBox="1"/>
          <p:nvPr/>
        </p:nvSpPr>
        <p:spPr>
          <a:xfrm>
            <a:off x="948648" y="2978254"/>
            <a:ext cx="3153580" cy="2444238"/>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spcAft>
                <a:spcPts val="600"/>
              </a:spcAft>
              <a:buFont typeface="Calibri" panose="020F0502020204030204" pitchFamily="34" charset="0"/>
            </a:pPr>
            <a:endParaRPr lang="en-US" sz="1600" dirty="0">
              <a:solidFill>
                <a:srgbClr val="FFFFFF"/>
              </a:solidFill>
            </a:endParaRPr>
          </a:p>
        </p:txBody>
      </p:sp>
      <p:sp>
        <p:nvSpPr>
          <p:cNvPr id="2" name="TextBox 1">
            <a:extLst>
              <a:ext uri="{FF2B5EF4-FFF2-40B4-BE49-F238E27FC236}">
                <a16:creationId xmlns:a16="http://schemas.microsoft.com/office/drawing/2014/main" xmlns="" id="{BE5F944C-3065-B505-7034-0898593124FB}"/>
              </a:ext>
            </a:extLst>
          </p:cNvPr>
          <p:cNvSpPr txBox="1"/>
          <p:nvPr/>
        </p:nvSpPr>
        <p:spPr>
          <a:xfrm>
            <a:off x="626853" y="1460740"/>
            <a:ext cx="373523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ea typeface="+mn-lt"/>
                <a:cs typeface="+mn-lt"/>
              </a:rPr>
              <a:t>Zara is the leader in its market, thanks to a pioneering technological strategy. By adapting to new tools—including big data—the Spanish clothing retailer has managed to outpace its direct competitors. Despite being one of the last fashion companies to take up e-commerce, Zara has achieved a universal shopping experience that encompasses both its brick-and-mortar locations and its online stores. Other companies have tried to emulate this experience, but never with the same results.</a:t>
            </a:r>
            <a:endParaRPr lang="en-US" dirty="0"/>
          </a:p>
        </p:txBody>
      </p:sp>
    </p:spTree>
    <p:extLst>
      <p:ext uri="{BB962C8B-B14F-4D97-AF65-F5344CB8AC3E}">
        <p14:creationId xmlns:p14="http://schemas.microsoft.com/office/powerpoint/2010/main" val="13293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8C24D7-6D8E-2844-A5F6-E3DC6BAA133C}"/>
              </a:ext>
            </a:extLst>
          </p:cNvPr>
          <p:cNvSpPr>
            <a:spLocks noGrp="1"/>
          </p:cNvSpPr>
          <p:nvPr>
            <p:ph type="title"/>
          </p:nvPr>
        </p:nvSpPr>
        <p:spPr>
          <a:xfrm>
            <a:off x="6476772" y="2740866"/>
            <a:ext cx="5063458" cy="1503206"/>
          </a:xfrm>
        </p:spPr>
        <p:txBody>
          <a:bodyPr vert="horz" lIns="91440" tIns="45720" rIns="91440" bIns="45720" rtlCol="0" anchor="b">
            <a:normAutofit/>
          </a:bodyPr>
          <a:lstStyle/>
          <a:p>
            <a:pPr algn="ctr"/>
            <a:r>
              <a:rPr lang="en-US" sz="4800" dirty="0">
                <a:ea typeface="+mj-lt"/>
                <a:cs typeface="+mj-lt"/>
              </a:rPr>
              <a:t>Expansion</a:t>
            </a:r>
            <a:endParaRPr lang="en-US" dirty="0"/>
          </a:p>
        </p:txBody>
      </p:sp>
      <p:pic>
        <p:nvPicPr>
          <p:cNvPr id="7" name="Picture 8" descr="Chart, pie chart&#10;&#10;Description automatically generated">
            <a:extLst>
              <a:ext uri="{FF2B5EF4-FFF2-40B4-BE49-F238E27FC236}">
                <a16:creationId xmlns:a16="http://schemas.microsoft.com/office/drawing/2014/main" xmlns="" id="{3766FC54-4EF3-7489-7B57-E9151278F021}"/>
              </a:ext>
            </a:extLst>
          </p:cNvPr>
          <p:cNvPicPr>
            <a:picLocks noChangeAspect="1"/>
          </p:cNvPicPr>
          <p:nvPr/>
        </p:nvPicPr>
        <p:blipFill>
          <a:blip r:embed="rId2"/>
          <a:stretch>
            <a:fillRect/>
          </a:stretch>
        </p:blipFill>
        <p:spPr>
          <a:xfrm>
            <a:off x="1132755" y="401862"/>
            <a:ext cx="4147312" cy="3375483"/>
          </a:xfrm>
          <a:prstGeom prst="rect">
            <a:avLst/>
          </a:prstGeom>
        </p:spPr>
      </p:pic>
      <p:pic>
        <p:nvPicPr>
          <p:cNvPr id="6" name="Picture 6" descr="Diagram, map&#10;&#10;Description automatically generated">
            <a:extLst>
              <a:ext uri="{FF2B5EF4-FFF2-40B4-BE49-F238E27FC236}">
                <a16:creationId xmlns:a16="http://schemas.microsoft.com/office/drawing/2014/main" xmlns="" id="{31D213A3-0603-BE15-1F20-5EF6E8C67EF2}"/>
              </a:ext>
            </a:extLst>
          </p:cNvPr>
          <p:cNvPicPr>
            <a:picLocks noGrp="1" noChangeAspect="1"/>
          </p:cNvPicPr>
          <p:nvPr>
            <p:ph idx="1"/>
          </p:nvPr>
        </p:nvPicPr>
        <p:blipFill>
          <a:blip r:embed="rId3"/>
          <a:stretch>
            <a:fillRect/>
          </a:stretch>
        </p:blipFill>
        <p:spPr>
          <a:xfrm>
            <a:off x="1307558" y="4340321"/>
            <a:ext cx="3768951" cy="2447466"/>
          </a:xfrm>
          <a:prstGeom prst="rect">
            <a:avLst/>
          </a:prstGeom>
        </p:spPr>
      </p:pic>
      <p:sp>
        <p:nvSpPr>
          <p:cNvPr id="3" name="TextBox 2">
            <a:extLst>
              <a:ext uri="{FF2B5EF4-FFF2-40B4-BE49-F238E27FC236}">
                <a16:creationId xmlns:a16="http://schemas.microsoft.com/office/drawing/2014/main" xmlns="" id="{F7AC9B28-CB0D-831E-D65F-C4DFFEF847F4}"/>
              </a:ext>
            </a:extLst>
          </p:cNvPr>
          <p:cNvSpPr txBox="1"/>
          <p:nvPr/>
        </p:nvSpPr>
        <p:spPr>
          <a:xfrm>
            <a:off x="6476772" y="2978639"/>
            <a:ext cx="5063457" cy="2729196"/>
          </a:xfrm>
          <a:prstGeom prst="rect">
            <a:avLst/>
          </a:prstGeom>
        </p:spPr>
        <p:txBody>
          <a:bodyPr rot="0" spcFirstLastPara="0" vertOverflow="overflow" horzOverflow="overflow" vert="horz" lIns="0" tIns="45720" rIns="0" bIns="45720" numCol="1" spcCol="0" rtlCol="0" fromWordArt="0" anchor="t" anchorCtr="0" forceAA="0" compatLnSpc="1">
            <a:prstTxWarp prst="textNoShape">
              <a:avLst/>
            </a:prstTxWarp>
            <a:normAutofit/>
          </a:bodyPr>
          <a:lstStyle/>
          <a:p>
            <a:pPr>
              <a:spcAft>
                <a:spcPts val="600"/>
              </a:spcAft>
              <a:buFont typeface="Calibri" panose="020F0502020204030204" pitchFamily="34" charset="0"/>
            </a:pPr>
            <a:endParaRPr lang="en-US" dirty="0">
              <a:solidFill>
                <a:schemeClr val="tx1">
                  <a:lumMod val="75000"/>
                  <a:lumOff val="25000"/>
                </a:schemeClr>
              </a:solidFill>
            </a:endParaRPr>
          </a:p>
        </p:txBody>
      </p:sp>
      <p:sp>
        <p:nvSpPr>
          <p:cNvPr id="5" name="TextBox 4">
            <a:extLst>
              <a:ext uri="{FF2B5EF4-FFF2-40B4-BE49-F238E27FC236}">
                <a16:creationId xmlns:a16="http://schemas.microsoft.com/office/drawing/2014/main" xmlns="" id="{77F13A59-E605-6F03-C37F-7117DCA0D3EF}"/>
              </a:ext>
            </a:extLst>
          </p:cNvPr>
          <p:cNvSpPr txBox="1"/>
          <p:nvPr/>
        </p:nvSpPr>
        <p:spPr>
          <a:xfrm>
            <a:off x="6162136" y="1259457"/>
            <a:ext cx="41665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i="1" dirty="0"/>
          </a:p>
        </p:txBody>
      </p:sp>
    </p:spTree>
    <p:extLst>
      <p:ext uri="{BB962C8B-B14F-4D97-AF65-F5344CB8AC3E}">
        <p14:creationId xmlns:p14="http://schemas.microsoft.com/office/powerpoint/2010/main" val="4079773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B30950-C55E-334B-CC93-A775C6136FF9}"/>
              </a:ext>
            </a:extLst>
          </p:cNvPr>
          <p:cNvSpPr>
            <a:spLocks noGrp="1"/>
          </p:cNvSpPr>
          <p:nvPr>
            <p:ph type="title"/>
          </p:nvPr>
        </p:nvSpPr>
        <p:spPr>
          <a:xfrm>
            <a:off x="1066800" y="5252936"/>
            <a:ext cx="10058400" cy="1028715"/>
          </a:xfrm>
        </p:spPr>
        <p:txBody>
          <a:bodyPr>
            <a:normAutofit/>
          </a:bodyPr>
          <a:lstStyle/>
          <a:p>
            <a:pPr algn="ctr"/>
            <a:r>
              <a:rPr lang="en-GB" dirty="0">
                <a:solidFill>
                  <a:schemeClr val="bg1"/>
                </a:solidFill>
                <a:highlight>
                  <a:srgbClr val="FFFF00"/>
                </a:highlight>
                <a:ea typeface="+mj-lt"/>
                <a:cs typeface="+mj-lt"/>
              </a:rPr>
              <a:t>The supply chain management of ZARA</a:t>
            </a:r>
            <a:endParaRPr lang="en-US" dirty="0">
              <a:solidFill>
                <a:schemeClr val="bg1"/>
              </a:solidFill>
              <a:highlight>
                <a:srgbClr val="FFFF00"/>
              </a:highlight>
            </a:endParaRPr>
          </a:p>
        </p:txBody>
      </p:sp>
      <p:graphicFrame>
        <p:nvGraphicFramePr>
          <p:cNvPr id="7" name="Diagram 7">
            <a:extLst>
              <a:ext uri="{FF2B5EF4-FFF2-40B4-BE49-F238E27FC236}">
                <a16:creationId xmlns:a16="http://schemas.microsoft.com/office/drawing/2014/main" xmlns="" id="{B03A035A-32E9-369D-0156-350BAA15D005}"/>
              </a:ext>
            </a:extLst>
          </p:cNvPr>
          <p:cNvGraphicFramePr>
            <a:graphicFrameLocks noGrp="1"/>
          </p:cNvGraphicFramePr>
          <p:nvPr>
            <p:ph idx="1"/>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314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indoor, rack, kitchen appliance&#10;&#10;Description automatically generated">
            <a:extLst>
              <a:ext uri="{FF2B5EF4-FFF2-40B4-BE49-F238E27FC236}">
                <a16:creationId xmlns:a16="http://schemas.microsoft.com/office/drawing/2014/main" xmlns="" id="{64B08B42-8BBA-A738-71E1-486318B9C4B3}"/>
              </a:ext>
            </a:extLst>
          </p:cNvPr>
          <p:cNvPicPr>
            <a:picLocks noChangeAspect="1"/>
          </p:cNvPicPr>
          <p:nvPr/>
        </p:nvPicPr>
        <p:blipFill rotWithShape="1">
          <a:blip r:embed="rId2"/>
          <a:srcRect t="418" r="-1" b="-1"/>
          <a:stretch/>
        </p:blipFill>
        <p:spPr>
          <a:xfrm>
            <a:off x="1524" y="10"/>
            <a:ext cx="12188952" cy="6857990"/>
          </a:xfrm>
          <a:prstGeom prst="rect">
            <a:avLst/>
          </a:prstGeom>
        </p:spPr>
      </p:pic>
      <p:sp>
        <p:nvSpPr>
          <p:cNvPr id="16" name="Title 1">
            <a:extLst>
              <a:ext uri="{FF2B5EF4-FFF2-40B4-BE49-F238E27FC236}">
                <a16:creationId xmlns:a16="http://schemas.microsoft.com/office/drawing/2014/main" xmlns="" id="{9B897EF9-0943-6405-9435-986557D16618}"/>
              </a:ext>
            </a:extLst>
          </p:cNvPr>
          <p:cNvSpPr>
            <a:spLocks noGrp="1"/>
          </p:cNvSpPr>
          <p:nvPr>
            <p:ph type="title"/>
          </p:nvPr>
        </p:nvSpPr>
        <p:spPr>
          <a:xfrm>
            <a:off x="394732" y="810038"/>
            <a:ext cx="5416983" cy="1358188"/>
          </a:xfrm>
        </p:spPr>
        <p:txBody>
          <a:bodyPr>
            <a:normAutofit/>
          </a:bodyPr>
          <a:lstStyle/>
          <a:p>
            <a:pPr algn="ctr"/>
            <a:r>
              <a:rPr lang="en-GB" sz="3600" dirty="0">
                <a:solidFill>
                  <a:schemeClr val="bg1"/>
                </a:solidFill>
                <a:ea typeface="+mj-lt"/>
                <a:cs typeface="+mj-lt"/>
              </a:rPr>
              <a:t>New Technology</a:t>
            </a:r>
            <a:endParaRPr lang="en-US" dirty="0" err="1">
              <a:solidFill>
                <a:schemeClr val="bg1"/>
              </a:solidFill>
            </a:endParaRPr>
          </a:p>
        </p:txBody>
      </p:sp>
      <p:sp>
        <p:nvSpPr>
          <p:cNvPr id="23" name="Content Placeholder 7">
            <a:extLst>
              <a:ext uri="{FF2B5EF4-FFF2-40B4-BE49-F238E27FC236}">
                <a16:creationId xmlns:a16="http://schemas.microsoft.com/office/drawing/2014/main" xmlns="" id="{B55D7C98-E591-81FA-9C71-ED216E30F33A}"/>
              </a:ext>
            </a:extLst>
          </p:cNvPr>
          <p:cNvSpPr>
            <a:spLocks noGrp="1"/>
          </p:cNvSpPr>
          <p:nvPr>
            <p:ph idx="1"/>
          </p:nvPr>
        </p:nvSpPr>
        <p:spPr>
          <a:xfrm>
            <a:off x="948647" y="2168226"/>
            <a:ext cx="4309152" cy="4338082"/>
          </a:xfrm>
        </p:spPr>
        <p:txBody>
          <a:bodyPr vert="horz" lIns="0" tIns="45720" rIns="0" bIns="45720" rtlCol="0" anchor="t">
            <a:noAutofit/>
          </a:bodyPr>
          <a:lstStyle/>
          <a:p>
            <a:r>
              <a:rPr lang="en-US" dirty="0">
                <a:solidFill>
                  <a:schemeClr val="tx1"/>
                </a:solidFill>
                <a:highlight>
                  <a:srgbClr val="000000"/>
                </a:highlight>
                <a:ea typeface="+mn-lt"/>
                <a:cs typeface="+mn-lt"/>
              </a:rPr>
              <a:t>The prototype incorporates an optical reader that scans the QR code or accepts the pin key that the customer has received when making the purchase online. In a few seconds, the system delivers the order through a platform-mailbox. Behind it, a dynamic robot moves through a silo eight meters long by four meters high and 2.5 meters deep, with a management capacity of up to 700 packages simultaneously.</a:t>
            </a:r>
            <a:endParaRPr lang="en-US" dirty="0">
              <a:solidFill>
                <a:schemeClr val="tx1"/>
              </a:solidFill>
              <a:highlight>
                <a:srgbClr val="000000"/>
              </a:highlight>
            </a:endParaRPr>
          </a:p>
        </p:txBody>
      </p:sp>
    </p:spTree>
    <p:extLst>
      <p:ext uri="{BB962C8B-B14F-4D97-AF65-F5344CB8AC3E}">
        <p14:creationId xmlns:p14="http://schemas.microsoft.com/office/powerpoint/2010/main" val="1921195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447124CC-EBFA-CD46-B676-6D90F063373A}"/>
              </a:ext>
            </a:extLst>
          </p:cNvPr>
          <p:cNvSpPr>
            <a:spLocks noGrp="1"/>
          </p:cNvSpPr>
          <p:nvPr>
            <p:ph type="title"/>
          </p:nvPr>
        </p:nvSpPr>
        <p:spPr>
          <a:xfrm>
            <a:off x="838200" y="-373582"/>
            <a:ext cx="10515600" cy="1325563"/>
          </a:xfrm>
        </p:spPr>
        <p:txBody>
          <a:bodyPr>
            <a:normAutofit/>
          </a:bodyPr>
          <a:lstStyle/>
          <a:p>
            <a:pPr algn="ctr"/>
            <a:r>
              <a:rPr lang="en-US" sz="3200" b="1" i="1" dirty="0"/>
              <a:t>Insights of Augmented Reality </a:t>
            </a:r>
          </a:p>
        </p:txBody>
      </p:sp>
      <p:sp>
        <p:nvSpPr>
          <p:cNvPr id="7" name="Content Placeholder 6">
            <a:extLst>
              <a:ext uri="{FF2B5EF4-FFF2-40B4-BE49-F238E27FC236}">
                <a16:creationId xmlns:a16="http://schemas.microsoft.com/office/drawing/2014/main" xmlns="" id="{370A583A-AC8A-534A-80E8-80CCF75B9CC4}"/>
              </a:ext>
            </a:extLst>
          </p:cNvPr>
          <p:cNvSpPr>
            <a:spLocks noGrp="1"/>
          </p:cNvSpPr>
          <p:nvPr>
            <p:ph idx="1"/>
          </p:nvPr>
        </p:nvSpPr>
        <p:spPr>
          <a:xfrm>
            <a:off x="0" y="907771"/>
            <a:ext cx="12192000" cy="5264726"/>
          </a:xfrm>
        </p:spPr>
        <p:txBody>
          <a:bodyPr>
            <a:normAutofit/>
          </a:bodyPr>
          <a:lstStyle/>
          <a:p>
            <a:r>
              <a:rPr lang="en-US" sz="2400" b="1" i="1" dirty="0"/>
              <a:t>How does the AR work?                  </a:t>
            </a:r>
          </a:p>
          <a:p>
            <a:pPr marL="0" indent="0">
              <a:buNone/>
            </a:pPr>
            <a:r>
              <a:rPr lang="en-US" sz="2000" dirty="0"/>
              <a:t>Customers can download the </a:t>
            </a:r>
          </a:p>
          <a:p>
            <a:pPr marL="0" indent="0">
              <a:buNone/>
            </a:pPr>
            <a:r>
              <a:rPr lang="en-US" sz="2000" dirty="0"/>
              <a:t>ZARA AR app which will allow them </a:t>
            </a:r>
          </a:p>
          <a:p>
            <a:pPr marL="0" indent="0">
              <a:buNone/>
            </a:pPr>
            <a:r>
              <a:rPr lang="en-US" sz="2000" dirty="0"/>
              <a:t>to see some of the models come to </a:t>
            </a:r>
          </a:p>
          <a:p>
            <a:pPr marL="0" indent="0">
              <a:buNone/>
            </a:pPr>
            <a:r>
              <a:rPr lang="en-US" sz="2000" dirty="0"/>
              <a:t>life on their screen wearing certain </a:t>
            </a:r>
          </a:p>
          <a:p>
            <a:pPr marL="0" indent="0">
              <a:buNone/>
            </a:pPr>
            <a:r>
              <a:rPr lang="en-US" sz="2000" dirty="0"/>
              <a:t>clothes. </a:t>
            </a:r>
          </a:p>
          <a:p>
            <a:pPr algn="ctr"/>
            <a:r>
              <a:rPr lang="en-US" b="1" i="1" dirty="0"/>
              <a:t>Main components of the AR</a:t>
            </a:r>
          </a:p>
          <a:p>
            <a:pPr algn="ctr"/>
            <a:r>
              <a:rPr lang="en-US" sz="2000" dirty="0"/>
              <a:t>ZARA AR app</a:t>
            </a:r>
          </a:p>
          <a:p>
            <a:pPr algn="ctr"/>
            <a:r>
              <a:rPr lang="en-US" sz="2000" dirty="0"/>
              <a:t>Hardware</a:t>
            </a:r>
          </a:p>
          <a:p>
            <a:pPr algn="ctr"/>
            <a:r>
              <a:rPr lang="en-US" sz="2000" dirty="0"/>
              <a:t>Software</a:t>
            </a:r>
          </a:p>
          <a:p>
            <a:pPr algn="ctr"/>
            <a:r>
              <a:rPr lang="en-US" sz="2000" dirty="0"/>
              <a:t>Having an iPhone or Android </a:t>
            </a:r>
          </a:p>
          <a:p>
            <a:pPr marL="0" indent="0">
              <a:buNone/>
            </a:pPr>
            <a:endParaRPr lang="en-US" sz="2000">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lgn="r">
              <a:buNone/>
            </a:pPr>
            <a:endParaRPr lang="en-US" sz="2000" dirty="0"/>
          </a:p>
          <a:p>
            <a:pPr marL="0" indent="0" algn="r">
              <a:buNone/>
            </a:pPr>
            <a:endParaRPr lang="en-US" sz="2000" dirty="0"/>
          </a:p>
        </p:txBody>
      </p:sp>
      <p:pic>
        <p:nvPicPr>
          <p:cNvPr id="9" name="Picture 8">
            <a:extLst>
              <a:ext uri="{FF2B5EF4-FFF2-40B4-BE49-F238E27FC236}">
                <a16:creationId xmlns:a16="http://schemas.microsoft.com/office/drawing/2014/main" xmlns="" id="{181196A5-05CA-F349-906D-F67C2E01495A}"/>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8006518" y="540327"/>
            <a:ext cx="4282464" cy="6086841"/>
          </a:xfrm>
          <a:prstGeom prst="rect">
            <a:avLst/>
          </a:prstGeom>
          <a:ln>
            <a:noFill/>
          </a:ln>
          <a:effectLst>
            <a:softEdge rad="112500"/>
          </a:effectLst>
        </p:spPr>
      </p:pic>
      <p:sp>
        <p:nvSpPr>
          <p:cNvPr id="10" name="TextBox 9">
            <a:extLst>
              <a:ext uri="{FF2B5EF4-FFF2-40B4-BE49-F238E27FC236}">
                <a16:creationId xmlns:a16="http://schemas.microsoft.com/office/drawing/2014/main" xmlns="" id="{698BB734-48D9-3D49-ADD6-529225BDB666}"/>
              </a:ext>
            </a:extLst>
          </p:cNvPr>
          <p:cNvSpPr txBox="1"/>
          <p:nvPr/>
        </p:nvSpPr>
        <p:spPr>
          <a:xfrm>
            <a:off x="8006518" y="6511752"/>
            <a:ext cx="4457700" cy="230832"/>
          </a:xfrm>
          <a:prstGeom prst="rect">
            <a:avLst/>
          </a:prstGeom>
          <a:noFill/>
        </p:spPr>
        <p:txBody>
          <a:bodyPr wrap="square" rtlCol="0">
            <a:spAutoFit/>
          </a:bodyPr>
          <a:lstStyle/>
          <a:p>
            <a:r>
              <a:rPr lang="en-US" sz="900" dirty="0">
                <a:hlinkClick r:id="rId3" tooltip="http://www.publicity21.com/2018/03/la-realidad-virtual-llega-las-tiendas.html"/>
              </a:rPr>
              <a:t>This Photo</a:t>
            </a:r>
            <a:r>
              <a:rPr lang="en-US" sz="900" dirty="0"/>
              <a:t> by Unknown Author is licensed under </a:t>
            </a:r>
            <a:r>
              <a:rPr lang="en-US" sz="900" dirty="0">
                <a:hlinkClick r:id="rId4" tooltip="https://creativecommons.org/licenses/by-nc/3.0/"/>
              </a:rPr>
              <a:t>CC BY-NC</a:t>
            </a:r>
            <a:endParaRPr lang="en-US" sz="900" dirty="0"/>
          </a:p>
        </p:txBody>
      </p:sp>
      <p:sp>
        <p:nvSpPr>
          <p:cNvPr id="11" name="Rectangle 10">
            <a:extLst>
              <a:ext uri="{FF2B5EF4-FFF2-40B4-BE49-F238E27FC236}">
                <a16:creationId xmlns:a16="http://schemas.microsoft.com/office/drawing/2014/main" xmlns="" id="{C10AEC15-F219-DF46-8FA9-715F07BB5955}"/>
              </a:ext>
            </a:extLst>
          </p:cNvPr>
          <p:cNvSpPr/>
          <p:nvPr/>
        </p:nvSpPr>
        <p:spPr>
          <a:xfrm>
            <a:off x="130131" y="5588156"/>
            <a:ext cx="2295777" cy="923330"/>
          </a:xfrm>
          <a:prstGeom prst="rect">
            <a:avLst/>
          </a:prstGeom>
          <a:noFill/>
        </p:spPr>
        <p:txBody>
          <a:bodyPr wrap="square" lIns="91440" tIns="45720" rIns="91440" bIns="45720">
            <a:spAutoFit/>
          </a:bodyPr>
          <a:lstStyle/>
          <a:p>
            <a:pPr algn="ctr"/>
            <a:r>
              <a:rPr lang="en-GB" sz="5400" b="1" cap="none" spc="0" dirty="0">
                <a:ln>
                  <a:solidFill>
                    <a:schemeClr val="tx1"/>
                  </a:solidFill>
                </a:ln>
                <a:solidFill>
                  <a:schemeClr val="bg1"/>
                </a:solidFill>
                <a:effectLst>
                  <a:outerShdw blurRad="38100" dist="19050" dir="2700000" algn="tl" rotWithShape="0">
                    <a:schemeClr val="dk1">
                      <a:lumMod val="50000"/>
                      <a:alpha val="40000"/>
                    </a:schemeClr>
                  </a:outerShdw>
                </a:effectLst>
              </a:rPr>
              <a:t>ZARA</a:t>
            </a:r>
          </a:p>
        </p:txBody>
      </p:sp>
    </p:spTree>
    <p:extLst>
      <p:ext uri="{BB962C8B-B14F-4D97-AF65-F5344CB8AC3E}">
        <p14:creationId xmlns:p14="http://schemas.microsoft.com/office/powerpoint/2010/main" val="38027579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F36D82-EBDD-A646-A0AB-F0C2C0F44050}"/>
              </a:ext>
            </a:extLst>
          </p:cNvPr>
          <p:cNvSpPr>
            <a:spLocks noGrp="1"/>
          </p:cNvSpPr>
          <p:nvPr>
            <p:ph type="title"/>
          </p:nvPr>
        </p:nvSpPr>
        <p:spPr>
          <a:xfrm>
            <a:off x="1141413" y="-703118"/>
            <a:ext cx="9905998" cy="1905000"/>
          </a:xfrm>
        </p:spPr>
        <p:txBody>
          <a:bodyPr/>
          <a:lstStyle/>
          <a:p>
            <a:pPr algn="ctr"/>
            <a:r>
              <a:rPr lang="en-US" b="1" i="1" dirty="0"/>
              <a:t>Insights of Augmented Reality</a:t>
            </a:r>
          </a:p>
        </p:txBody>
      </p:sp>
      <p:sp>
        <p:nvSpPr>
          <p:cNvPr id="4" name="TextBox 3">
            <a:extLst>
              <a:ext uri="{FF2B5EF4-FFF2-40B4-BE49-F238E27FC236}">
                <a16:creationId xmlns:a16="http://schemas.microsoft.com/office/drawing/2014/main" xmlns="" id="{D47A7398-5FA3-B448-9A33-22F46788531E}"/>
              </a:ext>
            </a:extLst>
          </p:cNvPr>
          <p:cNvSpPr txBox="1"/>
          <p:nvPr/>
        </p:nvSpPr>
        <p:spPr>
          <a:xfrm>
            <a:off x="7155340" y="3058720"/>
            <a:ext cx="4281054" cy="369332"/>
          </a:xfrm>
          <a:prstGeom prst="rect">
            <a:avLst/>
          </a:prstGeom>
          <a:noFill/>
        </p:spPr>
        <p:txBody>
          <a:bodyPr wrap="square" rtlCol="0">
            <a:spAutoFit/>
          </a:bodyPr>
          <a:lstStyle/>
          <a:p>
            <a:pPr marL="285750" indent="-285750" algn="r">
              <a:buFont typeface="Arial" panose="020B0604020202020204" pitchFamily="34" charset="0"/>
              <a:buChar char="•"/>
            </a:pPr>
            <a:r>
              <a:rPr lang="en-US" b="1" dirty="0"/>
              <a:t>Benefits of the Augmented Reality </a:t>
            </a:r>
          </a:p>
        </p:txBody>
      </p:sp>
      <p:sp>
        <p:nvSpPr>
          <p:cNvPr id="6" name="TextBox 5">
            <a:extLst>
              <a:ext uri="{FF2B5EF4-FFF2-40B4-BE49-F238E27FC236}">
                <a16:creationId xmlns:a16="http://schemas.microsoft.com/office/drawing/2014/main" xmlns="" id="{84388AE8-B46F-EF4B-BA5C-D5A27DDB0143}"/>
              </a:ext>
            </a:extLst>
          </p:cNvPr>
          <p:cNvSpPr txBox="1"/>
          <p:nvPr/>
        </p:nvSpPr>
        <p:spPr>
          <a:xfrm>
            <a:off x="7155341" y="3426152"/>
            <a:ext cx="4761343" cy="3139321"/>
          </a:xfrm>
          <a:prstGeom prst="rect">
            <a:avLst/>
          </a:prstGeom>
          <a:noFill/>
        </p:spPr>
        <p:txBody>
          <a:bodyPr wrap="square" rtlCol="0">
            <a:spAutoFit/>
          </a:bodyPr>
          <a:lstStyle/>
          <a:p>
            <a:pPr marL="342900" indent="-342900">
              <a:buFont typeface="+mj-lt"/>
              <a:buAutoNum type="arabicPeriod"/>
            </a:pPr>
            <a:r>
              <a:rPr lang="en-US" dirty="0"/>
              <a:t>Reducing plastic in stores</a:t>
            </a:r>
          </a:p>
          <a:p>
            <a:pPr marL="342900" indent="-342900">
              <a:buFont typeface="+mj-lt"/>
              <a:buAutoNum type="arabicPeriod"/>
            </a:pPr>
            <a:r>
              <a:rPr lang="en-US" dirty="0"/>
              <a:t>It increases the number of customers   </a:t>
            </a:r>
          </a:p>
          <a:p>
            <a:pPr marL="342900" indent="-342900">
              <a:buFont typeface="+mj-lt"/>
              <a:buAutoNum type="arabicPeriod"/>
            </a:pPr>
            <a:r>
              <a:rPr lang="en-US" dirty="0"/>
              <a:t>Increased APP downloads </a:t>
            </a:r>
          </a:p>
          <a:p>
            <a:pPr marL="342900" indent="-342900">
              <a:buFont typeface="+mj-lt"/>
              <a:buAutoNum type="arabicPeriod"/>
            </a:pPr>
            <a:r>
              <a:rPr lang="en-US" dirty="0"/>
              <a:t>Making it easier to purchase the clothes</a:t>
            </a:r>
          </a:p>
          <a:p>
            <a:pPr marL="342900" indent="-342900">
              <a:buFont typeface="+mj-lt"/>
              <a:buAutoNum type="arabicPeriod"/>
            </a:pPr>
            <a:r>
              <a:rPr lang="en-US" dirty="0"/>
              <a:t>It brings back to life physical stores </a:t>
            </a:r>
          </a:p>
          <a:p>
            <a:pPr marL="342900" indent="-342900">
              <a:buFont typeface="+mj-lt"/>
              <a:buAutoNum type="arabicPeriod"/>
            </a:pPr>
            <a:r>
              <a:rPr lang="en-US" dirty="0"/>
              <a:t>It could potentially decrease purchases returns </a:t>
            </a:r>
          </a:p>
          <a:p>
            <a:pPr marL="342900" indent="-342900">
              <a:buFont typeface="+mj-lt"/>
              <a:buAutoNum type="arabicPeriod"/>
            </a:pPr>
            <a:r>
              <a:rPr lang="en-US" dirty="0"/>
              <a:t>Makes shopping experience more exciting </a:t>
            </a:r>
          </a:p>
          <a:p>
            <a:pPr marL="342900" indent="-342900">
              <a:buFont typeface="+mj-lt"/>
              <a:buAutoNum type="arabicPeriod"/>
            </a:pPr>
            <a:endParaRPr lang="en-US" dirty="0"/>
          </a:p>
        </p:txBody>
      </p:sp>
      <p:pic>
        <p:nvPicPr>
          <p:cNvPr id="12" name="Picture 11">
            <a:extLst>
              <a:ext uri="{FF2B5EF4-FFF2-40B4-BE49-F238E27FC236}">
                <a16:creationId xmlns:a16="http://schemas.microsoft.com/office/drawing/2014/main" xmlns="" id="{23E0F6DA-91C4-704A-8B4E-5062EBEC3D7B}"/>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105472" y="543540"/>
            <a:ext cx="6905231" cy="3684789"/>
          </a:xfrm>
          <a:prstGeom prst="rect">
            <a:avLst/>
          </a:prstGeom>
          <a:ln>
            <a:noFill/>
          </a:ln>
          <a:effectLst>
            <a:softEdge rad="112500"/>
          </a:effectLst>
        </p:spPr>
      </p:pic>
      <p:sp>
        <p:nvSpPr>
          <p:cNvPr id="13" name="TextBox 12">
            <a:extLst>
              <a:ext uri="{FF2B5EF4-FFF2-40B4-BE49-F238E27FC236}">
                <a16:creationId xmlns:a16="http://schemas.microsoft.com/office/drawing/2014/main" xmlns="" id="{96AA9022-A121-1F4D-8EC7-AA24798DE189}"/>
              </a:ext>
            </a:extLst>
          </p:cNvPr>
          <p:cNvSpPr txBox="1"/>
          <p:nvPr/>
        </p:nvSpPr>
        <p:spPr>
          <a:xfrm>
            <a:off x="105474" y="4228479"/>
            <a:ext cx="4238053" cy="230832"/>
          </a:xfrm>
          <a:prstGeom prst="rect">
            <a:avLst/>
          </a:prstGeom>
          <a:noFill/>
        </p:spPr>
        <p:txBody>
          <a:bodyPr wrap="square" rtlCol="0">
            <a:spAutoFit/>
          </a:bodyPr>
          <a:lstStyle/>
          <a:p>
            <a:r>
              <a:rPr lang="en-US" sz="900" dirty="0">
                <a:hlinkClick r:id="rId3" tooltip="http://omgnews.today/zara-lure-millennials-augmented-reality-displays/"/>
              </a:rPr>
              <a:t>This Photo</a:t>
            </a:r>
            <a:r>
              <a:rPr lang="en-US" sz="900" dirty="0"/>
              <a:t> by Unknown Author is licensed under </a:t>
            </a:r>
            <a:r>
              <a:rPr lang="en-US" sz="900" dirty="0">
                <a:hlinkClick r:id="rId4" tooltip="https://creativecommons.org/licenses/by-nc/3.0/"/>
              </a:rPr>
              <a:t>CC BY-NC</a:t>
            </a:r>
            <a:endParaRPr lang="en-US" sz="900" dirty="0"/>
          </a:p>
        </p:txBody>
      </p:sp>
    </p:spTree>
    <p:extLst>
      <p:ext uri="{BB962C8B-B14F-4D97-AF65-F5344CB8AC3E}">
        <p14:creationId xmlns:p14="http://schemas.microsoft.com/office/powerpoint/2010/main" val="139319754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112207-D906-C8FA-2BBC-39AEC92C6022}"/>
              </a:ext>
            </a:extLst>
          </p:cNvPr>
          <p:cNvSpPr>
            <a:spLocks noGrp="1"/>
          </p:cNvSpPr>
          <p:nvPr>
            <p:ph type="title"/>
          </p:nvPr>
        </p:nvSpPr>
        <p:spPr>
          <a:xfrm>
            <a:off x="1103938" y="-564630"/>
            <a:ext cx="9905998" cy="1905000"/>
          </a:xfrm>
        </p:spPr>
        <p:txBody>
          <a:bodyPr/>
          <a:lstStyle/>
          <a:p>
            <a:pPr algn="ctr"/>
            <a:r>
              <a:rPr lang="en-GB" b="1" i="1" dirty="0">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INSIGHTS OF AUGMENTED REALITY</a:t>
            </a:r>
            <a:endParaRPr lang="en-US" dirty="0">
              <a:effectLst>
                <a:glow rad="38100">
                  <a:prstClr val="black">
                    <a:lumMod val="65000"/>
                    <a:lumOff val="35000"/>
                    <a:alpha val="40000"/>
                  </a:prstClr>
                </a:glow>
                <a:outerShdw blurRad="28575" dist="38100" dir="14040000" algn="tl" rotWithShape="0">
                  <a:srgbClr val="000000">
                    <a:alpha val="25000"/>
                  </a:srgbClr>
                </a:outerShdw>
              </a:effectLst>
            </a:endParaRPr>
          </a:p>
        </p:txBody>
      </p:sp>
      <p:pic>
        <p:nvPicPr>
          <p:cNvPr id="4" name="Picture 4" descr="Chart&#10;&#10;Description automatically generated">
            <a:extLst>
              <a:ext uri="{FF2B5EF4-FFF2-40B4-BE49-F238E27FC236}">
                <a16:creationId xmlns:a16="http://schemas.microsoft.com/office/drawing/2014/main" xmlns="" id="{D2ED2B63-767B-DACD-B250-F7FCCE28E917}"/>
              </a:ext>
            </a:extLst>
          </p:cNvPr>
          <p:cNvPicPr>
            <a:picLocks noGrp="1" noChangeAspect="1"/>
          </p:cNvPicPr>
          <p:nvPr>
            <p:ph idx="1"/>
          </p:nvPr>
        </p:nvPicPr>
        <p:blipFill>
          <a:blip r:embed="rId2"/>
          <a:stretch>
            <a:fillRect/>
          </a:stretch>
        </p:blipFill>
        <p:spPr>
          <a:xfrm>
            <a:off x="5345679" y="555959"/>
            <a:ext cx="6684795" cy="5853659"/>
          </a:xfrm>
          <a:prstGeom prst="rect">
            <a:avLst/>
          </a:prstGeom>
          <a:ln>
            <a:noFill/>
          </a:ln>
          <a:effectLst>
            <a:softEdge rad="112500"/>
          </a:effectLst>
        </p:spPr>
      </p:pic>
      <p:sp>
        <p:nvSpPr>
          <p:cNvPr id="5" name="TextBox 4">
            <a:extLst>
              <a:ext uri="{FF2B5EF4-FFF2-40B4-BE49-F238E27FC236}">
                <a16:creationId xmlns:a16="http://schemas.microsoft.com/office/drawing/2014/main" xmlns="" id="{46ACD6F5-3A7A-AB11-03DF-4F407F073204}"/>
              </a:ext>
            </a:extLst>
          </p:cNvPr>
          <p:cNvSpPr txBox="1"/>
          <p:nvPr/>
        </p:nvSpPr>
        <p:spPr>
          <a:xfrm>
            <a:off x="10245778" y="6273382"/>
            <a:ext cx="28931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ea typeface="+mn-lt"/>
                <a:cs typeface="+mn-lt"/>
              </a:rPr>
              <a:t>(</a:t>
            </a:r>
            <a:r>
              <a:rPr lang="en-GB" sz="1400" i="1" dirty="0">
                <a:ea typeface="+mn-lt"/>
                <a:cs typeface="+mn-lt"/>
              </a:rPr>
              <a:t>Image: </a:t>
            </a:r>
            <a:r>
              <a:rPr lang="en-GB" sz="1400" i="1" dirty="0">
                <a:ea typeface="+mn-lt"/>
                <a:cs typeface="+mn-lt"/>
                <a:hlinkClick r:id="rId3"/>
              </a:rPr>
              <a:t>MobiDev</a:t>
            </a:r>
            <a:r>
              <a:rPr lang="en-GB" sz="1400" i="1" dirty="0">
                <a:ea typeface="+mn-lt"/>
                <a:cs typeface="+mn-lt"/>
              </a:rPr>
              <a:t>)</a:t>
            </a:r>
            <a:endParaRPr lang="en-US" sz="1400" dirty="0"/>
          </a:p>
        </p:txBody>
      </p:sp>
      <p:sp>
        <p:nvSpPr>
          <p:cNvPr id="7" name="TextBox 6">
            <a:extLst>
              <a:ext uri="{FF2B5EF4-FFF2-40B4-BE49-F238E27FC236}">
                <a16:creationId xmlns:a16="http://schemas.microsoft.com/office/drawing/2014/main" xmlns="" id="{15010741-ADB9-C00F-6F4F-E52B320007E7}"/>
              </a:ext>
            </a:extLst>
          </p:cNvPr>
          <p:cNvSpPr txBox="1"/>
          <p:nvPr/>
        </p:nvSpPr>
        <p:spPr>
          <a:xfrm>
            <a:off x="377253" y="2500859"/>
            <a:ext cx="41297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dirty="0">
                <a:ea typeface="+mn-lt"/>
                <a:cs typeface="+mn-lt"/>
              </a:rPr>
              <a:t>"This is a technology that’s rapidly growing, too. In fact, by 2022 it’s estimated that there will be 3.5 billion users of augmented reality around the world." (</a:t>
            </a:r>
            <a:r>
              <a:rPr lang="en-US" dirty="0" err="1">
                <a:ea typeface="+mn-lt"/>
                <a:cs typeface="+mn-lt"/>
              </a:rPr>
              <a:t>Cizmeci</a:t>
            </a:r>
            <a:r>
              <a:rPr lang="en-US" dirty="0">
                <a:ea typeface="+mn-lt"/>
                <a:cs typeface="+mn-lt"/>
              </a:rPr>
              <a:t> D. 2021) </a:t>
            </a:r>
            <a:endParaRPr lang="en-US" dirty="0"/>
          </a:p>
        </p:txBody>
      </p:sp>
    </p:spTree>
    <p:extLst>
      <p:ext uri="{BB962C8B-B14F-4D97-AF65-F5344CB8AC3E}">
        <p14:creationId xmlns:p14="http://schemas.microsoft.com/office/powerpoint/2010/main" val="693693174"/>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A9DFE3-ECA1-C044-869C-1FE3F65BEFA6}"/>
              </a:ext>
            </a:extLst>
          </p:cNvPr>
          <p:cNvSpPr>
            <a:spLocks noGrp="1"/>
          </p:cNvSpPr>
          <p:nvPr>
            <p:ph type="title"/>
          </p:nvPr>
        </p:nvSpPr>
        <p:spPr>
          <a:xfrm>
            <a:off x="856311" y="-374074"/>
            <a:ext cx="10479375" cy="1510146"/>
          </a:xfrm>
        </p:spPr>
        <p:txBody>
          <a:bodyPr>
            <a:normAutofit/>
          </a:bodyPr>
          <a:lstStyle/>
          <a:p>
            <a:pPr algn="ctr"/>
            <a:r>
              <a:rPr lang="en-US" sz="2800" b="1" i="1" dirty="0"/>
              <a:t>Insights Of Augmented Reality</a:t>
            </a:r>
          </a:p>
        </p:txBody>
      </p:sp>
      <p:sp>
        <p:nvSpPr>
          <p:cNvPr id="5" name="TextBox 4">
            <a:extLst>
              <a:ext uri="{FF2B5EF4-FFF2-40B4-BE49-F238E27FC236}">
                <a16:creationId xmlns:a16="http://schemas.microsoft.com/office/drawing/2014/main" xmlns="" id="{CD13A9F9-E6EC-654E-BD69-4D067F633976}"/>
              </a:ext>
            </a:extLst>
          </p:cNvPr>
          <p:cNvSpPr txBox="1"/>
          <p:nvPr/>
        </p:nvSpPr>
        <p:spPr>
          <a:xfrm>
            <a:off x="3602179" y="766740"/>
            <a:ext cx="4987637" cy="369332"/>
          </a:xfrm>
          <a:prstGeom prst="rect">
            <a:avLst/>
          </a:prstGeom>
          <a:noFill/>
        </p:spPr>
        <p:txBody>
          <a:bodyPr wrap="square" rtlCol="0">
            <a:spAutoFit/>
          </a:bodyPr>
          <a:lstStyle/>
          <a:p>
            <a:pPr algn="ctr"/>
            <a:r>
              <a:rPr lang="en-US" b="1" i="1" u="sng" dirty="0"/>
              <a:t>Interesting features of AR in ZARA</a:t>
            </a:r>
          </a:p>
        </p:txBody>
      </p:sp>
      <p:sp>
        <p:nvSpPr>
          <p:cNvPr id="6" name="TextBox 5">
            <a:extLst>
              <a:ext uri="{FF2B5EF4-FFF2-40B4-BE49-F238E27FC236}">
                <a16:creationId xmlns:a16="http://schemas.microsoft.com/office/drawing/2014/main" xmlns="" id="{FC9CF80F-9921-D441-885A-19BD46C2C945}"/>
              </a:ext>
            </a:extLst>
          </p:cNvPr>
          <p:cNvSpPr txBox="1"/>
          <p:nvPr/>
        </p:nvSpPr>
        <p:spPr>
          <a:xfrm>
            <a:off x="135467" y="3965478"/>
            <a:ext cx="11166763" cy="3970318"/>
          </a:xfrm>
          <a:prstGeom prst="rect">
            <a:avLst/>
          </a:prstGeom>
          <a:noFill/>
        </p:spPr>
        <p:txBody>
          <a:bodyPr wrap="square" lIns="91440" tIns="45720" rIns="91440" bIns="45720" rtlCol="0" anchor="t">
            <a:spAutoFit/>
          </a:bodyPr>
          <a:lstStyle/>
          <a:p>
            <a:endParaRPr lang="en-US" dirty="0">
              <a:hlinkClick r:id=""/>
            </a:endParaRPr>
          </a:p>
          <a:p>
            <a:endParaRPr lang="en-US" dirty="0">
              <a:hlinkClick r:id=""/>
            </a:endParaRPr>
          </a:p>
          <a:p>
            <a:endParaRPr lang="en-US" dirty="0">
              <a:hlinkClick r:id=""/>
            </a:endParaRPr>
          </a:p>
          <a:p>
            <a:endParaRPr lang="en-US" dirty="0">
              <a:hlinkClick r:id=""/>
            </a:endParaRPr>
          </a:p>
          <a:p>
            <a:endParaRPr lang="en-US" dirty="0">
              <a:hlinkClick r:id=""/>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3" name="Online Media 2" title="Zara AR Windows">
            <a:hlinkClick r:id="" action="ppaction://media"/>
            <a:extLst>
              <a:ext uri="{FF2B5EF4-FFF2-40B4-BE49-F238E27FC236}">
                <a16:creationId xmlns:a16="http://schemas.microsoft.com/office/drawing/2014/main" xmlns="" id="{0C56D76B-472F-1364-5B74-C7A7D1B09048}"/>
              </a:ext>
            </a:extLst>
          </p:cNvPr>
          <p:cNvPicPr>
            <a:picLocks noRot="1" noChangeAspect="1"/>
          </p:cNvPicPr>
          <p:nvPr>
            <a:videoFile r:link="rId1"/>
          </p:nvPr>
        </p:nvPicPr>
        <p:blipFill>
          <a:blip r:embed="rId3"/>
          <a:stretch>
            <a:fillRect/>
          </a:stretch>
        </p:blipFill>
        <p:spPr>
          <a:xfrm>
            <a:off x="1253346" y="1512238"/>
            <a:ext cx="9360522" cy="4433129"/>
          </a:xfrm>
          <a:prstGeom prst="rect">
            <a:avLst/>
          </a:prstGeom>
        </p:spPr>
      </p:pic>
    </p:spTree>
    <p:extLst>
      <p:ext uri="{BB962C8B-B14F-4D97-AF65-F5344CB8AC3E}">
        <p14:creationId xmlns:p14="http://schemas.microsoft.com/office/powerpoint/2010/main" val="2806119013"/>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clothing, mask&#10;&#10;Description automatically generated">
            <a:extLst>
              <a:ext uri="{FF2B5EF4-FFF2-40B4-BE49-F238E27FC236}">
                <a16:creationId xmlns:a16="http://schemas.microsoft.com/office/drawing/2014/main" xmlns="" id="{CFADEB1F-150A-A341-A898-83213721FB2D}"/>
              </a:ext>
            </a:extLst>
          </p:cNvPr>
          <p:cNvPicPr>
            <a:picLocks noChangeAspect="1"/>
          </p:cNvPicPr>
          <p:nvPr/>
        </p:nvPicPr>
        <p:blipFill>
          <a:blip r:embed="rId2"/>
          <a:stretch>
            <a:fillRect/>
          </a:stretch>
        </p:blipFill>
        <p:spPr>
          <a:xfrm>
            <a:off x="0" y="0"/>
            <a:ext cx="12512284" cy="6858000"/>
          </a:xfrm>
          <a:prstGeom prst="rect">
            <a:avLst/>
          </a:prstGeom>
        </p:spPr>
      </p:pic>
      <p:sp>
        <p:nvSpPr>
          <p:cNvPr id="2" name="Title 1">
            <a:extLst>
              <a:ext uri="{FF2B5EF4-FFF2-40B4-BE49-F238E27FC236}">
                <a16:creationId xmlns:a16="http://schemas.microsoft.com/office/drawing/2014/main" xmlns="" id="{312064C2-86F3-DD41-A395-6D20CFF51AE3}"/>
              </a:ext>
            </a:extLst>
          </p:cNvPr>
          <p:cNvSpPr>
            <a:spLocks noGrp="1"/>
          </p:cNvSpPr>
          <p:nvPr>
            <p:ph type="ctrTitle"/>
          </p:nvPr>
        </p:nvSpPr>
        <p:spPr>
          <a:xfrm>
            <a:off x="543339" y="187719"/>
            <a:ext cx="11092069" cy="1143000"/>
          </a:xfrm>
        </p:spPr>
        <p:txBody>
          <a:bodyPr>
            <a:noAutofit/>
          </a:bodyPr>
          <a:lstStyle/>
          <a:p>
            <a:r>
              <a:rPr lang="en-US" sz="3600" b="1" dirty="0">
                <a:solidFill>
                  <a:schemeClr val="accent3">
                    <a:lumMod val="60000"/>
                    <a:lumOff val="40000"/>
                  </a:schemeClr>
                </a:solidFill>
                <a:highlight>
                  <a:srgbClr val="000000"/>
                </a:highlight>
                <a:latin typeface="Didot" panose="02000503000000020003" pitchFamily="2" charset="-79"/>
                <a:cs typeface="Didot" panose="02000503000000020003" pitchFamily="2" charset="-79"/>
              </a:rPr>
              <a:t>Positive and negative impacts of </a:t>
            </a:r>
            <a:r>
              <a:rPr lang="en-US" b="1" dirty="0">
                <a:solidFill>
                  <a:schemeClr val="accent3">
                    <a:lumMod val="60000"/>
                    <a:lumOff val="40000"/>
                  </a:schemeClr>
                </a:solidFill>
                <a:highlight>
                  <a:srgbClr val="000000"/>
                </a:highlight>
                <a:latin typeface="Didot" panose="02000503000000020003" pitchFamily="2" charset="-79"/>
                <a:cs typeface="Didot" panose="02000503000000020003" pitchFamily="2" charset="-79"/>
              </a:rPr>
              <a:t>ar</a:t>
            </a:r>
            <a:endParaRPr lang="en-US" sz="3600" b="1" dirty="0">
              <a:solidFill>
                <a:schemeClr val="accent3">
                  <a:lumMod val="60000"/>
                  <a:lumOff val="40000"/>
                </a:schemeClr>
              </a:solidFill>
              <a:highlight>
                <a:srgbClr val="000000"/>
              </a:highlight>
              <a:latin typeface="Didot" panose="02000503000000020003" pitchFamily="2" charset="-79"/>
              <a:cs typeface="Didot" panose="02000503000000020003" pitchFamily="2" charset="-79"/>
            </a:endParaRPr>
          </a:p>
        </p:txBody>
      </p:sp>
      <p:sp>
        <p:nvSpPr>
          <p:cNvPr id="5" name="TextBox 4">
            <a:extLst>
              <a:ext uri="{FF2B5EF4-FFF2-40B4-BE49-F238E27FC236}">
                <a16:creationId xmlns:a16="http://schemas.microsoft.com/office/drawing/2014/main" xmlns="" id="{47D2985F-7EB9-AC42-A172-0ABDD939DF55}"/>
              </a:ext>
            </a:extLst>
          </p:cNvPr>
          <p:cNvSpPr txBox="1"/>
          <p:nvPr/>
        </p:nvSpPr>
        <p:spPr>
          <a:xfrm>
            <a:off x="887895" y="1948069"/>
            <a:ext cx="10495721" cy="2554545"/>
          </a:xfrm>
          <a:prstGeom prst="rect">
            <a:avLst/>
          </a:prstGeom>
          <a:noFill/>
        </p:spPr>
        <p:txBody>
          <a:bodyPr wrap="square" rtlCol="0">
            <a:spAutoFit/>
          </a:bodyPr>
          <a:lstStyle/>
          <a:p>
            <a:pPr algn="just"/>
            <a:r>
              <a:rPr lang="en-US" sz="3200" b="1" dirty="0">
                <a:solidFill>
                  <a:srgbClr val="A7FFAB"/>
                </a:solidFill>
                <a:latin typeface="Kefa" panose="02000506000000020004" pitchFamily="2" charset="77"/>
              </a:rPr>
              <a:t>Even if this cutting-edge technology seem extraordinary, they will always have a negative or positive impact in our society. I would like to share what has been improved with its implementation and what is not-so-good for our community.</a:t>
            </a:r>
          </a:p>
        </p:txBody>
      </p:sp>
    </p:spTree>
    <p:extLst>
      <p:ext uri="{BB962C8B-B14F-4D97-AF65-F5344CB8AC3E}">
        <p14:creationId xmlns:p14="http://schemas.microsoft.com/office/powerpoint/2010/main" val="371001063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arn(inVertic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p:cTn id="13" repeatCount="indefinite" restart="whenNotActive" fill="hold" evtFilter="cancelBubble" nodeType="interactiveSeq">
                <p:stCondLst>
                  <p:cond delay="indefinite"/>
                  <p:cond evt="onBegin" delay="0">
                    <p:tn val="1"/>
                  </p:cond>
                </p:stCondLst>
                <p:endSync evt="end" delay="0">
                  <p:rtn val="all"/>
                </p:endSync>
                <p:childTnLst>
                  <p:par>
                    <p:cTn id="14" fill="hold">
                      <p:stCondLst>
                        <p:cond delay="0"/>
                      </p:stCondLst>
                      <p:childTnLst>
                        <p:par>
                          <p:cTn id="15" fill="hold">
                            <p:stCondLst>
                              <p:cond delay="0"/>
                            </p:stCondLst>
                            <p:childTnLst>
                              <p:par>
                                <p:cTn id="16" presetID="0" presetClass="path" presetSubtype="0" accel="50000" decel="50000" fill="hold" nodeType="clickEffect">
                                  <p:stCondLst>
                                    <p:cond delay="0"/>
                                  </p:stCondLst>
                                  <p:childTnLst>
                                    <p:animMotion origin="layout" path="M 0 0 L 0.00754 0.02984" pathEditMode="relative" ptsTypes="AA">
                                      <p:cBhvr>
                                        <p:cTn id="17" dur="30000" fill="hold"/>
                                        <p:tgtEl>
                                          <p:spTgt spid="4"/>
                                        </p:tgtEl>
                                        <p:attrNameLst>
                                          <p:attrName>ppt_x</p:attrName>
                                          <p:attrName>ppt_y</p:attrName>
                                        </p:attrNameLst>
                                      </p:cBhvr>
                                    </p:animMotion>
                                  </p:childTnLst>
                                </p:cTn>
                              </p:par>
                              <p:par>
                                <p:cTn id="18" presetID="6" presetClass="emph" presetSubtype="0" accel="50000" decel="50000" fill="hold" nodeType="withEffect">
                                  <p:stCondLst>
                                    <p:cond delay="0"/>
                                  </p:stCondLst>
                                  <p:childTnLst>
                                    <p:animScale>
                                      <p:cBhvr>
                                        <p:cTn id="19" dur="30000" fill="hold"/>
                                        <p:tgtEl>
                                          <p:spTgt spid="4"/>
                                        </p:tgtEl>
                                      </p:cBhvr>
                                      <p:by x="150000" y="150000"/>
                                    </p:animScale>
                                  </p:childTnLst>
                                </p:cTn>
                              </p:par>
                            </p:childTnLst>
                          </p:cTn>
                        </p:par>
                        <p:par>
                          <p:cTn id="20" fill="hold">
                            <p:stCondLst>
                              <p:cond delay="30000"/>
                            </p:stCondLst>
                            <p:childTnLst>
                              <p:par>
                                <p:cTn id="21" presetID="0" presetClass="path" presetSubtype="0" accel="50000" decel="50000" fill="hold" nodeType="afterEffect">
                                  <p:stCondLst>
                                    <p:cond delay="5000"/>
                                  </p:stCondLst>
                                  <p:childTnLst>
                                    <p:animMotion origin="layout" path="M 0.00754 0.02984 L 0 0" pathEditMode="relative" ptsTypes="AA">
                                      <p:cBhvr>
                                        <p:cTn id="22" dur="30000" fill="hold"/>
                                        <p:tgtEl>
                                          <p:spTgt spid="4"/>
                                        </p:tgtEl>
                                        <p:attrNameLst>
                                          <p:attrName>ppt_x</p:attrName>
                                          <p:attrName>ppt_y</p:attrName>
                                        </p:attrNameLst>
                                      </p:cBhvr>
                                    </p:animMotion>
                                  </p:childTnLst>
                                </p:cTn>
                              </p:par>
                              <p:par>
                                <p:cTn id="23" presetID="6" presetClass="emph" presetSubtype="0" accel="50000" decel="50000" fill="hold" nodeType="withEffect">
                                  <p:stCondLst>
                                    <p:cond delay="5000"/>
                                  </p:stCondLst>
                                  <p:childTnLst>
                                    <p:animScale>
                                      <p:cBhvr>
                                        <p:cTn id="24" dur="30000" fill="hold"/>
                                        <p:tgtEl>
                                          <p:spTgt spid="4"/>
                                        </p:tgtEl>
                                      </p:cBhvr>
                                      <p:by x="150000" y="150000"/>
                                      <p:to x="100000" y="100000"/>
                                    </p:animScale>
                                  </p:childTnLst>
                                </p:cTn>
                              </p:par>
                            </p:childTnLst>
                          </p:cTn>
                        </p:par>
                        <p:par>
                          <p:cTn id="25" fill="hold">
                            <p:stCondLst>
                              <p:cond delay="65000"/>
                            </p:stCondLst>
                            <p:childTnLst>
                              <p:par>
                                <p:cTn id="26" presetID="0" presetClass="path" presetSubtype="0" accel="50000" decel="50000" fill="hold" nodeType="afterEffect">
                                  <p:stCondLst>
                                    <p:cond delay="0"/>
                                  </p:stCondLst>
                                  <p:childTnLst>
                                    <p:animMotion origin="layout" path="M 0 0 L 0 0" pathEditMode="relative" ptsTypes="AA">
                                      <p:cBhvr>
                                        <p:cTn id="27" dur="5000" fill="hold"/>
                                        <p:tgtEl>
                                          <p:spTgt spid="4"/>
                                        </p:tgtEl>
                                        <p:attrNameLst>
                                          <p:attrName>ppt_x</p:attrName>
                                          <p:attrName>ppt_y</p:attrName>
                                        </p:attrNameLst>
                                      </p:cBhvr>
                                    </p:animMotion>
                                  </p:childTnLst>
                                </p:cTn>
                              </p:par>
                            </p:childTnLst>
                          </p:cTn>
                        </p:par>
                      </p:childTnLst>
                    </p:cTn>
                  </p:par>
                </p:childTnLst>
              </p:cTn>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138445-F7A7-BA44-BB86-A51460C43332}"/>
              </a:ext>
            </a:extLst>
          </p:cNvPr>
          <p:cNvSpPr>
            <a:spLocks noGrp="1"/>
          </p:cNvSpPr>
          <p:nvPr>
            <p:ph type="title"/>
          </p:nvPr>
        </p:nvSpPr>
        <p:spPr>
          <a:xfrm>
            <a:off x="643192" y="22225"/>
            <a:ext cx="3643674" cy="1905000"/>
          </a:xfrm>
        </p:spPr>
        <p:txBody>
          <a:bodyPr>
            <a:normAutofit/>
          </a:bodyPr>
          <a:lstStyle/>
          <a:p>
            <a:r>
              <a:rPr lang="en-US" sz="4000" b="1" u="sng" dirty="0">
                <a:highlight>
                  <a:srgbClr val="A7FFAB"/>
                </a:highlight>
              </a:rPr>
              <a:t>Positive</a:t>
            </a:r>
            <a:r>
              <a:rPr lang="en-US" sz="2800" dirty="0">
                <a:highlight>
                  <a:srgbClr val="A7FFAB"/>
                </a:highlight>
              </a:rPr>
              <a:t> </a:t>
            </a:r>
            <a:r>
              <a:rPr lang="en-US" sz="2800" b="1" u="sng" dirty="0">
                <a:highlight>
                  <a:srgbClr val="A7FFAB"/>
                </a:highlight>
              </a:rPr>
              <a:t>IMPACTS</a:t>
            </a:r>
            <a:r>
              <a:rPr lang="en-US" b="1" u="sng" dirty="0">
                <a:highlight>
                  <a:srgbClr val="A7FFAB"/>
                </a:highlight>
              </a:rPr>
              <a:t> of AR</a:t>
            </a:r>
            <a:endParaRPr lang="en-US" sz="2800" b="1" u="sng" dirty="0">
              <a:highlight>
                <a:srgbClr val="A7FFAB"/>
              </a:highlight>
            </a:endParaRPr>
          </a:p>
        </p:txBody>
      </p:sp>
      <p:sp>
        <p:nvSpPr>
          <p:cNvPr id="3" name="Content Placeholder 2">
            <a:extLst>
              <a:ext uri="{FF2B5EF4-FFF2-40B4-BE49-F238E27FC236}">
                <a16:creationId xmlns:a16="http://schemas.microsoft.com/office/drawing/2014/main" xmlns="" id="{BF4A9EAE-D224-CC4F-BD07-6F9FF01CB15C}"/>
              </a:ext>
            </a:extLst>
          </p:cNvPr>
          <p:cNvSpPr>
            <a:spLocks noGrp="1"/>
          </p:cNvSpPr>
          <p:nvPr>
            <p:ph idx="1"/>
          </p:nvPr>
        </p:nvSpPr>
        <p:spPr>
          <a:xfrm>
            <a:off x="643192" y="2666999"/>
            <a:ext cx="3643674" cy="3216276"/>
          </a:xfrm>
        </p:spPr>
        <p:txBody>
          <a:bodyPr>
            <a:normAutofit/>
          </a:bodyPr>
          <a:lstStyle/>
          <a:p>
            <a:r>
              <a:rPr lang="en-US" sz="1800" b="1" dirty="0">
                <a:solidFill>
                  <a:srgbClr val="FFFF00"/>
                </a:solidFill>
                <a:highlight>
                  <a:srgbClr val="000000"/>
                </a:highlight>
                <a:latin typeface="Arial" panose="020B0604020202020204" pitchFamily="34" charset="0"/>
                <a:cs typeface="Arial" panose="020B0604020202020204" pitchFamily="34" charset="0"/>
              </a:rPr>
              <a:t>Useful for education</a:t>
            </a:r>
          </a:p>
          <a:p>
            <a:r>
              <a:rPr lang="en-US" sz="1800" b="1" dirty="0">
                <a:solidFill>
                  <a:srgbClr val="FFFF00"/>
                </a:solidFill>
                <a:highlight>
                  <a:srgbClr val="000000"/>
                </a:highlight>
                <a:latin typeface="Arial" panose="020B0604020202020204" pitchFamily="34" charset="0"/>
                <a:cs typeface="Arial" panose="020B0604020202020204" pitchFamily="34" charset="0"/>
              </a:rPr>
              <a:t>great experience for gamers</a:t>
            </a:r>
          </a:p>
          <a:p>
            <a:r>
              <a:rPr lang="en-US" sz="1800" b="1" dirty="0">
                <a:solidFill>
                  <a:srgbClr val="FFFF00"/>
                </a:solidFill>
                <a:highlight>
                  <a:srgbClr val="000000"/>
                </a:highlight>
                <a:latin typeface="Arial" panose="020B0604020202020204" pitchFamily="34" charset="0"/>
                <a:cs typeface="Arial" panose="020B0604020202020204" pitchFamily="34" charset="0"/>
              </a:rPr>
              <a:t>Increase sales</a:t>
            </a:r>
          </a:p>
          <a:p>
            <a:r>
              <a:rPr lang="en-US" sz="1800" b="1" dirty="0">
                <a:solidFill>
                  <a:srgbClr val="FFFF00"/>
                </a:solidFill>
                <a:highlight>
                  <a:srgbClr val="000000"/>
                </a:highlight>
                <a:latin typeface="Arial" panose="020B0604020202020204" pitchFamily="34" charset="0"/>
                <a:cs typeface="Arial" panose="020B0604020202020204" pitchFamily="34" charset="0"/>
              </a:rPr>
              <a:t>Interactive experience with the customers</a:t>
            </a:r>
          </a:p>
          <a:p>
            <a:r>
              <a:rPr lang="en-US" sz="1800" b="1" dirty="0">
                <a:solidFill>
                  <a:srgbClr val="FFFF00"/>
                </a:solidFill>
                <a:highlight>
                  <a:srgbClr val="000000"/>
                </a:highlight>
                <a:latin typeface="Arial" panose="020B0604020202020204" pitchFamily="34" charset="0"/>
                <a:cs typeface="Arial" panose="020B0604020202020204" pitchFamily="34" charset="0"/>
              </a:rPr>
              <a:t>Catchy for millennials </a:t>
            </a:r>
          </a:p>
          <a:p>
            <a:endParaRPr lang="en-US" sz="1800" dirty="0">
              <a:solidFill>
                <a:schemeClr val="tx2">
                  <a:lumMod val="10000"/>
                </a:schemeClr>
              </a:solidFill>
              <a:highlight>
                <a:srgbClr val="F5D72D"/>
              </a:highlight>
            </a:endParaRPr>
          </a:p>
          <a:p>
            <a:endParaRPr lang="en-US" sz="1800" dirty="0">
              <a:solidFill>
                <a:schemeClr val="tx2">
                  <a:lumMod val="10000"/>
                </a:schemeClr>
              </a:solidFill>
              <a:highlight>
                <a:srgbClr val="F5D72D"/>
              </a:highlight>
            </a:endParaRPr>
          </a:p>
        </p:txBody>
      </p:sp>
      <p:pic>
        <p:nvPicPr>
          <p:cNvPr id="7" name="Picture 6" descr="A picture containing icon&#10;&#10;Description automatically generated">
            <a:extLst>
              <a:ext uri="{FF2B5EF4-FFF2-40B4-BE49-F238E27FC236}">
                <a16:creationId xmlns:a16="http://schemas.microsoft.com/office/drawing/2014/main" xmlns="" id="{54294DC1-8020-B849-84EF-3BA28BDC14D8}"/>
              </a:ext>
            </a:extLst>
          </p:cNvPr>
          <p:cNvPicPr>
            <a:picLocks noChangeAspect="1"/>
          </p:cNvPicPr>
          <p:nvPr/>
        </p:nvPicPr>
        <p:blipFill rotWithShape="1">
          <a:blip r:embed="rId3"/>
          <a:srcRect l="15369" r="32240" b="1"/>
          <a:stretch/>
        </p:blipFill>
        <p:spPr>
          <a:xfrm>
            <a:off x="6691173" y="1531034"/>
            <a:ext cx="4579089" cy="3474219"/>
          </a:xfrm>
          <a:prstGeom prst="roundRect">
            <a:avLst>
              <a:gd name="adj" fmla="val 3517"/>
            </a:avLst>
          </a:prstGeom>
          <a:pattFill prst="wdDnDiag">
            <a:fgClr>
              <a:srgbClr val="B0D9FF"/>
            </a:fgClr>
            <a:bgClr>
              <a:schemeClr val="bg1"/>
            </a:bgClr>
          </a:patt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xmlns="" id="{FEB61FD5-2A20-FE4D-99D2-F2BD63F83D38}"/>
              </a:ext>
            </a:extLst>
          </p:cNvPr>
          <p:cNvSpPr txBox="1"/>
          <p:nvPr/>
        </p:nvSpPr>
        <p:spPr>
          <a:xfrm>
            <a:off x="9008325" y="5188466"/>
            <a:ext cx="2261937" cy="276999"/>
          </a:xfrm>
          <a:prstGeom prst="rect">
            <a:avLst/>
          </a:prstGeom>
          <a:noFill/>
        </p:spPr>
        <p:txBody>
          <a:bodyPr wrap="square" rtlCol="0">
            <a:spAutoFit/>
          </a:bodyPr>
          <a:lstStyle/>
          <a:p>
            <a:r>
              <a:rPr lang="en-US" sz="1200" dirty="0"/>
              <a:t>Source: when I work - blog</a:t>
            </a:r>
          </a:p>
        </p:txBody>
      </p:sp>
    </p:spTree>
    <p:extLst>
      <p:ext uri="{BB962C8B-B14F-4D97-AF65-F5344CB8AC3E}">
        <p14:creationId xmlns:p14="http://schemas.microsoft.com/office/powerpoint/2010/main" val="30796650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65B0D1-C7F6-304D-802C-D36CFD4556EE}"/>
              </a:ext>
            </a:extLst>
          </p:cNvPr>
          <p:cNvSpPr>
            <a:spLocks noGrp="1"/>
          </p:cNvSpPr>
          <p:nvPr>
            <p:ph type="title"/>
          </p:nvPr>
        </p:nvSpPr>
        <p:spPr>
          <a:xfrm>
            <a:off x="7821320" y="555705"/>
            <a:ext cx="2966247" cy="2570807"/>
          </a:xfrm>
        </p:spPr>
        <p:txBody>
          <a:bodyPr>
            <a:normAutofit fontScale="90000"/>
          </a:bodyPr>
          <a:lstStyle/>
          <a:p>
            <a:r>
              <a:rPr lang="en-US" sz="3600" b="1" u="sng" dirty="0">
                <a:solidFill>
                  <a:schemeClr val="bg1"/>
                </a:solidFill>
                <a:highlight>
                  <a:srgbClr val="FF0000"/>
                </a:highlight>
              </a:rPr>
              <a:t>Negative</a:t>
            </a:r>
            <a:br>
              <a:rPr lang="en-US" sz="3600" b="1" u="sng" dirty="0">
                <a:solidFill>
                  <a:schemeClr val="bg1"/>
                </a:solidFill>
                <a:highlight>
                  <a:srgbClr val="FF0000"/>
                </a:highlight>
              </a:rPr>
            </a:br>
            <a:r>
              <a:rPr lang="en-US" sz="3600" dirty="0">
                <a:solidFill>
                  <a:schemeClr val="bg1"/>
                </a:solidFill>
                <a:highlight>
                  <a:srgbClr val="FF0000"/>
                </a:highlight>
              </a:rPr>
              <a:t> </a:t>
            </a:r>
            <a:r>
              <a:rPr lang="en-US" sz="3600" b="1" u="sng" dirty="0">
                <a:solidFill>
                  <a:schemeClr val="bg1"/>
                </a:solidFill>
                <a:highlight>
                  <a:srgbClr val="FF0000"/>
                </a:highlight>
              </a:rPr>
              <a:t>impacts of using this technology</a:t>
            </a:r>
          </a:p>
        </p:txBody>
      </p:sp>
      <p:pic>
        <p:nvPicPr>
          <p:cNvPr id="11" name="Content Placeholder 10" descr="A silhouette of a person&#10;&#10;Description automatically generated with low confidence">
            <a:extLst>
              <a:ext uri="{FF2B5EF4-FFF2-40B4-BE49-F238E27FC236}">
                <a16:creationId xmlns:a16="http://schemas.microsoft.com/office/drawing/2014/main" xmlns="" id="{41FD0A04-1704-E64F-B43A-EFF931C8AC88}"/>
              </a:ext>
            </a:extLst>
          </p:cNvPr>
          <p:cNvPicPr>
            <a:picLocks noGrp="1" noChangeAspect="1"/>
          </p:cNvPicPr>
          <p:nvPr>
            <p:ph idx="1"/>
          </p:nvPr>
        </p:nvPicPr>
        <p:blipFill>
          <a:blip r:embed="rId3"/>
          <a:stretch>
            <a:fillRect/>
          </a:stretch>
        </p:blipFill>
        <p:spPr>
          <a:xfrm>
            <a:off x="643963" y="1792705"/>
            <a:ext cx="6021929" cy="3387335"/>
          </a:xfrm>
          <a:effectLst>
            <a:glow>
              <a:schemeClr val="accent1">
                <a:alpha val="38438"/>
              </a:schemeClr>
            </a:glow>
            <a:outerShdw blurRad="532314" dir="3360000" sx="126787" sy="126787" algn="ctr" rotWithShape="0">
              <a:schemeClr val="bg1">
                <a:alpha val="50000"/>
              </a:schemeClr>
            </a:outerShdw>
            <a:softEdge rad="309299"/>
          </a:effectLst>
          <a:scene3d>
            <a:camera prst="orthographicFront">
              <a:rot lat="0" lon="300000" rev="0"/>
            </a:camera>
            <a:lightRig rig="threePt" dir="t"/>
          </a:scene3d>
        </p:spPr>
      </p:pic>
      <p:sp>
        <p:nvSpPr>
          <p:cNvPr id="3" name="TextBox 2">
            <a:extLst>
              <a:ext uri="{FF2B5EF4-FFF2-40B4-BE49-F238E27FC236}">
                <a16:creationId xmlns:a16="http://schemas.microsoft.com/office/drawing/2014/main" xmlns="" id="{148E9251-86B4-FF4F-A3E5-79F127B1A3E5}"/>
              </a:ext>
            </a:extLst>
          </p:cNvPr>
          <p:cNvSpPr txBox="1"/>
          <p:nvPr/>
        </p:nvSpPr>
        <p:spPr>
          <a:xfrm>
            <a:off x="7821320" y="4455636"/>
            <a:ext cx="3826042" cy="1846659"/>
          </a:xfrm>
          <a:prstGeom prst="rect">
            <a:avLst/>
          </a:prstGeom>
          <a:noFill/>
        </p:spPr>
        <p:txBody>
          <a:bodyPr wrap="square" rtlCol="0">
            <a:spAutoFit/>
          </a:bodyPr>
          <a:lstStyle/>
          <a:p>
            <a:pPr marL="285750" indent="-285750">
              <a:buFont typeface="Arial" panose="020B0604020202020204" pitchFamily="34" charset="0"/>
              <a:buChar char="•"/>
            </a:pPr>
            <a:r>
              <a:rPr lang="en-US" sz="2400" b="1" dirty="0">
                <a:solidFill>
                  <a:srgbClr val="FFFF00"/>
                </a:solidFill>
                <a:highlight>
                  <a:srgbClr val="000000"/>
                </a:highlight>
                <a:latin typeface="Arial" panose="020B0604020202020204" pitchFamily="34" charset="0"/>
                <a:cs typeface="Arial" panose="020B0604020202020204" pitchFamily="34" charset="0"/>
              </a:rPr>
              <a:t>Can be expensive</a:t>
            </a:r>
          </a:p>
          <a:p>
            <a:pPr marL="285750" indent="-285750">
              <a:buFont typeface="Arial" panose="020B0604020202020204" pitchFamily="34" charset="0"/>
              <a:buChar char="•"/>
            </a:pPr>
            <a:r>
              <a:rPr lang="en-US" sz="2400" b="1" dirty="0">
                <a:solidFill>
                  <a:srgbClr val="FFFF00"/>
                </a:solidFill>
                <a:highlight>
                  <a:srgbClr val="000000"/>
                </a:highlight>
                <a:latin typeface="Arial" panose="020B0604020202020204" pitchFamily="34" charset="0"/>
                <a:cs typeface="Arial" panose="020B0604020202020204" pitchFamily="34" charset="0"/>
              </a:rPr>
              <a:t>Addictive </a:t>
            </a:r>
          </a:p>
          <a:p>
            <a:pPr marL="285750" indent="-285750">
              <a:buFont typeface="Arial" panose="020B0604020202020204" pitchFamily="34" charset="0"/>
              <a:buChar char="•"/>
            </a:pPr>
            <a:r>
              <a:rPr lang="en-US" sz="2400" b="1" dirty="0">
                <a:solidFill>
                  <a:srgbClr val="FFFF00"/>
                </a:solidFill>
                <a:highlight>
                  <a:srgbClr val="000000"/>
                </a:highlight>
                <a:latin typeface="Arial" panose="020B0604020202020204" pitchFamily="34" charset="0"/>
                <a:cs typeface="Arial" panose="020B0604020202020204" pitchFamily="34" charset="0"/>
              </a:rPr>
              <a:t>In some cases, dangerous</a:t>
            </a:r>
          </a:p>
          <a:p>
            <a:pPr marL="285750" indent="-285750">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xmlns="" id="{9F5087B9-64F0-474B-94FB-B1EDBA70F206}"/>
              </a:ext>
            </a:extLst>
          </p:cNvPr>
          <p:cNvSpPr txBox="1"/>
          <p:nvPr/>
        </p:nvSpPr>
        <p:spPr>
          <a:xfrm>
            <a:off x="3633537" y="5065295"/>
            <a:ext cx="1876927" cy="276999"/>
          </a:xfrm>
          <a:prstGeom prst="rect">
            <a:avLst/>
          </a:prstGeom>
          <a:noFill/>
        </p:spPr>
        <p:txBody>
          <a:bodyPr wrap="square" rtlCol="0">
            <a:spAutoFit/>
          </a:bodyPr>
          <a:lstStyle/>
          <a:p>
            <a:r>
              <a:rPr lang="en-US" sz="1200" dirty="0"/>
              <a:t>Source: </a:t>
            </a:r>
            <a:r>
              <a:rPr lang="en-US" sz="1200" dirty="0" err="1"/>
              <a:t>elpassion.com</a:t>
            </a:r>
            <a:endParaRPr lang="en-US" sz="1200" dirty="0"/>
          </a:p>
        </p:txBody>
      </p:sp>
    </p:spTree>
    <p:extLst>
      <p:ext uri="{BB962C8B-B14F-4D97-AF65-F5344CB8AC3E}">
        <p14:creationId xmlns:p14="http://schemas.microsoft.com/office/powerpoint/2010/main" val="40851673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279" y="315912"/>
            <a:ext cx="3806434" cy="744261"/>
          </a:xfrm>
        </p:spPr>
        <p:txBody>
          <a:bodyPr>
            <a:normAutofit fontScale="90000"/>
          </a:bodyPr>
          <a:lstStyle/>
          <a:p>
            <a:pPr algn="ctr"/>
            <a:r>
              <a:rPr lang="en-US" sz="4400" b="1" cap="none" dirty="0">
                <a:ln w="22225">
                  <a:solidFill>
                    <a:schemeClr val="accent2"/>
                  </a:solidFill>
                  <a:prstDash val="solid"/>
                </a:ln>
                <a:solidFill>
                  <a:schemeClr val="accent3">
                    <a:lumMod val="60000"/>
                    <a:lumOff val="40000"/>
                  </a:schemeClr>
                </a:solidFill>
                <a:effectLst/>
                <a:latin typeface="Optima" charset="0"/>
                <a:ea typeface="Optima" charset="0"/>
                <a:cs typeface="Optima" charset="0"/>
              </a:rPr>
              <a:t>The </a:t>
            </a:r>
            <a:r>
              <a:rPr lang="en-US" sz="4400" b="1" cap="none" dirty="0">
                <a:ln w="22225">
                  <a:solidFill>
                    <a:schemeClr val="accent2"/>
                  </a:solidFill>
                  <a:prstDash val="solid"/>
                </a:ln>
                <a:solidFill>
                  <a:schemeClr val="accent2">
                    <a:lumMod val="40000"/>
                    <a:lumOff val="60000"/>
                  </a:schemeClr>
                </a:solidFill>
                <a:effectLst/>
                <a:latin typeface="Optima" charset="0"/>
                <a:ea typeface="Optima" charset="0"/>
                <a:cs typeface="Optima" charset="0"/>
              </a:rPr>
              <a:t>traditional</a:t>
            </a:r>
            <a:endParaRPr lang="en-US" sz="4400" b="1" cap="none" dirty="0">
              <a:ln w="22225">
                <a:solidFill>
                  <a:schemeClr val="accent2"/>
                </a:solidFill>
                <a:prstDash val="solid"/>
              </a:ln>
              <a:solidFill>
                <a:schemeClr val="accent3">
                  <a:lumMod val="60000"/>
                  <a:lumOff val="40000"/>
                </a:schemeClr>
              </a:solidFill>
              <a:effectLst/>
              <a:latin typeface="Optima" charset="0"/>
              <a:ea typeface="Optima" charset="0"/>
              <a:cs typeface="Optima" charset="0"/>
            </a:endParaRPr>
          </a:p>
        </p:txBody>
      </p:sp>
      <p:pic>
        <p:nvPicPr>
          <p:cNvPr id="9" name="Content Placeholder 8"/>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0279" y="1660785"/>
            <a:ext cx="3544231" cy="2290052"/>
          </a:xfr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7010" y="3775357"/>
            <a:ext cx="5188904" cy="2441426"/>
          </a:xfrm>
          <a:prstGeom prst="rect">
            <a:avLst/>
          </a:prstGeom>
        </p:spPr>
      </p:pic>
      <p:sp>
        <p:nvSpPr>
          <p:cNvPr id="12" name="TextBox 11"/>
          <p:cNvSpPr txBox="1"/>
          <p:nvPr/>
        </p:nvSpPr>
        <p:spPr>
          <a:xfrm>
            <a:off x="4505740" y="2690191"/>
            <a:ext cx="881270" cy="707886"/>
          </a:xfrm>
          <a:prstGeom prst="rect">
            <a:avLst/>
          </a:prstGeom>
          <a:noFill/>
        </p:spPr>
        <p:txBody>
          <a:bodyPr wrap="square" rtlCol="0">
            <a:spAutoFit/>
          </a:bodyPr>
          <a:lstStyle/>
          <a:p>
            <a:r>
              <a:rPr lang="en-US" sz="4000" b="1" dirty="0">
                <a:ln w="22225">
                  <a:solidFill>
                    <a:schemeClr val="accent2"/>
                  </a:solidFill>
                  <a:prstDash val="solid"/>
                </a:ln>
                <a:solidFill>
                  <a:schemeClr val="accent2">
                    <a:lumMod val="40000"/>
                    <a:lumOff val="60000"/>
                  </a:schemeClr>
                </a:solidFill>
                <a:latin typeface="Optima" charset="0"/>
                <a:ea typeface="Optima" charset="0"/>
                <a:cs typeface="Optima" charset="0"/>
              </a:rPr>
              <a:t>VS</a:t>
            </a:r>
            <a:endParaRPr lang="en-US" sz="4000" b="1" dirty="0">
              <a:solidFill>
                <a:schemeClr val="accent3">
                  <a:lumMod val="60000"/>
                  <a:lumOff val="40000"/>
                </a:schemeClr>
              </a:solidFill>
              <a:latin typeface="Optima" charset="0"/>
              <a:ea typeface="Optima" charset="0"/>
              <a:cs typeface="Optima" charset="0"/>
            </a:endParaRPr>
          </a:p>
        </p:txBody>
      </p:sp>
      <p:sp>
        <p:nvSpPr>
          <p:cNvPr id="13" name="TextBox 12"/>
          <p:cNvSpPr txBox="1"/>
          <p:nvPr/>
        </p:nvSpPr>
        <p:spPr>
          <a:xfrm>
            <a:off x="5830957" y="1014454"/>
            <a:ext cx="4585252" cy="646331"/>
          </a:xfrm>
          <a:prstGeom prst="rect">
            <a:avLst/>
          </a:prstGeom>
          <a:noFill/>
        </p:spPr>
        <p:txBody>
          <a:bodyPr wrap="square" rtlCol="0">
            <a:spAutoFit/>
          </a:bodyPr>
          <a:lstStyle/>
          <a:p>
            <a:r>
              <a:rPr lang="en-US" sz="3600" b="1" dirty="0">
                <a:ln w="22225">
                  <a:solidFill>
                    <a:schemeClr val="accent2"/>
                  </a:solidFill>
                  <a:prstDash val="solid"/>
                </a:ln>
                <a:solidFill>
                  <a:schemeClr val="accent2">
                    <a:lumMod val="40000"/>
                    <a:lumOff val="60000"/>
                  </a:schemeClr>
                </a:solidFill>
                <a:latin typeface="Optima" charset="0"/>
                <a:ea typeface="Optima" charset="0"/>
                <a:cs typeface="Optima" charset="0"/>
              </a:rPr>
              <a:t>Modern ZARA</a:t>
            </a:r>
          </a:p>
        </p:txBody>
      </p:sp>
      <p:sp>
        <p:nvSpPr>
          <p:cNvPr id="5" name="TextBox 4"/>
          <p:cNvSpPr txBox="1"/>
          <p:nvPr/>
        </p:nvSpPr>
        <p:spPr>
          <a:xfrm>
            <a:off x="1073425" y="4770783"/>
            <a:ext cx="3843131" cy="1077218"/>
          </a:xfrm>
          <a:prstGeom prst="rect">
            <a:avLst/>
          </a:prstGeom>
          <a:noFill/>
        </p:spPr>
        <p:txBody>
          <a:bodyPr wrap="square" rtlCol="0">
            <a:spAutoFit/>
          </a:bodyPr>
          <a:lstStyle/>
          <a:p>
            <a:pPr marL="628650" lvl="1" indent="-171450" algn="ctr">
              <a:buFont typeface="Wingdings" charset="2"/>
              <a:buChar char="Ø"/>
            </a:pPr>
            <a:r>
              <a:rPr lang="en-US" sz="1600" b="1" dirty="0">
                <a:solidFill>
                  <a:schemeClr val="accent3">
                    <a:lumMod val="40000"/>
                    <a:lumOff val="60000"/>
                  </a:schemeClr>
                </a:solidFill>
                <a:latin typeface="Al Bayan" charset="-78"/>
                <a:ea typeface="Al Bayan" charset="-78"/>
                <a:cs typeface="Al Bayan" charset="-78"/>
              </a:rPr>
              <a:t>ZARA has developed a large-scale, super-fast supply chain to allow it to capitalize on trends as soon as they happen</a:t>
            </a:r>
            <a:r>
              <a:rPr lang="en-US" sz="1600" dirty="0"/>
              <a:t>.</a:t>
            </a:r>
            <a:endParaRPr lang="en-US" sz="1600" b="1" dirty="0">
              <a:solidFill>
                <a:schemeClr val="accent3">
                  <a:lumMod val="40000"/>
                  <a:lumOff val="60000"/>
                </a:schemeClr>
              </a:solidFill>
              <a:latin typeface="Al Bayan" charset="-78"/>
              <a:ea typeface="Al Bayan" charset="-78"/>
              <a:cs typeface="Al Bayan" charset="-78"/>
            </a:endParaRPr>
          </a:p>
        </p:txBody>
      </p:sp>
      <p:sp>
        <p:nvSpPr>
          <p:cNvPr id="6" name="TextBox 5"/>
          <p:cNvSpPr txBox="1"/>
          <p:nvPr/>
        </p:nvSpPr>
        <p:spPr>
          <a:xfrm>
            <a:off x="7540491" y="2239616"/>
            <a:ext cx="2875718" cy="830997"/>
          </a:xfrm>
          <a:prstGeom prst="rect">
            <a:avLst/>
          </a:prstGeom>
          <a:noFill/>
        </p:spPr>
        <p:txBody>
          <a:bodyPr wrap="square" rtlCol="0">
            <a:spAutoFit/>
          </a:bodyPr>
          <a:lstStyle/>
          <a:p>
            <a:pPr marL="285750" indent="-285750" algn="ctr" fontAlgn="base">
              <a:buFont typeface="Wingdings" charset="2"/>
              <a:buChar char="Ø"/>
            </a:pPr>
            <a:r>
              <a:rPr lang="en-US" sz="1600" b="1" dirty="0">
                <a:solidFill>
                  <a:schemeClr val="accent3">
                    <a:lumMod val="40000"/>
                    <a:lumOff val="60000"/>
                  </a:schemeClr>
                </a:solidFill>
              </a:rPr>
              <a:t>Zara looks to technology to keep up with faster fashion</a:t>
            </a:r>
          </a:p>
        </p:txBody>
      </p:sp>
      <p:sp>
        <p:nvSpPr>
          <p:cNvPr id="3" name="TextBox 2">
            <a:extLst>
              <a:ext uri="{FF2B5EF4-FFF2-40B4-BE49-F238E27FC236}">
                <a16:creationId xmlns:a16="http://schemas.microsoft.com/office/drawing/2014/main" xmlns="" id="{582A9335-F97E-D77D-0501-FB7A14A632B9}"/>
              </a:ext>
            </a:extLst>
          </p:cNvPr>
          <p:cNvSpPr txBox="1"/>
          <p:nvPr/>
        </p:nvSpPr>
        <p:spPr>
          <a:xfrm>
            <a:off x="8123582" y="6219085"/>
            <a:ext cx="3200909" cy="369332"/>
          </a:xfrm>
          <a:prstGeom prst="rect">
            <a:avLst/>
          </a:prstGeom>
          <a:noFill/>
        </p:spPr>
        <p:txBody>
          <a:bodyPr wrap="square" rtlCol="0">
            <a:spAutoFit/>
          </a:bodyPr>
          <a:lstStyle/>
          <a:p>
            <a:r>
              <a:rPr lang="en-US" dirty="0"/>
              <a:t>Source: </a:t>
            </a:r>
            <a:r>
              <a:rPr lang="en-US" dirty="0" err="1"/>
              <a:t>fasionnetwork.com</a:t>
            </a:r>
            <a:endParaRPr lang="en-US" dirty="0"/>
          </a:p>
        </p:txBody>
      </p:sp>
      <p:sp>
        <p:nvSpPr>
          <p:cNvPr id="4" name="TextBox 3">
            <a:extLst>
              <a:ext uri="{FF2B5EF4-FFF2-40B4-BE49-F238E27FC236}">
                <a16:creationId xmlns:a16="http://schemas.microsoft.com/office/drawing/2014/main" xmlns="" id="{F1EA5A46-09AC-0524-522A-B48E8CD32D31}"/>
              </a:ext>
            </a:extLst>
          </p:cNvPr>
          <p:cNvSpPr txBox="1"/>
          <p:nvPr/>
        </p:nvSpPr>
        <p:spPr>
          <a:xfrm>
            <a:off x="1582615" y="3950837"/>
            <a:ext cx="2501895" cy="369332"/>
          </a:xfrm>
          <a:prstGeom prst="rect">
            <a:avLst/>
          </a:prstGeom>
          <a:noFill/>
        </p:spPr>
        <p:txBody>
          <a:bodyPr wrap="square" rtlCol="0">
            <a:spAutoFit/>
          </a:bodyPr>
          <a:lstStyle/>
          <a:p>
            <a:r>
              <a:rPr lang="en-US" dirty="0"/>
              <a:t>Source: </a:t>
            </a:r>
            <a:r>
              <a:rPr lang="en-US" dirty="0" err="1"/>
              <a:t>bbc.com</a:t>
            </a:r>
            <a:endParaRPr lang="en-US" dirty="0"/>
          </a:p>
        </p:txBody>
      </p:sp>
    </p:spTree>
    <p:extLst>
      <p:ext uri="{BB962C8B-B14F-4D97-AF65-F5344CB8AC3E}">
        <p14:creationId xmlns:p14="http://schemas.microsoft.com/office/powerpoint/2010/main" val="92104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p:tgtEl>
                                          <p:spTgt spid="5"/>
                                        </p:tgtEl>
                                        <p:attrNameLst>
                                          <p:attrName>ppt_y</p:attrName>
                                        </p:attrNameLst>
                                      </p:cBhvr>
                                      <p:tavLst>
                                        <p:tav tm="0">
                                          <p:val>
                                            <p:strVal val="#ppt_y+#ppt_h*1.125000"/>
                                          </p:val>
                                        </p:tav>
                                        <p:tav tm="100000">
                                          <p:val>
                                            <p:strVal val="#ppt_y"/>
                                          </p:val>
                                        </p:tav>
                                      </p:tavLst>
                                    </p:anim>
                                    <p:animEffect transition="in" filter="wipe(up)">
                                      <p:cBhvr>
                                        <p:cTn id="38" dur="500"/>
                                        <p:tgtEl>
                                          <p:spTgt spid="5"/>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p:tgtEl>
                                          <p:spTgt spid="6"/>
                                        </p:tgtEl>
                                        <p:attrNameLst>
                                          <p:attrName>ppt_y</p:attrName>
                                        </p:attrNameLst>
                                      </p:cBhvr>
                                      <p:tavLst>
                                        <p:tav tm="0">
                                          <p:val>
                                            <p:strVal val="#ppt_y+#ppt_h*1.125000"/>
                                          </p:val>
                                        </p:tav>
                                        <p:tav tm="100000">
                                          <p:val>
                                            <p:strVal val="#ppt_y"/>
                                          </p:val>
                                        </p:tav>
                                      </p:tavLst>
                                    </p:anim>
                                    <p:animEffect transition="in" filter="wipe(up)">
                                      <p:cBhvr>
                                        <p:cTn id="4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P spid="13" grpId="0"/>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98783"/>
            <a:ext cx="10043422" cy="2332382"/>
          </a:xfrm>
        </p:spPr>
        <p:txBody>
          <a:bodyPr/>
          <a:lstStyle/>
          <a:p>
            <a:pPr algn="ctr"/>
            <a:r>
              <a:rPr lang="en-US" b="1" dirty="0">
                <a:solidFill>
                  <a:schemeClr val="accent4">
                    <a:lumMod val="40000"/>
                    <a:lumOff val="60000"/>
                  </a:schemeClr>
                </a:solidFill>
                <a:latin typeface="Al Bayan" charset="-78"/>
                <a:ea typeface="Al Bayan" charset="-78"/>
                <a:cs typeface="Al Bayan" charset="-78"/>
              </a:rPr>
              <a:t>the traditional job descriptions</a:t>
            </a:r>
            <a:br>
              <a:rPr lang="en-US" b="1" dirty="0">
                <a:solidFill>
                  <a:schemeClr val="accent4">
                    <a:lumMod val="40000"/>
                    <a:lumOff val="60000"/>
                  </a:schemeClr>
                </a:solidFill>
                <a:latin typeface="Al Bayan" charset="-78"/>
                <a:ea typeface="Al Bayan" charset="-78"/>
                <a:cs typeface="Al Bayan" charset="-78"/>
              </a:rPr>
            </a:br>
            <a:r>
              <a:rPr lang="en-US" sz="2400" b="1" dirty="0">
                <a:solidFill>
                  <a:schemeClr val="accent4">
                    <a:lumMod val="40000"/>
                    <a:lumOff val="60000"/>
                  </a:schemeClr>
                </a:solidFill>
                <a:latin typeface="Al Bayan" charset="-78"/>
                <a:ea typeface="Al Bayan" charset="-78"/>
                <a:cs typeface="Al Bayan" charset="-78"/>
              </a:rPr>
              <a:t>cashier</a:t>
            </a:r>
            <a:br>
              <a:rPr lang="en-US" sz="2400" b="1" dirty="0">
                <a:solidFill>
                  <a:schemeClr val="accent4">
                    <a:lumMod val="40000"/>
                    <a:lumOff val="60000"/>
                  </a:schemeClr>
                </a:solidFill>
                <a:latin typeface="Al Bayan" charset="-78"/>
                <a:ea typeface="Al Bayan" charset="-78"/>
                <a:cs typeface="Al Bayan" charset="-78"/>
              </a:rPr>
            </a:br>
            <a:r>
              <a:rPr lang="en-US" sz="2400" b="1" dirty="0">
                <a:solidFill>
                  <a:schemeClr val="accent4">
                    <a:lumMod val="40000"/>
                    <a:lumOff val="60000"/>
                  </a:schemeClr>
                </a:solidFill>
                <a:latin typeface="Al Bayan" charset="-78"/>
                <a:ea typeface="Al Bayan" charset="-78"/>
                <a:cs typeface="Al Bayan" charset="-78"/>
              </a:rPr>
              <a:t/>
            </a:r>
            <a:br>
              <a:rPr lang="en-US" sz="2400" b="1" dirty="0">
                <a:solidFill>
                  <a:schemeClr val="accent4">
                    <a:lumMod val="40000"/>
                    <a:lumOff val="60000"/>
                  </a:schemeClr>
                </a:solidFill>
                <a:latin typeface="Al Bayan" charset="-78"/>
                <a:ea typeface="Al Bayan" charset="-78"/>
                <a:cs typeface="Al Bayan" charset="-78"/>
              </a:rPr>
            </a:br>
            <a:endParaRPr lang="en-US" sz="1800" b="1" dirty="0">
              <a:solidFill>
                <a:schemeClr val="accent4">
                  <a:lumMod val="40000"/>
                  <a:lumOff val="60000"/>
                </a:schemeClr>
              </a:solidFill>
              <a:latin typeface="Al Bayan" charset="-78"/>
              <a:ea typeface="Al Bayan" charset="-78"/>
              <a:cs typeface="Al Bayan" charset="-78"/>
            </a:endParaRPr>
          </a:p>
        </p:txBody>
      </p:sp>
      <p:sp>
        <p:nvSpPr>
          <p:cNvPr id="3" name="Content Placeholder 2"/>
          <p:cNvSpPr>
            <a:spLocks noGrp="1"/>
          </p:cNvSpPr>
          <p:nvPr>
            <p:ph idx="1"/>
          </p:nvPr>
        </p:nvSpPr>
        <p:spPr/>
        <p:txBody>
          <a:bodyPr>
            <a:normAutofit fontScale="92500" lnSpcReduction="20000"/>
          </a:bodyPr>
          <a:lstStyle/>
          <a:p>
            <a:pPr marL="0" marR="0" lvl="0" indent="0" defTabSz="914400" eaLnBrk="1" fontAlgn="auto" latinLnBrk="0" hangingPunct="1">
              <a:lnSpc>
                <a:spcPct val="100000"/>
              </a:lnSpc>
              <a:spcBef>
                <a:spcPts val="0"/>
              </a:spcBef>
              <a:spcAft>
                <a:spcPts val="0"/>
              </a:spcAft>
              <a:buClrTx/>
              <a:buSzTx/>
              <a:buFont typeface="Wingdings" charset="2"/>
              <a:buNone/>
              <a:tabLst/>
              <a:defRPr/>
            </a:pPr>
            <a:r>
              <a:rPr lang="en-US" dirty="0"/>
              <a:t>Responsibilities of the job </a:t>
            </a:r>
          </a:p>
          <a:p>
            <a:pPr defTabSz="914400">
              <a:spcBef>
                <a:spcPts val="0"/>
              </a:spcBef>
              <a:spcAft>
                <a:spcPts val="0"/>
              </a:spcAft>
              <a:buClrTx/>
              <a:buSzTx/>
              <a:buFont typeface="Wingdings" charset="2"/>
              <a:buChar char="Ø"/>
            </a:pPr>
            <a:endParaRPr lang="en-US" dirty="0"/>
          </a:p>
          <a:p>
            <a:pPr defTabSz="914400">
              <a:spcBef>
                <a:spcPts val="0"/>
              </a:spcBef>
              <a:spcAft>
                <a:spcPts val="0"/>
              </a:spcAft>
              <a:buClrTx/>
              <a:buSzTx/>
              <a:buFont typeface="Wingdings" charset="2"/>
              <a:buChar char="Ø"/>
            </a:pPr>
            <a:r>
              <a:rPr lang="en-US" dirty="0"/>
              <a:t>Receive payment by cash , checks ,credit cards ,vouchers , or automatic debits .</a:t>
            </a:r>
          </a:p>
          <a:p>
            <a:pPr defTabSz="914400">
              <a:spcBef>
                <a:spcPts val="0"/>
              </a:spcBef>
              <a:spcAft>
                <a:spcPts val="0"/>
              </a:spcAft>
              <a:buClrTx/>
              <a:buSzTx/>
              <a:buFont typeface="Wingdings" charset="2"/>
              <a:buChar char="Ø"/>
            </a:pPr>
            <a:endParaRPr lang="en-US" dirty="0"/>
          </a:p>
          <a:p>
            <a:pPr defTabSz="914400">
              <a:spcBef>
                <a:spcPts val="0"/>
              </a:spcBef>
              <a:spcAft>
                <a:spcPts val="0"/>
              </a:spcAft>
              <a:buClrTx/>
              <a:buSzTx/>
              <a:buFont typeface="Wingdings" charset="2"/>
              <a:buChar char="Ø"/>
            </a:pPr>
            <a:r>
              <a:rPr lang="en-US" dirty="0"/>
              <a:t>Count money</a:t>
            </a:r>
          </a:p>
          <a:p>
            <a:pPr defTabSz="914400">
              <a:spcBef>
                <a:spcPts val="0"/>
              </a:spcBef>
              <a:spcAft>
                <a:spcPts val="0"/>
              </a:spcAft>
              <a:buClrTx/>
              <a:buSzTx/>
              <a:buFont typeface="Wingdings" charset="2"/>
              <a:buChar char="Ø"/>
            </a:pPr>
            <a:endParaRPr lang="en-US" dirty="0"/>
          </a:p>
          <a:p>
            <a:pPr defTabSz="914400">
              <a:spcBef>
                <a:spcPts val="0"/>
              </a:spcBef>
              <a:spcAft>
                <a:spcPts val="0"/>
              </a:spcAft>
              <a:buClrTx/>
              <a:buSzTx/>
              <a:buFont typeface="Wingdings" charset="2"/>
              <a:buChar char="Ø"/>
            </a:pPr>
            <a:r>
              <a:rPr lang="en-US" dirty="0"/>
              <a:t>Greet customers entering establishments.</a:t>
            </a:r>
          </a:p>
          <a:p>
            <a:pPr defTabSz="914400">
              <a:spcBef>
                <a:spcPts val="0"/>
              </a:spcBef>
              <a:spcAft>
                <a:spcPts val="0"/>
              </a:spcAft>
              <a:buClrTx/>
              <a:buSzTx/>
              <a:buFont typeface="Wingdings" charset="2"/>
              <a:buChar char="Ø"/>
            </a:pPr>
            <a:endParaRPr lang="en-US" dirty="0"/>
          </a:p>
          <a:p>
            <a:pPr defTabSz="914400">
              <a:spcBef>
                <a:spcPts val="0"/>
              </a:spcBef>
              <a:spcAft>
                <a:spcPts val="0"/>
              </a:spcAft>
              <a:buClrTx/>
              <a:buSzTx/>
              <a:buFont typeface="Wingdings" charset="2"/>
              <a:buChar char="Ø"/>
            </a:pPr>
            <a:r>
              <a:rPr lang="en-US" dirty="0"/>
              <a:t>Maintain clean and orderly checkout areas </a:t>
            </a:r>
          </a:p>
          <a:p>
            <a:pPr defTabSz="914400">
              <a:spcBef>
                <a:spcPts val="0"/>
              </a:spcBef>
              <a:spcAft>
                <a:spcPts val="0"/>
              </a:spcAft>
              <a:buClrTx/>
              <a:buSzTx/>
              <a:buFont typeface="Wingdings" charset="2"/>
              <a:buChar char="Ø"/>
            </a:pPr>
            <a:endParaRPr lang="en-US" dirty="0"/>
          </a:p>
          <a:p>
            <a:pPr defTabSz="914400">
              <a:spcBef>
                <a:spcPts val="0"/>
              </a:spcBef>
              <a:spcAft>
                <a:spcPts val="0"/>
              </a:spcAft>
              <a:buClrTx/>
              <a:buSzTx/>
              <a:buFont typeface="Wingdings" charset="2"/>
              <a:buChar char="Ø"/>
            </a:pPr>
            <a:r>
              <a:rPr lang="en-US" dirty="0"/>
              <a:t>Establish or  identify price of clothes ,and  tabulate bills using  </a:t>
            </a:r>
            <a:r>
              <a:rPr lang="en-US" dirty="0" err="1"/>
              <a:t>calculators,cash</a:t>
            </a:r>
            <a:r>
              <a:rPr lang="en-US" dirty="0"/>
              <a:t> registers, or optical price </a:t>
            </a:r>
            <a:r>
              <a:rPr lang="en-US" dirty="0" err="1"/>
              <a:t>scaner</a:t>
            </a:r>
            <a:r>
              <a:rPr lang="en-US" dirty="0"/>
              <a:t>  </a:t>
            </a:r>
          </a:p>
        </p:txBody>
      </p:sp>
      <p:sp>
        <p:nvSpPr>
          <p:cNvPr id="5" name="TextBox 4"/>
          <p:cNvSpPr txBox="1"/>
          <p:nvPr/>
        </p:nvSpPr>
        <p:spPr>
          <a:xfrm flipH="1">
            <a:off x="4678013" y="5927034"/>
            <a:ext cx="1166194" cy="646331"/>
          </a:xfrm>
          <a:prstGeom prst="rect">
            <a:avLst/>
          </a:prstGeom>
          <a:pattFill prst="pct10">
            <a:fgClr>
              <a:schemeClr val="accent1"/>
            </a:fgClr>
            <a:bgClr>
              <a:schemeClr val="bg1"/>
            </a:bgClr>
          </a:pattFill>
        </p:spPr>
        <p:txBody>
          <a:bodyPr wrap="square" rtlCol="0">
            <a:spAutoFit/>
          </a:bodyPr>
          <a:lstStyle/>
          <a:p>
            <a:r>
              <a:rPr lang="en-US" sz="3600" u="sng" dirty="0"/>
              <a:t>Zara</a:t>
            </a:r>
            <a:endParaRPr lang="en-US" sz="3600" u="sng" dirty="0">
              <a:latin typeface="Al Nile" charset="-78"/>
              <a:ea typeface="Al Nile" charset="-78"/>
              <a:cs typeface="Al Nile" charset="-78"/>
            </a:endParaRPr>
          </a:p>
        </p:txBody>
      </p:sp>
    </p:spTree>
    <p:extLst>
      <p:ext uri="{BB962C8B-B14F-4D97-AF65-F5344CB8AC3E}">
        <p14:creationId xmlns:p14="http://schemas.microsoft.com/office/powerpoint/2010/main" val="80165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heckerboard(across)">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heckerboard(across)">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heckerboard(across)">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checkerboard(across)">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checkerboard(across)">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checkerboard(across)">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409" y="180595"/>
            <a:ext cx="9579596" cy="715617"/>
          </a:xfrm>
        </p:spPr>
        <p:txBody>
          <a:bodyPr/>
          <a:lstStyle/>
          <a:p>
            <a:pPr algn="ctr"/>
            <a:r>
              <a:rPr lang="en-US" b="1" dirty="0">
                <a:solidFill>
                  <a:schemeClr val="accent4">
                    <a:lumMod val="40000"/>
                    <a:lumOff val="60000"/>
                  </a:schemeClr>
                </a:solidFill>
                <a:latin typeface="Al Bayan" charset="-78"/>
                <a:ea typeface="Al Bayan" charset="-78"/>
                <a:cs typeface="Al Bayan" charset="-78"/>
              </a:rPr>
              <a:t>Modern </a:t>
            </a:r>
          </a:p>
        </p:txBody>
      </p:sp>
      <p:sp>
        <p:nvSpPr>
          <p:cNvPr id="5" name="TextBox 4"/>
          <p:cNvSpPr txBox="1"/>
          <p:nvPr/>
        </p:nvSpPr>
        <p:spPr>
          <a:xfrm flipH="1">
            <a:off x="5104841" y="5966791"/>
            <a:ext cx="1667020" cy="646331"/>
          </a:xfrm>
          <a:prstGeom prst="rect">
            <a:avLst/>
          </a:prstGeom>
          <a:pattFill prst="pct10">
            <a:fgClr>
              <a:schemeClr val="accent1"/>
            </a:fgClr>
            <a:bgClr>
              <a:schemeClr val="bg1"/>
            </a:bgClr>
          </a:pattFill>
        </p:spPr>
        <p:txBody>
          <a:bodyPr wrap="square" rtlCol="0">
            <a:spAutoFit/>
          </a:bodyPr>
          <a:lstStyle/>
          <a:p>
            <a:r>
              <a:rPr lang="en-US" sz="3600" u="sng" dirty="0"/>
              <a:t>Zara</a:t>
            </a:r>
            <a:endParaRPr lang="en-US" sz="3600" u="sng" dirty="0">
              <a:latin typeface="Al Nile" charset="-78"/>
              <a:ea typeface="Al Nile" charset="-78"/>
              <a:cs typeface="Al Nile" charset="-78"/>
            </a:endParaRP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03850" y="1789043"/>
            <a:ext cx="5292679" cy="3511827"/>
          </a:xfr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293" y="1341852"/>
            <a:ext cx="4863548" cy="2150699"/>
          </a:xfrm>
          <a:prstGeom prst="rect">
            <a:avLst/>
          </a:prstGeom>
        </p:spPr>
      </p:pic>
      <p:pic>
        <p:nvPicPr>
          <p:cNvPr id="16" name="Content Placeholder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3850" y="1789044"/>
            <a:ext cx="5583795" cy="3704990"/>
          </a:xfrm>
          <a:prstGeom prst="rect">
            <a:avLst/>
          </a:prstGeom>
        </p:spPr>
      </p:pic>
      <p:sp>
        <p:nvSpPr>
          <p:cNvPr id="21" name="TextBox 20"/>
          <p:cNvSpPr txBox="1"/>
          <p:nvPr/>
        </p:nvSpPr>
        <p:spPr>
          <a:xfrm>
            <a:off x="477079" y="4797287"/>
            <a:ext cx="4320208" cy="830997"/>
          </a:xfrm>
          <a:prstGeom prst="rect">
            <a:avLst/>
          </a:prstGeom>
          <a:noFill/>
        </p:spPr>
        <p:txBody>
          <a:bodyPr wrap="square" rtlCol="0">
            <a:spAutoFit/>
          </a:bodyPr>
          <a:lstStyle/>
          <a:p>
            <a:pPr marL="285750" indent="-285750" algn="just">
              <a:buFont typeface="Wingdings" charset="2"/>
              <a:buChar char="Ø"/>
            </a:pPr>
            <a:r>
              <a:rPr lang="en-US" sz="1600" b="1" dirty="0"/>
              <a:t>Zara launched its Augmented reality (AR) app in US and its available on iOS &amp; Android</a:t>
            </a:r>
            <a:r>
              <a:rPr lang="en-US" sz="1600" dirty="0"/>
              <a:t>. </a:t>
            </a:r>
          </a:p>
        </p:txBody>
      </p:sp>
      <p:sp>
        <p:nvSpPr>
          <p:cNvPr id="22" name="TextBox 21"/>
          <p:cNvSpPr txBox="1"/>
          <p:nvPr/>
        </p:nvSpPr>
        <p:spPr>
          <a:xfrm>
            <a:off x="7792278" y="896213"/>
            <a:ext cx="2841727" cy="646331"/>
          </a:xfrm>
          <a:prstGeom prst="rect">
            <a:avLst/>
          </a:prstGeom>
          <a:noFill/>
        </p:spPr>
        <p:txBody>
          <a:bodyPr wrap="square" rtlCol="0">
            <a:spAutoFit/>
          </a:bodyPr>
          <a:lstStyle/>
          <a:p>
            <a:pPr marL="285750" indent="-285750">
              <a:buFont typeface="Wingdings" charset="2"/>
              <a:buChar char="Ø"/>
            </a:pPr>
            <a:r>
              <a:rPr lang="en-US" dirty="0"/>
              <a:t>Zara augmented reality</a:t>
            </a:r>
          </a:p>
        </p:txBody>
      </p:sp>
      <p:sp>
        <p:nvSpPr>
          <p:cNvPr id="3" name="TextBox 2">
            <a:extLst>
              <a:ext uri="{FF2B5EF4-FFF2-40B4-BE49-F238E27FC236}">
                <a16:creationId xmlns:a16="http://schemas.microsoft.com/office/drawing/2014/main" xmlns="" id="{81F5F00D-9BBC-D39F-F2B6-0AB581F892AA}"/>
              </a:ext>
            </a:extLst>
          </p:cNvPr>
          <p:cNvSpPr txBox="1"/>
          <p:nvPr/>
        </p:nvSpPr>
        <p:spPr>
          <a:xfrm>
            <a:off x="8440615" y="5628284"/>
            <a:ext cx="3355914" cy="369332"/>
          </a:xfrm>
          <a:prstGeom prst="rect">
            <a:avLst/>
          </a:prstGeom>
          <a:noFill/>
        </p:spPr>
        <p:txBody>
          <a:bodyPr wrap="square" rtlCol="0">
            <a:spAutoFit/>
          </a:bodyPr>
          <a:lstStyle/>
          <a:p>
            <a:r>
              <a:rPr lang="en-US" dirty="0"/>
              <a:t>Source: </a:t>
            </a:r>
            <a:r>
              <a:rPr lang="en-US" dirty="0" err="1"/>
              <a:t>dribble.com</a:t>
            </a:r>
            <a:endParaRPr lang="en-US" dirty="0"/>
          </a:p>
        </p:txBody>
      </p:sp>
      <p:sp>
        <p:nvSpPr>
          <p:cNvPr id="4" name="TextBox 3">
            <a:extLst>
              <a:ext uri="{FF2B5EF4-FFF2-40B4-BE49-F238E27FC236}">
                <a16:creationId xmlns:a16="http://schemas.microsoft.com/office/drawing/2014/main" xmlns="" id="{E2C5AB80-5ABB-6CE6-CF2A-86273F663A15}"/>
              </a:ext>
            </a:extLst>
          </p:cNvPr>
          <p:cNvSpPr txBox="1"/>
          <p:nvPr/>
        </p:nvSpPr>
        <p:spPr>
          <a:xfrm>
            <a:off x="1776046" y="3622431"/>
            <a:ext cx="3328795" cy="369277"/>
          </a:xfrm>
          <a:prstGeom prst="rect">
            <a:avLst/>
          </a:prstGeom>
          <a:noFill/>
        </p:spPr>
        <p:txBody>
          <a:bodyPr wrap="square" rtlCol="0">
            <a:spAutoFit/>
          </a:bodyPr>
          <a:lstStyle/>
          <a:p>
            <a:r>
              <a:rPr lang="en-US" dirty="0"/>
              <a:t>Source: </a:t>
            </a:r>
            <a:r>
              <a:rPr lang="en-US" dirty="0" err="1"/>
              <a:t>windowswear.com</a:t>
            </a:r>
            <a:endParaRPr lang="en-US" dirty="0"/>
          </a:p>
        </p:txBody>
      </p:sp>
    </p:spTree>
    <p:extLst>
      <p:ext uri="{BB962C8B-B14F-4D97-AF65-F5344CB8AC3E}">
        <p14:creationId xmlns:p14="http://schemas.microsoft.com/office/powerpoint/2010/main" val="51625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75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blinds(horizontal)">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blinds(horizontal)">
                                      <p:cBhvr>
                                        <p:cTn id="27" dur="500"/>
                                        <p:tgtEl>
                                          <p:spTgt spid="16"/>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blinds(horizontal)">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21" grpId="0"/>
      <p:bldP spid="2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Zara mobile app </a:t>
            </a:r>
          </a:p>
        </p:txBody>
      </p:sp>
      <p:sp>
        <p:nvSpPr>
          <p:cNvPr id="3" name="Content Placeholder 2"/>
          <p:cNvSpPr>
            <a:spLocks noGrp="1"/>
          </p:cNvSpPr>
          <p:nvPr>
            <p:ph idx="1"/>
          </p:nvPr>
        </p:nvSpPr>
        <p:spPr/>
        <p:txBody>
          <a:bodyPr/>
          <a:lstStyle/>
          <a:p>
            <a:pPr>
              <a:buFont typeface="Wingdings" charset="2"/>
              <a:buChar char="Ø"/>
            </a:pPr>
            <a:r>
              <a:rPr lang="en-US" dirty="0"/>
              <a:t>Click and collect</a:t>
            </a:r>
          </a:p>
          <a:p>
            <a:pPr>
              <a:buFont typeface="Wingdings" charset="2"/>
              <a:buChar char="Ø"/>
            </a:pPr>
            <a:r>
              <a:rPr lang="en-US" dirty="0"/>
              <a:t>Check availability in local store  </a:t>
            </a:r>
          </a:p>
          <a:p>
            <a:pPr>
              <a:buFont typeface="Wingdings" charset="2"/>
              <a:buChar char="Ø"/>
            </a:pPr>
            <a:r>
              <a:rPr lang="en-US" dirty="0"/>
              <a:t>Able to see whole collection </a:t>
            </a:r>
          </a:p>
          <a:p>
            <a:pPr>
              <a:buFont typeface="Wingdings" charset="2"/>
              <a:buChar char="Ø"/>
            </a:pPr>
            <a:r>
              <a:rPr lang="en-US" dirty="0"/>
              <a:t>Home delivery </a:t>
            </a:r>
          </a:p>
          <a:p>
            <a:pPr>
              <a:buFont typeface="Wingdings" charset="2"/>
              <a:buChar char="Ø"/>
            </a:pPr>
            <a:r>
              <a:rPr lang="en-US" dirty="0"/>
              <a:t>Less money spend on wages </a:t>
            </a:r>
          </a:p>
          <a:p>
            <a:pPr>
              <a:buFont typeface="Wingdings" charset="2"/>
              <a:buChar char="Ø"/>
            </a:pPr>
            <a:r>
              <a:rPr lang="en-US" dirty="0"/>
              <a:t>More reliable </a:t>
            </a:r>
          </a:p>
          <a:p>
            <a:pPr>
              <a:buFont typeface="Wingdings" charset="2"/>
              <a:buChar char="Ø"/>
            </a:pPr>
            <a:endParaRPr lang="en-US" dirty="0"/>
          </a:p>
          <a:p>
            <a:pPr>
              <a:buFont typeface="Wingdings" charset="2"/>
              <a:buChar char="Ø"/>
            </a:pPr>
            <a:endParaRPr lang="en-US" dirty="0"/>
          </a:p>
        </p:txBody>
      </p:sp>
      <p:sp>
        <p:nvSpPr>
          <p:cNvPr id="6" name="TextBox 5"/>
          <p:cNvSpPr txBox="1"/>
          <p:nvPr/>
        </p:nvSpPr>
        <p:spPr>
          <a:xfrm flipH="1">
            <a:off x="4412974" y="5943599"/>
            <a:ext cx="1298713" cy="669523"/>
          </a:xfrm>
          <a:prstGeom prst="rect">
            <a:avLst/>
          </a:prstGeom>
          <a:pattFill prst="pct10">
            <a:fgClr>
              <a:schemeClr val="accent1"/>
            </a:fgClr>
            <a:bgClr>
              <a:schemeClr val="bg1"/>
            </a:bgClr>
          </a:pattFill>
        </p:spPr>
        <p:txBody>
          <a:bodyPr wrap="square" rtlCol="0">
            <a:spAutoFit/>
          </a:bodyPr>
          <a:lstStyle/>
          <a:p>
            <a:r>
              <a:rPr lang="en-US" sz="3600" u="sng" dirty="0"/>
              <a:t>Zara</a:t>
            </a:r>
            <a:endParaRPr lang="en-US" sz="3600" u="sng" dirty="0">
              <a:latin typeface="Al Nile" charset="-78"/>
              <a:ea typeface="Al Nile" charset="-78"/>
              <a:cs typeface="Al Nile" charset="-78"/>
            </a:endParaRPr>
          </a:p>
        </p:txBody>
      </p:sp>
    </p:spTree>
    <p:extLst>
      <p:ext uri="{BB962C8B-B14F-4D97-AF65-F5344CB8AC3E}">
        <p14:creationId xmlns:p14="http://schemas.microsoft.com/office/powerpoint/2010/main" val="1116739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75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linds(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blinds(horizont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blinds(horizontal)">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blinds(horizontal)">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blinds(horizontal)">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blinds(horizontal)">
                                      <p:cBhvr>
                                        <p:cTn id="4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2" y="92766"/>
            <a:ext cx="9791631" cy="1175532"/>
          </a:xfrm>
        </p:spPr>
        <p:txBody>
          <a:bodyPr/>
          <a:lstStyle/>
          <a:p>
            <a:pPr algn="ctr"/>
            <a:r>
              <a:rPr lang="en-US" dirty="0"/>
              <a:t>The future is here </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9739" y="970125"/>
            <a:ext cx="8203896" cy="3297077"/>
          </a:xfrm>
        </p:spPr>
      </p:pic>
      <p:sp>
        <p:nvSpPr>
          <p:cNvPr id="5" name="TextBox 4"/>
          <p:cNvSpPr txBox="1"/>
          <p:nvPr/>
        </p:nvSpPr>
        <p:spPr>
          <a:xfrm flipH="1">
            <a:off x="4412974" y="5943599"/>
            <a:ext cx="1298713" cy="669523"/>
          </a:xfrm>
          <a:prstGeom prst="rect">
            <a:avLst/>
          </a:prstGeom>
          <a:pattFill prst="pct10">
            <a:fgClr>
              <a:schemeClr val="accent1"/>
            </a:fgClr>
            <a:bgClr>
              <a:schemeClr val="bg1"/>
            </a:bgClr>
          </a:pattFill>
        </p:spPr>
        <p:txBody>
          <a:bodyPr wrap="square" rtlCol="0">
            <a:spAutoFit/>
          </a:bodyPr>
          <a:lstStyle/>
          <a:p>
            <a:r>
              <a:rPr lang="en-US" sz="3600" u="sng" dirty="0"/>
              <a:t>Zara</a:t>
            </a:r>
            <a:endParaRPr lang="en-US" sz="3600" u="sng" dirty="0">
              <a:latin typeface="Al Nile" charset="-78"/>
              <a:ea typeface="Al Nile" charset="-78"/>
              <a:cs typeface="Al Nile" charset="-78"/>
            </a:endParaRPr>
          </a:p>
        </p:txBody>
      </p:sp>
      <p:sp>
        <p:nvSpPr>
          <p:cNvPr id="8" name="TextBox 7"/>
          <p:cNvSpPr txBox="1"/>
          <p:nvPr/>
        </p:nvSpPr>
        <p:spPr>
          <a:xfrm>
            <a:off x="1141413" y="4625009"/>
            <a:ext cx="10401232" cy="1077218"/>
          </a:xfrm>
          <a:prstGeom prst="rect">
            <a:avLst/>
          </a:prstGeom>
          <a:noFill/>
        </p:spPr>
        <p:txBody>
          <a:bodyPr wrap="square" rtlCol="0">
            <a:spAutoFit/>
          </a:bodyPr>
          <a:lstStyle/>
          <a:p>
            <a:r>
              <a:rPr lang="en-US" sz="3200" dirty="0">
                <a:solidFill>
                  <a:schemeClr val="accent4">
                    <a:lumMod val="60000"/>
                    <a:lumOff val="40000"/>
                  </a:schemeClr>
                </a:solidFill>
              </a:rPr>
              <a:t>What do you think </a:t>
            </a:r>
          </a:p>
          <a:p>
            <a:r>
              <a:rPr lang="en-US" sz="3200" dirty="0">
                <a:solidFill>
                  <a:schemeClr val="accent4">
                    <a:lumMod val="60000"/>
                    <a:lumOff val="40000"/>
                  </a:schemeClr>
                </a:solidFill>
              </a:rPr>
              <a:t>Shopping will look like in future ? </a:t>
            </a:r>
          </a:p>
        </p:txBody>
      </p:sp>
      <p:sp>
        <p:nvSpPr>
          <p:cNvPr id="3" name="TextBox 2">
            <a:extLst>
              <a:ext uri="{FF2B5EF4-FFF2-40B4-BE49-F238E27FC236}">
                <a16:creationId xmlns:a16="http://schemas.microsoft.com/office/drawing/2014/main" xmlns="" id="{51D5E729-6D01-4CB1-6DD5-D7D94EF75140}"/>
              </a:ext>
            </a:extLst>
          </p:cNvPr>
          <p:cNvSpPr txBox="1"/>
          <p:nvPr/>
        </p:nvSpPr>
        <p:spPr>
          <a:xfrm>
            <a:off x="6541477" y="4484077"/>
            <a:ext cx="3272158" cy="369332"/>
          </a:xfrm>
          <a:prstGeom prst="rect">
            <a:avLst/>
          </a:prstGeom>
          <a:noFill/>
        </p:spPr>
        <p:txBody>
          <a:bodyPr wrap="square" rtlCol="0">
            <a:spAutoFit/>
          </a:bodyPr>
          <a:lstStyle/>
          <a:p>
            <a:r>
              <a:rPr lang="en-US" dirty="0"/>
              <a:t>Source: </a:t>
            </a:r>
            <a:r>
              <a:rPr lang="en-US" dirty="0" err="1"/>
              <a:t>dazedigital.com</a:t>
            </a:r>
            <a:endParaRPr lang="en-US" dirty="0"/>
          </a:p>
        </p:txBody>
      </p:sp>
    </p:spTree>
    <p:extLst>
      <p:ext uri="{BB962C8B-B14F-4D97-AF65-F5344CB8AC3E}">
        <p14:creationId xmlns:p14="http://schemas.microsoft.com/office/powerpoint/2010/main" val="1722063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75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linds(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7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192696"/>
            <a:ext cx="9905998" cy="3538330"/>
          </a:xfrm>
        </p:spPr>
        <p:txBody>
          <a:bodyPr>
            <a:normAutofit/>
          </a:bodyPr>
          <a:lstStyle/>
          <a:p>
            <a:pPr algn="ctr"/>
            <a:r>
              <a:rPr lang="en-US" sz="6600" b="1" dirty="0">
                <a:solidFill>
                  <a:schemeClr val="accent3">
                    <a:lumMod val="60000"/>
                    <a:lumOff val="40000"/>
                  </a:schemeClr>
                </a:solidFill>
              </a:rPr>
              <a:t>Thank you for all your attention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6201" y="4872693"/>
            <a:ext cx="1771650" cy="1771650"/>
          </a:xfrm>
        </p:spPr>
      </p:pic>
    </p:spTree>
    <p:extLst>
      <p:ext uri="{BB962C8B-B14F-4D97-AF65-F5344CB8AC3E}">
        <p14:creationId xmlns:p14="http://schemas.microsoft.com/office/powerpoint/2010/main" val="1433070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3C355A-CFE5-A34B-BD0E-EADAA9B82C5D}"/>
              </a:ext>
            </a:extLst>
          </p:cNvPr>
          <p:cNvSpPr>
            <a:spLocks noGrp="1"/>
          </p:cNvSpPr>
          <p:nvPr>
            <p:ph type="title"/>
          </p:nvPr>
        </p:nvSpPr>
        <p:spPr>
          <a:xfrm>
            <a:off x="4507038" y="0"/>
            <a:ext cx="3177924" cy="629653"/>
          </a:xfrm>
        </p:spPr>
        <p:txBody>
          <a:bodyPr/>
          <a:lstStyle/>
          <a:p>
            <a:r>
              <a:rPr lang="en-US" b="1" u="sng" dirty="0">
                <a:highlight>
                  <a:srgbClr val="808000"/>
                </a:highlight>
                <a:latin typeface="Didot" panose="02000503000000020003" pitchFamily="2" charset="-79"/>
                <a:cs typeface="Didot" panose="02000503000000020003" pitchFamily="2" charset="-79"/>
              </a:rPr>
              <a:t>References</a:t>
            </a:r>
          </a:p>
        </p:txBody>
      </p:sp>
      <p:sp>
        <p:nvSpPr>
          <p:cNvPr id="3" name="Content Placeholder 2">
            <a:extLst>
              <a:ext uri="{FF2B5EF4-FFF2-40B4-BE49-F238E27FC236}">
                <a16:creationId xmlns:a16="http://schemas.microsoft.com/office/drawing/2014/main" xmlns="" id="{D8A15577-EBD7-1744-9AAD-F7E7865C16EC}"/>
              </a:ext>
            </a:extLst>
          </p:cNvPr>
          <p:cNvSpPr>
            <a:spLocks noGrp="1"/>
          </p:cNvSpPr>
          <p:nvPr>
            <p:ph idx="1"/>
          </p:nvPr>
        </p:nvSpPr>
        <p:spPr>
          <a:xfrm>
            <a:off x="985002" y="790073"/>
            <a:ext cx="9905998" cy="5887453"/>
          </a:xfrm>
        </p:spPr>
        <p:txBody>
          <a:bodyPr>
            <a:normAutofit/>
          </a:bodyPr>
          <a:lstStyle/>
          <a:p>
            <a:r>
              <a:rPr lang="en-GB" sz="1100" dirty="0">
                <a:effectLst/>
              </a:rPr>
              <a:t>Domestica (2020) System for the delivery of online orders </a:t>
            </a:r>
          </a:p>
          <a:p>
            <a:r>
              <a:rPr lang="en-GB" sz="1100" dirty="0">
                <a:effectLst/>
              </a:rPr>
              <a:t>Supply chain of the management of </a:t>
            </a:r>
            <a:r>
              <a:rPr lang="en-GB" sz="1100" dirty="0" err="1">
                <a:effectLst/>
              </a:rPr>
              <a:t>zara</a:t>
            </a:r>
            <a:r>
              <a:rPr lang="en-GB" sz="1100" dirty="0">
                <a:effectLst/>
              </a:rPr>
              <a:t> available at: </a:t>
            </a:r>
            <a:r>
              <a:rPr lang="en-GB" sz="1100" dirty="0" err="1">
                <a:effectLst/>
              </a:rPr>
              <a:t>academia.edu</a:t>
            </a:r>
            <a:endParaRPr lang="en-GB" sz="1100" dirty="0">
              <a:effectLst/>
            </a:endParaRPr>
          </a:p>
          <a:p>
            <a:r>
              <a:rPr lang="en-GB" sz="1100" i="1" dirty="0">
                <a:effectLst/>
              </a:rPr>
              <a:t>Aukstakalnis, S. (2016) ’Practical augmented reality: A guide to the technologies, applications and human factors for </a:t>
            </a:r>
            <a:r>
              <a:rPr lang="en-GB" sz="1100" i="1" dirty="0" err="1">
                <a:effectLst/>
              </a:rPr>
              <a:t>ar</a:t>
            </a:r>
            <a:r>
              <a:rPr lang="en-GB" sz="1100" i="1" dirty="0">
                <a:effectLst/>
              </a:rPr>
              <a:t> and </a:t>
            </a:r>
            <a:r>
              <a:rPr lang="en-GB" sz="1100" i="1" dirty="0" err="1">
                <a:effectLst/>
              </a:rPr>
              <a:t>vr</a:t>
            </a:r>
            <a:r>
              <a:rPr lang="en-GB" sz="1100" i="1" dirty="0">
                <a:effectLst/>
              </a:rPr>
              <a:t>’. Crawfordsville, Indiana: Mark L. Taub.</a:t>
            </a:r>
          </a:p>
          <a:p>
            <a:r>
              <a:rPr lang="en-US" sz="1100" dirty="0"/>
              <a:t>Inditex (2022) </a:t>
            </a:r>
            <a:r>
              <a:rPr lang="en-US" sz="1100" i="1" dirty="0"/>
              <a:t>Our story, available at: </a:t>
            </a:r>
            <a:r>
              <a:rPr lang="en-US" sz="1100" i="1" dirty="0">
                <a:hlinkClick r:id="rId2"/>
              </a:rPr>
              <a:t>http://www.inditex.com//</a:t>
            </a:r>
            <a:r>
              <a:rPr lang="en-US" sz="1100" i="1" dirty="0"/>
              <a:t> (accessed: March,10)</a:t>
            </a:r>
          </a:p>
          <a:p>
            <a:r>
              <a:rPr lang="en-US" sz="1100" i="1" dirty="0" err="1"/>
              <a:t>ieUniversity</a:t>
            </a:r>
            <a:r>
              <a:rPr lang="en-US" sz="1100" i="1" dirty="0"/>
              <a:t> (2017)</a:t>
            </a:r>
            <a:r>
              <a:rPr lang="en-US" sz="1100" b="1" i="1" dirty="0"/>
              <a:t> </a:t>
            </a:r>
            <a:r>
              <a:rPr lang="en-GB" sz="1100" dirty="0">
                <a:effectLst/>
              </a:rPr>
              <a:t>Zara: Technology and User Experience as Drivers of Business, Available at: </a:t>
            </a:r>
            <a:r>
              <a:rPr lang="en-GB" sz="1100" dirty="0">
                <a:effectLst/>
                <a:hlinkClick r:id="rId3"/>
              </a:rPr>
              <a:t>https://www.ie.edu/insights/articles/zara-technology-and-user-experience-as-drivers-of-business/</a:t>
            </a:r>
            <a:r>
              <a:rPr lang="en-GB" sz="1100" dirty="0">
                <a:effectLst/>
              </a:rPr>
              <a:t> (accessed march, 10)</a:t>
            </a:r>
          </a:p>
          <a:p>
            <a:endParaRPr lang="en-GB" sz="1100" i="1" dirty="0">
              <a:effectLst/>
            </a:endParaRPr>
          </a:p>
          <a:p>
            <a:r>
              <a:rPr lang="en-GB" sz="1100" dirty="0"/>
              <a:t>Street C. 2018 Zara to launch an Augmented Reality app in its stores </a:t>
            </a:r>
            <a:r>
              <a:rPr lang="en-GB" sz="1100" dirty="0">
                <a:hlinkClick r:id="rId4"/>
              </a:rPr>
              <a:t>https://www.standard.co.uk/insider/fashion/zara-to-launch-an-augmented-reality-app-in-its-stores-a3789441.html</a:t>
            </a:r>
            <a:r>
              <a:rPr lang="en-GB" sz="1100" dirty="0"/>
              <a:t> (last accessed 5th of April) </a:t>
            </a:r>
          </a:p>
          <a:p>
            <a:r>
              <a:rPr lang="en-GB" sz="1100" dirty="0" err="1"/>
              <a:t>Cizmeci</a:t>
            </a:r>
            <a:r>
              <a:rPr lang="en-GB" sz="1100" dirty="0"/>
              <a:t> D. Augmented Reality in Retail: Can It Revolutionise The Industry? </a:t>
            </a:r>
            <a:r>
              <a:rPr lang="en-GB" sz="1100" dirty="0">
                <a:hlinkClick r:id="rId5"/>
              </a:rPr>
              <a:t>https://daglar-cizmeci.com/augmented-reality-in-retail/</a:t>
            </a:r>
            <a:r>
              <a:rPr lang="en-GB" sz="1100" dirty="0"/>
              <a:t> (last accessed 5th of April) </a:t>
            </a:r>
          </a:p>
          <a:p>
            <a:r>
              <a:rPr lang="en-GB" sz="1100" i="1" dirty="0" err="1">
                <a:effectLst/>
              </a:rPr>
              <a:t>Ukessays</a:t>
            </a:r>
            <a:r>
              <a:rPr lang="en-GB" sz="1100" i="1" dirty="0">
                <a:effectLst/>
              </a:rPr>
              <a:t> (2022) ‘’Marketing problems and issues faced by Zara Marketing’’ available at:  </a:t>
            </a:r>
            <a:r>
              <a:rPr lang="en-GB" sz="1100" i="1" dirty="0">
                <a:effectLst/>
                <a:hlinkClick r:id="rId6"/>
              </a:rPr>
              <a:t>https://www.ukessays.com/essays/marketing/marketing-problems-and-issues-faced-by-zara-marketing-essay.php</a:t>
            </a:r>
            <a:r>
              <a:rPr lang="en-GB" sz="1100" i="1" dirty="0">
                <a:effectLst/>
              </a:rPr>
              <a:t> (last accessed: 3/4/2022)</a:t>
            </a:r>
          </a:p>
          <a:p>
            <a:endParaRPr lang="en-GB" sz="1100" i="1" dirty="0">
              <a:effectLst/>
            </a:endParaRPr>
          </a:p>
          <a:p>
            <a:r>
              <a:rPr lang="en-GB" sz="1100" i="1" dirty="0">
                <a:effectLst/>
              </a:rPr>
              <a:t>W. Annie Marie (20015) ‘’</a:t>
            </a:r>
            <a:r>
              <a:rPr lang="en-GB" b="1" dirty="0">
                <a:effectLst/>
              </a:rPr>
              <a:t> </a:t>
            </a:r>
            <a:r>
              <a:rPr lang="en-GB" sz="1200" dirty="0">
                <a:effectLst/>
              </a:rPr>
              <a:t>ZARA: Sprinting past traditional retail</a:t>
            </a:r>
            <a:r>
              <a:rPr lang="en-GB" sz="1100" i="1" dirty="0">
                <a:effectLst/>
              </a:rPr>
              <a:t>‘’  Available at: </a:t>
            </a:r>
            <a:r>
              <a:rPr lang="en-GB" sz="1100" i="1" dirty="0">
                <a:effectLst/>
                <a:hlinkClick r:id="rId7"/>
              </a:rPr>
              <a:t>https://digital.hbs.edu/platform-rctom/submission/zara-sprinting-past-traditional-retail/#</a:t>
            </a:r>
            <a:r>
              <a:rPr lang="en-GB" sz="1100" i="1" dirty="0">
                <a:effectLst/>
              </a:rPr>
              <a:t> (last accessed: 5/4/2022)</a:t>
            </a:r>
          </a:p>
          <a:p>
            <a:endParaRPr lang="en-GB" sz="1100" i="1" dirty="0">
              <a:effectLst/>
            </a:endParaRPr>
          </a:p>
        </p:txBody>
      </p:sp>
    </p:spTree>
    <p:extLst>
      <p:ext uri="{BB962C8B-B14F-4D97-AF65-F5344CB8AC3E}">
        <p14:creationId xmlns:p14="http://schemas.microsoft.com/office/powerpoint/2010/main" val="28159017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{EF3D4D9C-62C2-7F4B-8A1A-3033E5E635D3}tf10001063</Template>
  <TotalTime>18144</TotalTime>
  <Words>1098</Words>
  <Application>Microsoft Macintosh PowerPoint</Application>
  <PresentationFormat>Widescreen</PresentationFormat>
  <Paragraphs>151</Paragraphs>
  <Slides>25</Slides>
  <Notes>1</Notes>
  <HiddenSlides>0</HiddenSlides>
  <MMClips>1</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25</vt:i4>
      </vt:variant>
    </vt:vector>
  </HeadingPairs>
  <TitlesOfParts>
    <vt:vector size="43" baseType="lpstr">
      <vt:lpstr>ACADEMY ENGRAVED LET PLAIN:1.0</vt:lpstr>
      <vt:lpstr>Al Bayan</vt:lpstr>
      <vt:lpstr>Al Nile</vt:lpstr>
      <vt:lpstr>Amasis MT Pro</vt:lpstr>
      <vt:lpstr>Arial</vt:lpstr>
      <vt:lpstr>BM DoHyeon OTF</vt:lpstr>
      <vt:lpstr>Calibri</vt:lpstr>
      <vt:lpstr>Calibri Light</vt:lpstr>
      <vt:lpstr>Century Gothic</vt:lpstr>
      <vt:lpstr>Consolas</vt:lpstr>
      <vt:lpstr>Didot</vt:lpstr>
      <vt:lpstr>Georgia Pro Cond Light</vt:lpstr>
      <vt:lpstr>Kefa</vt:lpstr>
      <vt:lpstr>Optima</vt:lpstr>
      <vt:lpstr>Palatino Linotype</vt:lpstr>
      <vt:lpstr>Superclarendon</vt:lpstr>
      <vt:lpstr>Wingdings</vt:lpstr>
      <vt:lpstr>Mesh</vt:lpstr>
      <vt:lpstr>Digital skills and research methods</vt:lpstr>
      <vt:lpstr>The use of augmented reality at Zara</vt:lpstr>
      <vt:lpstr>Augmented reality</vt:lpstr>
      <vt:lpstr>A little story about The Inditex family</vt:lpstr>
      <vt:lpstr>1975</vt:lpstr>
      <vt:lpstr>Mission and vision of Zara</vt:lpstr>
      <vt:lpstr>CHALLENGES BEFORE THE IMPLEMENTATION Of AR</vt:lpstr>
      <vt:lpstr>PowerPoint Presentation</vt:lpstr>
      <vt:lpstr>Expansion</vt:lpstr>
      <vt:lpstr>The supply chain management of ZARA</vt:lpstr>
      <vt:lpstr>New Technology</vt:lpstr>
      <vt:lpstr>Insights of Augmented Reality </vt:lpstr>
      <vt:lpstr>Insights of Augmented Reality</vt:lpstr>
      <vt:lpstr>INSIGHTS OF AUGMENTED REALITY</vt:lpstr>
      <vt:lpstr>Insights Of Augmented Reality</vt:lpstr>
      <vt:lpstr>Positive and negative impacts of ar</vt:lpstr>
      <vt:lpstr>Positive IMPACTS of AR</vt:lpstr>
      <vt:lpstr>Negative  impacts of using this technology</vt:lpstr>
      <vt:lpstr>The traditional</vt:lpstr>
      <vt:lpstr>the traditional job descriptions cashier  </vt:lpstr>
      <vt:lpstr>Modern </vt:lpstr>
      <vt:lpstr>Zara mobile app </vt:lpstr>
      <vt:lpstr>The future is here </vt:lpstr>
      <vt:lpstr>Thank you for all your attention </vt:lpstr>
      <vt:lpstr>References</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Fabio Jacuzzi (2124362)</dc:creator>
  <cp:lastModifiedBy>Kalina Raycheva Matharoo (2125136)</cp:lastModifiedBy>
  <cp:revision>19</cp:revision>
  <dcterms:created xsi:type="dcterms:W3CDTF">2022-03-16T16:23:38Z</dcterms:created>
  <dcterms:modified xsi:type="dcterms:W3CDTF">2022-04-19T12:54:21Z</dcterms:modified>
</cp:coreProperties>
</file>