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96" r:id="rId2"/>
    <p:sldId id="256" r:id="rId3"/>
    <p:sldId id="259" r:id="rId4"/>
    <p:sldId id="260" r:id="rId5"/>
    <p:sldId id="261" r:id="rId6"/>
    <p:sldId id="318" r:id="rId7"/>
    <p:sldId id="306" r:id="rId8"/>
    <p:sldId id="267" r:id="rId9"/>
    <p:sldId id="268" r:id="rId10"/>
    <p:sldId id="295" r:id="rId11"/>
    <p:sldId id="272" r:id="rId12"/>
    <p:sldId id="273" r:id="rId13"/>
    <p:sldId id="271" r:id="rId14"/>
    <p:sldId id="311" r:id="rId15"/>
    <p:sldId id="297" r:id="rId16"/>
    <p:sldId id="288" r:id="rId17"/>
    <p:sldId id="304" r:id="rId18"/>
    <p:sldId id="305" r:id="rId19"/>
    <p:sldId id="276" r:id="rId20"/>
    <p:sldId id="310" r:id="rId21"/>
    <p:sldId id="314" r:id="rId22"/>
    <p:sldId id="294" r:id="rId23"/>
    <p:sldId id="315" r:id="rId24"/>
    <p:sldId id="300" r:id="rId25"/>
    <p:sldId id="317"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32963-E0FE-4FFE-92D4-304CE1508BF6}" v="14" dt="2022-05-22T10:40:10.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C7F5A-DA29-45DC-97C0-873AF616B820}" type="datetimeFigureOut">
              <a:rPr lang="en-GB" smtClean="0"/>
              <a:t>22/05/2022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ED373-0837-48EC-A0D9-F41199A828BF}" type="slidenum">
              <a:rPr lang="en-GB" smtClean="0"/>
              <a:t>‹#›</a:t>
            </a:fld>
            <a:endParaRPr lang="en-GB"/>
          </a:p>
        </p:txBody>
      </p:sp>
    </p:spTree>
    <p:extLst>
      <p:ext uri="{BB962C8B-B14F-4D97-AF65-F5344CB8AC3E}">
        <p14:creationId xmlns:p14="http://schemas.microsoft.com/office/powerpoint/2010/main" val="382668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3EE0D1-748F-4AFB-B4B2-36E418AA93B1}" type="slidenum">
              <a:rPr lang="en-GB"/>
              <a:pPr/>
              <a:t>19</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914400" y="4343400"/>
            <a:ext cx="5029200" cy="4114800"/>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1C212E-6908-43A6-98BF-5891B98602E6}" type="slidenum">
              <a:rPr lang="en-GB"/>
              <a:pPr/>
              <a:t>21</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914400" y="4343400"/>
            <a:ext cx="5029200" cy="4114800"/>
          </a:xfrm>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A9B08B-77B1-4036-8B5D-1E449BB21142}" type="slidenum">
              <a:rPr lang="en-GB"/>
              <a:pPr/>
              <a:t>26</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0018-9930-4EF9-9CD2-4DA0BD9CB1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075EE8-EE4E-484C-B4EB-BCD1FC3A4F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388185-E5E2-4321-9578-A6886F18BF08}"/>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ECC84520-6F9D-4F0F-8439-1FB467AEE0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817C-77D3-4F39-9AA7-724871BF653A}"/>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9988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2974-2DB6-4C1B-836A-E041CC9988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BAFD8E-83C7-4283-AAC1-B9E287D9D5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7B341-215F-4BEB-9F41-061F50A50BE1}"/>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0ABB313D-D75F-4AAB-8D23-C2F7CE0E4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5D4918-2167-435E-9F24-10D8855175E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15346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B0CA2-C20E-4C29-AD86-FD4ADB606E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937CE3-E8B3-4A0E-8E0D-783B6709F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C9254-463A-42D8-9BC5-EC68442EC31D}"/>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23913F72-FFC8-4C7A-B68E-3852BD52AB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421C6-0503-495C-83D0-23329FB1DD1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4015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4A9B-5403-457D-ABC4-F92AAB5565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E0BA19-A049-4465-A3BC-7538354CCA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8FDDDC-ACD8-4323-9D97-A1C661104D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3D1516-7728-4A21-98E9-785A8FD19581}"/>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6" name="Footer Placeholder 5">
            <a:extLst>
              <a:ext uri="{FF2B5EF4-FFF2-40B4-BE49-F238E27FC236}">
                <a16:creationId xmlns:a16="http://schemas.microsoft.com/office/drawing/2014/main" id="{F380C066-B1A3-46E8-8CA4-B06C035C21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F21CC6-8219-42B8-949C-B5E55EF702C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31317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38868-E78B-45C7-A1AE-7940849E5E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D015F4-9639-4FB5-BC2F-1A2FA72D60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845557-D3CD-4F9F-8F86-FDFECAD5C9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A64AA-E305-49DA-AD85-D43C9B25C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8A7E21-4824-4A0E-8102-6714D678E1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B45497-AE58-42CC-A13B-D3778674FDFC}"/>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8" name="Footer Placeholder 7">
            <a:extLst>
              <a:ext uri="{FF2B5EF4-FFF2-40B4-BE49-F238E27FC236}">
                <a16:creationId xmlns:a16="http://schemas.microsoft.com/office/drawing/2014/main" id="{FB801B50-26CE-4032-B343-1EEF34CBF9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B07639-4917-4B3C-AF5E-0CFEF28D8E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318627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41632-B4CD-4D24-BD62-B328288BE0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AC273D-4222-48B5-BADE-A0C34797DC26}"/>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4" name="Footer Placeholder 3">
            <a:extLst>
              <a:ext uri="{FF2B5EF4-FFF2-40B4-BE49-F238E27FC236}">
                <a16:creationId xmlns:a16="http://schemas.microsoft.com/office/drawing/2014/main" id="{D54C8CFF-5962-49E5-890E-D78E2D8F87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13057F-C735-4F3A-BF1F-A4C21954EBF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509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E857E-8422-4D43-BD4E-C7BCBBB08E31}"/>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3" name="Footer Placeholder 2">
            <a:extLst>
              <a:ext uri="{FF2B5EF4-FFF2-40B4-BE49-F238E27FC236}">
                <a16:creationId xmlns:a16="http://schemas.microsoft.com/office/drawing/2014/main" id="{153D46B3-6980-4363-87D8-C115FFED09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B15F27-EC69-4143-98D0-300B63B3A32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1129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23B64-EE7D-478A-9C63-B83A440DA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AE0011-A30F-4150-AE9C-FBA1CA1B08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DBFD2E-58AC-4699-8F38-83975D8D92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4E9A3B-4ADD-4989-A8F2-8857B17AB3FE}"/>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6" name="Footer Placeholder 5">
            <a:extLst>
              <a:ext uri="{FF2B5EF4-FFF2-40B4-BE49-F238E27FC236}">
                <a16:creationId xmlns:a16="http://schemas.microsoft.com/office/drawing/2014/main" id="{A5069EA2-040B-483C-A6CD-147017A8CC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BE9F4-3BAB-4E09-8A9A-E5030DC0C403}"/>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91702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4CDE5-1878-4B5E-A237-859E33E43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762370-E6DD-4A10-80B2-EBFE84819C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BA684C-6021-48B3-B64A-20CF9CFB9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A4B654-3338-46DC-85AF-79B32E1E1889}"/>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6" name="Footer Placeholder 5">
            <a:extLst>
              <a:ext uri="{FF2B5EF4-FFF2-40B4-BE49-F238E27FC236}">
                <a16:creationId xmlns:a16="http://schemas.microsoft.com/office/drawing/2014/main" id="{BF01BF54-6F34-458A-B891-5FC96526B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B11B7-59DE-4118-A002-684628B45F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4263839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87AAE-363E-4E12-834D-5D7237FD5E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501983-A779-40E7-8362-05DAF9DF55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32F7C-4CB0-4443-8E9A-CC4F3155A9A2}"/>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0EE90ACB-3178-4ACF-B566-C3D23545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A8794-C041-4618-B72F-D9E3D59FA12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647508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98F58-6528-4E8C-9692-C0979D634A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C48C7-5BD9-4572-9CD4-0D12850B99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04220-ACB1-48BE-B70A-CD9EB653F39C}"/>
              </a:ext>
            </a:extLst>
          </p:cNvPr>
          <p:cNvSpPr>
            <a:spLocks noGrp="1"/>
          </p:cNvSpPr>
          <p:nvPr>
            <p:ph type="dt" sz="half" idx="10"/>
          </p:nvPr>
        </p:nvSpPr>
        <p:spPr/>
        <p:txBody>
          <a:body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0734FDC2-5E4F-4752-ACA5-42D3651E5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29B00-C37D-46BF-92E2-C6B99ED53E0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2627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942E9A-7437-4141-B8AD-839A7DD396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B3DF9D-7B3C-4BD0-A13C-001AF6B9ED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49B26-5764-4824-B8F5-802C4610E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021D9-5473-44DF-B7CE-D72BA8A2DF24}" type="datetimeFigureOut">
              <a:rPr lang="en-GB" smtClean="0"/>
              <a:t>22/05/2022</a:t>
            </a:fld>
            <a:endParaRPr lang="en-GB"/>
          </a:p>
        </p:txBody>
      </p:sp>
      <p:sp>
        <p:nvSpPr>
          <p:cNvPr id="5" name="Footer Placeholder 4">
            <a:extLst>
              <a:ext uri="{FF2B5EF4-FFF2-40B4-BE49-F238E27FC236}">
                <a16:creationId xmlns:a16="http://schemas.microsoft.com/office/drawing/2014/main" id="{FEA225A7-0A94-4440-9CEC-8F1BCE89F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10112D-8853-4BC8-9CAC-141D629531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65722-8E8A-4D78-900C-998FD06696DA}" type="slidenum">
              <a:rPr lang="en-GB" smtClean="0"/>
              <a:t>‹#›</a:t>
            </a:fld>
            <a:endParaRPr lang="en-GB"/>
          </a:p>
        </p:txBody>
      </p:sp>
    </p:spTree>
    <p:extLst>
      <p:ext uri="{BB962C8B-B14F-4D97-AF65-F5344CB8AC3E}">
        <p14:creationId xmlns:p14="http://schemas.microsoft.com/office/powerpoint/2010/main" val="1727956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emf"/><Relationship Id="rId5" Type="http://schemas.openxmlformats.org/officeDocument/2006/relationships/oleObject" Target="../embeddings/oleObject2.bin"/><Relationship Id="rId4" Type="http://schemas.openxmlformats.org/officeDocument/2006/relationships/image" Target="../media/image1.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0a1-ch08.gif%20%20%20%20%20%20%20%20%20%20%20%20%20%20%20%20%20%20%20%20%20%20%20%20%20%20%20%20%20%20%20%20%20%20%20%20%20%20%20%20%20%20%20%20%20%20%20%20%20%20%20%20%200001A3CF%0aBob's%20work%20%20%20%20%20%20%20%20%20%20%20%20%20%20%20%20%20%20%20%20%20B5E64ED3:"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5.e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773E-77A1-464C-A902-3F02153F00FE}"/>
              </a:ext>
            </a:extLst>
          </p:cNvPr>
          <p:cNvSpPr>
            <a:spLocks noGrp="1"/>
          </p:cNvSpPr>
          <p:nvPr>
            <p:ph type="ctrTitle"/>
          </p:nvPr>
        </p:nvSpPr>
        <p:spPr/>
        <p:txBody>
          <a:bodyPr/>
          <a:lstStyle/>
          <a:p>
            <a:r>
              <a:rPr lang="en-GB" dirty="0"/>
              <a:t>Strategic Models Lecture 5</a:t>
            </a:r>
          </a:p>
        </p:txBody>
      </p:sp>
      <p:sp>
        <p:nvSpPr>
          <p:cNvPr id="3" name="Subtitle 2">
            <a:extLst>
              <a:ext uri="{FF2B5EF4-FFF2-40B4-BE49-F238E27FC236}">
                <a16:creationId xmlns:a16="http://schemas.microsoft.com/office/drawing/2014/main" id="{B9300603-C484-4365-B11B-AB5A7F8B3F1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60852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B459F1C8-C535-410C-B4F6-9A472BBBD3E0}"/>
              </a:ext>
            </a:extLst>
          </p:cNvPr>
          <p:cNvSpPr>
            <a:spLocks noGrp="1" noChangeArrowheads="1"/>
          </p:cNvSpPr>
          <p:nvPr>
            <p:ph type="title"/>
          </p:nvPr>
        </p:nvSpPr>
        <p:spPr/>
        <p:txBody>
          <a:bodyPr/>
          <a:lstStyle/>
          <a:p>
            <a:pPr eaLnBrk="1" hangingPunct="1"/>
            <a:r>
              <a:rPr lang="en-GB" altLang="en-US" sz="2400" dirty="0"/>
              <a:t>THE USES AND</a:t>
            </a:r>
            <a:br>
              <a:rPr lang="en-GB" altLang="en-US" sz="2400" dirty="0"/>
            </a:br>
            <a:r>
              <a:rPr lang="en-GB" altLang="en-US" sz="2400" dirty="0"/>
              <a:t> VALUE OF STRATEGY</a:t>
            </a:r>
            <a:br>
              <a:rPr lang="en-GB" altLang="en-US" sz="2400" dirty="0"/>
            </a:br>
            <a:r>
              <a:rPr lang="en-GB" altLang="en-US" sz="2400" dirty="0"/>
              <a:t>RECAP</a:t>
            </a:r>
          </a:p>
        </p:txBody>
      </p:sp>
      <p:sp>
        <p:nvSpPr>
          <p:cNvPr id="2051" name="Rectangle 3">
            <a:extLst>
              <a:ext uri="{FF2B5EF4-FFF2-40B4-BE49-F238E27FC236}">
                <a16:creationId xmlns:a16="http://schemas.microsoft.com/office/drawing/2014/main" id="{06DAF2E4-33A2-41B0-AF09-A80F532EB91E}"/>
              </a:ext>
            </a:extLst>
          </p:cNvPr>
          <p:cNvSpPr>
            <a:spLocks noGrp="1" noChangeArrowheads="1"/>
          </p:cNvSpPr>
          <p:nvPr>
            <p:ph type="body" idx="1"/>
          </p:nvPr>
        </p:nvSpPr>
        <p:spPr/>
        <p:txBody>
          <a:bodyPr/>
          <a:lstStyle/>
          <a:p>
            <a:pPr eaLnBrk="1" hangingPunct="1">
              <a:lnSpc>
                <a:spcPct val="90000"/>
              </a:lnSpc>
            </a:pPr>
            <a:r>
              <a:rPr lang="en-GB" altLang="en-US" sz="2400" dirty="0"/>
              <a:t>Assists in the formulation of goals &amp; objectives</a:t>
            </a:r>
          </a:p>
          <a:p>
            <a:pPr eaLnBrk="1" hangingPunct="1">
              <a:lnSpc>
                <a:spcPct val="90000"/>
              </a:lnSpc>
            </a:pPr>
            <a:r>
              <a:rPr lang="en-GB" altLang="en-US" sz="2400" dirty="0"/>
              <a:t>A form of management control- operations level (budgets and targets)</a:t>
            </a:r>
          </a:p>
          <a:p>
            <a:pPr eaLnBrk="1" hangingPunct="1">
              <a:lnSpc>
                <a:spcPct val="90000"/>
              </a:lnSpc>
            </a:pPr>
            <a:r>
              <a:rPr lang="en-GB" altLang="en-US" sz="2400" dirty="0"/>
              <a:t>Assists in the process of allocating resources</a:t>
            </a:r>
          </a:p>
          <a:p>
            <a:pPr eaLnBrk="1" hangingPunct="1">
              <a:lnSpc>
                <a:spcPct val="90000"/>
              </a:lnSpc>
            </a:pPr>
            <a:r>
              <a:rPr lang="en-GB" altLang="en-US" sz="2400" dirty="0"/>
              <a:t>Identification of key strategic issues in the future</a:t>
            </a:r>
          </a:p>
          <a:p>
            <a:pPr eaLnBrk="1" hangingPunct="1">
              <a:lnSpc>
                <a:spcPct val="90000"/>
              </a:lnSpc>
            </a:pPr>
            <a:r>
              <a:rPr lang="en-GB" altLang="en-US" sz="2400" dirty="0"/>
              <a:t>Integrating power of strategy ‘corporate culture’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0-#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1" end="1"/>
                                            </p:txEl>
                                          </p:spTgt>
                                        </p:tgtEl>
                                        <p:attrNameLst>
                                          <p:attrName>style.visibility</p:attrName>
                                        </p:attrNameLst>
                                      </p:cBhvr>
                                      <p:to>
                                        <p:strVal val="visible"/>
                                      </p:to>
                                    </p:set>
                                    <p:anim calcmode="lin" valueType="num">
                                      <p:cBhvr additive="base">
                                        <p:cTn id="19" dur="5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51">
                                            <p:txEl>
                                              <p:pRg st="2" end="2"/>
                                            </p:txEl>
                                          </p:spTgt>
                                        </p:tgtEl>
                                        <p:attrNameLst>
                                          <p:attrName>style.visibility</p:attrName>
                                        </p:attrNameLst>
                                      </p:cBhvr>
                                      <p:to>
                                        <p:strVal val="visible"/>
                                      </p:to>
                                    </p:set>
                                    <p:anim calcmode="lin" valueType="num">
                                      <p:cBhvr additive="base">
                                        <p:cTn id="25" dur="500" fill="hold"/>
                                        <p:tgtEl>
                                          <p:spTgt spid="205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5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51">
                                            <p:txEl>
                                              <p:pRg st="3" end="3"/>
                                            </p:txEl>
                                          </p:spTgt>
                                        </p:tgtEl>
                                        <p:attrNameLst>
                                          <p:attrName>style.visibility</p:attrName>
                                        </p:attrNameLst>
                                      </p:cBhvr>
                                      <p:to>
                                        <p:strVal val="visible"/>
                                      </p:to>
                                    </p:set>
                                    <p:anim calcmode="lin" valueType="num">
                                      <p:cBhvr additive="base">
                                        <p:cTn id="31" dur="500" fill="hold"/>
                                        <p:tgtEl>
                                          <p:spTgt spid="205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0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051">
                                            <p:txEl>
                                              <p:pRg st="4" end="4"/>
                                            </p:txEl>
                                          </p:spTgt>
                                        </p:tgtEl>
                                        <p:attrNameLst>
                                          <p:attrName>style.visibility</p:attrName>
                                        </p:attrNameLst>
                                      </p:cBhvr>
                                      <p:to>
                                        <p:strVal val="visible"/>
                                      </p:to>
                                    </p:set>
                                    <p:anim calcmode="lin" valueType="num">
                                      <p:cBhvr additive="base">
                                        <p:cTn id="37" dur="500" fill="hold"/>
                                        <p:tgtEl>
                                          <p:spTgt spid="205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0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A75591C-21BD-43BB-B684-7E53E8205AB9}"/>
              </a:ext>
            </a:extLst>
          </p:cNvPr>
          <p:cNvSpPr>
            <a:spLocks noGrp="1" noChangeArrowheads="1"/>
          </p:cNvSpPr>
          <p:nvPr>
            <p:ph type="title"/>
          </p:nvPr>
        </p:nvSpPr>
        <p:spPr/>
        <p:txBody>
          <a:bodyPr/>
          <a:lstStyle/>
          <a:p>
            <a:pPr eaLnBrk="1" hangingPunct="1"/>
            <a:r>
              <a:rPr lang="en-GB" altLang="en-US"/>
              <a:t>Three Models of Strategy</a:t>
            </a:r>
          </a:p>
        </p:txBody>
      </p:sp>
      <p:sp>
        <p:nvSpPr>
          <p:cNvPr id="4099" name="Rectangle 3">
            <a:extLst>
              <a:ext uri="{FF2B5EF4-FFF2-40B4-BE49-F238E27FC236}">
                <a16:creationId xmlns:a16="http://schemas.microsoft.com/office/drawing/2014/main" id="{A4F5BF13-73B5-4523-92A6-EDA72176E523}"/>
              </a:ext>
            </a:extLst>
          </p:cNvPr>
          <p:cNvSpPr>
            <a:spLocks noGrp="1" noChangeArrowheads="1"/>
          </p:cNvSpPr>
          <p:nvPr>
            <p:ph type="body" idx="1"/>
          </p:nvPr>
        </p:nvSpPr>
        <p:spPr/>
        <p:txBody>
          <a:bodyPr/>
          <a:lstStyle/>
          <a:p>
            <a:pPr eaLnBrk="1" hangingPunct="1"/>
            <a:r>
              <a:rPr lang="en-GB" altLang="en-US"/>
              <a:t>Simple and Static</a:t>
            </a:r>
          </a:p>
          <a:p>
            <a:pPr eaLnBrk="1" hangingPunct="1"/>
            <a:r>
              <a:rPr lang="en-GB" altLang="en-US" sz="2400"/>
              <a:t>These types of organisations exits in environments that hardly change</a:t>
            </a:r>
            <a:r>
              <a:rPr lang="en-GB" altLang="en-US"/>
              <a:t>.</a:t>
            </a:r>
          </a:p>
          <a:p>
            <a:pPr eaLnBrk="1" hangingPunct="1"/>
            <a:r>
              <a:rPr lang="en-GB" altLang="en-US" sz="2400"/>
              <a:t>They base their strategies on historical information from sales/usage data.</a:t>
            </a:r>
          </a:p>
          <a:p>
            <a:pPr eaLnBrk="1" hangingPunct="1"/>
            <a:r>
              <a:rPr lang="en-GB" altLang="en-US" sz="2400"/>
              <a:t>Even in this environment however changes can take place e.g. a change in legislation, resources becoming scarce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0-#ppt_w/2"/>
                                          </p:val>
                                        </p:tav>
                                        <p:tav tm="100000">
                                          <p:val>
                                            <p:strVal val="#ppt_x"/>
                                          </p:val>
                                        </p:tav>
                                      </p:tavLst>
                                    </p:anim>
                                    <p:anim calcmode="lin" valueType="num">
                                      <p:cBhvr additive="base">
                                        <p:cTn id="8" dur="5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5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5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5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5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autoUpdateAnimBg="0"/>
      <p:bldP spid="409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A511204-D7B2-4658-B6AA-445B5041A431}"/>
              </a:ext>
            </a:extLst>
          </p:cNvPr>
          <p:cNvSpPr>
            <a:spLocks noGrp="1" noChangeArrowheads="1"/>
          </p:cNvSpPr>
          <p:nvPr>
            <p:ph type="title"/>
          </p:nvPr>
        </p:nvSpPr>
        <p:spPr/>
        <p:txBody>
          <a:bodyPr/>
          <a:lstStyle/>
          <a:p>
            <a:pPr eaLnBrk="1" hangingPunct="1"/>
            <a:endParaRPr lang="en-US" altLang="en-US"/>
          </a:p>
        </p:txBody>
      </p:sp>
      <p:sp>
        <p:nvSpPr>
          <p:cNvPr id="5123" name="Rectangle 3">
            <a:extLst>
              <a:ext uri="{FF2B5EF4-FFF2-40B4-BE49-F238E27FC236}">
                <a16:creationId xmlns:a16="http://schemas.microsoft.com/office/drawing/2014/main" id="{4250CC1D-FE4D-4276-9E2B-25FC7A670442}"/>
              </a:ext>
            </a:extLst>
          </p:cNvPr>
          <p:cNvSpPr>
            <a:spLocks noGrp="1" noChangeArrowheads="1"/>
          </p:cNvSpPr>
          <p:nvPr>
            <p:ph type="body" idx="1"/>
          </p:nvPr>
        </p:nvSpPr>
        <p:spPr/>
        <p:txBody>
          <a:bodyPr/>
          <a:lstStyle/>
          <a:p>
            <a:pPr eaLnBrk="1" hangingPunct="1"/>
            <a:r>
              <a:rPr lang="en-GB" altLang="en-US" sz="2400"/>
              <a:t>DYNAMIC</a:t>
            </a:r>
          </a:p>
          <a:p>
            <a:pPr eaLnBrk="1" hangingPunct="1"/>
            <a:r>
              <a:rPr lang="en-GB" altLang="en-US" sz="2400"/>
              <a:t>This environment changes quickly and frequently</a:t>
            </a:r>
          </a:p>
          <a:p>
            <a:pPr eaLnBrk="1" hangingPunct="1"/>
            <a:r>
              <a:rPr lang="en-GB" altLang="en-US" sz="2400"/>
              <a:t>Managers need to be visionary and sense what is going to occur.</a:t>
            </a:r>
          </a:p>
          <a:p>
            <a:pPr eaLnBrk="1" hangingPunct="1"/>
            <a:r>
              <a:rPr lang="en-GB" altLang="en-US" sz="2400"/>
              <a:t>Failure of organisations in this type of environment come from management who do not read the signs</a:t>
            </a:r>
          </a:p>
          <a:p>
            <a:pPr eaLnBrk="1" hangingPunct="1"/>
            <a:r>
              <a:rPr lang="en-GB" altLang="en-US" sz="2400"/>
              <a:t>A weakness here however, is that some organisations are always looking for change in the environment and react when they need to stand still.</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P spid="5123"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FC501CE-6EC1-45DA-BA9A-6CD06981F355}"/>
              </a:ext>
            </a:extLst>
          </p:cNvPr>
          <p:cNvSpPr>
            <a:spLocks noGrp="1" noChangeArrowheads="1"/>
          </p:cNvSpPr>
          <p:nvPr>
            <p:ph type="title"/>
          </p:nvPr>
        </p:nvSpPr>
        <p:spPr/>
        <p:txBody>
          <a:bodyPr/>
          <a:lstStyle/>
          <a:p>
            <a:pPr eaLnBrk="1" hangingPunct="1"/>
            <a:endParaRPr lang="en-US" altLang="en-US"/>
          </a:p>
        </p:txBody>
      </p:sp>
      <p:sp>
        <p:nvSpPr>
          <p:cNvPr id="6147" name="Rectangle 3">
            <a:extLst>
              <a:ext uri="{FF2B5EF4-FFF2-40B4-BE49-F238E27FC236}">
                <a16:creationId xmlns:a16="http://schemas.microsoft.com/office/drawing/2014/main" id="{0E24F83A-1CCD-4D72-821D-4A6C73F8F864}"/>
              </a:ext>
            </a:extLst>
          </p:cNvPr>
          <p:cNvSpPr>
            <a:spLocks noGrp="1" noChangeArrowheads="1"/>
          </p:cNvSpPr>
          <p:nvPr>
            <p:ph type="body" idx="1"/>
          </p:nvPr>
        </p:nvSpPr>
        <p:spPr/>
        <p:txBody>
          <a:bodyPr/>
          <a:lstStyle/>
          <a:p>
            <a:pPr eaLnBrk="1" hangingPunct="1"/>
            <a:r>
              <a:rPr lang="en-GB" altLang="en-US" sz="2000"/>
              <a:t>COMPLEX</a:t>
            </a:r>
          </a:p>
          <a:p>
            <a:pPr eaLnBrk="1" hangingPunct="1"/>
            <a:r>
              <a:rPr lang="en-GB" altLang="en-US" sz="2000"/>
              <a:t>In this organisation different demands are placed on different aspects of the firm</a:t>
            </a:r>
          </a:p>
          <a:p>
            <a:pPr eaLnBrk="1" hangingPunct="1"/>
            <a:r>
              <a:rPr lang="en-GB" altLang="en-US" sz="2000"/>
              <a:t>A firm producing different products for different markets would experience a complex environment</a:t>
            </a:r>
          </a:p>
          <a:p>
            <a:pPr eaLnBrk="1" hangingPunct="1"/>
            <a:r>
              <a:rPr lang="en-GB" altLang="en-US" sz="2000"/>
              <a:t>Organisational structures would reflect this complexity</a:t>
            </a:r>
          </a:p>
          <a:p>
            <a:pPr eaLnBrk="1" hangingPunct="1"/>
            <a:r>
              <a:rPr lang="en-GB" altLang="en-US" sz="2000"/>
              <a:t>Dynamic and complex organisations face interconnected problems</a:t>
            </a:r>
          </a:p>
          <a:p>
            <a:pPr eaLnBrk="1" hangingPunct="1"/>
            <a:r>
              <a:rPr lang="en-GB" altLang="en-US" sz="2000"/>
              <a:t>Managers will try to reduce uncertainty within the firm by:</a:t>
            </a:r>
          </a:p>
          <a:p>
            <a:pPr eaLnBrk="1" hangingPunct="1"/>
            <a:r>
              <a:rPr lang="en-GB" altLang="en-US" sz="2000"/>
              <a:t>Collecting information and influencing and controlling the environment </a:t>
            </a:r>
          </a:p>
          <a:p>
            <a:pPr eaLnBrk="1" hangingPunct="1"/>
            <a:endParaRPr lang="en-GB" altLang="en-US" sz="20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tgtEl>
                                          <p:spTgt spid="6146"/>
                                        </p:tgtEl>
                                        <p:attrNameLst>
                                          <p:attrName>ppt_x</p:attrName>
                                        </p:attrNameLst>
                                      </p:cBhvr>
                                      <p:tavLst>
                                        <p:tav tm="0">
                                          <p:val>
                                            <p:strVal val="0-#ppt_w/2"/>
                                          </p:val>
                                        </p:tav>
                                        <p:tav tm="100000">
                                          <p:val>
                                            <p:strVal val="#ppt_x"/>
                                          </p:val>
                                        </p:tav>
                                      </p:tavLst>
                                    </p:anim>
                                    <p:anim calcmode="lin" valueType="num">
                                      <p:cBhvr additive="base">
                                        <p:cTn id="8" dur="5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 calcmode="lin" valueType="num">
                                      <p:cBhvr additive="base">
                                        <p:cTn id="19"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5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3" end="3"/>
                                            </p:txEl>
                                          </p:spTgt>
                                        </p:tgtEl>
                                        <p:attrNameLst>
                                          <p:attrName>style.visibility</p:attrName>
                                        </p:attrNameLst>
                                      </p:cBhvr>
                                      <p:to>
                                        <p:strVal val="visible"/>
                                      </p:to>
                                    </p:set>
                                    <p:anim calcmode="lin" valueType="num">
                                      <p:cBhvr additive="base">
                                        <p:cTn id="31" dur="5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4" end="4"/>
                                            </p:txEl>
                                          </p:spTgt>
                                        </p:tgtEl>
                                        <p:attrNameLst>
                                          <p:attrName>style.visibility</p:attrName>
                                        </p:attrNameLst>
                                      </p:cBhvr>
                                      <p:to>
                                        <p:strVal val="visible"/>
                                      </p:to>
                                    </p:set>
                                    <p:anim calcmode="lin" valueType="num">
                                      <p:cBhvr additive="base">
                                        <p:cTn id="37" dur="5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7">
                                            <p:txEl>
                                              <p:pRg st="5" end="5"/>
                                            </p:txEl>
                                          </p:spTgt>
                                        </p:tgtEl>
                                        <p:attrNameLst>
                                          <p:attrName>style.visibility</p:attrName>
                                        </p:attrNameLst>
                                      </p:cBhvr>
                                      <p:to>
                                        <p:strVal val="visible"/>
                                      </p:to>
                                    </p:set>
                                    <p:anim calcmode="lin" valueType="num">
                                      <p:cBhvr additive="base">
                                        <p:cTn id="43" dur="500" fill="hold"/>
                                        <p:tgtEl>
                                          <p:spTgt spid="614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7">
                                            <p:txEl>
                                              <p:pRg st="6" end="6"/>
                                            </p:txEl>
                                          </p:spTgt>
                                        </p:tgtEl>
                                        <p:attrNameLst>
                                          <p:attrName>style.visibility</p:attrName>
                                        </p:attrNameLst>
                                      </p:cBhvr>
                                      <p:to>
                                        <p:strVal val="visible"/>
                                      </p:to>
                                    </p:set>
                                    <p:anim calcmode="lin" valueType="num">
                                      <p:cBhvr additive="base">
                                        <p:cTn id="49" dur="500" fill="hold"/>
                                        <p:tgtEl>
                                          <p:spTgt spid="6147">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1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autoUpdateAnimBg="0"/>
      <p:bldP spid="614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B2C5-EFB4-4191-85CF-04525377A109}"/>
              </a:ext>
            </a:extLst>
          </p:cNvPr>
          <p:cNvSpPr>
            <a:spLocks noGrp="1"/>
          </p:cNvSpPr>
          <p:nvPr>
            <p:ph type="title"/>
          </p:nvPr>
        </p:nvSpPr>
        <p:spPr/>
        <p:txBody>
          <a:bodyPr/>
          <a:lstStyle/>
          <a:p>
            <a:r>
              <a:rPr lang="en-GB" dirty="0"/>
              <a:t>Analysis of the market position</a:t>
            </a:r>
          </a:p>
        </p:txBody>
      </p:sp>
      <p:sp>
        <p:nvSpPr>
          <p:cNvPr id="3" name="Content Placeholder 2">
            <a:extLst>
              <a:ext uri="{FF2B5EF4-FFF2-40B4-BE49-F238E27FC236}">
                <a16:creationId xmlns:a16="http://schemas.microsoft.com/office/drawing/2014/main" id="{657BDF3B-ABD0-4F5D-BE44-1E44AFEB3149}"/>
              </a:ext>
            </a:extLst>
          </p:cNvPr>
          <p:cNvSpPr>
            <a:spLocks noGrp="1"/>
          </p:cNvSpPr>
          <p:nvPr>
            <p:ph idx="1"/>
          </p:nvPr>
        </p:nvSpPr>
        <p:spPr/>
        <p:txBody>
          <a:bodyPr/>
          <a:lstStyle/>
          <a:p>
            <a:r>
              <a:rPr lang="en-GB" dirty="0"/>
              <a:t>SWOT</a:t>
            </a:r>
          </a:p>
          <a:p>
            <a:r>
              <a:rPr lang="en-GB" dirty="0"/>
              <a:t>PESTLE</a:t>
            </a:r>
          </a:p>
          <a:p>
            <a:r>
              <a:rPr lang="en-GB" dirty="0"/>
              <a:t>5 Forces</a:t>
            </a:r>
          </a:p>
          <a:p>
            <a:r>
              <a:rPr lang="en-GB" dirty="0"/>
              <a:t>Now establish what is happening in the market?</a:t>
            </a:r>
          </a:p>
          <a:p>
            <a:r>
              <a:rPr lang="en-GB" dirty="0"/>
              <a:t>What does the organisation do to counter actions in the market?</a:t>
            </a:r>
          </a:p>
          <a:p>
            <a:r>
              <a:rPr lang="en-GB" dirty="0"/>
              <a:t>Does it grow- which area? Does it consolidate/decline?</a:t>
            </a:r>
          </a:p>
          <a:p>
            <a:r>
              <a:rPr lang="en-GB" dirty="0"/>
              <a:t>Does it look at new ways to grow/survive?</a:t>
            </a:r>
          </a:p>
          <a:p>
            <a:r>
              <a:rPr lang="en-GB" dirty="0"/>
              <a:t>When making strategic decision you need support- stakeholder factor.</a:t>
            </a:r>
          </a:p>
        </p:txBody>
      </p:sp>
    </p:spTree>
    <p:extLst>
      <p:ext uri="{BB962C8B-B14F-4D97-AF65-F5344CB8AC3E}">
        <p14:creationId xmlns:p14="http://schemas.microsoft.com/office/powerpoint/2010/main" val="3434258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3"/>
          <p:cNvSpPr>
            <a:spLocks noGrp="1"/>
          </p:cNvSpPr>
          <p:nvPr>
            <p:ph type="sldNum" sz="quarter" idx="10"/>
          </p:nvPr>
        </p:nvSpPr>
        <p:spPr/>
        <p:txBody>
          <a:bodyPr/>
          <a:lstStyle/>
          <a:p>
            <a:fld id="{831AEA2E-3661-4543-B6E5-B6DA15AAAB49}" type="slidenum">
              <a:rPr lang="en-GB"/>
              <a:pPr/>
              <a:t>7</a:t>
            </a:fld>
            <a:endParaRPr lang="en-GB"/>
          </a:p>
        </p:txBody>
      </p:sp>
      <p:sp>
        <p:nvSpPr>
          <p:cNvPr id="132098" name="Rectangle 2"/>
          <p:cNvSpPr>
            <a:spLocks noGrp="1" noChangeArrowheads="1"/>
          </p:cNvSpPr>
          <p:nvPr>
            <p:ph type="title"/>
          </p:nvPr>
        </p:nvSpPr>
        <p:spPr>
          <a:xfrm>
            <a:off x="3071813" y="404813"/>
            <a:ext cx="7010400" cy="622300"/>
          </a:xfrm>
        </p:spPr>
        <p:txBody>
          <a:bodyPr>
            <a:normAutofit fontScale="90000"/>
          </a:bodyPr>
          <a:lstStyle/>
          <a:p>
            <a:r>
              <a:rPr lang="en-GB">
                <a:solidFill>
                  <a:schemeClr val="tx1"/>
                </a:solidFill>
              </a:rPr>
              <a:t>Life Cycle Model</a:t>
            </a:r>
          </a:p>
        </p:txBody>
      </p:sp>
      <p:graphicFrame>
        <p:nvGraphicFramePr>
          <p:cNvPr id="132099" name="Object 3">
            <a:hlinkClick r:id="" action="ppaction://ole?verb=0"/>
          </p:cNvPr>
          <p:cNvGraphicFramePr>
            <a:graphicFrameLocks/>
          </p:cNvGraphicFramePr>
          <p:nvPr/>
        </p:nvGraphicFramePr>
        <p:xfrm>
          <a:off x="1966913" y="1670051"/>
          <a:ext cx="8170862" cy="5072063"/>
        </p:xfrm>
        <a:graphic>
          <a:graphicData uri="http://schemas.openxmlformats.org/presentationml/2006/ole">
            <mc:AlternateContent xmlns:mc="http://schemas.openxmlformats.org/markup-compatibility/2006">
              <mc:Choice xmlns:v="urn:schemas-microsoft-com:vml" Requires="v">
                <p:oleObj spid="_x0000_s2050" name="Document" r:id="rId3" imgW="8170560" imgH="5072040" progId="Word.Document.8">
                  <p:embed/>
                </p:oleObj>
              </mc:Choice>
              <mc:Fallback>
                <p:oleObj name="Document" r:id="rId3" imgW="8170560" imgH="5072040" progId="Word.Document.8">
                  <p:embed/>
                  <p:pic>
                    <p:nvPicPr>
                      <p:cNvPr id="132099" name="Object 3">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6913" y="1670051"/>
                        <a:ext cx="8170862" cy="50720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32100" name="Rectangle 4"/>
          <p:cNvSpPr>
            <a:spLocks noChangeArrowheads="1"/>
          </p:cNvSpPr>
          <p:nvPr/>
        </p:nvSpPr>
        <p:spPr bwMode="auto">
          <a:xfrm>
            <a:off x="2787651" y="1898651"/>
            <a:ext cx="7388225" cy="1685925"/>
          </a:xfrm>
          <a:prstGeom prst="rect">
            <a:avLst/>
          </a:prstGeom>
          <a:solidFill>
            <a:srgbClr val="E5EBFF"/>
          </a:solidFill>
          <a:ln w="12699">
            <a:noFill/>
            <a:miter lim="800000"/>
            <a:headEnd/>
            <a:tailEnd/>
          </a:ln>
          <a:effectLst/>
        </p:spPr>
        <p:txBody>
          <a:bodyPr wrap="none" anchor="ctr"/>
          <a:lstStyle/>
          <a:p>
            <a:endParaRPr lang="en-US"/>
          </a:p>
        </p:txBody>
      </p:sp>
      <p:sp>
        <p:nvSpPr>
          <p:cNvPr id="132101" name="Line 5"/>
          <p:cNvSpPr>
            <a:spLocks noChangeShapeType="1"/>
          </p:cNvSpPr>
          <p:nvPr/>
        </p:nvSpPr>
        <p:spPr bwMode="auto">
          <a:xfrm>
            <a:off x="2787650" y="1604963"/>
            <a:ext cx="0" cy="4716462"/>
          </a:xfrm>
          <a:prstGeom prst="line">
            <a:avLst/>
          </a:prstGeom>
          <a:noFill/>
          <a:ln w="12699">
            <a:solidFill>
              <a:srgbClr val="001A6B"/>
            </a:solidFill>
            <a:prstDash val="dash"/>
            <a:round/>
            <a:headEnd/>
            <a:tailEnd/>
          </a:ln>
          <a:effectLst/>
        </p:spPr>
        <p:txBody>
          <a:bodyPr wrap="none" anchor="ctr"/>
          <a:lstStyle/>
          <a:p>
            <a:endParaRPr lang="en-US"/>
          </a:p>
        </p:txBody>
      </p:sp>
      <p:sp>
        <p:nvSpPr>
          <p:cNvPr id="132102" name="Line 6"/>
          <p:cNvSpPr>
            <a:spLocks noChangeShapeType="1"/>
          </p:cNvSpPr>
          <p:nvPr/>
        </p:nvSpPr>
        <p:spPr bwMode="auto">
          <a:xfrm>
            <a:off x="8747125" y="1584326"/>
            <a:ext cx="0" cy="4716463"/>
          </a:xfrm>
          <a:prstGeom prst="line">
            <a:avLst/>
          </a:prstGeom>
          <a:noFill/>
          <a:ln w="12699">
            <a:solidFill>
              <a:srgbClr val="001A6B"/>
            </a:solidFill>
            <a:prstDash val="dash"/>
            <a:round/>
            <a:headEnd/>
            <a:tailEnd/>
          </a:ln>
          <a:effectLst/>
        </p:spPr>
        <p:txBody>
          <a:bodyPr wrap="none" anchor="ctr"/>
          <a:lstStyle/>
          <a:p>
            <a:endParaRPr lang="en-US"/>
          </a:p>
        </p:txBody>
      </p:sp>
      <p:sp>
        <p:nvSpPr>
          <p:cNvPr id="132103" name="Line 7"/>
          <p:cNvSpPr>
            <a:spLocks noChangeShapeType="1"/>
          </p:cNvSpPr>
          <p:nvPr/>
        </p:nvSpPr>
        <p:spPr bwMode="auto">
          <a:xfrm>
            <a:off x="7183438" y="1584326"/>
            <a:ext cx="0" cy="4716463"/>
          </a:xfrm>
          <a:prstGeom prst="line">
            <a:avLst/>
          </a:prstGeom>
          <a:noFill/>
          <a:ln w="12699">
            <a:solidFill>
              <a:srgbClr val="001A6B"/>
            </a:solidFill>
            <a:prstDash val="dash"/>
            <a:round/>
            <a:headEnd/>
            <a:tailEnd/>
          </a:ln>
          <a:effectLst/>
        </p:spPr>
        <p:txBody>
          <a:bodyPr wrap="none" anchor="ctr"/>
          <a:lstStyle/>
          <a:p>
            <a:endParaRPr lang="en-US"/>
          </a:p>
        </p:txBody>
      </p:sp>
      <p:sp>
        <p:nvSpPr>
          <p:cNvPr id="132104" name="Line 8"/>
          <p:cNvSpPr>
            <a:spLocks noChangeShapeType="1"/>
          </p:cNvSpPr>
          <p:nvPr/>
        </p:nvSpPr>
        <p:spPr bwMode="auto">
          <a:xfrm>
            <a:off x="5605463" y="1584326"/>
            <a:ext cx="0" cy="4716463"/>
          </a:xfrm>
          <a:prstGeom prst="line">
            <a:avLst/>
          </a:prstGeom>
          <a:noFill/>
          <a:ln w="12699">
            <a:solidFill>
              <a:srgbClr val="001A6B"/>
            </a:solidFill>
            <a:prstDash val="dash"/>
            <a:round/>
            <a:headEnd/>
            <a:tailEnd/>
          </a:ln>
          <a:effectLst/>
        </p:spPr>
        <p:txBody>
          <a:bodyPr wrap="none" anchor="ctr"/>
          <a:lstStyle/>
          <a:p>
            <a:endParaRPr lang="en-US"/>
          </a:p>
        </p:txBody>
      </p:sp>
      <p:sp>
        <p:nvSpPr>
          <p:cNvPr id="132105" name="Line 9"/>
          <p:cNvSpPr>
            <a:spLocks noChangeShapeType="1"/>
          </p:cNvSpPr>
          <p:nvPr/>
        </p:nvSpPr>
        <p:spPr bwMode="auto">
          <a:xfrm>
            <a:off x="4041775" y="1584326"/>
            <a:ext cx="0" cy="4716463"/>
          </a:xfrm>
          <a:prstGeom prst="line">
            <a:avLst/>
          </a:prstGeom>
          <a:noFill/>
          <a:ln w="12699">
            <a:solidFill>
              <a:srgbClr val="001A6B"/>
            </a:solidFill>
            <a:prstDash val="dash"/>
            <a:round/>
            <a:headEnd/>
            <a:tailEnd/>
          </a:ln>
          <a:effectLst/>
        </p:spPr>
        <p:txBody>
          <a:bodyPr wrap="none" anchor="ctr"/>
          <a:lstStyle/>
          <a:p>
            <a:endParaRPr lang="en-US"/>
          </a:p>
        </p:txBody>
      </p:sp>
      <p:graphicFrame>
        <p:nvGraphicFramePr>
          <p:cNvPr id="132106" name="Object 10">
            <a:hlinkClick r:id="" action="ppaction://ole?verb=0"/>
          </p:cNvPr>
          <p:cNvGraphicFramePr>
            <a:graphicFrameLocks/>
          </p:cNvGraphicFramePr>
          <p:nvPr/>
        </p:nvGraphicFramePr>
        <p:xfrm>
          <a:off x="2501900" y="1693863"/>
          <a:ext cx="7697788" cy="2074862"/>
        </p:xfrm>
        <a:graphic>
          <a:graphicData uri="http://schemas.openxmlformats.org/presentationml/2006/ole">
            <mc:AlternateContent xmlns:mc="http://schemas.openxmlformats.org/markup-compatibility/2006">
              <mc:Choice xmlns:v="urn:schemas-microsoft-com:vml" Requires="v">
                <p:oleObj spid="_x0000_s2051" name="Chart" r:id="rId5" imgW="7124739" imgH="1914395" progId="MSGraph.Chart.8">
                  <p:embed followColorScheme="full"/>
                </p:oleObj>
              </mc:Choice>
              <mc:Fallback>
                <p:oleObj name="Chart" r:id="rId5" imgW="7124739" imgH="1914395" progId="MSGraph.Chart.8">
                  <p:embed followColorScheme="full"/>
                  <p:pic>
                    <p:nvPicPr>
                      <p:cNvPr id="132106" name="Object 10">
                        <a:hlinkClick r:id="" action="ppaction://ole?verb=0"/>
                      </p:cNvPr>
                      <p:cNvPicPr>
                        <a:picLocks noChangeArrowheads="1"/>
                      </p:cNvPicPr>
                      <p:nvPr/>
                    </p:nvPicPr>
                    <p:blipFill>
                      <a:blip r:embed="rId6"/>
                      <a:srcRect/>
                      <a:stretch>
                        <a:fillRect/>
                      </a:stretch>
                    </p:blipFill>
                    <p:spPr bwMode="auto">
                      <a:xfrm>
                        <a:off x="2501900" y="1693863"/>
                        <a:ext cx="7697788" cy="207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68689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EAA3E98-DCB3-4AAF-80AB-C49903182AF1}"/>
              </a:ext>
            </a:extLst>
          </p:cNvPr>
          <p:cNvSpPr>
            <a:spLocks noGrp="1" noChangeArrowheads="1"/>
          </p:cNvSpPr>
          <p:nvPr>
            <p:ph type="title"/>
          </p:nvPr>
        </p:nvSpPr>
        <p:spPr/>
        <p:txBody>
          <a:bodyPr/>
          <a:lstStyle/>
          <a:p>
            <a:pPr eaLnBrk="1" hangingPunct="1"/>
            <a:r>
              <a:rPr lang="en-GB" altLang="en-US"/>
              <a:t>PORTFOLIO ANALYSIS</a:t>
            </a:r>
          </a:p>
        </p:txBody>
      </p:sp>
      <p:sp>
        <p:nvSpPr>
          <p:cNvPr id="13315" name="Rectangle 3">
            <a:extLst>
              <a:ext uri="{FF2B5EF4-FFF2-40B4-BE49-F238E27FC236}">
                <a16:creationId xmlns:a16="http://schemas.microsoft.com/office/drawing/2014/main" id="{B5BAE8CA-9A6E-44C7-9BCB-9610CEEBECB9}"/>
              </a:ext>
            </a:extLst>
          </p:cNvPr>
          <p:cNvSpPr>
            <a:spLocks noGrp="1" noChangeArrowheads="1"/>
          </p:cNvSpPr>
          <p:nvPr>
            <p:ph type="body" idx="1"/>
          </p:nvPr>
        </p:nvSpPr>
        <p:spPr/>
        <p:txBody>
          <a:bodyPr/>
          <a:lstStyle/>
          <a:p>
            <a:pPr eaLnBrk="1" hangingPunct="1"/>
            <a:r>
              <a:rPr lang="en-GB" altLang="en-US" sz="2400"/>
              <a:t>This tends to be used by organisations operating in  different businesses and markets or in the same market but with different products.</a:t>
            </a:r>
          </a:p>
          <a:p>
            <a:pPr eaLnBrk="1" hangingPunct="1"/>
            <a:r>
              <a:rPr lang="en-GB" altLang="en-US" sz="2400"/>
              <a:t>Enables managers to assess the attractiveness of particular products and help with investment decisions</a:t>
            </a:r>
          </a:p>
          <a:p>
            <a:pPr eaLnBrk="1" hangingPunct="1"/>
            <a:r>
              <a:rPr lang="en-GB" altLang="en-US" sz="2400"/>
              <a:t>Model BCG(Boston Group Matrix)</a:t>
            </a:r>
          </a:p>
          <a:p>
            <a:pPr eaLnBrk="1" hangingPunct="1"/>
            <a:r>
              <a:rPr lang="en-GB" altLang="en-US" sz="2400"/>
              <a:t>Stars/Dogs/Question Marks/Cash Cows</a:t>
            </a:r>
          </a:p>
          <a:p>
            <a:pPr eaLnBrk="1" hangingPunct="1"/>
            <a:endParaRPr lang="en-GB" altLang="en-US" sz="24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500" fill="hold"/>
                                        <p:tgtEl>
                                          <p:spTgt spid="13314"/>
                                        </p:tgtEl>
                                        <p:attrNameLst>
                                          <p:attrName>ppt_x</p:attrName>
                                        </p:attrNameLst>
                                      </p:cBhvr>
                                      <p:tavLst>
                                        <p:tav tm="0">
                                          <p:val>
                                            <p:strVal val="0-#ppt_w/2"/>
                                          </p:val>
                                        </p:tav>
                                        <p:tav tm="100000">
                                          <p:val>
                                            <p:strVal val="#ppt_x"/>
                                          </p:val>
                                        </p:tav>
                                      </p:tavLst>
                                    </p:anim>
                                    <p:anim calcmode="lin" valueType="num">
                                      <p:cBhvr additive="base">
                                        <p:cTn id="8" dur="5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A9159E9-C917-4FEF-9D53-9297597A2B11}"/>
              </a:ext>
            </a:extLst>
          </p:cNvPr>
          <p:cNvSpPr>
            <a:spLocks noGrp="1" noChangeArrowheads="1"/>
          </p:cNvSpPr>
          <p:nvPr>
            <p:ph type="title"/>
          </p:nvPr>
        </p:nvSpPr>
        <p:spPr/>
        <p:txBody>
          <a:bodyPr/>
          <a:lstStyle/>
          <a:p>
            <a:br>
              <a:rPr lang="en-GB" altLang="en-US" sz="2800" b="1"/>
            </a:br>
            <a:r>
              <a:rPr lang="en-GB" altLang="en-US" sz="2800" b="1"/>
              <a:t>The BCG Matrix Method</a:t>
            </a:r>
            <a:br>
              <a:rPr lang="en-GB" altLang="en-US" sz="2800" b="1"/>
            </a:br>
            <a:r>
              <a:rPr lang="en-GB" altLang="en-US" sz="2800" b="1"/>
              <a:t>(The Boston Consultantancy Group)</a:t>
            </a:r>
          </a:p>
        </p:txBody>
      </p:sp>
      <p:sp>
        <p:nvSpPr>
          <p:cNvPr id="3" name="Content Placeholder 2">
            <a:extLst>
              <a:ext uri="{FF2B5EF4-FFF2-40B4-BE49-F238E27FC236}">
                <a16:creationId xmlns:a16="http://schemas.microsoft.com/office/drawing/2014/main" id="{F260BE09-179A-4487-8DE8-E7FC9E1AB095}"/>
              </a:ext>
            </a:extLst>
          </p:cNvPr>
          <p:cNvSpPr>
            <a:spLocks noGrp="1"/>
          </p:cNvSpPr>
          <p:nvPr>
            <p:ph idx="1"/>
          </p:nvPr>
        </p:nvSpPr>
        <p:spPr/>
        <p:txBody>
          <a:bodyPr>
            <a:normAutofit/>
          </a:bodyPr>
          <a:lstStyle/>
          <a:p>
            <a:pPr marL="0" indent="0" algn="ctr">
              <a:buNone/>
              <a:defRPr/>
            </a:pPr>
            <a:endParaRPr lang="en-GB" sz="4050" dirty="0"/>
          </a:p>
        </p:txBody>
      </p:sp>
      <p:pic>
        <p:nvPicPr>
          <p:cNvPr id="12292" name="Picture 3" descr="LALIAFLIA - The 'star' beats the 'tree' in creativity!: Difference ...">
            <a:extLst>
              <a:ext uri="{FF2B5EF4-FFF2-40B4-BE49-F238E27FC236}">
                <a16:creationId xmlns:a16="http://schemas.microsoft.com/office/drawing/2014/main" id="{C9ADBA6C-3DF9-49B4-BF67-30FD3E85F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3644900"/>
            <a:ext cx="8713788"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DCB63D7-93AC-41A9-9D3E-86F29E1A415E}"/>
              </a:ext>
            </a:extLst>
          </p:cNvPr>
          <p:cNvSpPr>
            <a:spLocks noGrp="1" noChangeArrowheads="1"/>
          </p:cNvSpPr>
          <p:nvPr>
            <p:ph type="title"/>
          </p:nvPr>
        </p:nvSpPr>
        <p:spPr/>
        <p:txBody>
          <a:bodyPr/>
          <a:lstStyle/>
          <a:p>
            <a:r>
              <a:rPr lang="en-GB" altLang="en-US" b="1"/>
              <a:t>The BCG Matrix Method </a:t>
            </a:r>
            <a:r>
              <a:rPr lang="en-GB" altLang="en-US" sz="2100"/>
              <a:t>Stern &amp; Stalk(1978)</a:t>
            </a:r>
          </a:p>
        </p:txBody>
      </p:sp>
      <p:sp>
        <p:nvSpPr>
          <p:cNvPr id="3" name="Content Placeholder 2">
            <a:extLst>
              <a:ext uri="{FF2B5EF4-FFF2-40B4-BE49-F238E27FC236}">
                <a16:creationId xmlns:a16="http://schemas.microsoft.com/office/drawing/2014/main" id="{A87CDF46-3CD1-4715-9D60-D1CBE5C592EC}"/>
              </a:ext>
            </a:extLst>
          </p:cNvPr>
          <p:cNvSpPr>
            <a:spLocks noGrp="1"/>
          </p:cNvSpPr>
          <p:nvPr>
            <p:ph idx="1"/>
          </p:nvPr>
        </p:nvSpPr>
        <p:spPr>
          <a:xfrm>
            <a:off x="2152650" y="2419350"/>
            <a:ext cx="7886700" cy="3263900"/>
          </a:xfrm>
        </p:spPr>
        <p:txBody>
          <a:bodyPr>
            <a:normAutofit fontScale="70000" lnSpcReduction="20000"/>
          </a:bodyPr>
          <a:lstStyle/>
          <a:p>
            <a:pPr marL="385763" indent="-385763">
              <a:buFont typeface="+mj-lt"/>
              <a:buAutoNum type="arabicPeriod"/>
              <a:defRPr/>
            </a:pPr>
            <a:r>
              <a:rPr lang="en-GB" sz="2900" b="1" dirty="0"/>
              <a:t>Stars (high growth, high market share)</a:t>
            </a:r>
          </a:p>
          <a:p>
            <a:pPr marL="1071563" lvl="2" indent="-385763">
              <a:buFont typeface="+mj-lt"/>
              <a:buAutoNum type="romanUcPeriod"/>
              <a:defRPr/>
            </a:pPr>
            <a:r>
              <a:rPr lang="en-GB" sz="2900" dirty="0"/>
              <a:t>use large amounts of cash and are leaders in the business so they should also generate large amounts of cash</a:t>
            </a:r>
          </a:p>
          <a:p>
            <a:pPr marL="1071563" lvl="2" indent="-385763">
              <a:buFont typeface="+mj-lt"/>
              <a:buAutoNum type="romanUcPeriod"/>
              <a:defRPr/>
            </a:pPr>
            <a:r>
              <a:rPr lang="en-GB" sz="2900" dirty="0"/>
              <a:t>frequently roughly in balance on net cash flow. However if needed any attempt should be made to hold share, because the rewards will be a cash cow if market share is kept</a:t>
            </a:r>
          </a:p>
          <a:p>
            <a:pPr marL="385763" indent="-385763">
              <a:buFont typeface="+mj-lt"/>
              <a:buAutoNum type="arabicPeriod"/>
              <a:defRPr/>
            </a:pPr>
            <a:r>
              <a:rPr lang="en-GB" sz="2900" b="1" dirty="0"/>
              <a:t>Cash Cows (low growth, high market share)</a:t>
            </a:r>
          </a:p>
          <a:p>
            <a:pPr marL="1071563" lvl="2" indent="-385763">
              <a:buFont typeface="+mj-lt"/>
              <a:buAutoNum type="romanUcPeriod"/>
              <a:defRPr/>
            </a:pPr>
            <a:r>
              <a:rPr lang="en-GB" sz="2900" dirty="0"/>
              <a:t>profits and cash generation should be high , and because of the low growth, investments needed should be low. Keep profits high</a:t>
            </a:r>
          </a:p>
          <a:p>
            <a:pPr marL="1071563" lvl="2" indent="-385763">
              <a:buFont typeface="+mj-lt"/>
              <a:buAutoNum type="romanUcPeriod"/>
              <a:defRPr/>
            </a:pPr>
            <a:r>
              <a:rPr lang="en-GB" sz="2900" dirty="0"/>
              <a:t>Foundation of a company</a:t>
            </a:r>
          </a:p>
          <a:p>
            <a:pPr marL="385763" indent="-385763">
              <a:buFont typeface="+mj-lt"/>
              <a:buAutoNum type="arabicPeriod"/>
              <a:defRPr/>
            </a:pPr>
            <a:endParaRPr lang="en-GB" dirty="0"/>
          </a:p>
        </p:txBody>
      </p:sp>
      <p:sp>
        <p:nvSpPr>
          <p:cNvPr id="14340" name="Rectangle 3">
            <a:extLst>
              <a:ext uri="{FF2B5EF4-FFF2-40B4-BE49-F238E27FC236}">
                <a16:creationId xmlns:a16="http://schemas.microsoft.com/office/drawing/2014/main" id="{A9806C67-5DC4-48CD-81EE-38BB5CAED007}"/>
              </a:ext>
            </a:extLst>
          </p:cNvPr>
          <p:cNvSpPr>
            <a:spLocks noChangeArrowheads="1"/>
          </p:cNvSpPr>
          <p:nvPr/>
        </p:nvSpPr>
        <p:spPr bwMode="auto">
          <a:xfrm>
            <a:off x="4630738" y="1928814"/>
            <a:ext cx="306705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100" b="1"/>
              <a:t>Perspectives on Strategy </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4ECE226-3AC2-45D1-A1A5-C5DBA220D75F}"/>
              </a:ext>
            </a:extLst>
          </p:cNvPr>
          <p:cNvSpPr>
            <a:spLocks noGrp="1" noChangeArrowheads="1"/>
          </p:cNvSpPr>
          <p:nvPr>
            <p:ph type="title"/>
          </p:nvPr>
        </p:nvSpPr>
        <p:spPr/>
        <p:txBody>
          <a:bodyPr/>
          <a:lstStyle/>
          <a:p>
            <a:endParaRPr lang="en-US" altLang="en-US"/>
          </a:p>
        </p:txBody>
      </p:sp>
      <p:sp>
        <p:nvSpPr>
          <p:cNvPr id="3" name="Content Placeholder 2">
            <a:extLst>
              <a:ext uri="{FF2B5EF4-FFF2-40B4-BE49-F238E27FC236}">
                <a16:creationId xmlns:a16="http://schemas.microsoft.com/office/drawing/2014/main" id="{B4E15599-4924-4586-8541-E8DE4A7EABC4}"/>
              </a:ext>
            </a:extLst>
          </p:cNvPr>
          <p:cNvSpPr>
            <a:spLocks noGrp="1"/>
          </p:cNvSpPr>
          <p:nvPr>
            <p:ph idx="1"/>
          </p:nvPr>
        </p:nvSpPr>
        <p:spPr/>
        <p:txBody>
          <a:bodyPr>
            <a:normAutofit fontScale="77500" lnSpcReduction="20000"/>
          </a:bodyPr>
          <a:lstStyle/>
          <a:p>
            <a:pPr marL="385763" indent="-385763">
              <a:buFont typeface="+mj-lt"/>
              <a:buAutoNum type="arabicPeriod"/>
              <a:defRPr/>
            </a:pPr>
            <a:r>
              <a:rPr lang="en-GB" sz="2900" b="1" dirty="0"/>
              <a:t>Dogs (low growth, low market share)</a:t>
            </a:r>
          </a:p>
          <a:p>
            <a:pPr marL="1071563" lvl="2" indent="-385763">
              <a:buFont typeface="+mj-lt"/>
              <a:buAutoNum type="romanUcPeriod"/>
              <a:defRPr/>
            </a:pPr>
            <a:r>
              <a:rPr lang="en-GB" sz="2900" dirty="0"/>
              <a:t>avoid and minimize the number of dogs in a company</a:t>
            </a:r>
          </a:p>
          <a:p>
            <a:pPr marL="1071563" lvl="2" indent="-385763">
              <a:buFont typeface="+mj-lt"/>
              <a:buAutoNum type="romanUcPeriod"/>
              <a:defRPr/>
            </a:pPr>
            <a:r>
              <a:rPr lang="en-GB" sz="2900" dirty="0"/>
              <a:t>beware of expensive ‘turn around plans’</a:t>
            </a:r>
          </a:p>
          <a:p>
            <a:pPr marL="1071563" lvl="2" indent="-385763">
              <a:buFont typeface="+mj-lt"/>
              <a:buAutoNum type="romanUcPeriod"/>
              <a:defRPr/>
            </a:pPr>
            <a:r>
              <a:rPr lang="en-GB" sz="2900" dirty="0"/>
              <a:t>deliver cash, otherwise liquidate</a:t>
            </a:r>
          </a:p>
          <a:p>
            <a:pPr marL="385763" indent="-385763">
              <a:buFont typeface="+mj-lt"/>
              <a:buAutoNum type="arabicPeriod"/>
              <a:defRPr/>
            </a:pPr>
            <a:r>
              <a:rPr lang="en-GB" sz="2900" b="1" dirty="0"/>
              <a:t>Question Marks (high growth, low market share) – Sometimes called ‘Problem Child’</a:t>
            </a:r>
          </a:p>
          <a:p>
            <a:pPr marL="1071563" lvl="2" indent="-385763">
              <a:buFont typeface="+mj-lt"/>
              <a:buAutoNum type="romanUcPeriod"/>
              <a:defRPr/>
            </a:pPr>
            <a:r>
              <a:rPr lang="en-GB" sz="2900" dirty="0"/>
              <a:t>have the worst cash characteristics of all, because high demands and low returns due to low market share</a:t>
            </a:r>
          </a:p>
          <a:p>
            <a:pPr marL="1071563" lvl="2" indent="-385763">
              <a:buFont typeface="+mj-lt"/>
              <a:buAutoNum type="romanUcPeriod"/>
              <a:defRPr/>
            </a:pPr>
            <a:r>
              <a:rPr lang="en-GB" sz="2900" dirty="0"/>
              <a:t>if nothing is done to change the market share, question marks will simply absorb great amounts of cash and later, as the growth stops, a dog.</a:t>
            </a:r>
          </a:p>
          <a:p>
            <a:pPr marL="1071563" lvl="2" indent="-385763">
              <a:buFont typeface="+mj-lt"/>
              <a:buAutoNum type="romanUcPeriod"/>
              <a:defRPr/>
            </a:pPr>
            <a:r>
              <a:rPr lang="en-GB" sz="2900" dirty="0"/>
              <a:t>either invest heavily or sell off or invest nothing and generate whatever cash it can. Increase market share or deliver cash</a:t>
            </a:r>
          </a:p>
          <a:p>
            <a:pPr marL="1071563" lvl="2" indent="-385763">
              <a:buFont typeface="+mj-lt"/>
              <a:buAutoNum type="romanUcPeriod"/>
              <a:defRPr/>
            </a:pPr>
            <a:r>
              <a:rPr lang="en-GB" sz="2900" dirty="0"/>
              <a:t>Will it be a Star or a Dog?</a:t>
            </a:r>
          </a:p>
          <a:p>
            <a:pPr>
              <a:defRPr/>
            </a:pPr>
            <a:endParaRPr lang="en-GB" dirty="0"/>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A0EBA35-FEE0-47BD-B8F7-588F32BBB4AC}"/>
              </a:ext>
            </a:extLst>
          </p:cNvPr>
          <p:cNvSpPr>
            <a:spLocks noGrp="1" noChangeArrowheads="1"/>
          </p:cNvSpPr>
          <p:nvPr>
            <p:ph type="title"/>
          </p:nvPr>
        </p:nvSpPr>
        <p:spPr/>
        <p:txBody>
          <a:bodyPr/>
          <a:lstStyle/>
          <a:p>
            <a:endParaRPr lang="en-US" altLang="en-US"/>
          </a:p>
        </p:txBody>
      </p:sp>
      <p:sp>
        <p:nvSpPr>
          <p:cNvPr id="17411" name="Content Placeholder 2">
            <a:extLst>
              <a:ext uri="{FF2B5EF4-FFF2-40B4-BE49-F238E27FC236}">
                <a16:creationId xmlns:a16="http://schemas.microsoft.com/office/drawing/2014/main" id="{C0D6582D-8619-4A9B-B7CD-662289E4FA78}"/>
              </a:ext>
            </a:extLst>
          </p:cNvPr>
          <p:cNvSpPr>
            <a:spLocks noGrp="1" noChangeArrowheads="1"/>
          </p:cNvSpPr>
          <p:nvPr>
            <p:ph idx="1"/>
          </p:nvPr>
        </p:nvSpPr>
        <p:spPr/>
        <p:txBody>
          <a:bodyPr/>
          <a:lstStyle/>
          <a:p>
            <a:pPr marL="1071563" lvl="2" indent="-385763">
              <a:buFont typeface="Times New Roman" panose="02020603050405020304" pitchFamily="18" charset="0"/>
              <a:buAutoNum type="romanUcPeriod"/>
            </a:pPr>
            <a:r>
              <a:rPr lang="en-GB" altLang="en-US" sz="2900" dirty="0"/>
              <a:t>If nothing is done to change the market share, question marks will simply absorb great amounts of cash and later, as the growth stops, become a dog.</a:t>
            </a:r>
          </a:p>
          <a:p>
            <a:pPr marL="1071563" lvl="2" indent="-385763">
              <a:buFont typeface="Times New Roman" panose="02020603050405020304" pitchFamily="18" charset="0"/>
              <a:buAutoNum type="romanUcPeriod"/>
            </a:pPr>
            <a:r>
              <a:rPr lang="en-GB" altLang="en-US" sz="2900" dirty="0"/>
              <a:t>Choice of either investing heavily, sell off or stop  investing and just accept to  generate whatever cash it can. </a:t>
            </a:r>
          </a:p>
          <a:p>
            <a:pPr marL="1071563" lvl="2" indent="-385763">
              <a:buFont typeface="Times New Roman" panose="02020603050405020304" pitchFamily="18" charset="0"/>
              <a:buAutoNum type="romanUcPeriod"/>
            </a:pPr>
            <a:r>
              <a:rPr lang="en-GB" altLang="en-US" sz="2900" dirty="0"/>
              <a:t>Need to decide if the product or SBU will become a Star or a Dog?</a:t>
            </a:r>
          </a:p>
          <a:p>
            <a:endParaRPr lang="en-GB" altLang="en-US" dirty="0"/>
          </a:p>
        </p:txBody>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9436DE-F345-49A8-A5C6-926B96C1D74C}"/>
              </a:ext>
            </a:extLst>
          </p:cNvPr>
          <p:cNvSpPr>
            <a:spLocks noGrp="1" noChangeArrowheads="1"/>
          </p:cNvSpPr>
          <p:nvPr>
            <p:ph type="title"/>
          </p:nvPr>
        </p:nvSpPr>
        <p:spPr/>
        <p:txBody>
          <a:bodyPr/>
          <a:lstStyle/>
          <a:p>
            <a:r>
              <a:rPr lang="en-GB" altLang="en-US" b="1"/>
              <a:t>The BCG Matrix Example </a:t>
            </a:r>
          </a:p>
        </p:txBody>
      </p:sp>
      <p:sp>
        <p:nvSpPr>
          <p:cNvPr id="3" name="Content Placeholder 2">
            <a:extLst>
              <a:ext uri="{FF2B5EF4-FFF2-40B4-BE49-F238E27FC236}">
                <a16:creationId xmlns:a16="http://schemas.microsoft.com/office/drawing/2014/main" id="{F63DBCBC-8664-4587-8DF0-A7B0CC444FB1}"/>
              </a:ext>
            </a:extLst>
          </p:cNvPr>
          <p:cNvSpPr>
            <a:spLocks noGrp="1"/>
          </p:cNvSpPr>
          <p:nvPr>
            <p:ph idx="1"/>
          </p:nvPr>
        </p:nvSpPr>
        <p:spPr/>
        <p:txBody>
          <a:bodyPr>
            <a:normAutofit fontScale="77500" lnSpcReduction="20000"/>
          </a:bodyPr>
          <a:lstStyle/>
          <a:p>
            <a:pPr marL="0" indent="0">
              <a:buNone/>
              <a:defRPr/>
            </a:pPr>
            <a:r>
              <a:rPr lang="en-GB" i="1" dirty="0"/>
              <a:t>The BCG Matrix method can help understand a frequently made strategy mistake: having a one-size-fits-all-approach to strategy, such as a generic growth target (9 percent per year) or a generic return on capital of say 9.5% for an entire corporation.</a:t>
            </a:r>
          </a:p>
          <a:p>
            <a:pPr marL="0" indent="0">
              <a:buNone/>
              <a:defRPr/>
            </a:pPr>
            <a:r>
              <a:rPr lang="en-GB" dirty="0"/>
              <a:t>In such a scenario:</a:t>
            </a:r>
          </a:p>
          <a:p>
            <a:pPr marL="385763" indent="-385763">
              <a:buFont typeface="+mj-lt"/>
              <a:buAutoNum type="alphaUcPeriod"/>
              <a:defRPr/>
            </a:pPr>
            <a:r>
              <a:rPr lang="en-GB" b="1" dirty="0"/>
              <a:t>Cash Cows Business Units </a:t>
            </a:r>
            <a:r>
              <a:rPr lang="en-GB" dirty="0"/>
              <a:t>will beat their profit target easily; their management have an easy job and are often praised anyhow. Even worse, they are often allowed to reinvest substantial cash amounts in their businesses which are mature and not growing anymore. </a:t>
            </a:r>
          </a:p>
          <a:p>
            <a:pPr marL="385763" indent="-385763">
              <a:buFont typeface="+mj-lt"/>
              <a:buAutoNum type="alphaUcPeriod"/>
              <a:defRPr/>
            </a:pPr>
            <a:endParaRPr lang="en-GB" dirty="0"/>
          </a:p>
          <a:p>
            <a:pPr marL="385763" indent="-385763">
              <a:buFont typeface="+mj-lt"/>
              <a:buAutoNum type="alphaUcPeriod"/>
              <a:defRPr/>
            </a:pPr>
            <a:r>
              <a:rPr lang="en-GB" b="1" dirty="0"/>
              <a:t>Dogs Business Units </a:t>
            </a:r>
            <a:r>
              <a:rPr lang="en-GB" dirty="0"/>
              <a:t>fight an impossible battle and, even worse, investments are made now and then in hopeless attempts to 'turn the business around'. </a:t>
            </a:r>
          </a:p>
          <a:p>
            <a:pPr marL="385763" indent="-385763">
              <a:buFont typeface="+mj-lt"/>
              <a:buAutoNum type="alphaUcPeriod"/>
              <a:defRPr/>
            </a:pPr>
            <a:endParaRPr lang="en-GB" dirty="0"/>
          </a:p>
          <a:p>
            <a:pPr marL="385763" indent="-385763">
              <a:buFont typeface="+mj-lt"/>
              <a:buAutoNum type="alphaUcPeriod"/>
              <a:defRPr/>
            </a:pPr>
            <a:r>
              <a:rPr lang="en-GB" dirty="0"/>
              <a:t>As a result (all) </a:t>
            </a:r>
            <a:r>
              <a:rPr lang="en-GB" b="1" dirty="0"/>
              <a:t>Question Marks and Stars Business Units </a:t>
            </a:r>
            <a:r>
              <a:rPr lang="en-GB" dirty="0"/>
              <a:t>get mediocre size investment funds. In this way they are unable to ever become cash cows. </a:t>
            </a:r>
          </a:p>
          <a:p>
            <a:pPr>
              <a:defRPr/>
            </a:pPr>
            <a:endParaRPr lang="en-GB" dirty="0"/>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7A9A39B2-40A8-4C09-8F89-FBD344D4255B}" type="slidenum">
              <a:rPr lang="en-GB" smtClean="0"/>
              <a:pPr/>
              <a:t>14</a:t>
            </a:fld>
            <a:endParaRPr lang="en-GB"/>
          </a:p>
        </p:txBody>
      </p:sp>
      <p:pic>
        <p:nvPicPr>
          <p:cNvPr id="125954" name="Picture 2" descr="&#10;1-ch08.gif                                                     0001A3CF&#10;Bob's work                     B5E64ED3:"/>
          <p:cNvPicPr>
            <a:picLocks noChangeAspect="1" noChangeArrowheads="1"/>
          </p:cNvPicPr>
          <p:nvPr/>
        </p:nvPicPr>
        <p:blipFill>
          <a:blip r:embed="rId2" r:link="rId3"/>
          <a:srcRect l="504" t="1590" r="1651" b="3233"/>
          <a:stretch>
            <a:fillRect/>
          </a:stretch>
        </p:blipFill>
        <p:spPr bwMode="auto">
          <a:xfrm>
            <a:off x="1928813" y="500064"/>
            <a:ext cx="8248650" cy="5794375"/>
          </a:xfrm>
          <a:prstGeom prst="rect">
            <a:avLst/>
          </a:prstGeom>
          <a:noFill/>
        </p:spPr>
      </p:pic>
      <p:sp>
        <p:nvSpPr>
          <p:cNvPr id="125955" name="Text Box 3"/>
          <p:cNvSpPr txBox="1">
            <a:spLocks noChangeArrowheads="1"/>
          </p:cNvSpPr>
          <p:nvPr/>
        </p:nvSpPr>
        <p:spPr bwMode="auto">
          <a:xfrm>
            <a:off x="1847850" y="333375"/>
            <a:ext cx="3298082" cy="369332"/>
          </a:xfrm>
          <a:prstGeom prst="rect">
            <a:avLst/>
          </a:prstGeom>
          <a:noFill/>
          <a:ln w="9525">
            <a:noFill/>
            <a:miter lim="800000"/>
            <a:headEnd/>
            <a:tailEnd/>
          </a:ln>
          <a:effectLst/>
        </p:spPr>
        <p:txBody>
          <a:bodyPr wrap="none">
            <a:spAutoFit/>
          </a:bodyPr>
          <a:lstStyle/>
          <a:p>
            <a:r>
              <a:rPr lang="en-GB" b="1"/>
              <a:t>Ansoff’s Product/ Market Matrix</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a:extLst>
              <a:ext uri="{FF2B5EF4-FFF2-40B4-BE49-F238E27FC236}">
                <a16:creationId xmlns:a16="http://schemas.microsoft.com/office/drawing/2014/main" id="{D9723CA1-FC54-4EC5-B9BC-F520EA1C01A3}"/>
              </a:ext>
            </a:extLst>
          </p:cNvPr>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GB" altLang="en-US" sz="1400">
                <a:cs typeface="Arial" panose="020B0604020202020204" pitchFamily="34" charset="0"/>
              </a:rPr>
              <a:t>Strategy School</a:t>
            </a:r>
          </a:p>
        </p:txBody>
      </p:sp>
      <p:sp>
        <p:nvSpPr>
          <p:cNvPr id="9219" name="Slide Number Placeholder 3">
            <a:extLst>
              <a:ext uri="{FF2B5EF4-FFF2-40B4-BE49-F238E27FC236}">
                <a16:creationId xmlns:a16="http://schemas.microsoft.com/office/drawing/2014/main" id="{5DA1FD9E-A60F-48A4-8CE3-0B64254424D0}"/>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7A5F0096-754C-4807-B05C-627DAE177C91}" type="slidenum">
              <a:rPr lang="en-GB" altLang="en-US" sz="1400"/>
              <a:pPr>
                <a:spcBef>
                  <a:spcPct val="0"/>
                </a:spcBef>
                <a:buClrTx/>
                <a:buSzTx/>
                <a:buFontTx/>
                <a:buNone/>
              </a:pPr>
              <a:t>15</a:t>
            </a:fld>
            <a:endParaRPr lang="en-GB" altLang="en-US" sz="1400"/>
          </a:p>
        </p:txBody>
      </p:sp>
      <p:sp>
        <p:nvSpPr>
          <p:cNvPr id="9220" name="Rectangle 2">
            <a:extLst>
              <a:ext uri="{FF2B5EF4-FFF2-40B4-BE49-F238E27FC236}">
                <a16:creationId xmlns:a16="http://schemas.microsoft.com/office/drawing/2014/main" id="{19745EE3-67A9-4DEE-9F06-C224307190E9}"/>
              </a:ext>
            </a:extLst>
          </p:cNvPr>
          <p:cNvSpPr>
            <a:spLocks noChangeArrowheads="1"/>
          </p:cNvSpPr>
          <p:nvPr/>
        </p:nvSpPr>
        <p:spPr bwMode="auto">
          <a:xfrm>
            <a:off x="2090738" y="5916614"/>
            <a:ext cx="7986712"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r">
              <a:spcBef>
                <a:spcPct val="0"/>
              </a:spcBef>
              <a:buClrTx/>
              <a:buSzTx/>
              <a:buFontTx/>
              <a:buNone/>
            </a:pPr>
            <a:r>
              <a:rPr lang="en-GB" altLang="en-US" sz="1600" b="1">
                <a:latin typeface="Arial" panose="020B0604020202020204" pitchFamily="34" charset="0"/>
              </a:rPr>
              <a:t>Exhibit 5.5 Stakeholder mapping: the power/interest matrix</a:t>
            </a:r>
          </a:p>
        </p:txBody>
      </p:sp>
      <p:sp>
        <p:nvSpPr>
          <p:cNvPr id="9221" name="Rectangle 3">
            <a:extLst>
              <a:ext uri="{FF2B5EF4-FFF2-40B4-BE49-F238E27FC236}">
                <a16:creationId xmlns:a16="http://schemas.microsoft.com/office/drawing/2014/main" id="{D6AA1048-21DE-4992-9A73-39E1C453F196}"/>
              </a:ext>
            </a:extLst>
          </p:cNvPr>
          <p:cNvSpPr>
            <a:spLocks noChangeArrowheads="1"/>
          </p:cNvSpPr>
          <p:nvPr/>
        </p:nvSpPr>
        <p:spPr bwMode="auto">
          <a:xfrm>
            <a:off x="2111376" y="6162676"/>
            <a:ext cx="7953375" cy="182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r">
              <a:spcBef>
                <a:spcPct val="0"/>
              </a:spcBef>
              <a:buClrTx/>
              <a:buSzTx/>
              <a:buFontTx/>
              <a:buNone/>
            </a:pPr>
            <a:r>
              <a:rPr lang="en-GB" altLang="en-US" sz="600">
                <a:latin typeface="Arial" panose="020B0604020202020204" pitchFamily="34" charset="0"/>
              </a:rPr>
              <a:t>Source: Adapted from A. Mendelow, </a:t>
            </a:r>
            <a:r>
              <a:rPr lang="en-GB" altLang="en-US" sz="600" i="1">
                <a:latin typeface="Arial" panose="020B0604020202020204" pitchFamily="34" charset="0"/>
              </a:rPr>
              <a:t>Proceedings of the Second International Conference on Information Systems</a:t>
            </a:r>
            <a:r>
              <a:rPr lang="en-GB" altLang="en-US" sz="600">
                <a:latin typeface="Arial" panose="020B0604020202020204" pitchFamily="34" charset="0"/>
              </a:rPr>
              <a:t>, Cambridge, MA, 1991</a:t>
            </a:r>
          </a:p>
        </p:txBody>
      </p:sp>
      <p:graphicFrame>
        <p:nvGraphicFramePr>
          <p:cNvPr id="9222" name="Object 4">
            <a:hlinkClick r:id="" action="ppaction://ole?verb=0"/>
            <a:extLst>
              <a:ext uri="{FF2B5EF4-FFF2-40B4-BE49-F238E27FC236}">
                <a16:creationId xmlns:a16="http://schemas.microsoft.com/office/drawing/2014/main" id="{F0A6C9C5-CD34-404F-9FB0-C2EF20305D05}"/>
              </a:ext>
            </a:extLst>
          </p:cNvPr>
          <p:cNvGraphicFramePr>
            <a:graphicFrameLocks/>
          </p:cNvGraphicFramePr>
          <p:nvPr/>
        </p:nvGraphicFramePr>
        <p:xfrm>
          <a:off x="3429000" y="1063625"/>
          <a:ext cx="4440238" cy="4775200"/>
        </p:xfrm>
        <a:graphic>
          <a:graphicData uri="http://schemas.openxmlformats.org/presentationml/2006/ole">
            <mc:AlternateContent xmlns:mc="http://schemas.openxmlformats.org/markup-compatibility/2006">
              <mc:Choice xmlns:v="urn:schemas-microsoft-com:vml" Requires="v">
                <p:oleObj spid="_x0000_s3074" name="Document" r:id="rId3" imgW="4495655" imgH="4829163" progId="Word.Document.8">
                  <p:embed/>
                </p:oleObj>
              </mc:Choice>
              <mc:Fallback>
                <p:oleObj name="Document" r:id="rId3" imgW="4495655" imgH="4829163" progId="Word.Document.8">
                  <p:embed/>
                  <p:pic>
                    <p:nvPicPr>
                      <p:cNvPr id="9222" name="Object 4">
                        <a:hlinkClick r:id="" action="ppaction://ole?verb=0"/>
                        <a:extLst>
                          <a:ext uri="{FF2B5EF4-FFF2-40B4-BE49-F238E27FC236}">
                            <a16:creationId xmlns:a16="http://schemas.microsoft.com/office/drawing/2014/main" id="{F0A6C9C5-CD34-404F-9FB0-C2EF20305D05}"/>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0" y="1063625"/>
                        <a:ext cx="4440238" cy="477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223" name="Rectangle 5">
            <a:extLst>
              <a:ext uri="{FF2B5EF4-FFF2-40B4-BE49-F238E27FC236}">
                <a16:creationId xmlns:a16="http://schemas.microsoft.com/office/drawing/2014/main" id="{BF027CE9-9CCB-4264-B5E5-9A8FC665783C}"/>
              </a:ext>
            </a:extLst>
          </p:cNvPr>
          <p:cNvSpPr>
            <a:spLocks noChangeArrowheads="1"/>
          </p:cNvSpPr>
          <p:nvPr/>
        </p:nvSpPr>
        <p:spPr bwMode="auto">
          <a:xfrm>
            <a:off x="4343400" y="685800"/>
            <a:ext cx="35179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185738" indent="-185738">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ctr">
              <a:spcBef>
                <a:spcPct val="50000"/>
              </a:spcBef>
              <a:buClrTx/>
              <a:buSzTx/>
              <a:buFontTx/>
              <a:buNone/>
            </a:pPr>
            <a:r>
              <a:rPr lang="en-GB" altLang="en-US" sz="2000" b="1">
                <a:latin typeface="Arial" panose="020B0604020202020204" pitchFamily="34" charset="0"/>
              </a:rPr>
              <a:t>LEVEL OF INTEREST</a:t>
            </a:r>
          </a:p>
        </p:txBody>
      </p:sp>
      <p:sp>
        <p:nvSpPr>
          <p:cNvPr id="9224" name="Rectangle 6">
            <a:extLst>
              <a:ext uri="{FF2B5EF4-FFF2-40B4-BE49-F238E27FC236}">
                <a16:creationId xmlns:a16="http://schemas.microsoft.com/office/drawing/2014/main" id="{B0F0DC61-669A-44CF-BD53-FA45744D3E08}"/>
              </a:ext>
            </a:extLst>
          </p:cNvPr>
          <p:cNvSpPr>
            <a:spLocks noChangeArrowheads="1"/>
          </p:cNvSpPr>
          <p:nvPr/>
        </p:nvSpPr>
        <p:spPr bwMode="auto">
          <a:xfrm>
            <a:off x="2362200" y="2971800"/>
            <a:ext cx="1290638"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ctr">
              <a:spcBef>
                <a:spcPct val="50000"/>
              </a:spcBef>
              <a:buClrTx/>
              <a:buSzTx/>
              <a:buFontTx/>
              <a:buNone/>
            </a:pPr>
            <a:r>
              <a:rPr lang="en-GB" altLang="en-US" sz="2000" b="1">
                <a:latin typeface="Arial" panose="020B0604020202020204" pitchFamily="34" charset="0"/>
              </a:rPr>
              <a:t>POWER</a:t>
            </a:r>
          </a:p>
        </p:txBody>
      </p:sp>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fld id="{B12E50B4-239E-449E-A6D9-40F222E8C181}" type="slidenum">
              <a:rPr lang="en-GB"/>
              <a:pPr/>
              <a:t>16</a:t>
            </a:fld>
            <a:endParaRPr lang="en-GB"/>
          </a:p>
        </p:txBody>
      </p:sp>
      <p:sp>
        <p:nvSpPr>
          <p:cNvPr id="83974" name="Rectangle 6"/>
          <p:cNvSpPr>
            <a:spLocks noGrp="1" noChangeArrowheads="1"/>
          </p:cNvSpPr>
          <p:nvPr>
            <p:ph type="body" idx="1"/>
          </p:nvPr>
        </p:nvSpPr>
        <p:spPr>
          <a:xfrm>
            <a:off x="2135188" y="2257425"/>
            <a:ext cx="7416800" cy="2324100"/>
          </a:xfrm>
        </p:spPr>
        <p:txBody>
          <a:bodyPr/>
          <a:lstStyle/>
          <a:p>
            <a:pPr>
              <a:buFontTx/>
              <a:buChar char="o"/>
            </a:pPr>
            <a:r>
              <a:rPr lang="en-GB"/>
              <a:t>What are the key symptoms of decline?</a:t>
            </a:r>
          </a:p>
          <a:p>
            <a:pPr>
              <a:buFontTx/>
              <a:buChar char="o"/>
            </a:pPr>
            <a:r>
              <a:rPr lang="en-GB"/>
              <a:t>What are the main causes of decline?</a:t>
            </a:r>
          </a:p>
          <a:p>
            <a:pPr>
              <a:buFontTx/>
              <a:buChar char="o"/>
            </a:pPr>
            <a:endParaRPr lang="en-GB"/>
          </a:p>
        </p:txBody>
      </p:sp>
      <p:sp>
        <p:nvSpPr>
          <p:cNvPr id="83971" name="Rectangle 3"/>
          <p:cNvSpPr>
            <a:spLocks noChangeArrowheads="1"/>
          </p:cNvSpPr>
          <p:nvPr/>
        </p:nvSpPr>
        <p:spPr bwMode="auto">
          <a:xfrm>
            <a:off x="2057400" y="1352550"/>
            <a:ext cx="8115300" cy="5086350"/>
          </a:xfrm>
          <a:prstGeom prst="rect">
            <a:avLst/>
          </a:prstGeom>
          <a:noFill/>
          <a:ln w="12700">
            <a:noFill/>
            <a:miter lim="800000"/>
            <a:headEnd/>
            <a:tailEnd/>
          </a:ln>
          <a:effectLst/>
        </p:spPr>
        <p:txBody>
          <a:bodyPr wrap="none" anchor="ctr"/>
          <a:lstStyle/>
          <a:p>
            <a:endParaRPr lang="en-US"/>
          </a:p>
        </p:txBody>
      </p:sp>
      <p:sp>
        <p:nvSpPr>
          <p:cNvPr id="83978" name="Rectangle 10"/>
          <p:cNvSpPr>
            <a:spLocks noGrp="1" noChangeArrowheads="1"/>
          </p:cNvSpPr>
          <p:nvPr>
            <p:ph type="title"/>
          </p:nvPr>
        </p:nvSpPr>
        <p:spPr/>
        <p:txBody>
          <a:bodyPr/>
          <a:lstStyle/>
          <a:p>
            <a:r>
              <a:rPr lang="en-GB" sz="3000"/>
              <a:t>Symptoms and Causes of Decline</a:t>
            </a:r>
          </a:p>
        </p:txBody>
      </p:sp>
    </p:spTree>
  </p:cSld>
  <p:clrMapOvr>
    <a:masterClrMapping/>
  </p:clrMapOvr>
  <p:transition spd="slow">
    <p:fade thruBlk="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1F30FBD6-1897-4D27-8EBC-4806EA277974}" type="slidenum">
              <a:rPr lang="en-GB"/>
              <a:pPr/>
              <a:t>17</a:t>
            </a:fld>
            <a:endParaRPr lang="en-GB"/>
          </a:p>
        </p:txBody>
      </p:sp>
      <p:sp>
        <p:nvSpPr>
          <p:cNvPr id="122882" name="Rectangle 2"/>
          <p:cNvSpPr>
            <a:spLocks noGrp="1" noChangeArrowheads="1"/>
          </p:cNvSpPr>
          <p:nvPr>
            <p:ph type="title"/>
          </p:nvPr>
        </p:nvSpPr>
        <p:spPr>
          <a:xfrm>
            <a:off x="3071814" y="530225"/>
            <a:ext cx="7235825" cy="738188"/>
          </a:xfrm>
        </p:spPr>
        <p:txBody>
          <a:bodyPr>
            <a:normAutofit fontScale="90000"/>
          </a:bodyPr>
          <a:lstStyle/>
          <a:p>
            <a:r>
              <a:rPr lang="en-GB">
                <a:solidFill>
                  <a:schemeClr val="tx1"/>
                </a:solidFill>
              </a:rPr>
              <a:t>Symptoms and Causes of Decline</a:t>
            </a:r>
          </a:p>
        </p:txBody>
      </p:sp>
      <p:sp>
        <p:nvSpPr>
          <p:cNvPr id="122883" name="Rectangle 3"/>
          <p:cNvSpPr>
            <a:spLocks noGrp="1" noChangeArrowheads="1"/>
          </p:cNvSpPr>
          <p:nvPr>
            <p:ph type="body" idx="1"/>
          </p:nvPr>
        </p:nvSpPr>
        <p:spPr>
          <a:xfrm>
            <a:off x="2093914" y="1916113"/>
            <a:ext cx="8002587" cy="4176712"/>
          </a:xfrm>
        </p:spPr>
        <p:txBody>
          <a:bodyPr/>
          <a:lstStyle/>
          <a:p>
            <a:r>
              <a:rPr lang="en-GB"/>
              <a:t>Key symptoms of decline:</a:t>
            </a:r>
          </a:p>
          <a:p>
            <a:pPr lvl="1"/>
            <a:r>
              <a:rPr lang="en-GB"/>
              <a:t>Lack of cash</a:t>
            </a:r>
          </a:p>
          <a:p>
            <a:pPr lvl="1"/>
            <a:r>
              <a:rPr lang="en-GB"/>
              <a:t>Falling profitability</a:t>
            </a:r>
          </a:p>
          <a:p>
            <a:pPr lvl="1"/>
            <a:r>
              <a:rPr lang="en-GB"/>
              <a:t>Loss of key clients</a:t>
            </a:r>
          </a:p>
          <a:p>
            <a:pPr lvl="1"/>
            <a:r>
              <a:rPr lang="en-GB"/>
              <a:t>Loss of key staff</a:t>
            </a:r>
          </a:p>
          <a:p>
            <a:pPr lvl="1"/>
            <a:r>
              <a:rPr lang="en-GB"/>
              <a:t>Withdrawal from markets - divestment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2FEC4F21-E8CD-4313-83B7-346E97750021}" type="slidenum">
              <a:rPr lang="en-GB"/>
              <a:pPr/>
              <a:t>18</a:t>
            </a:fld>
            <a:endParaRPr lang="en-GB"/>
          </a:p>
        </p:txBody>
      </p:sp>
      <p:sp>
        <p:nvSpPr>
          <p:cNvPr id="131074" name="Rectangle 2"/>
          <p:cNvSpPr>
            <a:spLocks noGrp="1" noChangeArrowheads="1"/>
          </p:cNvSpPr>
          <p:nvPr>
            <p:ph type="title"/>
          </p:nvPr>
        </p:nvSpPr>
        <p:spPr>
          <a:xfrm>
            <a:off x="3071814" y="404814"/>
            <a:ext cx="7596187" cy="1006475"/>
          </a:xfrm>
        </p:spPr>
        <p:txBody>
          <a:bodyPr/>
          <a:lstStyle/>
          <a:p>
            <a:r>
              <a:rPr lang="en-GB">
                <a:solidFill>
                  <a:schemeClr val="tx1"/>
                </a:solidFill>
              </a:rPr>
              <a:t>Symptoms and Causes of Decline</a:t>
            </a:r>
          </a:p>
        </p:txBody>
      </p:sp>
      <p:sp>
        <p:nvSpPr>
          <p:cNvPr id="131075" name="Rectangle 3"/>
          <p:cNvSpPr>
            <a:spLocks noGrp="1" noChangeArrowheads="1"/>
          </p:cNvSpPr>
          <p:nvPr>
            <p:ph type="body" idx="1"/>
          </p:nvPr>
        </p:nvSpPr>
        <p:spPr>
          <a:xfrm>
            <a:off x="2170113" y="2276476"/>
            <a:ext cx="8318500" cy="2867025"/>
          </a:xfrm>
        </p:spPr>
        <p:txBody>
          <a:bodyPr/>
          <a:lstStyle/>
          <a:p>
            <a:pPr>
              <a:buSzTx/>
              <a:buFontTx/>
              <a:buChar char="o"/>
            </a:pPr>
            <a:r>
              <a:rPr lang="en-GB"/>
              <a:t>Main causes of decline:</a:t>
            </a:r>
          </a:p>
          <a:p>
            <a:pPr lvl="1">
              <a:buSzTx/>
              <a:buFontTx/>
              <a:buChar char="o"/>
            </a:pPr>
            <a:r>
              <a:rPr lang="en-GB"/>
              <a:t>Life cycle</a:t>
            </a:r>
          </a:p>
          <a:p>
            <a:pPr lvl="1">
              <a:buClr>
                <a:schemeClr val="tx1"/>
              </a:buClr>
              <a:buSzTx/>
              <a:buFontTx/>
              <a:buChar char="o"/>
            </a:pPr>
            <a:r>
              <a:rPr lang="en-GB"/>
              <a:t>Family businesses</a:t>
            </a:r>
          </a:p>
          <a:p>
            <a:pPr lvl="1">
              <a:buClr>
                <a:schemeClr val="tx1"/>
              </a:buClr>
              <a:buSzTx/>
              <a:buFontTx/>
              <a:buChar char="o"/>
            </a:pPr>
            <a:r>
              <a:rPr lang="en-GB"/>
              <a:t>PEST factor changes</a:t>
            </a:r>
          </a:p>
          <a:p>
            <a:pPr lvl="1">
              <a:buClr>
                <a:schemeClr val="tx1"/>
              </a:buClr>
              <a:buSzTx/>
              <a:buFontTx/>
              <a:buChar char="o"/>
            </a:pPr>
            <a:r>
              <a:rPr lang="en-GB"/>
              <a:t>Industry structural changes - competition</a:t>
            </a:r>
          </a:p>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FA89A402-C316-43BE-BA86-248EEBA4F406}" type="slidenum">
              <a:rPr lang="en-GB" smtClean="0"/>
              <a:pPr/>
              <a:t>19</a:t>
            </a:fld>
            <a:endParaRPr lang="en-GB"/>
          </a:p>
        </p:txBody>
      </p:sp>
      <p:sp>
        <p:nvSpPr>
          <p:cNvPr id="26627" name="Rectangle 3"/>
          <p:cNvSpPr>
            <a:spLocks noGrp="1" noChangeArrowheads="1"/>
          </p:cNvSpPr>
          <p:nvPr>
            <p:ph type="subTitle" idx="1"/>
          </p:nvPr>
        </p:nvSpPr>
        <p:spPr>
          <a:xfrm>
            <a:off x="1774825" y="2492375"/>
            <a:ext cx="8281988" cy="1219200"/>
          </a:xfrm>
        </p:spPr>
        <p:txBody>
          <a:bodyPr/>
          <a:lstStyle/>
          <a:p>
            <a:pPr algn="l">
              <a:lnSpc>
                <a:spcPct val="80000"/>
              </a:lnSpc>
            </a:pPr>
            <a:endParaRPr lang="en-GB" sz="2800" dirty="0">
              <a:solidFill>
                <a:schemeClr val="accent2"/>
              </a:solidFill>
            </a:endParaRPr>
          </a:p>
          <a:p>
            <a:pPr algn="l">
              <a:lnSpc>
                <a:spcPct val="80000"/>
              </a:lnSpc>
            </a:pPr>
            <a:r>
              <a:rPr lang="en-GB" dirty="0"/>
              <a:t>Diversification and Acquisitions </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EFB3E755-5E85-4EF3-9C99-E0AA871FF07A}" type="slidenum">
              <a:rPr lang="en-GB" smtClean="0"/>
              <a:pPr/>
              <a:t>20</a:t>
            </a:fld>
            <a:endParaRPr lang="en-GB"/>
          </a:p>
        </p:txBody>
      </p:sp>
      <p:sp>
        <p:nvSpPr>
          <p:cNvPr id="122882" name="Rectangle 2"/>
          <p:cNvSpPr>
            <a:spLocks noGrp="1" noChangeArrowheads="1"/>
          </p:cNvSpPr>
          <p:nvPr>
            <p:ph type="title"/>
          </p:nvPr>
        </p:nvSpPr>
        <p:spPr>
          <a:xfrm>
            <a:off x="1981200" y="274638"/>
            <a:ext cx="8229600" cy="838200"/>
          </a:xfrm>
        </p:spPr>
        <p:txBody>
          <a:bodyPr/>
          <a:lstStyle/>
          <a:p>
            <a:r>
              <a:rPr lang="en-GB" sz="3200"/>
              <a:t>Diversification and Acquisitions</a:t>
            </a:r>
          </a:p>
        </p:txBody>
      </p:sp>
      <p:sp>
        <p:nvSpPr>
          <p:cNvPr id="122883" name="Rectangle 3"/>
          <p:cNvSpPr>
            <a:spLocks noGrp="1" noChangeArrowheads="1"/>
          </p:cNvSpPr>
          <p:nvPr>
            <p:ph type="body" idx="1"/>
          </p:nvPr>
        </p:nvSpPr>
        <p:spPr>
          <a:xfrm>
            <a:off x="2093914" y="1557338"/>
            <a:ext cx="8002587" cy="4176712"/>
          </a:xfrm>
        </p:spPr>
        <p:txBody>
          <a:bodyPr/>
          <a:lstStyle/>
          <a:p>
            <a:pPr>
              <a:lnSpc>
                <a:spcPct val="80000"/>
              </a:lnSpc>
            </a:pPr>
            <a:r>
              <a:rPr lang="en-GB"/>
              <a:t>Diversification occurs in two ways:</a:t>
            </a:r>
          </a:p>
          <a:p>
            <a:pPr lvl="1">
              <a:lnSpc>
                <a:spcPct val="80000"/>
              </a:lnSpc>
            </a:pPr>
            <a:r>
              <a:rPr lang="en-GB"/>
              <a:t>Related (loosely around a companies core business area/s</a:t>
            </a:r>
          </a:p>
          <a:p>
            <a:pPr lvl="1">
              <a:lnSpc>
                <a:spcPct val="80000"/>
              </a:lnSpc>
            </a:pPr>
            <a:r>
              <a:rPr lang="en-GB"/>
              <a:t>Unrelated (not based on existing business activity)</a:t>
            </a:r>
          </a:p>
          <a:p>
            <a:pPr>
              <a:lnSpc>
                <a:spcPct val="80000"/>
              </a:lnSpc>
            </a:pPr>
            <a:r>
              <a:rPr lang="en-GB"/>
              <a:t>Acquisition:</a:t>
            </a:r>
          </a:p>
          <a:p>
            <a:pPr lvl="1">
              <a:lnSpc>
                <a:spcPct val="80000"/>
              </a:lnSpc>
            </a:pPr>
            <a:r>
              <a:rPr lang="en-GB"/>
              <a:t>Gaining resources (in the widest sense) that allow strategy to develop</a:t>
            </a:r>
          </a:p>
          <a:p>
            <a:pPr lvl="1">
              <a:lnSpc>
                <a:spcPct val="80000"/>
              </a:lnSpc>
            </a:pPr>
            <a:r>
              <a:rPr lang="en-GB"/>
              <a:t>Often the term is applied to the purchase of another company which is operating in another market or has assets that the purchasing company wishes to possess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55229077-15F7-4E47-846B-5EF87F7C0E0A}" type="slidenum">
              <a:rPr lang="en-GB" smtClean="0"/>
              <a:pPr/>
              <a:t>21</a:t>
            </a:fld>
            <a:endParaRPr lang="en-GB"/>
          </a:p>
        </p:txBody>
      </p:sp>
      <p:sp>
        <p:nvSpPr>
          <p:cNvPr id="26627" name="Rectangle 3"/>
          <p:cNvSpPr>
            <a:spLocks noGrp="1" noChangeArrowheads="1"/>
          </p:cNvSpPr>
          <p:nvPr>
            <p:ph type="subTitle" idx="1"/>
          </p:nvPr>
        </p:nvSpPr>
        <p:spPr>
          <a:xfrm>
            <a:off x="1774825" y="2492375"/>
            <a:ext cx="8281988" cy="1219200"/>
          </a:xfrm>
        </p:spPr>
        <p:txBody>
          <a:bodyPr>
            <a:normAutofit lnSpcReduction="10000"/>
          </a:bodyPr>
          <a:lstStyle/>
          <a:p>
            <a:pPr algn="l">
              <a:lnSpc>
                <a:spcPct val="80000"/>
              </a:lnSpc>
            </a:pPr>
            <a:endParaRPr lang="en-GB" sz="2800" dirty="0">
              <a:solidFill>
                <a:schemeClr val="accent2"/>
              </a:solidFill>
            </a:endParaRPr>
          </a:p>
          <a:p>
            <a:pPr algn="l">
              <a:lnSpc>
                <a:spcPct val="80000"/>
              </a:lnSpc>
            </a:pPr>
            <a:endParaRPr lang="en-GB" sz="2800" dirty="0">
              <a:solidFill>
                <a:schemeClr val="accent2"/>
              </a:solidFill>
            </a:endParaRPr>
          </a:p>
          <a:p>
            <a:pPr algn="l">
              <a:lnSpc>
                <a:spcPct val="80000"/>
              </a:lnSpc>
            </a:pPr>
            <a:r>
              <a:rPr lang="en-GB" dirty="0"/>
              <a:t>Joint ventures and Strategic Alliances </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CBBE7AB6-B632-4E37-B0AF-E4B4EFBD6275}" type="slidenum">
              <a:rPr lang="en-GB" smtClean="0"/>
              <a:pPr/>
              <a:t>22</a:t>
            </a:fld>
            <a:endParaRPr lang="en-GB"/>
          </a:p>
        </p:txBody>
      </p:sp>
      <p:sp>
        <p:nvSpPr>
          <p:cNvPr id="129026" name="Rectangle 2"/>
          <p:cNvSpPr>
            <a:spLocks noGrp="1" noChangeArrowheads="1"/>
          </p:cNvSpPr>
          <p:nvPr>
            <p:ph type="title"/>
          </p:nvPr>
        </p:nvSpPr>
        <p:spPr/>
        <p:txBody>
          <a:bodyPr/>
          <a:lstStyle/>
          <a:p>
            <a:r>
              <a:rPr lang="en-GB" sz="3200"/>
              <a:t>Joint ventures and Strategic Alliances</a:t>
            </a:r>
          </a:p>
        </p:txBody>
      </p:sp>
      <p:sp>
        <p:nvSpPr>
          <p:cNvPr id="129027" name="Rectangle 3"/>
          <p:cNvSpPr>
            <a:spLocks noGrp="1" noChangeArrowheads="1"/>
          </p:cNvSpPr>
          <p:nvPr>
            <p:ph type="body" idx="1"/>
          </p:nvPr>
        </p:nvSpPr>
        <p:spPr>
          <a:xfrm>
            <a:off x="1992313" y="1357314"/>
            <a:ext cx="8280400" cy="4592637"/>
          </a:xfrm>
        </p:spPr>
        <p:txBody>
          <a:bodyPr/>
          <a:lstStyle/>
          <a:p>
            <a:r>
              <a:rPr lang="en-GB" dirty="0"/>
              <a:t>Included  in external methods are:</a:t>
            </a:r>
          </a:p>
          <a:p>
            <a:pPr lvl="1"/>
            <a:r>
              <a:rPr lang="en-GB" dirty="0"/>
              <a:t>Acquisitions (friendly/ agreed; hostile)</a:t>
            </a:r>
          </a:p>
          <a:p>
            <a:pPr lvl="1"/>
            <a:r>
              <a:rPr lang="en-GB" dirty="0"/>
              <a:t>Mergers (an agreed takeover?)</a:t>
            </a:r>
          </a:p>
          <a:p>
            <a:pPr lvl="1"/>
            <a:r>
              <a:rPr lang="en-GB" dirty="0"/>
              <a:t>Joint Ventures</a:t>
            </a:r>
          </a:p>
          <a:p>
            <a:pPr lvl="1"/>
            <a:r>
              <a:rPr lang="en-GB" dirty="0"/>
              <a:t>Partnerships/ Alliances</a:t>
            </a:r>
          </a:p>
          <a:p>
            <a:pPr lvl="1"/>
            <a:r>
              <a:rPr lang="en-GB" dirty="0"/>
              <a:t>Networks/ Clans</a:t>
            </a:r>
          </a:p>
          <a:p>
            <a:pPr lvl="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CBBE7AB6-B632-4E37-B0AF-E4B4EFBD6275}" type="slidenum">
              <a:rPr lang="en-GB" smtClean="0"/>
              <a:pPr/>
              <a:t>23</a:t>
            </a:fld>
            <a:endParaRPr lang="en-GB"/>
          </a:p>
        </p:txBody>
      </p:sp>
      <p:sp>
        <p:nvSpPr>
          <p:cNvPr id="131074" name="Rectangle 2"/>
          <p:cNvSpPr>
            <a:spLocks noGrp="1" noChangeArrowheads="1"/>
          </p:cNvSpPr>
          <p:nvPr>
            <p:ph type="title"/>
          </p:nvPr>
        </p:nvSpPr>
        <p:spPr>
          <a:xfrm>
            <a:off x="2209800" y="0"/>
            <a:ext cx="7772400" cy="1143000"/>
          </a:xfrm>
          <a:noFill/>
          <a:ln/>
        </p:spPr>
        <p:txBody>
          <a:bodyPr vert="horz" lIns="90488" tIns="44450" rIns="90488" bIns="44450" rtlCol="0" anchor="ctr">
            <a:normAutofit/>
          </a:bodyPr>
          <a:lstStyle/>
          <a:p>
            <a:r>
              <a:rPr lang="en-GB" sz="3200"/>
              <a:t>Joint ventures and Strategic Alliances</a:t>
            </a:r>
          </a:p>
        </p:txBody>
      </p:sp>
      <p:sp>
        <p:nvSpPr>
          <p:cNvPr id="131075" name="Rectangle 3"/>
          <p:cNvSpPr>
            <a:spLocks noGrp="1" noChangeArrowheads="1"/>
          </p:cNvSpPr>
          <p:nvPr>
            <p:ph type="body" idx="1"/>
          </p:nvPr>
        </p:nvSpPr>
        <p:spPr>
          <a:xfrm>
            <a:off x="1909764" y="1196975"/>
            <a:ext cx="8370887" cy="5245100"/>
          </a:xfrm>
          <a:noFill/>
          <a:ln/>
        </p:spPr>
        <p:txBody>
          <a:bodyPr vert="horz" lIns="90488" tIns="44450" rIns="90488" bIns="44450" rtlCol="0">
            <a:normAutofit/>
          </a:bodyPr>
          <a:lstStyle/>
          <a:p>
            <a:r>
              <a:rPr lang="en-GB"/>
              <a:t>Strategic option - a method for strategic development</a:t>
            </a:r>
          </a:p>
          <a:p>
            <a:r>
              <a:rPr lang="en-GB"/>
              <a:t>Strategic alliances</a:t>
            </a:r>
          </a:p>
          <a:p>
            <a:pPr lvl="1"/>
            <a:r>
              <a:rPr lang="en-GB"/>
              <a:t>common term</a:t>
            </a:r>
          </a:p>
          <a:p>
            <a:r>
              <a:rPr lang="en-GB"/>
              <a:t>Joint ventures</a:t>
            </a:r>
          </a:p>
          <a:p>
            <a:pPr lvl="1"/>
            <a:r>
              <a:rPr lang="en-GB"/>
              <a:t>establishment of a new and independent company.  Jointly owned by partners</a:t>
            </a:r>
          </a:p>
          <a:p>
            <a:r>
              <a:rPr lang="en-GB"/>
              <a:t>Partnerships</a:t>
            </a:r>
          </a:p>
          <a:p>
            <a:pPr lvl="1"/>
            <a:r>
              <a:rPr lang="en-GB"/>
              <a:t>establishment of a new entity that incorporates two or more organisations’ activities</a:t>
            </a: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anim calcmode="lin" valueType="num">
                                      <p:cBhvr additive="base">
                                        <p:cTn id="7" dur="500" fill="hold"/>
                                        <p:tgtEl>
                                          <p:spTgt spid="1310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10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1075">
                                            <p:txEl>
                                              <p:pRg st="1" end="1"/>
                                            </p:txEl>
                                          </p:spTgt>
                                        </p:tgtEl>
                                        <p:attrNameLst>
                                          <p:attrName>style.visibility</p:attrName>
                                        </p:attrNameLst>
                                      </p:cBhvr>
                                      <p:to>
                                        <p:strVal val="visible"/>
                                      </p:to>
                                    </p:set>
                                    <p:anim calcmode="lin" valueType="num">
                                      <p:cBhvr additive="base">
                                        <p:cTn id="13" dur="500" fill="hold"/>
                                        <p:tgtEl>
                                          <p:spTgt spid="13107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10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1075">
                                            <p:txEl>
                                              <p:pRg st="2" end="2"/>
                                            </p:txEl>
                                          </p:spTgt>
                                        </p:tgtEl>
                                        <p:attrNameLst>
                                          <p:attrName>style.visibility</p:attrName>
                                        </p:attrNameLst>
                                      </p:cBhvr>
                                      <p:to>
                                        <p:strVal val="visible"/>
                                      </p:to>
                                    </p:set>
                                    <p:anim calcmode="lin" valueType="num">
                                      <p:cBhvr additive="base">
                                        <p:cTn id="19" dur="500" fill="hold"/>
                                        <p:tgtEl>
                                          <p:spTgt spid="13107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10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1075">
                                            <p:txEl>
                                              <p:pRg st="3" end="3"/>
                                            </p:txEl>
                                          </p:spTgt>
                                        </p:tgtEl>
                                        <p:attrNameLst>
                                          <p:attrName>style.visibility</p:attrName>
                                        </p:attrNameLst>
                                      </p:cBhvr>
                                      <p:to>
                                        <p:strVal val="visible"/>
                                      </p:to>
                                    </p:set>
                                    <p:anim calcmode="lin" valueType="num">
                                      <p:cBhvr additive="base">
                                        <p:cTn id="25" dur="500" fill="hold"/>
                                        <p:tgtEl>
                                          <p:spTgt spid="13107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10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1075">
                                            <p:txEl>
                                              <p:pRg st="4" end="4"/>
                                            </p:txEl>
                                          </p:spTgt>
                                        </p:tgtEl>
                                        <p:attrNameLst>
                                          <p:attrName>style.visibility</p:attrName>
                                        </p:attrNameLst>
                                      </p:cBhvr>
                                      <p:to>
                                        <p:strVal val="visible"/>
                                      </p:to>
                                    </p:set>
                                    <p:anim calcmode="lin" valueType="num">
                                      <p:cBhvr additive="base">
                                        <p:cTn id="31" dur="500" fill="hold"/>
                                        <p:tgtEl>
                                          <p:spTgt spid="13107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107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1075">
                                            <p:txEl>
                                              <p:pRg st="5" end="5"/>
                                            </p:txEl>
                                          </p:spTgt>
                                        </p:tgtEl>
                                        <p:attrNameLst>
                                          <p:attrName>style.visibility</p:attrName>
                                        </p:attrNameLst>
                                      </p:cBhvr>
                                      <p:to>
                                        <p:strVal val="visible"/>
                                      </p:to>
                                    </p:set>
                                    <p:anim calcmode="lin" valueType="num">
                                      <p:cBhvr additive="base">
                                        <p:cTn id="37" dur="500" fill="hold"/>
                                        <p:tgtEl>
                                          <p:spTgt spid="13107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3107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31075">
                                            <p:txEl>
                                              <p:pRg st="6" end="6"/>
                                            </p:txEl>
                                          </p:spTgt>
                                        </p:tgtEl>
                                        <p:attrNameLst>
                                          <p:attrName>style.visibility</p:attrName>
                                        </p:attrNameLst>
                                      </p:cBhvr>
                                      <p:to>
                                        <p:strVal val="visible"/>
                                      </p:to>
                                    </p:set>
                                    <p:anim calcmode="lin" valueType="num">
                                      <p:cBhvr additive="base">
                                        <p:cTn id="43" dur="500" fill="hold"/>
                                        <p:tgtEl>
                                          <p:spTgt spid="13107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3107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bldLvl="2"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CBBE7AB6-B632-4E37-B0AF-E4B4EFBD6275}" type="slidenum">
              <a:rPr lang="en-GB" smtClean="0"/>
              <a:pPr/>
              <a:t>24</a:t>
            </a:fld>
            <a:endParaRPr lang="en-GB"/>
          </a:p>
        </p:txBody>
      </p:sp>
      <p:sp>
        <p:nvSpPr>
          <p:cNvPr id="135170" name="Rectangle 2"/>
          <p:cNvSpPr>
            <a:spLocks noGrp="1" noChangeArrowheads="1"/>
          </p:cNvSpPr>
          <p:nvPr>
            <p:ph type="title"/>
          </p:nvPr>
        </p:nvSpPr>
        <p:spPr>
          <a:noFill/>
          <a:ln/>
        </p:spPr>
        <p:txBody>
          <a:bodyPr vert="horz" lIns="90488" tIns="44450" rIns="90488" bIns="44450" rtlCol="0" anchor="ctr">
            <a:normAutofit/>
          </a:bodyPr>
          <a:lstStyle/>
          <a:p>
            <a:r>
              <a:rPr lang="en-GB" sz="3200"/>
              <a:t>Joint ventures and Strategic Alliances</a:t>
            </a:r>
          </a:p>
        </p:txBody>
      </p:sp>
      <p:sp>
        <p:nvSpPr>
          <p:cNvPr id="135171" name="Rectangle 3"/>
          <p:cNvSpPr>
            <a:spLocks noGrp="1" noChangeArrowheads="1"/>
          </p:cNvSpPr>
          <p:nvPr>
            <p:ph type="body" idx="1"/>
          </p:nvPr>
        </p:nvSpPr>
        <p:spPr>
          <a:xfrm>
            <a:off x="2495551" y="1628776"/>
            <a:ext cx="7485063" cy="4113213"/>
          </a:xfrm>
          <a:noFill/>
          <a:ln/>
        </p:spPr>
        <p:txBody>
          <a:bodyPr vert="horz" lIns="90488" tIns="44450" rIns="90488" bIns="44450" rtlCol="0">
            <a:normAutofit/>
          </a:bodyPr>
          <a:lstStyle/>
          <a:p>
            <a:r>
              <a:rPr lang="en-GB" dirty="0"/>
              <a:t>Rationale:</a:t>
            </a:r>
          </a:p>
          <a:p>
            <a:pPr lvl="1"/>
            <a:r>
              <a:rPr lang="en-GB" dirty="0"/>
              <a:t>less risky than acquisition</a:t>
            </a:r>
          </a:p>
          <a:p>
            <a:pPr lvl="1"/>
            <a:r>
              <a:rPr lang="en-GB" dirty="0"/>
              <a:t>speedier than organic growth</a:t>
            </a:r>
          </a:p>
          <a:p>
            <a:pPr lvl="1"/>
            <a:r>
              <a:rPr lang="en-GB" dirty="0"/>
              <a:t>synergy through -</a:t>
            </a:r>
          </a:p>
          <a:p>
            <a:pPr lvl="2"/>
            <a:r>
              <a:rPr lang="en-GB" dirty="0"/>
              <a:t>co-operation</a:t>
            </a:r>
          </a:p>
          <a:p>
            <a:pPr lvl="2"/>
            <a:r>
              <a:rPr lang="en-GB" dirty="0"/>
              <a:t>innovation (new technologies )</a:t>
            </a:r>
          </a:p>
          <a:p>
            <a:pPr lvl="2"/>
            <a:r>
              <a:rPr lang="en-GB" dirty="0"/>
              <a:t>lower costs</a:t>
            </a:r>
          </a:p>
          <a:p>
            <a:pPr lvl="1"/>
            <a:r>
              <a:rPr lang="en-GB" dirty="0"/>
              <a:t>concentration on core competencies</a:t>
            </a:r>
          </a:p>
          <a:p>
            <a:pPr lvl="1"/>
            <a:r>
              <a:rPr lang="en-GB" dirty="0"/>
              <a:t>TO GAIN COMPETITIVE ADVANTAGE</a:t>
            </a: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5171">
                                            <p:txEl>
                                              <p:pRg st="0" end="0"/>
                                            </p:txEl>
                                          </p:spTgt>
                                        </p:tgtEl>
                                        <p:attrNameLst>
                                          <p:attrName>style.visibility</p:attrName>
                                        </p:attrNameLst>
                                      </p:cBhvr>
                                      <p:to>
                                        <p:strVal val="visible"/>
                                      </p:to>
                                    </p:set>
                                    <p:anim calcmode="lin" valueType="num">
                                      <p:cBhvr additive="base">
                                        <p:cTn id="7" dur="500" fill="hold"/>
                                        <p:tgtEl>
                                          <p:spTgt spid="135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5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5171">
                                            <p:txEl>
                                              <p:pRg st="1" end="1"/>
                                            </p:txEl>
                                          </p:spTgt>
                                        </p:tgtEl>
                                        <p:attrNameLst>
                                          <p:attrName>style.visibility</p:attrName>
                                        </p:attrNameLst>
                                      </p:cBhvr>
                                      <p:to>
                                        <p:strVal val="visible"/>
                                      </p:to>
                                    </p:set>
                                    <p:anim calcmode="lin" valueType="num">
                                      <p:cBhvr additive="base">
                                        <p:cTn id="13" dur="500" fill="hold"/>
                                        <p:tgtEl>
                                          <p:spTgt spid="1351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5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5171">
                                            <p:txEl>
                                              <p:pRg st="2" end="2"/>
                                            </p:txEl>
                                          </p:spTgt>
                                        </p:tgtEl>
                                        <p:attrNameLst>
                                          <p:attrName>style.visibility</p:attrName>
                                        </p:attrNameLst>
                                      </p:cBhvr>
                                      <p:to>
                                        <p:strVal val="visible"/>
                                      </p:to>
                                    </p:set>
                                    <p:anim calcmode="lin" valueType="num">
                                      <p:cBhvr additive="base">
                                        <p:cTn id="19" dur="500" fill="hold"/>
                                        <p:tgtEl>
                                          <p:spTgt spid="1351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5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5171">
                                            <p:txEl>
                                              <p:pRg st="3" end="3"/>
                                            </p:txEl>
                                          </p:spTgt>
                                        </p:tgtEl>
                                        <p:attrNameLst>
                                          <p:attrName>style.visibility</p:attrName>
                                        </p:attrNameLst>
                                      </p:cBhvr>
                                      <p:to>
                                        <p:strVal val="visible"/>
                                      </p:to>
                                    </p:set>
                                    <p:anim calcmode="lin" valueType="num">
                                      <p:cBhvr additive="base">
                                        <p:cTn id="25" dur="500" fill="hold"/>
                                        <p:tgtEl>
                                          <p:spTgt spid="1351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5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5171">
                                            <p:txEl>
                                              <p:pRg st="4" end="4"/>
                                            </p:txEl>
                                          </p:spTgt>
                                        </p:tgtEl>
                                        <p:attrNameLst>
                                          <p:attrName>style.visibility</p:attrName>
                                        </p:attrNameLst>
                                      </p:cBhvr>
                                      <p:to>
                                        <p:strVal val="visible"/>
                                      </p:to>
                                    </p:set>
                                    <p:anim calcmode="lin" valueType="num">
                                      <p:cBhvr additive="base">
                                        <p:cTn id="31" dur="500" fill="hold"/>
                                        <p:tgtEl>
                                          <p:spTgt spid="1351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51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5171">
                                            <p:txEl>
                                              <p:pRg st="5" end="5"/>
                                            </p:txEl>
                                          </p:spTgt>
                                        </p:tgtEl>
                                        <p:attrNameLst>
                                          <p:attrName>style.visibility</p:attrName>
                                        </p:attrNameLst>
                                      </p:cBhvr>
                                      <p:to>
                                        <p:strVal val="visible"/>
                                      </p:to>
                                    </p:set>
                                    <p:anim calcmode="lin" valueType="num">
                                      <p:cBhvr additive="base">
                                        <p:cTn id="37" dur="500" fill="hold"/>
                                        <p:tgtEl>
                                          <p:spTgt spid="1351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351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35171">
                                            <p:txEl>
                                              <p:pRg st="6" end="6"/>
                                            </p:txEl>
                                          </p:spTgt>
                                        </p:tgtEl>
                                        <p:attrNameLst>
                                          <p:attrName>style.visibility</p:attrName>
                                        </p:attrNameLst>
                                      </p:cBhvr>
                                      <p:to>
                                        <p:strVal val="visible"/>
                                      </p:to>
                                    </p:set>
                                    <p:anim calcmode="lin" valueType="num">
                                      <p:cBhvr additive="base">
                                        <p:cTn id="43" dur="500" fill="hold"/>
                                        <p:tgtEl>
                                          <p:spTgt spid="1351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351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35171">
                                            <p:txEl>
                                              <p:pRg st="7" end="7"/>
                                            </p:txEl>
                                          </p:spTgt>
                                        </p:tgtEl>
                                        <p:attrNameLst>
                                          <p:attrName>style.visibility</p:attrName>
                                        </p:attrNameLst>
                                      </p:cBhvr>
                                      <p:to>
                                        <p:strVal val="visible"/>
                                      </p:to>
                                    </p:set>
                                    <p:anim calcmode="lin" valueType="num">
                                      <p:cBhvr additive="base">
                                        <p:cTn id="49" dur="500" fill="hold"/>
                                        <p:tgtEl>
                                          <p:spTgt spid="1351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351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35171">
                                            <p:txEl>
                                              <p:pRg st="8" end="8"/>
                                            </p:txEl>
                                          </p:spTgt>
                                        </p:tgtEl>
                                        <p:attrNameLst>
                                          <p:attrName>style.visibility</p:attrName>
                                        </p:attrNameLst>
                                      </p:cBhvr>
                                      <p:to>
                                        <p:strVal val="visible"/>
                                      </p:to>
                                    </p:set>
                                    <p:anim calcmode="lin" valueType="num">
                                      <p:cBhvr additive="base">
                                        <p:cTn id="55" dur="500" fill="hold"/>
                                        <p:tgtEl>
                                          <p:spTgt spid="135171">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3517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1" grpId="0" build="p" bldLvl="3"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bwMode="auto">
          <a:xfrm>
            <a:off x="8077200" y="6245225"/>
            <a:ext cx="2133600" cy="47625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vl1pPr algn="r" rtl="0" fontAlgn="base">
              <a:spcBef>
                <a:spcPct val="0"/>
              </a:spcBef>
              <a:spcAft>
                <a:spcPct val="0"/>
              </a:spcAft>
              <a:defRPr sz="1400" b="1"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fld id="{CBBE7AB6-B632-4E37-B0AF-E4B4EFBD6275}" type="slidenum">
              <a:rPr lang="en-GB" smtClean="0"/>
              <a:pPr/>
              <a:t>25</a:t>
            </a:fld>
            <a:endParaRPr lang="en-GB"/>
          </a:p>
        </p:txBody>
      </p:sp>
      <p:sp>
        <p:nvSpPr>
          <p:cNvPr id="144386" name="Rectangle 2"/>
          <p:cNvSpPr>
            <a:spLocks noGrp="1" noChangeArrowheads="1"/>
          </p:cNvSpPr>
          <p:nvPr>
            <p:ph type="title"/>
          </p:nvPr>
        </p:nvSpPr>
        <p:spPr>
          <a:xfrm>
            <a:off x="1524001" y="196850"/>
            <a:ext cx="8651875" cy="869950"/>
          </a:xfrm>
        </p:spPr>
        <p:txBody>
          <a:bodyPr>
            <a:normAutofit fontScale="90000"/>
          </a:bodyPr>
          <a:lstStyle/>
          <a:p>
            <a:r>
              <a:rPr lang="en-GB" sz="3200"/>
              <a:t>Joint ventures and Strategic Alliances –</a:t>
            </a:r>
            <a:br>
              <a:rPr lang="en-GB" sz="3200"/>
            </a:br>
            <a:r>
              <a:rPr lang="en-GB" sz="3200"/>
              <a:t>Alliances continued…</a:t>
            </a:r>
          </a:p>
        </p:txBody>
      </p:sp>
      <p:sp>
        <p:nvSpPr>
          <p:cNvPr id="144387" name="Rectangle 3"/>
          <p:cNvSpPr>
            <a:spLocks noGrp="1" noChangeArrowheads="1"/>
          </p:cNvSpPr>
          <p:nvPr>
            <p:ph type="body" idx="1"/>
          </p:nvPr>
        </p:nvSpPr>
        <p:spPr>
          <a:xfrm>
            <a:off x="1703388" y="1773238"/>
            <a:ext cx="8242300" cy="2533650"/>
          </a:xfrm>
        </p:spPr>
        <p:txBody>
          <a:bodyPr/>
          <a:lstStyle/>
          <a:p>
            <a:pPr marL="381000" lvl="2" indent="0" algn="just">
              <a:buFont typeface="Symbol" pitchFamily="18" charset="2"/>
              <a:buChar char="·"/>
            </a:pPr>
            <a:r>
              <a:rPr lang="en-GB"/>
              <a:t> Alliances evenly split on financial ownership are more successful than when one has a majority interest.  Clear management is more critical than financial ownership.</a:t>
            </a:r>
          </a:p>
          <a:p>
            <a:pPr marL="381000" lvl="2" indent="0" algn="just">
              <a:buFont typeface="Symbol" pitchFamily="18" charset="2"/>
              <a:buChar char="·"/>
            </a:pPr>
            <a:endParaRPr lang="en-GB"/>
          </a:p>
          <a:p>
            <a:pPr marL="381000" lvl="2" indent="0" algn="just">
              <a:buFont typeface="Symbol" pitchFamily="18" charset="2"/>
              <a:buChar char="·"/>
            </a:pPr>
            <a:r>
              <a:rPr lang="en-GB"/>
              <a:t> More than 3/4 of alliances that terminated ended with an acquisition by one of the parent firms.</a:t>
            </a:r>
          </a:p>
          <a:p>
            <a:pPr marL="0" indent="0" algn="just"/>
            <a:endParaRPr lang="en-GB"/>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 calcmode="lin" valueType="num">
                                      <p:cBhvr additive="base">
                                        <p:cTn id="7" dur="500" fill="hold"/>
                                        <p:tgtEl>
                                          <p:spTgt spid="144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43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44387">
                                            <p:txEl>
                                              <p:pRg st="2" end="2"/>
                                            </p:txEl>
                                          </p:spTgt>
                                        </p:tgtEl>
                                        <p:attrNameLst>
                                          <p:attrName>style.visibility</p:attrName>
                                        </p:attrNameLst>
                                      </p:cBhvr>
                                      <p:to>
                                        <p:strVal val="visible"/>
                                      </p:to>
                                    </p:set>
                                    <p:anim calcmode="lin" valueType="num">
                                      <p:cBhvr additive="base">
                                        <p:cTn id="11" dur="500" fill="hold"/>
                                        <p:tgtEl>
                                          <p:spTgt spid="144387">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443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2" name="WHOOSH.WAV"/>
                                        </p:tgtEl>
                                      </p:cMediaNode>
                                    </p:audio>
                                  </p:sub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1" nodeType="clickEffect">
                                  <p:stCondLst>
                                    <p:cond delay="0"/>
                                  </p:stCondLst>
                                  <p:childTnLst>
                                    <p:set>
                                      <p:cBhvr>
                                        <p:cTn id="16" dur="1" fill="hold">
                                          <p:stCondLst>
                                            <p:cond delay="0"/>
                                          </p:stCondLst>
                                        </p:cTn>
                                        <p:tgtEl>
                                          <p:spTgt spid="144387">
                                            <p:txEl>
                                              <p:pRg st="0" end="0"/>
                                            </p:txEl>
                                          </p:spTgt>
                                        </p:tgtEl>
                                        <p:attrNameLst>
                                          <p:attrName>style.visibility</p:attrName>
                                        </p:attrNameLst>
                                      </p:cBhvr>
                                      <p:to>
                                        <p:strVal val="visible"/>
                                      </p:to>
                                    </p:set>
                                    <p:anim calcmode="lin" valueType="num">
                                      <p:cBhvr additive="base">
                                        <p:cTn id="17" dur="500" fill="hold"/>
                                        <p:tgtEl>
                                          <p:spTgt spid="144387">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4387">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8" fill="hold" grpId="1" nodeType="withEffect">
                                  <p:stCondLst>
                                    <p:cond delay="0"/>
                                  </p:stCondLst>
                                  <p:childTnLst>
                                    <p:set>
                                      <p:cBhvr>
                                        <p:cTn id="20" dur="1" fill="hold">
                                          <p:stCondLst>
                                            <p:cond delay="0"/>
                                          </p:stCondLst>
                                        </p:cTn>
                                        <p:tgtEl>
                                          <p:spTgt spid="144387">
                                            <p:txEl>
                                              <p:pRg st="2" end="2"/>
                                            </p:txEl>
                                          </p:spTgt>
                                        </p:tgtEl>
                                        <p:attrNameLst>
                                          <p:attrName>style.visibility</p:attrName>
                                        </p:attrNameLst>
                                      </p:cBhvr>
                                      <p:to>
                                        <p:strVal val="visible"/>
                                      </p:to>
                                    </p:set>
                                    <p:anim calcmode="lin" valueType="num">
                                      <p:cBhvr additive="base">
                                        <p:cTn id="21" dur="500" fill="hold"/>
                                        <p:tgtEl>
                                          <p:spTgt spid="144387">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44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autoUpdateAnimBg="0"/>
      <p:bldP spid="144387" grpI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r>
              <a:rPr lang="en-GB" sz="4800" b="1" dirty="0"/>
              <a:t>Strategic Fit- Need to ensure choice </a:t>
            </a:r>
            <a:r>
              <a:rPr lang="en-GB" sz="4800" b="1"/>
              <a:t>provides this.</a:t>
            </a:r>
            <a:endParaRPr lang="en-GB" sz="4800" b="1" dirty="0"/>
          </a:p>
        </p:txBody>
      </p:sp>
      <p:sp>
        <p:nvSpPr>
          <p:cNvPr id="7171" name="Rectangle 3"/>
          <p:cNvSpPr>
            <a:spLocks noGrp="1" noChangeArrowheads="1"/>
          </p:cNvSpPr>
          <p:nvPr>
            <p:ph type="body" idx="1"/>
          </p:nvPr>
        </p:nvSpPr>
        <p:spPr>
          <a:xfrm>
            <a:off x="2109788" y="1387463"/>
            <a:ext cx="8090668" cy="5065724"/>
          </a:xfrm>
        </p:spPr>
        <p:txBody>
          <a:bodyPr/>
          <a:lstStyle/>
          <a:p>
            <a:endParaRPr lang="en-GB" b="1" dirty="0"/>
          </a:p>
          <a:p>
            <a:r>
              <a:rPr lang="en-GB" b="1" dirty="0"/>
              <a:t>Strategy is possible.</a:t>
            </a:r>
          </a:p>
          <a:p>
            <a:r>
              <a:rPr lang="en-GB" b="1" dirty="0"/>
              <a:t>Strategy is suitable/Strategic Fit.</a:t>
            </a:r>
          </a:p>
          <a:p>
            <a:r>
              <a:rPr lang="en-GB" b="1" dirty="0"/>
              <a:t>Feasibility audit.</a:t>
            </a:r>
          </a:p>
          <a:p>
            <a:r>
              <a:rPr lang="en-GB" b="1" dirty="0"/>
              <a:t>Acceptability audit.</a:t>
            </a:r>
          </a:p>
          <a:p>
            <a:r>
              <a:rPr lang="en-GB" b="1" dirty="0"/>
              <a:t>Sustainability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1238</Words>
  <Application>Microsoft Office PowerPoint</Application>
  <PresentationFormat>Widescreen</PresentationFormat>
  <Paragraphs>154</Paragraphs>
  <Slides>26</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26</vt:i4>
      </vt:variant>
    </vt:vector>
  </HeadingPairs>
  <TitlesOfParts>
    <vt:vector size="35" baseType="lpstr">
      <vt:lpstr>Arial</vt:lpstr>
      <vt:lpstr>Calibri</vt:lpstr>
      <vt:lpstr>Calibri Light</vt:lpstr>
      <vt:lpstr>Symbol</vt:lpstr>
      <vt:lpstr>Tahoma</vt:lpstr>
      <vt:lpstr>Times New Roman</vt:lpstr>
      <vt:lpstr>Office Theme</vt:lpstr>
      <vt:lpstr>Document</vt:lpstr>
      <vt:lpstr>Chart</vt:lpstr>
      <vt:lpstr>Strategic Models Lecture 5</vt:lpstr>
      <vt:lpstr>THE USES AND  VALUE OF STRATEGY RECAP</vt:lpstr>
      <vt:lpstr>Three Models of Strategy</vt:lpstr>
      <vt:lpstr>PowerPoint Presentation</vt:lpstr>
      <vt:lpstr>PowerPoint Presentation</vt:lpstr>
      <vt:lpstr>Analysis of the market position</vt:lpstr>
      <vt:lpstr>Life Cycle Model</vt:lpstr>
      <vt:lpstr>PORTFOLIO ANALYSIS</vt:lpstr>
      <vt:lpstr> The BCG Matrix Method (The Boston Consultantancy Group)</vt:lpstr>
      <vt:lpstr>The BCG Matrix Method Stern &amp; Stalk(1978)</vt:lpstr>
      <vt:lpstr>PowerPoint Presentation</vt:lpstr>
      <vt:lpstr>PowerPoint Presentation</vt:lpstr>
      <vt:lpstr>The BCG Matrix Example </vt:lpstr>
      <vt:lpstr>PowerPoint Presentation</vt:lpstr>
      <vt:lpstr>PowerPoint Presentation</vt:lpstr>
      <vt:lpstr>Symptoms and Causes of Decline</vt:lpstr>
      <vt:lpstr>Symptoms and Causes of Decline</vt:lpstr>
      <vt:lpstr>Symptoms and Causes of Decline</vt:lpstr>
      <vt:lpstr>PowerPoint Presentation</vt:lpstr>
      <vt:lpstr>Diversification and Acquisitions</vt:lpstr>
      <vt:lpstr>PowerPoint Presentation</vt:lpstr>
      <vt:lpstr>Joint ventures and Strategic Alliances</vt:lpstr>
      <vt:lpstr>Joint ventures and Strategic Alliances</vt:lpstr>
      <vt:lpstr>Joint ventures and Strategic Alliances</vt:lpstr>
      <vt:lpstr>Joint ventures and Strategic Alliances – Alliances continued…</vt:lpstr>
      <vt:lpstr>Strategic Fit- Need to ensure choice provides this.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Heffernan</dc:creator>
  <cp:lastModifiedBy>Maria Heffernan</cp:lastModifiedBy>
  <cp:revision>14</cp:revision>
  <dcterms:created xsi:type="dcterms:W3CDTF">2020-05-27T08:23:42Z</dcterms:created>
  <dcterms:modified xsi:type="dcterms:W3CDTF">2022-05-22T10:50:53Z</dcterms:modified>
</cp:coreProperties>
</file>