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71" r:id="rId2"/>
    <p:sldId id="350" r:id="rId3"/>
    <p:sldId id="372" r:id="rId4"/>
    <p:sldId id="407" r:id="rId5"/>
    <p:sldId id="382" r:id="rId6"/>
    <p:sldId id="383" r:id="rId7"/>
    <p:sldId id="384" r:id="rId8"/>
    <p:sldId id="387" r:id="rId9"/>
    <p:sldId id="406" r:id="rId10"/>
    <p:sldId id="409" r:id="rId11"/>
    <p:sldId id="633" r:id="rId12"/>
    <p:sldId id="411" r:id="rId13"/>
    <p:sldId id="385" r:id="rId14"/>
    <p:sldId id="418" r:id="rId15"/>
    <p:sldId id="386" r:id="rId16"/>
    <p:sldId id="388" r:id="rId17"/>
    <p:sldId id="634" r:id="rId18"/>
    <p:sldId id="415" r:id="rId19"/>
    <p:sldId id="416" r:id="rId20"/>
    <p:sldId id="621" r:id="rId21"/>
    <p:sldId id="391" r:id="rId22"/>
    <p:sldId id="635" r:id="rId23"/>
    <p:sldId id="404" r:id="rId24"/>
    <p:sldId id="632" r:id="rId25"/>
    <p:sldId id="390" r:id="rId26"/>
    <p:sldId id="419" r:id="rId27"/>
    <p:sldId id="393" r:id="rId28"/>
    <p:sldId id="394" r:id="rId29"/>
    <p:sldId id="405" r:id="rId30"/>
    <p:sldId id="396" r:id="rId31"/>
    <p:sldId id="397" r:id="rId32"/>
    <p:sldId id="412" r:id="rId33"/>
    <p:sldId id="389" r:id="rId34"/>
    <p:sldId id="392" r:id="rId35"/>
    <p:sldId id="417" r:id="rId36"/>
    <p:sldId id="356" r:id="rId37"/>
    <p:sldId id="41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F4C460-96D4-4F21-A981-0EE64F5E95DF}" v="22" dt="2025-10-17T13:21:42.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67756" autoAdjust="0"/>
  </p:normalViewPr>
  <p:slideViewPr>
    <p:cSldViewPr snapToGrid="0">
      <p:cViewPr varScale="1">
        <p:scale>
          <a:sx n="75" d="100"/>
          <a:sy n="75" d="100"/>
        </p:scale>
        <p:origin x="166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666BC28D-C7C2-48AD-B292-D0DD93E851A6}"/>
    <pc:docChg chg="undo custSel addSld delSld modSld sldOrd">
      <pc:chgData name="Rhiannon Akers" userId="fb3c9d12-5c8c-42d7-8dc7-d872d7a3d202" providerId="ADAL" clId="{666BC28D-C7C2-48AD-B292-D0DD93E851A6}" dt="2024-10-23T10:31:05.468" v="10190" actId="20577"/>
      <pc:docMkLst>
        <pc:docMk/>
      </pc:docMkLst>
      <pc:sldChg chg="del">
        <pc:chgData name="Rhiannon Akers" userId="fb3c9d12-5c8c-42d7-8dc7-d872d7a3d202" providerId="ADAL" clId="{666BC28D-C7C2-48AD-B292-D0DD93E851A6}" dt="2024-10-14T12:50:52.914" v="30" actId="47"/>
        <pc:sldMkLst>
          <pc:docMk/>
          <pc:sldMk cId="267432516" sldId="309"/>
        </pc:sldMkLst>
      </pc:sldChg>
      <pc:sldChg chg="del">
        <pc:chgData name="Rhiannon Akers" userId="fb3c9d12-5c8c-42d7-8dc7-d872d7a3d202" providerId="ADAL" clId="{666BC28D-C7C2-48AD-B292-D0DD93E851A6}" dt="2024-10-14T12:50:56.551" v="32" actId="47"/>
        <pc:sldMkLst>
          <pc:docMk/>
          <pc:sldMk cId="607962430" sldId="312"/>
        </pc:sldMkLst>
      </pc:sldChg>
      <pc:sldChg chg="addSp delSp modSp mod modClrScheme chgLayout">
        <pc:chgData name="Rhiannon Akers" userId="fb3c9d12-5c8c-42d7-8dc7-d872d7a3d202" providerId="ADAL" clId="{666BC28D-C7C2-48AD-B292-D0DD93E851A6}" dt="2024-10-23T10:13:34.924" v="9501" actId="20577"/>
        <pc:sldMkLst>
          <pc:docMk/>
          <pc:sldMk cId="3864462035" sldId="350"/>
        </pc:sldMkLst>
      </pc:sldChg>
      <pc:sldChg chg="modSp mod">
        <pc:chgData name="Rhiannon Akers" userId="fb3c9d12-5c8c-42d7-8dc7-d872d7a3d202" providerId="ADAL" clId="{666BC28D-C7C2-48AD-B292-D0DD93E851A6}" dt="2024-10-23T09:22:50.133" v="7383" actId="114"/>
        <pc:sldMkLst>
          <pc:docMk/>
          <pc:sldMk cId="865498515" sldId="356"/>
        </pc:sldMkLst>
      </pc:sldChg>
      <pc:sldChg chg="del">
        <pc:chgData name="Rhiannon Akers" userId="fb3c9d12-5c8c-42d7-8dc7-d872d7a3d202" providerId="ADAL" clId="{666BC28D-C7C2-48AD-B292-D0DD93E851A6}" dt="2024-10-14T12:50:57.500" v="33" actId="47"/>
        <pc:sldMkLst>
          <pc:docMk/>
          <pc:sldMk cId="1700975988" sldId="381"/>
        </pc:sldMkLst>
      </pc:sldChg>
      <pc:sldChg chg="modSp mod">
        <pc:chgData name="Rhiannon Akers" userId="fb3c9d12-5c8c-42d7-8dc7-d872d7a3d202" providerId="ADAL" clId="{666BC28D-C7C2-48AD-B292-D0DD93E851A6}" dt="2024-10-16T10:44:51.915" v="86" actId="20577"/>
        <pc:sldMkLst>
          <pc:docMk/>
          <pc:sldMk cId="3630933599" sldId="382"/>
        </pc:sldMkLst>
      </pc:sldChg>
      <pc:sldChg chg="modSp mod">
        <pc:chgData name="Rhiannon Akers" userId="fb3c9d12-5c8c-42d7-8dc7-d872d7a3d202" providerId="ADAL" clId="{666BC28D-C7C2-48AD-B292-D0DD93E851A6}" dt="2024-10-16T10:45:39.116" v="151" actId="5793"/>
        <pc:sldMkLst>
          <pc:docMk/>
          <pc:sldMk cId="1798137468" sldId="383"/>
        </pc:sldMkLst>
      </pc:sldChg>
      <pc:sldChg chg="modSp mod">
        <pc:chgData name="Rhiannon Akers" userId="fb3c9d12-5c8c-42d7-8dc7-d872d7a3d202" providerId="ADAL" clId="{666BC28D-C7C2-48AD-B292-D0DD93E851A6}" dt="2024-10-23T09:23:30.221" v="7395" actId="12"/>
        <pc:sldMkLst>
          <pc:docMk/>
          <pc:sldMk cId="4003469292" sldId="384"/>
        </pc:sldMkLst>
      </pc:sldChg>
      <pc:sldChg chg="addSp delSp modSp mod modNotesTx">
        <pc:chgData name="Rhiannon Akers" userId="fb3c9d12-5c8c-42d7-8dc7-d872d7a3d202" providerId="ADAL" clId="{666BC28D-C7C2-48AD-B292-D0DD93E851A6}" dt="2024-10-23T10:23:30.001" v="9838" actId="20577"/>
        <pc:sldMkLst>
          <pc:docMk/>
          <pc:sldMk cId="2253402945" sldId="385"/>
        </pc:sldMkLst>
      </pc:sldChg>
      <pc:sldChg chg="modSp mod">
        <pc:chgData name="Rhiannon Akers" userId="fb3c9d12-5c8c-42d7-8dc7-d872d7a3d202" providerId="ADAL" clId="{666BC28D-C7C2-48AD-B292-D0DD93E851A6}" dt="2024-10-23T10:22:06.038" v="9721" actId="12"/>
        <pc:sldMkLst>
          <pc:docMk/>
          <pc:sldMk cId="1059859642" sldId="386"/>
        </pc:sldMkLst>
      </pc:sldChg>
      <pc:sldChg chg="modSp mod">
        <pc:chgData name="Rhiannon Akers" userId="fb3c9d12-5c8c-42d7-8dc7-d872d7a3d202" providerId="ADAL" clId="{666BC28D-C7C2-48AD-B292-D0DD93E851A6}" dt="2024-10-16T11:01:39.719" v="819" actId="20577"/>
        <pc:sldMkLst>
          <pc:docMk/>
          <pc:sldMk cId="1139643693" sldId="387"/>
        </pc:sldMkLst>
      </pc:sldChg>
      <pc:sldChg chg="del">
        <pc:chgData name="Rhiannon Akers" userId="fb3c9d12-5c8c-42d7-8dc7-d872d7a3d202" providerId="ADAL" clId="{666BC28D-C7C2-48AD-B292-D0DD93E851A6}" dt="2024-10-14T12:50:55.495" v="31" actId="47"/>
        <pc:sldMkLst>
          <pc:docMk/>
          <pc:sldMk cId="4155932087" sldId="387"/>
        </pc:sldMkLst>
      </pc:sldChg>
      <pc:sldChg chg="modSp mod modNotesTx">
        <pc:chgData name="Rhiannon Akers" userId="fb3c9d12-5c8c-42d7-8dc7-d872d7a3d202" providerId="ADAL" clId="{666BC28D-C7C2-48AD-B292-D0DD93E851A6}" dt="2024-10-16T11:02:40.755" v="839"/>
        <pc:sldMkLst>
          <pc:docMk/>
          <pc:sldMk cId="2896598156" sldId="388"/>
        </pc:sldMkLst>
      </pc:sldChg>
      <pc:sldChg chg="modSp mod">
        <pc:chgData name="Rhiannon Akers" userId="fb3c9d12-5c8c-42d7-8dc7-d872d7a3d202" providerId="ADAL" clId="{666BC28D-C7C2-48AD-B292-D0DD93E851A6}" dt="2024-10-16T11:30:07.176" v="1721" actId="20577"/>
        <pc:sldMkLst>
          <pc:docMk/>
          <pc:sldMk cId="681414164" sldId="389"/>
        </pc:sldMkLst>
      </pc:sldChg>
      <pc:sldChg chg="modSp mod">
        <pc:chgData name="Rhiannon Akers" userId="fb3c9d12-5c8c-42d7-8dc7-d872d7a3d202" providerId="ADAL" clId="{666BC28D-C7C2-48AD-B292-D0DD93E851A6}" dt="2024-10-16T11:22:38.904" v="1658" actId="20577"/>
        <pc:sldMkLst>
          <pc:docMk/>
          <pc:sldMk cId="3371948209" sldId="390"/>
        </pc:sldMkLst>
      </pc:sldChg>
      <pc:sldChg chg="modSp mod modNotesTx">
        <pc:chgData name="Rhiannon Akers" userId="fb3c9d12-5c8c-42d7-8dc7-d872d7a3d202" providerId="ADAL" clId="{666BC28D-C7C2-48AD-B292-D0DD93E851A6}" dt="2024-10-16T11:12:35.526" v="1354"/>
        <pc:sldMkLst>
          <pc:docMk/>
          <pc:sldMk cId="2723714522" sldId="391"/>
        </pc:sldMkLst>
      </pc:sldChg>
      <pc:sldChg chg="modSp mod modNotesTx">
        <pc:chgData name="Rhiannon Akers" userId="fb3c9d12-5c8c-42d7-8dc7-d872d7a3d202" providerId="ADAL" clId="{666BC28D-C7C2-48AD-B292-D0DD93E851A6}" dt="2024-10-17T16:10:49.223" v="4011" actId="20577"/>
        <pc:sldMkLst>
          <pc:docMk/>
          <pc:sldMk cId="2685895250" sldId="392"/>
        </pc:sldMkLst>
      </pc:sldChg>
      <pc:sldChg chg="modSp mod">
        <pc:chgData name="Rhiannon Akers" userId="fb3c9d12-5c8c-42d7-8dc7-d872d7a3d202" providerId="ADAL" clId="{666BC28D-C7C2-48AD-B292-D0DD93E851A6}" dt="2024-10-16T11:30:42.531" v="1767" actId="20577"/>
        <pc:sldMkLst>
          <pc:docMk/>
          <pc:sldMk cId="2125510687" sldId="393"/>
        </pc:sldMkLst>
      </pc:sldChg>
      <pc:sldChg chg="modSp mod modNotesTx">
        <pc:chgData name="Rhiannon Akers" userId="fb3c9d12-5c8c-42d7-8dc7-d872d7a3d202" providerId="ADAL" clId="{666BC28D-C7C2-48AD-B292-D0DD93E851A6}" dt="2024-10-17T16:18:15.688" v="4616"/>
        <pc:sldMkLst>
          <pc:docMk/>
          <pc:sldMk cId="4264052438" sldId="394"/>
        </pc:sldMkLst>
      </pc:sldChg>
      <pc:sldChg chg="addSp delSp modSp mod ord modAnim">
        <pc:chgData name="Rhiannon Akers" userId="fb3c9d12-5c8c-42d7-8dc7-d872d7a3d202" providerId="ADAL" clId="{666BC28D-C7C2-48AD-B292-D0DD93E851A6}" dt="2024-10-23T09:57:05.563" v="9208"/>
        <pc:sldMkLst>
          <pc:docMk/>
          <pc:sldMk cId="183923751" sldId="395"/>
        </pc:sldMkLst>
      </pc:sldChg>
      <pc:sldChg chg="addSp delSp modSp mod modAnim">
        <pc:chgData name="Rhiannon Akers" userId="fb3c9d12-5c8c-42d7-8dc7-d872d7a3d202" providerId="ADAL" clId="{666BC28D-C7C2-48AD-B292-D0DD93E851A6}" dt="2024-10-16T11:33:39.718" v="1824"/>
        <pc:sldMkLst>
          <pc:docMk/>
          <pc:sldMk cId="2191882859" sldId="396"/>
        </pc:sldMkLst>
      </pc:sldChg>
      <pc:sldChg chg="modSp mod modNotesTx">
        <pc:chgData name="Rhiannon Akers" userId="fb3c9d12-5c8c-42d7-8dc7-d872d7a3d202" providerId="ADAL" clId="{666BC28D-C7C2-48AD-B292-D0DD93E851A6}" dt="2024-10-17T16:24:10.153" v="4840" actId="20577"/>
        <pc:sldMkLst>
          <pc:docMk/>
          <pc:sldMk cId="2249757463" sldId="397"/>
        </pc:sldMkLst>
      </pc:sldChg>
      <pc:sldChg chg="modSp del mod">
        <pc:chgData name="Rhiannon Akers" userId="fb3c9d12-5c8c-42d7-8dc7-d872d7a3d202" providerId="ADAL" clId="{666BC28D-C7C2-48AD-B292-D0DD93E851A6}" dt="2024-10-23T09:57:14.694" v="9209" actId="47"/>
        <pc:sldMkLst>
          <pc:docMk/>
          <pc:sldMk cId="2965098254" sldId="398"/>
        </pc:sldMkLst>
      </pc:sldChg>
      <pc:sldChg chg="modSp del mod">
        <pc:chgData name="Rhiannon Akers" userId="fb3c9d12-5c8c-42d7-8dc7-d872d7a3d202" providerId="ADAL" clId="{666BC28D-C7C2-48AD-B292-D0DD93E851A6}" dt="2024-10-23T09:16:38.539" v="7195" actId="2696"/>
        <pc:sldMkLst>
          <pc:docMk/>
          <pc:sldMk cId="4173755009" sldId="399"/>
        </pc:sldMkLst>
      </pc:sldChg>
      <pc:sldChg chg="modSp del mod">
        <pc:chgData name="Rhiannon Akers" userId="fb3c9d12-5c8c-42d7-8dc7-d872d7a3d202" providerId="ADAL" clId="{666BC28D-C7C2-48AD-B292-D0DD93E851A6}" dt="2024-10-23T09:16:38.539" v="7195" actId="2696"/>
        <pc:sldMkLst>
          <pc:docMk/>
          <pc:sldMk cId="2532229708" sldId="400"/>
        </pc:sldMkLst>
      </pc:sldChg>
      <pc:sldChg chg="modSp del mod">
        <pc:chgData name="Rhiannon Akers" userId="fb3c9d12-5c8c-42d7-8dc7-d872d7a3d202" providerId="ADAL" clId="{666BC28D-C7C2-48AD-B292-D0DD93E851A6}" dt="2024-10-23T09:16:38.539" v="7195" actId="2696"/>
        <pc:sldMkLst>
          <pc:docMk/>
          <pc:sldMk cId="2587460695" sldId="401"/>
        </pc:sldMkLst>
      </pc:sldChg>
      <pc:sldChg chg="modSp del mod">
        <pc:chgData name="Rhiannon Akers" userId="fb3c9d12-5c8c-42d7-8dc7-d872d7a3d202" providerId="ADAL" clId="{666BC28D-C7C2-48AD-B292-D0DD93E851A6}" dt="2024-10-23T09:16:38.539" v="7195" actId="2696"/>
        <pc:sldMkLst>
          <pc:docMk/>
          <pc:sldMk cId="372203389" sldId="402"/>
        </pc:sldMkLst>
      </pc:sldChg>
      <pc:sldChg chg="modSp del mod">
        <pc:chgData name="Rhiannon Akers" userId="fb3c9d12-5c8c-42d7-8dc7-d872d7a3d202" providerId="ADAL" clId="{666BC28D-C7C2-48AD-B292-D0DD93E851A6}" dt="2024-10-23T09:16:38.539" v="7195" actId="2696"/>
        <pc:sldMkLst>
          <pc:docMk/>
          <pc:sldMk cId="3906661051" sldId="403"/>
        </pc:sldMkLst>
      </pc:sldChg>
      <pc:sldChg chg="modSp mod modNotesTx">
        <pc:chgData name="Rhiannon Akers" userId="fb3c9d12-5c8c-42d7-8dc7-d872d7a3d202" providerId="ADAL" clId="{666BC28D-C7C2-48AD-B292-D0DD93E851A6}" dt="2024-10-17T16:02:36.181" v="3967" actId="20577"/>
        <pc:sldMkLst>
          <pc:docMk/>
          <pc:sldMk cId="3794149413" sldId="404"/>
        </pc:sldMkLst>
      </pc:sldChg>
      <pc:sldChg chg="modSp new mod">
        <pc:chgData name="Rhiannon Akers" userId="fb3c9d12-5c8c-42d7-8dc7-d872d7a3d202" providerId="ADAL" clId="{666BC28D-C7C2-48AD-B292-D0DD93E851A6}" dt="2024-10-17T16:17:43.654" v="4615" actId="20577"/>
        <pc:sldMkLst>
          <pc:docMk/>
          <pc:sldMk cId="3940202726" sldId="405"/>
        </pc:sldMkLst>
      </pc:sldChg>
      <pc:sldChg chg="delSp modSp mod">
        <pc:chgData name="Rhiannon Akers" userId="fb3c9d12-5c8c-42d7-8dc7-d872d7a3d202" providerId="ADAL" clId="{666BC28D-C7C2-48AD-B292-D0DD93E851A6}" dt="2024-10-23T08:55:14.952" v="5055" actId="20577"/>
        <pc:sldMkLst>
          <pc:docMk/>
          <pc:sldMk cId="811040923" sldId="406"/>
        </pc:sldMkLst>
      </pc:sldChg>
      <pc:sldChg chg="modSp mod">
        <pc:chgData name="Rhiannon Akers" userId="fb3c9d12-5c8c-42d7-8dc7-d872d7a3d202" providerId="ADAL" clId="{666BC28D-C7C2-48AD-B292-D0DD93E851A6}" dt="2024-10-23T08:59:14.058" v="5849" actId="20577"/>
        <pc:sldMkLst>
          <pc:docMk/>
          <pc:sldMk cId="2271280156" sldId="407"/>
        </pc:sldMkLst>
      </pc:sldChg>
      <pc:sldChg chg="modSp del mod">
        <pc:chgData name="Rhiannon Akers" userId="fb3c9d12-5c8c-42d7-8dc7-d872d7a3d202" providerId="ADAL" clId="{666BC28D-C7C2-48AD-B292-D0DD93E851A6}" dt="2024-10-23T09:01:11.536" v="5861" actId="47"/>
        <pc:sldMkLst>
          <pc:docMk/>
          <pc:sldMk cId="522167416" sldId="408"/>
        </pc:sldMkLst>
      </pc:sldChg>
      <pc:sldChg chg="modSp mod modNotesTx">
        <pc:chgData name="Rhiannon Akers" userId="fb3c9d12-5c8c-42d7-8dc7-d872d7a3d202" providerId="ADAL" clId="{666BC28D-C7C2-48AD-B292-D0DD93E851A6}" dt="2024-10-23T09:14:00.145" v="7194" actId="113"/>
        <pc:sldMkLst>
          <pc:docMk/>
          <pc:sldMk cId="2116976849" sldId="409"/>
        </pc:sldMkLst>
      </pc:sldChg>
      <pc:sldChg chg="modSp mod">
        <pc:chgData name="Rhiannon Akers" userId="fb3c9d12-5c8c-42d7-8dc7-d872d7a3d202" providerId="ADAL" clId="{666BC28D-C7C2-48AD-B292-D0DD93E851A6}" dt="2024-10-23T10:04:10.485" v="9237" actId="20577"/>
        <pc:sldMkLst>
          <pc:docMk/>
          <pc:sldMk cId="1981863221" sldId="410"/>
        </pc:sldMkLst>
      </pc:sldChg>
      <pc:sldChg chg="modSp new mod modNotesTx">
        <pc:chgData name="Rhiannon Akers" userId="fb3c9d12-5c8c-42d7-8dc7-d872d7a3d202" providerId="ADAL" clId="{666BC28D-C7C2-48AD-B292-D0DD93E851A6}" dt="2024-10-23T09:11:02.473" v="6834" actId="120"/>
        <pc:sldMkLst>
          <pc:docMk/>
          <pc:sldMk cId="3042134487" sldId="411"/>
        </pc:sldMkLst>
      </pc:sldChg>
      <pc:sldChg chg="addSp delSp modSp new mod modClrScheme chgLayout">
        <pc:chgData name="Rhiannon Akers" userId="fb3c9d12-5c8c-42d7-8dc7-d872d7a3d202" providerId="ADAL" clId="{666BC28D-C7C2-48AD-B292-D0DD93E851A6}" dt="2024-10-23T09:18:59" v="7253" actId="1076"/>
        <pc:sldMkLst>
          <pc:docMk/>
          <pc:sldMk cId="1183953838" sldId="412"/>
        </pc:sldMkLst>
      </pc:sldChg>
      <pc:sldChg chg="delSp modSp new mod">
        <pc:chgData name="Rhiannon Akers" userId="fb3c9d12-5c8c-42d7-8dc7-d872d7a3d202" providerId="ADAL" clId="{666BC28D-C7C2-48AD-B292-D0DD93E851A6}" dt="2024-10-23T10:04:20.331" v="9241" actId="20577"/>
        <pc:sldMkLst>
          <pc:docMk/>
          <pc:sldMk cId="1924689161" sldId="413"/>
        </pc:sldMkLst>
      </pc:sldChg>
      <pc:sldChg chg="addSp delSp modSp mod">
        <pc:chgData name="Rhiannon Akers" userId="fb3c9d12-5c8c-42d7-8dc7-d872d7a3d202" providerId="ADAL" clId="{666BC28D-C7C2-48AD-B292-D0DD93E851A6}" dt="2024-10-23T10:31:05.468" v="10190" actId="20577"/>
        <pc:sldMkLst>
          <pc:docMk/>
          <pc:sldMk cId="3316403537" sldId="414"/>
        </pc:sldMkLst>
      </pc:sldChg>
      <pc:sldChg chg="modSp new mod modNotesTx">
        <pc:chgData name="Rhiannon Akers" userId="fb3c9d12-5c8c-42d7-8dc7-d872d7a3d202" providerId="ADAL" clId="{666BC28D-C7C2-48AD-B292-D0DD93E851A6}" dt="2024-10-23T09:35:37.606" v="7903"/>
        <pc:sldMkLst>
          <pc:docMk/>
          <pc:sldMk cId="3245665248" sldId="415"/>
        </pc:sldMkLst>
      </pc:sldChg>
      <pc:sldChg chg="modSp new del mod">
        <pc:chgData name="Rhiannon Akers" userId="fb3c9d12-5c8c-42d7-8dc7-d872d7a3d202" providerId="ADAL" clId="{666BC28D-C7C2-48AD-B292-D0DD93E851A6}" dt="2024-10-23T09:37:36.165" v="7920" actId="47"/>
        <pc:sldMkLst>
          <pc:docMk/>
          <pc:sldMk cId="536244915" sldId="416"/>
        </pc:sldMkLst>
      </pc:sldChg>
      <pc:sldChg chg="modSp new mod modNotesTx">
        <pc:chgData name="Rhiannon Akers" userId="fb3c9d12-5c8c-42d7-8dc7-d872d7a3d202" providerId="ADAL" clId="{666BC28D-C7C2-48AD-B292-D0DD93E851A6}" dt="2024-10-23T09:47:46.089" v="9206" actId="20577"/>
        <pc:sldMkLst>
          <pc:docMk/>
          <pc:sldMk cId="2142695711" sldId="416"/>
        </pc:sldMkLst>
      </pc:sldChg>
      <pc:sldChg chg="modSp add mod">
        <pc:chgData name="Rhiannon Akers" userId="fb3c9d12-5c8c-42d7-8dc7-d872d7a3d202" providerId="ADAL" clId="{666BC28D-C7C2-48AD-B292-D0DD93E851A6}" dt="2024-10-23T10:05:45.300" v="9262" actId="12"/>
        <pc:sldMkLst>
          <pc:docMk/>
          <pc:sldMk cId="3552357156" sldId="417"/>
        </pc:sldMkLst>
      </pc:sldChg>
      <pc:sldChg chg="addSp delSp modSp mod modNotesTx">
        <pc:chgData name="Rhiannon Akers" userId="fb3c9d12-5c8c-42d7-8dc7-d872d7a3d202" providerId="ADAL" clId="{666BC28D-C7C2-48AD-B292-D0DD93E851A6}" dt="2024-10-23T10:23:11.958" v="9820" actId="20577"/>
        <pc:sldMkLst>
          <pc:docMk/>
          <pc:sldMk cId="1045660497" sldId="418"/>
        </pc:sldMkLst>
      </pc:sldChg>
      <pc:sldChg chg="modSp new mod">
        <pc:chgData name="Rhiannon Akers" userId="fb3c9d12-5c8c-42d7-8dc7-d872d7a3d202" providerId="ADAL" clId="{666BC28D-C7C2-48AD-B292-D0DD93E851A6}" dt="2024-10-23T10:28:51.107" v="10104" actId="15"/>
        <pc:sldMkLst>
          <pc:docMk/>
          <pc:sldMk cId="972210381" sldId="419"/>
        </pc:sldMkLst>
      </pc:sldChg>
    </pc:docChg>
  </pc:docChgLst>
  <pc:docChgLst>
    <pc:chgData name="Rhiannon Akers" userId="fb3c9d12-5c8c-42d7-8dc7-d872d7a3d202" providerId="ADAL" clId="{6FF4C460-96D4-4F21-A981-0EE64F5E95DF}"/>
    <pc:docChg chg="undo custSel addSld delSld modSld sldOrd">
      <pc:chgData name="Rhiannon Akers" userId="fb3c9d12-5c8c-42d7-8dc7-d872d7a3d202" providerId="ADAL" clId="{6FF4C460-96D4-4F21-A981-0EE64F5E95DF}" dt="2025-10-17T13:21:41.674" v="946" actId="20577"/>
      <pc:docMkLst>
        <pc:docMk/>
      </pc:docMkLst>
      <pc:sldChg chg="modSp mod">
        <pc:chgData name="Rhiannon Akers" userId="fb3c9d12-5c8c-42d7-8dc7-d872d7a3d202" providerId="ADAL" clId="{6FF4C460-96D4-4F21-A981-0EE64F5E95DF}" dt="2025-10-15T10:37:36.320" v="43" actId="20577"/>
        <pc:sldMkLst>
          <pc:docMk/>
          <pc:sldMk cId="3864462035" sldId="350"/>
        </pc:sldMkLst>
        <pc:spChg chg="mod">
          <ac:chgData name="Rhiannon Akers" userId="fb3c9d12-5c8c-42d7-8dc7-d872d7a3d202" providerId="ADAL" clId="{6FF4C460-96D4-4F21-A981-0EE64F5E95DF}" dt="2025-10-15T10:37:36.320" v="43" actId="20577"/>
          <ac:spMkLst>
            <pc:docMk/>
            <pc:sldMk cId="3864462035" sldId="350"/>
            <ac:spMk id="3" creationId="{00000000-0000-0000-0000-000000000000}"/>
          </ac:spMkLst>
        </pc:spChg>
      </pc:sldChg>
      <pc:sldChg chg="modSp mod">
        <pc:chgData name="Rhiannon Akers" userId="fb3c9d12-5c8c-42d7-8dc7-d872d7a3d202" providerId="ADAL" clId="{6FF4C460-96D4-4F21-A981-0EE64F5E95DF}" dt="2025-10-17T13:03:36.547" v="353" actId="114"/>
        <pc:sldMkLst>
          <pc:docMk/>
          <pc:sldMk cId="865498515" sldId="356"/>
        </pc:sldMkLst>
        <pc:spChg chg="mod">
          <ac:chgData name="Rhiannon Akers" userId="fb3c9d12-5c8c-42d7-8dc7-d872d7a3d202" providerId="ADAL" clId="{6FF4C460-96D4-4F21-A981-0EE64F5E95DF}" dt="2025-10-17T13:03:36.547" v="353" actId="114"/>
          <ac:spMkLst>
            <pc:docMk/>
            <pc:sldMk cId="865498515" sldId="356"/>
            <ac:spMk id="3" creationId="{21C9D164-2F9A-A836-3ED4-BB2C3FD086DC}"/>
          </ac:spMkLst>
        </pc:spChg>
      </pc:sldChg>
      <pc:sldChg chg="ord">
        <pc:chgData name="Rhiannon Akers" userId="fb3c9d12-5c8c-42d7-8dc7-d872d7a3d202" providerId="ADAL" clId="{6FF4C460-96D4-4F21-A981-0EE64F5E95DF}" dt="2025-10-17T13:19:34.819" v="940"/>
        <pc:sldMkLst>
          <pc:docMk/>
          <pc:sldMk cId="3630933599" sldId="382"/>
        </pc:sldMkLst>
      </pc:sldChg>
      <pc:sldChg chg="del">
        <pc:chgData name="Rhiannon Akers" userId="fb3c9d12-5c8c-42d7-8dc7-d872d7a3d202" providerId="ADAL" clId="{6FF4C460-96D4-4F21-A981-0EE64F5E95DF}" dt="2025-10-17T13:19:42.646" v="941" actId="2696"/>
        <pc:sldMkLst>
          <pc:docMk/>
          <pc:sldMk cId="1798137468" sldId="383"/>
        </pc:sldMkLst>
      </pc:sldChg>
      <pc:sldChg chg="add">
        <pc:chgData name="Rhiannon Akers" userId="fb3c9d12-5c8c-42d7-8dc7-d872d7a3d202" providerId="ADAL" clId="{6FF4C460-96D4-4F21-A981-0EE64F5E95DF}" dt="2025-10-17T13:19:48.792" v="942"/>
        <pc:sldMkLst>
          <pc:docMk/>
          <pc:sldMk cId="3794784836" sldId="383"/>
        </pc:sldMkLst>
      </pc:sldChg>
      <pc:sldChg chg="add">
        <pc:chgData name="Rhiannon Akers" userId="fb3c9d12-5c8c-42d7-8dc7-d872d7a3d202" providerId="ADAL" clId="{6FF4C460-96D4-4F21-A981-0EE64F5E95DF}" dt="2025-10-17T13:19:48.792" v="942"/>
        <pc:sldMkLst>
          <pc:docMk/>
          <pc:sldMk cId="210620996" sldId="384"/>
        </pc:sldMkLst>
      </pc:sldChg>
      <pc:sldChg chg="del">
        <pc:chgData name="Rhiannon Akers" userId="fb3c9d12-5c8c-42d7-8dc7-d872d7a3d202" providerId="ADAL" clId="{6FF4C460-96D4-4F21-A981-0EE64F5E95DF}" dt="2025-10-17T13:19:42.646" v="941" actId="2696"/>
        <pc:sldMkLst>
          <pc:docMk/>
          <pc:sldMk cId="4003469292" sldId="384"/>
        </pc:sldMkLst>
      </pc:sldChg>
      <pc:sldChg chg="ord">
        <pc:chgData name="Rhiannon Akers" userId="fb3c9d12-5c8c-42d7-8dc7-d872d7a3d202" providerId="ADAL" clId="{6FF4C460-96D4-4F21-A981-0EE64F5E95DF}" dt="2025-10-17T13:20:36.787" v="944"/>
        <pc:sldMkLst>
          <pc:docMk/>
          <pc:sldMk cId="1139643693" sldId="387"/>
        </pc:sldMkLst>
      </pc:sldChg>
      <pc:sldChg chg="add del">
        <pc:chgData name="Rhiannon Akers" userId="fb3c9d12-5c8c-42d7-8dc7-d872d7a3d202" providerId="ADAL" clId="{6FF4C460-96D4-4F21-A981-0EE64F5E95DF}" dt="2025-10-17T13:13:07.948" v="908" actId="2696"/>
        <pc:sldMkLst>
          <pc:docMk/>
          <pc:sldMk cId="681414164" sldId="389"/>
        </pc:sldMkLst>
      </pc:sldChg>
      <pc:sldChg chg="add">
        <pc:chgData name="Rhiannon Akers" userId="fb3c9d12-5c8c-42d7-8dc7-d872d7a3d202" providerId="ADAL" clId="{6FF4C460-96D4-4F21-A981-0EE64F5E95DF}" dt="2025-10-17T13:13:12.133" v="909"/>
        <pc:sldMkLst>
          <pc:docMk/>
          <pc:sldMk cId="3648724427" sldId="389"/>
        </pc:sldMkLst>
      </pc:sldChg>
      <pc:sldChg chg="add">
        <pc:chgData name="Rhiannon Akers" userId="fb3c9d12-5c8c-42d7-8dc7-d872d7a3d202" providerId="ADAL" clId="{6FF4C460-96D4-4F21-A981-0EE64F5E95DF}" dt="2025-10-17T13:13:12.133" v="909"/>
        <pc:sldMkLst>
          <pc:docMk/>
          <pc:sldMk cId="711500519" sldId="392"/>
        </pc:sldMkLst>
      </pc:sldChg>
      <pc:sldChg chg="del">
        <pc:chgData name="Rhiannon Akers" userId="fb3c9d12-5c8c-42d7-8dc7-d872d7a3d202" providerId="ADAL" clId="{6FF4C460-96D4-4F21-A981-0EE64F5E95DF}" dt="2025-10-17T13:13:07.948" v="908" actId="2696"/>
        <pc:sldMkLst>
          <pc:docMk/>
          <pc:sldMk cId="2685895250" sldId="392"/>
        </pc:sldMkLst>
      </pc:sldChg>
      <pc:sldChg chg="modSp mod">
        <pc:chgData name="Rhiannon Akers" userId="fb3c9d12-5c8c-42d7-8dc7-d872d7a3d202" providerId="ADAL" clId="{6FF4C460-96D4-4F21-A981-0EE64F5E95DF}" dt="2025-10-17T13:12:44.353" v="905" actId="20577"/>
        <pc:sldMkLst>
          <pc:docMk/>
          <pc:sldMk cId="2125510687" sldId="393"/>
        </pc:sldMkLst>
        <pc:spChg chg="mod">
          <ac:chgData name="Rhiannon Akers" userId="fb3c9d12-5c8c-42d7-8dc7-d872d7a3d202" providerId="ADAL" clId="{6FF4C460-96D4-4F21-A981-0EE64F5E95DF}" dt="2025-10-17T13:12:44.353" v="905" actId="20577"/>
          <ac:spMkLst>
            <pc:docMk/>
            <pc:sldMk cId="2125510687" sldId="393"/>
            <ac:spMk id="3" creationId="{099ED3C6-F222-6C8B-C9C0-694A038BFF8A}"/>
          </ac:spMkLst>
        </pc:spChg>
      </pc:sldChg>
      <pc:sldChg chg="del">
        <pc:chgData name="Rhiannon Akers" userId="fb3c9d12-5c8c-42d7-8dc7-d872d7a3d202" providerId="ADAL" clId="{6FF4C460-96D4-4F21-A981-0EE64F5E95DF}" dt="2025-10-17T13:03:45.384" v="354" actId="47"/>
        <pc:sldMkLst>
          <pc:docMk/>
          <pc:sldMk cId="183923751" sldId="395"/>
        </pc:sldMkLst>
      </pc:sldChg>
      <pc:sldChg chg="addSp delSp modSp mod modNotesTx">
        <pc:chgData name="Rhiannon Akers" userId="fb3c9d12-5c8c-42d7-8dc7-d872d7a3d202" providerId="ADAL" clId="{6FF4C460-96D4-4F21-A981-0EE64F5E95DF}" dt="2025-10-17T13:18:24.102" v="936" actId="5793"/>
        <pc:sldMkLst>
          <pc:docMk/>
          <pc:sldMk cId="3042134487" sldId="411"/>
        </pc:sldMkLst>
        <pc:spChg chg="mod">
          <ac:chgData name="Rhiannon Akers" userId="fb3c9d12-5c8c-42d7-8dc7-d872d7a3d202" providerId="ADAL" clId="{6FF4C460-96D4-4F21-A981-0EE64F5E95DF}" dt="2025-10-17T13:17:49.024" v="933" actId="26606"/>
          <ac:spMkLst>
            <pc:docMk/>
            <pc:sldMk cId="3042134487" sldId="411"/>
            <ac:spMk id="2" creationId="{22C6E12F-3E2D-B299-92F6-680E54118CC7}"/>
          </ac:spMkLst>
        </pc:spChg>
        <pc:spChg chg="del mod">
          <ac:chgData name="Rhiannon Akers" userId="fb3c9d12-5c8c-42d7-8dc7-d872d7a3d202" providerId="ADAL" clId="{6FF4C460-96D4-4F21-A981-0EE64F5E95DF}" dt="2025-10-17T13:17:46.329" v="932" actId="22"/>
          <ac:spMkLst>
            <pc:docMk/>
            <pc:sldMk cId="3042134487" sldId="411"/>
            <ac:spMk id="3" creationId="{B2BB3600-1A89-99B4-90E2-57A5898819AB}"/>
          </ac:spMkLst>
        </pc:spChg>
        <pc:picChg chg="add mod ord">
          <ac:chgData name="Rhiannon Akers" userId="fb3c9d12-5c8c-42d7-8dc7-d872d7a3d202" providerId="ADAL" clId="{6FF4C460-96D4-4F21-A981-0EE64F5E95DF}" dt="2025-10-17T13:17:49.024" v="933" actId="26606"/>
          <ac:picMkLst>
            <pc:docMk/>
            <pc:sldMk cId="3042134487" sldId="411"/>
            <ac:picMk id="5" creationId="{75BD4F31-0417-095F-DD8C-39F500F8AB8B}"/>
          </ac:picMkLst>
        </pc:picChg>
      </pc:sldChg>
      <pc:sldChg chg="addSp delSp modSp mod">
        <pc:chgData name="Rhiannon Akers" userId="fb3c9d12-5c8c-42d7-8dc7-d872d7a3d202" providerId="ADAL" clId="{6FF4C460-96D4-4F21-A981-0EE64F5E95DF}" dt="2025-10-17T13:02:29.248" v="233" actId="478"/>
        <pc:sldMkLst>
          <pc:docMk/>
          <pc:sldMk cId="1183953838" sldId="412"/>
        </pc:sldMkLst>
        <pc:spChg chg="mod">
          <ac:chgData name="Rhiannon Akers" userId="fb3c9d12-5c8c-42d7-8dc7-d872d7a3d202" providerId="ADAL" clId="{6FF4C460-96D4-4F21-A981-0EE64F5E95DF}" dt="2025-10-17T13:01:59.400" v="228" actId="20577"/>
          <ac:spMkLst>
            <pc:docMk/>
            <pc:sldMk cId="1183953838" sldId="412"/>
            <ac:spMk id="2" creationId="{22777182-EDC9-8D75-B5B4-7F37B6C02EC8}"/>
          </ac:spMkLst>
        </pc:spChg>
        <pc:spChg chg="add del mod">
          <ac:chgData name="Rhiannon Akers" userId="fb3c9d12-5c8c-42d7-8dc7-d872d7a3d202" providerId="ADAL" clId="{6FF4C460-96D4-4F21-A981-0EE64F5E95DF}" dt="2025-10-17T13:02:14.944" v="229" actId="22"/>
          <ac:spMkLst>
            <pc:docMk/>
            <pc:sldMk cId="1183953838" sldId="412"/>
            <ac:spMk id="4" creationId="{7D9004EE-F13B-AEBF-4EF2-FA4A6027DAE3}"/>
          </ac:spMkLst>
        </pc:spChg>
        <pc:spChg chg="add del mod">
          <ac:chgData name="Rhiannon Akers" userId="fb3c9d12-5c8c-42d7-8dc7-d872d7a3d202" providerId="ADAL" clId="{6FF4C460-96D4-4F21-A981-0EE64F5E95DF}" dt="2025-10-17T13:02:29.248" v="233" actId="478"/>
          <ac:spMkLst>
            <pc:docMk/>
            <pc:sldMk cId="1183953838" sldId="412"/>
            <ac:spMk id="8" creationId="{5CA7104F-86B5-A99A-40D3-6F9BE708EDE5}"/>
          </ac:spMkLst>
        </pc:spChg>
        <pc:picChg chg="del">
          <ac:chgData name="Rhiannon Akers" userId="fb3c9d12-5c8c-42d7-8dc7-d872d7a3d202" providerId="ADAL" clId="{6FF4C460-96D4-4F21-A981-0EE64F5E95DF}" dt="2025-10-17T13:01:57.355" v="226" actId="478"/>
          <ac:picMkLst>
            <pc:docMk/>
            <pc:sldMk cId="1183953838" sldId="412"/>
            <ac:picMk id="5" creationId="{1A20B2B5-AE74-4B44-B382-7BE8687EB09E}"/>
          </ac:picMkLst>
        </pc:picChg>
        <pc:picChg chg="add mod ord">
          <ac:chgData name="Rhiannon Akers" userId="fb3c9d12-5c8c-42d7-8dc7-d872d7a3d202" providerId="ADAL" clId="{6FF4C460-96D4-4F21-A981-0EE64F5E95DF}" dt="2025-10-17T13:02:21.046" v="231" actId="1076"/>
          <ac:picMkLst>
            <pc:docMk/>
            <pc:sldMk cId="1183953838" sldId="412"/>
            <ac:picMk id="7" creationId="{A2866351-D27E-972E-3B6C-3524397A1CBE}"/>
          </ac:picMkLst>
        </pc:picChg>
        <pc:picChg chg="del">
          <ac:chgData name="Rhiannon Akers" userId="fb3c9d12-5c8c-42d7-8dc7-d872d7a3d202" providerId="ADAL" clId="{6FF4C460-96D4-4F21-A981-0EE64F5E95DF}" dt="2025-10-17T13:02:24.218" v="232" actId="478"/>
          <ac:picMkLst>
            <pc:docMk/>
            <pc:sldMk cId="1183953838" sldId="412"/>
            <ac:picMk id="1028" creationId="{A56E55E0-29BC-5E3B-874B-7EC8FF3DA99B}"/>
          </ac:picMkLst>
        </pc:picChg>
      </pc:sldChg>
      <pc:sldChg chg="modSp del mod">
        <pc:chgData name="Rhiannon Akers" userId="fb3c9d12-5c8c-42d7-8dc7-d872d7a3d202" providerId="ADAL" clId="{6FF4C460-96D4-4F21-A981-0EE64F5E95DF}" dt="2025-10-17T12:55:10.666" v="115" actId="47"/>
        <pc:sldMkLst>
          <pc:docMk/>
          <pc:sldMk cId="1924689161" sldId="413"/>
        </pc:sldMkLst>
        <pc:spChg chg="mod">
          <ac:chgData name="Rhiannon Akers" userId="fb3c9d12-5c8c-42d7-8dc7-d872d7a3d202" providerId="ADAL" clId="{6FF4C460-96D4-4F21-A981-0EE64F5E95DF}" dt="2025-10-17T12:54:35.835" v="113" actId="20577"/>
          <ac:spMkLst>
            <pc:docMk/>
            <pc:sldMk cId="1924689161" sldId="413"/>
            <ac:spMk id="2" creationId="{9AA8B45D-F578-9522-73AA-F6E6AE063348}"/>
          </ac:spMkLst>
        </pc:spChg>
      </pc:sldChg>
      <pc:sldChg chg="del">
        <pc:chgData name="Rhiannon Akers" userId="fb3c9d12-5c8c-42d7-8dc7-d872d7a3d202" providerId="ADAL" clId="{6FF4C460-96D4-4F21-A981-0EE64F5E95DF}" dt="2025-10-17T13:05:54.812" v="355" actId="47"/>
        <pc:sldMkLst>
          <pc:docMk/>
          <pc:sldMk cId="3316403537" sldId="414"/>
        </pc:sldMkLst>
      </pc:sldChg>
      <pc:sldChg chg="add">
        <pc:chgData name="Rhiannon Akers" userId="fb3c9d12-5c8c-42d7-8dc7-d872d7a3d202" providerId="ADAL" clId="{6FF4C460-96D4-4F21-A981-0EE64F5E95DF}" dt="2025-10-17T12:55:09.046" v="114"/>
        <pc:sldMkLst>
          <pc:docMk/>
          <pc:sldMk cId="149248925" sldId="417"/>
        </pc:sldMkLst>
      </pc:sldChg>
      <pc:sldChg chg="ord">
        <pc:chgData name="Rhiannon Akers" userId="fb3c9d12-5c8c-42d7-8dc7-d872d7a3d202" providerId="ADAL" clId="{6FF4C460-96D4-4F21-A981-0EE64F5E95DF}" dt="2025-10-17T12:55:33.353" v="117"/>
        <pc:sldMkLst>
          <pc:docMk/>
          <pc:sldMk cId="972210381" sldId="419"/>
        </pc:sldMkLst>
      </pc:sldChg>
      <pc:sldChg chg="modSp add mod ord">
        <pc:chgData name="Rhiannon Akers" userId="fb3c9d12-5c8c-42d7-8dc7-d872d7a3d202" providerId="ADAL" clId="{6FF4C460-96D4-4F21-A981-0EE64F5E95DF}" dt="2025-10-17T12:55:51.600" v="123"/>
        <pc:sldMkLst>
          <pc:docMk/>
          <pc:sldMk cId="4185349613" sldId="621"/>
        </pc:sldMkLst>
        <pc:spChg chg="mod">
          <ac:chgData name="Rhiannon Akers" userId="fb3c9d12-5c8c-42d7-8dc7-d872d7a3d202" providerId="ADAL" clId="{6FF4C460-96D4-4F21-A981-0EE64F5E95DF}" dt="2025-10-17T12:49:42.814" v="59" actId="27636"/>
          <ac:spMkLst>
            <pc:docMk/>
            <pc:sldMk cId="4185349613" sldId="621"/>
            <ac:spMk id="3" creationId="{2D48D379-F304-E1F3-82C8-A76B5D053F31}"/>
          </ac:spMkLst>
        </pc:spChg>
      </pc:sldChg>
      <pc:sldChg chg="modSp add mod modNotesTx">
        <pc:chgData name="Rhiannon Akers" userId="fb3c9d12-5c8c-42d7-8dc7-d872d7a3d202" providerId="ADAL" clId="{6FF4C460-96D4-4F21-A981-0EE64F5E95DF}" dt="2025-10-17T12:53:36.725" v="94" actId="20577"/>
        <pc:sldMkLst>
          <pc:docMk/>
          <pc:sldMk cId="384846502" sldId="632"/>
        </pc:sldMkLst>
        <pc:spChg chg="mod">
          <ac:chgData name="Rhiannon Akers" userId="fb3c9d12-5c8c-42d7-8dc7-d872d7a3d202" providerId="ADAL" clId="{6FF4C460-96D4-4F21-A981-0EE64F5E95DF}" dt="2025-10-17T12:50:15.130" v="62" actId="113"/>
          <ac:spMkLst>
            <pc:docMk/>
            <pc:sldMk cId="384846502" sldId="632"/>
            <ac:spMk id="2" creationId="{224D6A28-7932-4B49-3275-240E6197CB58}"/>
          </ac:spMkLst>
        </pc:spChg>
        <pc:spChg chg="mod">
          <ac:chgData name="Rhiannon Akers" userId="fb3c9d12-5c8c-42d7-8dc7-d872d7a3d202" providerId="ADAL" clId="{6FF4C460-96D4-4F21-A981-0EE64F5E95DF}" dt="2025-10-17T12:50:29.321" v="78" actId="20577"/>
          <ac:spMkLst>
            <pc:docMk/>
            <pc:sldMk cId="384846502" sldId="632"/>
            <ac:spMk id="3" creationId="{C006AFFC-6619-E96C-92A1-3DB2B53BFFF9}"/>
          </ac:spMkLst>
        </pc:spChg>
      </pc:sldChg>
      <pc:sldChg chg="addSp delSp modSp new mod modNotesTx">
        <pc:chgData name="Rhiannon Akers" userId="fb3c9d12-5c8c-42d7-8dc7-d872d7a3d202" providerId="ADAL" clId="{6FF4C460-96D4-4F21-A981-0EE64F5E95DF}" dt="2025-10-17T12:58:17.628" v="165" actId="20577"/>
        <pc:sldMkLst>
          <pc:docMk/>
          <pc:sldMk cId="4141599860" sldId="633"/>
        </pc:sldMkLst>
        <pc:spChg chg="mod">
          <ac:chgData name="Rhiannon Akers" userId="fb3c9d12-5c8c-42d7-8dc7-d872d7a3d202" providerId="ADAL" clId="{6FF4C460-96D4-4F21-A981-0EE64F5E95DF}" dt="2025-10-17T12:57:48.605" v="159" actId="20577"/>
          <ac:spMkLst>
            <pc:docMk/>
            <pc:sldMk cId="4141599860" sldId="633"/>
            <ac:spMk id="2" creationId="{619A5167-088A-7146-978A-2B2FBB75D889}"/>
          </ac:spMkLst>
        </pc:spChg>
        <pc:spChg chg="del">
          <ac:chgData name="Rhiannon Akers" userId="fb3c9d12-5c8c-42d7-8dc7-d872d7a3d202" providerId="ADAL" clId="{6FF4C460-96D4-4F21-A981-0EE64F5E95DF}" dt="2025-10-17T12:57:41.077" v="146"/>
          <ac:spMkLst>
            <pc:docMk/>
            <pc:sldMk cId="4141599860" sldId="633"/>
            <ac:spMk id="3" creationId="{4BD41001-A476-7858-5BF1-1F9B488583DA}"/>
          </ac:spMkLst>
        </pc:spChg>
        <pc:picChg chg="add mod">
          <ac:chgData name="Rhiannon Akers" userId="fb3c9d12-5c8c-42d7-8dc7-d872d7a3d202" providerId="ADAL" clId="{6FF4C460-96D4-4F21-A981-0EE64F5E95DF}" dt="2025-10-17T12:57:41.077" v="146"/>
          <ac:picMkLst>
            <pc:docMk/>
            <pc:sldMk cId="4141599860" sldId="633"/>
            <ac:picMk id="1026" creationId="{B4FE3067-03BC-526E-EE35-92859E225E6D}"/>
          </ac:picMkLst>
        </pc:picChg>
      </pc:sldChg>
      <pc:sldChg chg="addSp delSp modSp new mod modNotesTx">
        <pc:chgData name="Rhiannon Akers" userId="fb3c9d12-5c8c-42d7-8dc7-d872d7a3d202" providerId="ADAL" clId="{6FF4C460-96D4-4F21-A981-0EE64F5E95DF}" dt="2025-10-17T13:21:41.674" v="946" actId="20577"/>
        <pc:sldMkLst>
          <pc:docMk/>
          <pc:sldMk cId="1404956336" sldId="634"/>
        </pc:sldMkLst>
        <pc:spChg chg="mod">
          <ac:chgData name="Rhiannon Akers" userId="fb3c9d12-5c8c-42d7-8dc7-d872d7a3d202" providerId="ADAL" clId="{6FF4C460-96D4-4F21-A981-0EE64F5E95DF}" dt="2025-10-17T13:01:32.039" v="225" actId="14100"/>
          <ac:spMkLst>
            <pc:docMk/>
            <pc:sldMk cId="1404956336" sldId="634"/>
            <ac:spMk id="2" creationId="{B34B0015-EC7F-3CA5-E3C5-7689BFD9BAA1}"/>
          </ac:spMkLst>
        </pc:spChg>
        <pc:spChg chg="del">
          <ac:chgData name="Rhiannon Akers" userId="fb3c9d12-5c8c-42d7-8dc7-d872d7a3d202" providerId="ADAL" clId="{6FF4C460-96D4-4F21-A981-0EE64F5E95DF}" dt="2025-10-17T13:00:54.330" v="167"/>
          <ac:spMkLst>
            <pc:docMk/>
            <pc:sldMk cId="1404956336" sldId="634"/>
            <ac:spMk id="3" creationId="{0337615A-026E-CF84-5C7B-31C726101FD5}"/>
          </ac:spMkLst>
        </pc:spChg>
        <pc:picChg chg="add mod">
          <ac:chgData name="Rhiannon Akers" userId="fb3c9d12-5c8c-42d7-8dc7-d872d7a3d202" providerId="ADAL" clId="{6FF4C460-96D4-4F21-A981-0EE64F5E95DF}" dt="2025-10-17T13:00:54.330" v="167"/>
          <ac:picMkLst>
            <pc:docMk/>
            <pc:sldMk cId="1404956336" sldId="634"/>
            <ac:picMk id="2050" creationId="{A044CCC7-146C-0376-03EE-B3AA263DEF8D}"/>
          </ac:picMkLst>
        </pc:picChg>
      </pc:sldChg>
      <pc:sldChg chg="modSp new mod modNotesTx">
        <pc:chgData name="Rhiannon Akers" userId="fb3c9d12-5c8c-42d7-8dc7-d872d7a3d202" providerId="ADAL" clId="{6FF4C460-96D4-4F21-A981-0EE64F5E95DF}" dt="2025-10-17T13:09:59.949" v="689" actId="6549"/>
        <pc:sldMkLst>
          <pc:docMk/>
          <pc:sldMk cId="3441475282" sldId="635"/>
        </pc:sldMkLst>
        <pc:spChg chg="mod">
          <ac:chgData name="Rhiannon Akers" userId="fb3c9d12-5c8c-42d7-8dc7-d872d7a3d202" providerId="ADAL" clId="{6FF4C460-96D4-4F21-A981-0EE64F5E95DF}" dt="2025-10-17T13:08:59.489" v="678" actId="20577"/>
          <ac:spMkLst>
            <pc:docMk/>
            <pc:sldMk cId="3441475282" sldId="635"/>
            <ac:spMk id="2" creationId="{BEE13612-406E-1C62-7D18-A6EE88054FC1}"/>
          </ac:spMkLst>
        </pc:spChg>
        <pc:spChg chg="mod">
          <ac:chgData name="Rhiannon Akers" userId="fb3c9d12-5c8c-42d7-8dc7-d872d7a3d202" providerId="ADAL" clId="{6FF4C460-96D4-4F21-A981-0EE64F5E95DF}" dt="2025-10-17T13:09:49.339" v="688" actId="403"/>
          <ac:spMkLst>
            <pc:docMk/>
            <pc:sldMk cId="3441475282" sldId="635"/>
            <ac:spMk id="3" creationId="{8F28EE03-D3BD-6810-037A-6B688C650373}"/>
          </ac:spMkLst>
        </pc:spChg>
      </pc:sldChg>
    </pc:docChg>
  </pc:docChgLst>
  <pc:docChgLst>
    <pc:chgData name="Rhiannon Akers" userId="fb3c9d12-5c8c-42d7-8dc7-d872d7a3d202" providerId="ADAL" clId="{C1E947B4-F8D7-4868-A3F5-625F293AE87A}"/>
    <pc:docChg chg="custSel delSld modSld">
      <pc:chgData name="Rhiannon Akers" userId="fb3c9d12-5c8c-42d7-8dc7-d872d7a3d202" providerId="ADAL" clId="{C1E947B4-F8D7-4868-A3F5-625F293AE87A}" dt="2025-09-11T09:30:58.636" v="5" actId="27636"/>
      <pc:docMkLst>
        <pc:docMk/>
      </pc:docMkLst>
      <pc:sldChg chg="modSp mod">
        <pc:chgData name="Rhiannon Akers" userId="fb3c9d12-5c8c-42d7-8dc7-d872d7a3d202" providerId="ADAL" clId="{C1E947B4-F8D7-4868-A3F5-625F293AE87A}" dt="2025-09-11T09:29:07.366" v="1" actId="20577"/>
        <pc:sldMkLst>
          <pc:docMk/>
          <pc:sldMk cId="1930633656" sldId="271"/>
        </pc:sldMkLst>
      </pc:sldChg>
      <pc:sldChg chg="modSp mod">
        <pc:chgData name="Rhiannon Akers" userId="fb3c9d12-5c8c-42d7-8dc7-d872d7a3d202" providerId="ADAL" clId="{C1E947B4-F8D7-4868-A3F5-625F293AE87A}" dt="2025-09-11T09:30:58.636" v="5" actId="27636"/>
        <pc:sldMkLst>
          <pc:docMk/>
          <pc:sldMk cId="1924689161" sldId="413"/>
        </pc:sldMkLst>
      </pc:sldChg>
      <pc:sldChg chg="del">
        <pc:chgData name="Rhiannon Akers" userId="fb3c9d12-5c8c-42d7-8dc7-d872d7a3d202" providerId="ADAL" clId="{C1E947B4-F8D7-4868-A3F5-625F293AE87A}" dt="2025-09-11T09:30:52.808" v="2" actId="47"/>
        <pc:sldMkLst>
          <pc:docMk/>
          <pc:sldMk cId="3552357156" sldId="41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17/10/2025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adalovelaceinstitute.org/resource/foundation-models-explainer/#typesmodel" TargetMode="External"/><Relationship Id="rId3" Type="http://schemas.openxmlformats.org/officeDocument/2006/relationships/hyperlink" Target="https://www.cipd.org/uk/knowledge/factsheets/emerging-future-work-factsheet/" TargetMode="External"/><Relationship Id="rId7" Type="http://schemas.openxmlformats.org/officeDocument/2006/relationships/hyperlink" Target="https://www.cipd.org/uk/views-and-insights/thought-leadership/insight/ai-people-management/"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community.cipd.co.uk/discussion-forums/future-of-work-is-human/f/ai-in-hr/23700/generative-ai-prompts-for-hr" TargetMode="External"/><Relationship Id="rId5" Type="http://schemas.openxmlformats.org/officeDocument/2006/relationships/hyperlink" Target="https://www.cipd.org/uk/knowledge/guides/preparing-organisation-AI-use/" TargetMode="External"/><Relationship Id="rId4" Type="http://schemas.openxmlformats.org/officeDocument/2006/relationships/hyperlink" Target="https://www.cipd.org/uk/views-and-insights/thought-leadership/insight/ai-chatbots/" TargetMode="External"/><Relationship Id="rId9" Type="http://schemas.openxmlformats.org/officeDocument/2006/relationships/hyperlink" Target="https://www.cipd.org/uk/views-and-insights/thought-leadership/insight/intelligent-automation/"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blog.clearcompany.com/role-of-technology-in-talent-management"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mail.darwinbox.com/hubfs/HR%20Tech%20Trends%20Report.pdf?utm_campaign=8930961-top_10_hr_tech_trends_report_2025&amp;utm_medium=email&amp;_hsenc=p2ANqtz-_mhcuwPT4dvXpD_-sfNxqbR6Ah1to2QypPRMdDY4q92yUu9eridYYoAPO6_EnUa0vdAPIwAAFsVim6MCj_F6-RvwxlcQ&amp;_hsmi=348799221&amp;utm_content=348799221&amp;utm_source=hs_automation"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cipd.org/uk/knowledge/factsheets/emerging-future-work-factsheet/"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file:///C:\Users\r.akers\OneDrive%20-%20University%20of%20Wales%20Trinity%20Saint%20David\Level%207%20-%20Resourcing%20and%20Talent%20Management\8662-resource-and-talent-planning-2024-report-web.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8" Type="http://schemas.openxmlformats.org/officeDocument/2006/relationships/hyperlink" Target="https://www.bbc.co.uk/news/av/technology-24378137" TargetMode="External"/><Relationship Id="rId13" Type="http://schemas.openxmlformats.org/officeDocument/2006/relationships/hyperlink" Target="https://www.metaverselaw.com/category/gdpr/" TargetMode="External"/><Relationship Id="rId3" Type="http://schemas.openxmlformats.org/officeDocument/2006/relationships/hyperlink" Target="https://edition.cnn.com/2021/03/17/business/what-is-nft-meaning-fe-series/index.html" TargetMode="External"/><Relationship Id="rId7" Type="http://schemas.openxmlformats.org/officeDocument/2006/relationships/hyperlink" Target="https://www.newscientist.com/article/mg24933260-400-silk-road-review-the-true-story-of-the-dark-webs-illegal-drug-market/" TargetMode="External"/><Relationship Id="rId12" Type="http://schemas.openxmlformats.org/officeDocument/2006/relationships/hyperlink" Target="https://www.shutterstock.com/image-illustration/business-man-wear-virtual-glasses-shaking-2089653463" TargetMode="External"/><Relationship Id="rId17" Type="http://schemas.openxmlformats.org/officeDocument/2006/relationships/hyperlink" Target="https://www.reeds.co.uk/insight/should-sexual-harassment-be-a-criminal-offence-in-the-uk/" TargetMode="External"/><Relationship Id="rId2" Type="http://schemas.openxmlformats.org/officeDocument/2006/relationships/slide" Target="../slides/slide21.xml"/><Relationship Id="rId16" Type="http://schemas.openxmlformats.org/officeDocument/2006/relationships/hyperlink" Target="https://www.technologyreview.com/2021/12/16/1042516/the-metaverse-has-a-groping-problem/" TargetMode="External"/><Relationship Id="rId1" Type="http://schemas.openxmlformats.org/officeDocument/2006/relationships/notesMaster" Target="../notesMasters/notesMaster1.xml"/><Relationship Id="rId6" Type="http://schemas.openxmlformats.org/officeDocument/2006/relationships/hyperlink" Target="https://theconversation.com/real-estate-in-the-metaverse-is-booming-is-it-really-such-a-crazy-idea-174021" TargetMode="External"/><Relationship Id="rId11" Type="http://schemas.openxmlformats.org/officeDocument/2006/relationships/hyperlink" Target="https://www.legislation.gov.uk/ukpga/2018/12/contents/enacted" TargetMode="External"/><Relationship Id="rId5" Type="http://schemas.openxmlformats.org/officeDocument/2006/relationships/hyperlink" Target="https://www.reedsmith.com/en/perspectives/2021/05/reed-smith-guide-to-the-metaverse" TargetMode="External"/><Relationship Id="rId15" Type="http://schemas.openxmlformats.org/officeDocument/2006/relationships/hyperlink" Target="https://www.thetimes.co.uk/article/my-journey-into-the-metaverse-already-a-home-to-sex-predators-sdkms5nd3" TargetMode="External"/><Relationship Id="rId10" Type="http://schemas.openxmlformats.org/officeDocument/2006/relationships/hyperlink" Target="https://gdpr.eu/" TargetMode="External"/><Relationship Id="rId4" Type="http://schemas.openxmlformats.org/officeDocument/2006/relationships/hyperlink" Target="https://edition.cnn.com/style/article/beeple-first-nft-artwork-at-auction-sale-result/index.html" TargetMode="External"/><Relationship Id="rId9" Type="http://schemas.openxmlformats.org/officeDocument/2006/relationships/hyperlink" Target="https://www.cms-lawnow.com/ealerts/2022/01/legal-advice-in-the-metaverse" TargetMode="External"/><Relationship Id="rId14" Type="http://schemas.openxmlformats.org/officeDocument/2006/relationships/hyperlink" Target="https://www.cps.gov.uk/legal-guidance/offences-against-person-incorporating-charging-standard#:%7E:text=The%20offence%20is%20committed%20when,or%20caused%20the%20bodily%20harm."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peoplemanagement.co.uk/article/1928757/merging-hr-competitive-advantage-ai-age"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dirty="0"/>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a:t>
            </a:fld>
            <a:endParaRPr lang="en-GB" dirty="0"/>
          </a:p>
        </p:txBody>
      </p:sp>
    </p:spTree>
    <p:extLst>
      <p:ext uri="{BB962C8B-B14F-4D97-AF65-F5344CB8AC3E}">
        <p14:creationId xmlns:p14="http://schemas.microsoft.com/office/powerpoint/2010/main" val="1291871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13319225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4</a:t>
            </a:fld>
            <a:endParaRPr lang="en-GB" dirty="0"/>
          </a:p>
        </p:txBody>
      </p:sp>
    </p:spTree>
    <p:extLst>
      <p:ext uri="{BB962C8B-B14F-4D97-AF65-F5344CB8AC3E}">
        <p14:creationId xmlns:p14="http://schemas.microsoft.com/office/powerpoint/2010/main" val="686412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a:t>
            </a:fld>
            <a:endParaRPr lang="en-GB"/>
          </a:p>
        </p:txBody>
      </p:sp>
    </p:spTree>
    <p:extLst>
      <p:ext uri="{BB962C8B-B14F-4D97-AF65-F5344CB8AC3E}">
        <p14:creationId xmlns:p14="http://schemas.microsoft.com/office/powerpoint/2010/main" val="3980498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6</a:t>
            </a:fld>
            <a:endParaRPr lang="en-GB"/>
          </a:p>
        </p:txBody>
      </p:sp>
    </p:spTree>
    <p:extLst>
      <p:ext uri="{BB962C8B-B14F-4D97-AF65-F5344CB8AC3E}">
        <p14:creationId xmlns:p14="http://schemas.microsoft.com/office/powerpoint/2010/main" val="4221506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a:p>
        </p:txBody>
      </p:sp>
    </p:spTree>
    <p:extLst>
      <p:ext uri="{BB962C8B-B14F-4D97-AF65-F5344CB8AC3E}">
        <p14:creationId xmlns:p14="http://schemas.microsoft.com/office/powerpoint/2010/main" val="531842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8</a:t>
            </a:fld>
            <a:endParaRPr lang="en-GB"/>
          </a:p>
        </p:txBody>
      </p:sp>
    </p:spTree>
    <p:extLst>
      <p:ext uri="{BB962C8B-B14F-4D97-AF65-F5344CB8AC3E}">
        <p14:creationId xmlns:p14="http://schemas.microsoft.com/office/powerpoint/2010/main" val="39582431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2594073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Advantages</a:t>
            </a:r>
          </a:p>
          <a:p>
            <a:r>
              <a:rPr lang="en-GB" dirty="0"/>
              <a:t>Can save time and reduce administrative burden. </a:t>
            </a:r>
          </a:p>
          <a:p>
            <a:r>
              <a:rPr lang="en-GB" dirty="0"/>
              <a:t>Enhanced candidate experiences.</a:t>
            </a:r>
          </a:p>
          <a:p>
            <a:r>
              <a:rPr lang="en-GB" dirty="0"/>
              <a:t>Simplified onboarding. </a:t>
            </a:r>
          </a:p>
          <a:p>
            <a:r>
              <a:rPr lang="en-GB" dirty="0"/>
              <a:t>Better succession planning. </a:t>
            </a:r>
          </a:p>
          <a:p>
            <a:endParaRPr lang="en-GB" dirty="0"/>
          </a:p>
          <a:p>
            <a:r>
              <a:rPr lang="en-GB" b="1" dirty="0"/>
              <a:t>Disadvantages</a:t>
            </a:r>
          </a:p>
          <a:p>
            <a:r>
              <a:rPr lang="en-GB" dirty="0"/>
              <a:t>Overreliance on technology</a:t>
            </a:r>
          </a:p>
          <a:p>
            <a:r>
              <a:rPr lang="en-GB" dirty="0"/>
              <a:t>Data privacy concerns</a:t>
            </a:r>
          </a:p>
          <a:p>
            <a:r>
              <a:rPr lang="en-GB" dirty="0"/>
              <a:t>Potential for bias</a:t>
            </a:r>
          </a:p>
          <a:p>
            <a:r>
              <a:rPr lang="en-GB" dirty="0"/>
              <a:t>Implementation challenges – costs, time consuming</a:t>
            </a:r>
          </a:p>
          <a:p>
            <a:r>
              <a:rPr lang="en-GB" dirty="0"/>
              <a:t>Reduced personal interaction</a:t>
            </a:r>
          </a:p>
          <a:p>
            <a:r>
              <a:rPr lang="en-GB" dirty="0"/>
              <a:t>Technological skills gap</a:t>
            </a:r>
          </a:p>
          <a:p>
            <a:r>
              <a:rPr lang="en-GB" dirty="0"/>
              <a:t>Constant update and maintenance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10</a:t>
            </a:fld>
            <a:endParaRPr lang="en-GB"/>
          </a:p>
        </p:txBody>
      </p:sp>
    </p:spTree>
    <p:extLst>
      <p:ext uri="{BB962C8B-B14F-4D97-AF65-F5344CB8AC3E}">
        <p14:creationId xmlns:p14="http://schemas.microsoft.com/office/powerpoint/2010/main" val="13846994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Technology and the Future of Work | Factsheets | CIPD</a:t>
            </a:r>
            <a:endParaRPr lang="en-GB" dirty="0"/>
          </a:p>
          <a:p>
            <a:endParaRPr lang="en-GB" dirty="0"/>
          </a:p>
          <a:p>
            <a:r>
              <a:rPr lang="en-GB" sz="1200" b="0" i="0" kern="1200" dirty="0">
                <a:solidFill>
                  <a:schemeClr val="tx1"/>
                </a:solidFill>
                <a:effectLst/>
                <a:latin typeface="+mn-lt"/>
                <a:ea typeface="+mn-ea"/>
                <a:cs typeface="+mn-cs"/>
              </a:rPr>
              <a:t>Generative AI (GenAI) </a:t>
            </a:r>
          </a:p>
          <a:p>
            <a:r>
              <a:rPr lang="en-GB" sz="1200" b="0" i="0" kern="1200" dirty="0">
                <a:solidFill>
                  <a:schemeClr val="tx1"/>
                </a:solidFill>
                <a:effectLst/>
                <a:latin typeface="+mn-lt"/>
                <a:ea typeface="+mn-ea"/>
                <a:cs typeface="+mn-cs"/>
              </a:rPr>
              <a:t>GenAI is a type of AI that creates content from existing patterns of data such as text, video and audio. ChatGPT, Claude and Gemini are </a:t>
            </a:r>
            <a:r>
              <a:rPr lang="en-GB" sz="1200" b="1" i="0" kern="1200" dirty="0">
                <a:solidFill>
                  <a:schemeClr val="tx1"/>
                </a:solidFill>
                <a:effectLst/>
                <a:latin typeface="+mn-lt"/>
                <a:ea typeface="+mn-ea"/>
                <a:cs typeface="+mn-cs"/>
                <a:hlinkClick r:id="rId4" tooltip="CIPD thought leadership - Impact of ChatGPT and other AI chatbots on the future of work"/>
              </a:rPr>
              <a:t>examples of generative AI tools</a:t>
            </a:r>
            <a:r>
              <a:rPr lang="en-GB" sz="1200" b="0" i="0" kern="1200" dirty="0">
                <a:solidFill>
                  <a:schemeClr val="tx1"/>
                </a:solidFill>
                <a:effectLst/>
                <a:latin typeface="+mn-lt"/>
                <a:ea typeface="+mn-ea"/>
                <a:cs typeface="+mn-cs"/>
              </a:rPr>
              <a:t> that have been trained on vast amounts of text data to generate human-like responses. For examples of generative AI in HR, see our guide on </a:t>
            </a:r>
            <a:r>
              <a:rPr lang="en-GB" sz="1200" b="1" i="0" kern="1200" dirty="0">
                <a:solidFill>
                  <a:schemeClr val="tx1"/>
                </a:solidFill>
                <a:effectLst/>
                <a:latin typeface="+mn-lt"/>
                <a:ea typeface="+mn-ea"/>
                <a:cs typeface="+mn-cs"/>
                <a:hlinkClick r:id="rId5"/>
              </a:rPr>
              <a:t>AI use in the workplace</a:t>
            </a:r>
            <a:r>
              <a:rPr lang="en-GB" sz="1200" b="0" i="0" kern="1200" dirty="0">
                <a:solidFill>
                  <a:schemeClr val="tx1"/>
                </a:solidFill>
                <a:effectLst/>
                <a:latin typeface="+mn-lt"/>
                <a:ea typeface="+mn-ea"/>
                <a:cs typeface="+mn-cs"/>
              </a:rPr>
              <a:t>. or join our online CIPD Community conversation on </a:t>
            </a:r>
            <a:r>
              <a:rPr lang="en-GB" sz="1200" b="1" i="0" kern="1200" dirty="0">
                <a:solidFill>
                  <a:schemeClr val="tx1"/>
                </a:solidFill>
                <a:effectLst/>
                <a:latin typeface="+mn-lt"/>
                <a:ea typeface="+mn-ea"/>
                <a:cs typeface="+mn-cs"/>
                <a:hlinkClick r:id="rId6" tooltip="CIPD Community - Generative AI prompts for HR"/>
              </a:rPr>
              <a:t>writing generative AI prompts for HR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Artificial intelligence (AI) </a:t>
            </a:r>
          </a:p>
          <a:p>
            <a:r>
              <a:rPr lang="en-GB" sz="1200" b="0" i="0" kern="1200" dirty="0">
                <a:solidFill>
                  <a:schemeClr val="tx1"/>
                </a:solidFill>
                <a:effectLst/>
                <a:latin typeface="+mn-lt"/>
                <a:ea typeface="+mn-ea"/>
                <a:cs typeface="+mn-cs"/>
              </a:rPr>
              <a:t>AI is the </a:t>
            </a:r>
            <a:r>
              <a:rPr lang="en-GB" sz="1200" b="1" i="0" kern="1200" dirty="0">
                <a:solidFill>
                  <a:schemeClr val="tx1"/>
                </a:solidFill>
                <a:effectLst/>
                <a:latin typeface="+mn-lt"/>
                <a:ea typeface="+mn-ea"/>
                <a:cs typeface="+mn-cs"/>
                <a:hlinkClick r:id="rId7" tooltip="CIPD thought leadership - Using AI responsibly in people management"/>
              </a:rPr>
              <a:t>automation of cognition</a:t>
            </a:r>
            <a:r>
              <a:rPr lang="en-GB" sz="1200" b="0" i="0" kern="1200" dirty="0">
                <a:solidFill>
                  <a:schemeClr val="tx1"/>
                </a:solidFill>
                <a:effectLst/>
                <a:latin typeface="+mn-lt"/>
                <a:ea typeface="+mn-ea"/>
                <a:cs typeface="+mn-cs"/>
              </a:rPr>
              <a:t>, that is automating the collection, processing and interpretation of information. AI is also a wide field of study which includes:</a:t>
            </a:r>
          </a:p>
          <a:p>
            <a:r>
              <a:rPr lang="en-GB" sz="1200" b="1" i="0" kern="1200" dirty="0">
                <a:solidFill>
                  <a:schemeClr val="tx1"/>
                </a:solidFill>
                <a:effectLst/>
                <a:latin typeface="+mn-lt"/>
                <a:ea typeface="+mn-ea"/>
                <a:cs typeface="+mn-cs"/>
              </a:rPr>
              <a:t>Machine learning</a:t>
            </a:r>
            <a:r>
              <a:rPr lang="en-GB" sz="1200" b="0" i="0" kern="1200" dirty="0">
                <a:solidFill>
                  <a:schemeClr val="tx1"/>
                </a:solidFill>
                <a:effectLst/>
                <a:latin typeface="+mn-lt"/>
                <a:ea typeface="+mn-ea"/>
                <a:cs typeface="+mn-cs"/>
              </a:rPr>
              <a:t> - Teaching computers to learn from data.</a:t>
            </a:r>
          </a:p>
          <a:p>
            <a:r>
              <a:rPr lang="en-GB" sz="1200" b="1" i="0" kern="1200" dirty="0">
                <a:solidFill>
                  <a:schemeClr val="tx1"/>
                </a:solidFill>
                <a:effectLst/>
                <a:latin typeface="+mn-lt"/>
                <a:ea typeface="+mn-ea"/>
                <a:cs typeface="+mn-cs"/>
              </a:rPr>
              <a:t>Natural language processing</a:t>
            </a:r>
            <a:r>
              <a:rPr lang="en-GB" sz="1200" b="0" i="0" kern="1200" dirty="0">
                <a:solidFill>
                  <a:schemeClr val="tx1"/>
                </a:solidFill>
                <a:effectLst/>
                <a:latin typeface="+mn-lt"/>
                <a:ea typeface="+mn-ea"/>
                <a:cs typeface="+mn-cs"/>
              </a:rPr>
              <a:t> - Teaching computers to interpret and generate human language.</a:t>
            </a:r>
          </a:p>
          <a:p>
            <a:r>
              <a:rPr lang="en-GB" sz="1200" b="1" i="0" kern="1200" dirty="0">
                <a:solidFill>
                  <a:schemeClr val="tx1"/>
                </a:solidFill>
                <a:effectLst/>
                <a:latin typeface="+mn-lt"/>
                <a:ea typeface="+mn-ea"/>
                <a:cs typeface="+mn-cs"/>
              </a:rPr>
              <a:t>Computer vision</a:t>
            </a:r>
            <a:r>
              <a:rPr lang="en-GB" sz="1200" b="0" i="0" kern="1200" dirty="0">
                <a:solidFill>
                  <a:schemeClr val="tx1"/>
                </a:solidFill>
                <a:effectLst/>
                <a:latin typeface="+mn-lt"/>
                <a:ea typeface="+mn-ea"/>
                <a:cs typeface="+mn-cs"/>
              </a:rPr>
              <a:t> - Teaching computers to interpret images and videos.</a:t>
            </a:r>
          </a:p>
          <a:p>
            <a:r>
              <a:rPr lang="en-GB" sz="1200" b="0" i="0" kern="1200" dirty="0">
                <a:solidFill>
                  <a:schemeClr val="tx1"/>
                </a:solidFill>
                <a:effectLst/>
                <a:latin typeface="+mn-lt"/>
                <a:ea typeface="+mn-ea"/>
                <a:cs typeface="+mn-cs"/>
              </a:rPr>
              <a:t>AI algorithms, models and systems</a:t>
            </a:r>
          </a:p>
          <a:p>
            <a:r>
              <a:rPr lang="en-GB" sz="1200" b="0" i="0" kern="1200" dirty="0">
                <a:solidFill>
                  <a:schemeClr val="tx1"/>
                </a:solidFill>
                <a:effectLst/>
                <a:latin typeface="+mn-lt"/>
                <a:ea typeface="+mn-ea"/>
                <a:cs typeface="+mn-cs"/>
              </a:rPr>
              <a:t>An AI </a:t>
            </a:r>
            <a:r>
              <a:rPr lang="en-GB" sz="1200" b="1" i="0" kern="1200" dirty="0">
                <a:solidFill>
                  <a:schemeClr val="tx1"/>
                </a:solidFill>
                <a:effectLst/>
                <a:latin typeface="+mn-lt"/>
                <a:ea typeface="+mn-ea"/>
                <a:cs typeface="+mn-cs"/>
              </a:rPr>
              <a:t>algorithm</a:t>
            </a:r>
            <a:r>
              <a:rPr lang="en-GB" sz="1200" b="0" i="0" kern="1200" dirty="0">
                <a:solidFill>
                  <a:schemeClr val="tx1"/>
                </a:solidFill>
                <a:effectLst/>
                <a:latin typeface="+mn-lt"/>
                <a:ea typeface="+mn-ea"/>
                <a:cs typeface="+mn-cs"/>
              </a:rPr>
              <a:t> is a step-by-step guide for a computer to follow (like a recipe). An </a:t>
            </a:r>
            <a:r>
              <a:rPr lang="en-GB" sz="1200" b="1" i="0" kern="1200" dirty="0">
                <a:solidFill>
                  <a:schemeClr val="tx1"/>
                </a:solidFill>
                <a:effectLst/>
                <a:latin typeface="+mn-lt"/>
                <a:ea typeface="+mn-ea"/>
                <a:cs typeface="+mn-cs"/>
              </a:rPr>
              <a:t>AI model</a:t>
            </a:r>
            <a:r>
              <a:rPr lang="en-GB" sz="1200" b="0" i="0" kern="1200" dirty="0">
                <a:solidFill>
                  <a:schemeClr val="tx1"/>
                </a:solidFill>
                <a:effectLst/>
                <a:latin typeface="+mn-lt"/>
                <a:ea typeface="+mn-ea"/>
                <a:cs typeface="+mn-cs"/>
              </a:rPr>
              <a:t> is a representation of something and can be created using a combination of algorithms. </a:t>
            </a:r>
          </a:p>
          <a:p>
            <a:r>
              <a:rPr lang="en-GB" sz="1200" b="0" i="0" kern="1200" dirty="0">
                <a:solidFill>
                  <a:schemeClr val="tx1"/>
                </a:solidFill>
                <a:effectLst/>
                <a:latin typeface="+mn-lt"/>
                <a:ea typeface="+mn-ea"/>
                <a:cs typeface="+mn-cs"/>
              </a:rPr>
              <a:t>An emerging type of AI system is a </a:t>
            </a:r>
            <a:r>
              <a:rPr lang="en-GB" sz="1200" b="1" i="0" kern="1200" dirty="0">
                <a:solidFill>
                  <a:schemeClr val="tx1"/>
                </a:solidFill>
                <a:effectLst/>
                <a:latin typeface="+mn-lt"/>
                <a:ea typeface="+mn-ea"/>
                <a:cs typeface="+mn-cs"/>
              </a:rPr>
              <a:t>foundation model</a:t>
            </a:r>
            <a:r>
              <a:rPr lang="en-GB" sz="1200" b="0" i="0" kern="1200" dirty="0">
                <a:solidFill>
                  <a:schemeClr val="tx1"/>
                </a:solidFill>
                <a:effectLst/>
                <a:latin typeface="+mn-lt"/>
                <a:ea typeface="+mn-ea"/>
                <a:cs typeface="+mn-cs"/>
              </a:rPr>
              <a:t> or </a:t>
            </a:r>
            <a:r>
              <a:rPr lang="en-GB" sz="1200" b="1" i="0" kern="1200" dirty="0">
                <a:solidFill>
                  <a:schemeClr val="tx1"/>
                </a:solidFill>
                <a:effectLst/>
                <a:latin typeface="+mn-lt"/>
                <a:ea typeface="+mn-ea"/>
                <a:cs typeface="+mn-cs"/>
              </a:rPr>
              <a:t>general-purpose AI system</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Large Language Models (LLMs)</a:t>
            </a:r>
            <a:r>
              <a:rPr lang="en-GB" sz="1200" b="0" i="0" kern="1200" dirty="0">
                <a:solidFill>
                  <a:schemeClr val="tx1"/>
                </a:solidFill>
                <a:effectLst/>
                <a:latin typeface="+mn-lt"/>
                <a:ea typeface="+mn-ea"/>
                <a:cs typeface="+mn-cs"/>
              </a:rPr>
              <a:t> are a type of foundation model. ChatGPT, Claude and Gemini are built on LLMs, and are examples of general-purpose AI systems. Not all generative AI tools are general-purpose AI systems - some are designed with a narrow purpose. See </a:t>
            </a:r>
            <a:r>
              <a:rPr lang="en-GB" sz="1200" b="1" i="0" kern="1200" dirty="0">
                <a:solidFill>
                  <a:schemeClr val="tx1"/>
                </a:solidFill>
                <a:effectLst/>
                <a:latin typeface="+mn-lt"/>
                <a:ea typeface="+mn-ea"/>
                <a:cs typeface="+mn-cs"/>
                <a:hlinkClick r:id="rId8" tooltip="Ada Lovelace Institute - What is a foundation model?"/>
              </a:rPr>
              <a:t>Ada Lovelace Institute’s foundation model explainer article</a:t>
            </a:r>
            <a:r>
              <a:rPr lang="en-GB" sz="1200" b="0" i="0" kern="1200" dirty="0">
                <a:solidFill>
                  <a:schemeClr val="tx1"/>
                </a:solidFill>
                <a:effectLst/>
                <a:latin typeface="+mn-lt"/>
                <a:ea typeface="+mn-ea"/>
                <a:cs typeface="+mn-cs"/>
              </a:rPr>
              <a:t> to learn more on this.</a:t>
            </a:r>
          </a:p>
          <a:p>
            <a:r>
              <a:rPr lang="en-GB" sz="1200" b="0" i="0" kern="1200" dirty="0">
                <a:solidFill>
                  <a:schemeClr val="tx1"/>
                </a:solidFill>
                <a:effectLst/>
                <a:latin typeface="+mn-lt"/>
                <a:ea typeface="+mn-ea"/>
                <a:cs typeface="+mn-cs"/>
              </a:rPr>
              <a:t>Automation and </a:t>
            </a:r>
            <a:r>
              <a:rPr lang="en-GB" sz="1200" b="0" i="0" kern="1200" dirty="0" err="1">
                <a:solidFill>
                  <a:schemeClr val="tx1"/>
                </a:solidFill>
                <a:effectLst/>
                <a:latin typeface="+mn-lt"/>
                <a:ea typeface="+mn-ea"/>
                <a:cs typeface="+mn-cs"/>
              </a:rPr>
              <a:t>hyperautomation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Automation is the use of technology to do tasks without (or with reduced) human assistance. AI, Robotic Process Automation (RPA) and even washing machines are examples of automation. RPA is used for repetitive tasks that people do on computers, like copying and pasting data between spreadsheets. </a:t>
            </a:r>
            <a:r>
              <a:rPr lang="en-GB" sz="1200" b="1" i="0" kern="1200" dirty="0" err="1">
                <a:solidFill>
                  <a:schemeClr val="tx1"/>
                </a:solidFill>
                <a:effectLst/>
                <a:latin typeface="+mn-lt"/>
                <a:ea typeface="+mn-ea"/>
                <a:cs typeface="+mn-cs"/>
                <a:hlinkClick r:id="rId9" tooltip="CIPD thought leadership - Bringing on the brain bots – a missed opportunity for HR?"/>
              </a:rPr>
              <a:t>Hyperautomation</a:t>
            </a:r>
            <a:r>
              <a:rPr lang="en-GB" sz="1200" b="0" i="0" kern="1200" dirty="0">
                <a:solidFill>
                  <a:schemeClr val="tx1"/>
                </a:solidFill>
                <a:effectLst/>
                <a:latin typeface="+mn-lt"/>
                <a:ea typeface="+mn-ea"/>
                <a:cs typeface="+mn-cs"/>
              </a:rPr>
              <a:t> (also called intelligent automation) combines multiple technologies to automate business processes. Automating the process of sourcing candidates through social media screening is an example of </a:t>
            </a:r>
            <a:r>
              <a:rPr lang="en-GB" sz="1200" b="0" i="0" kern="1200" dirty="0" err="1">
                <a:solidFill>
                  <a:schemeClr val="tx1"/>
                </a:solidFill>
                <a:effectLst/>
                <a:latin typeface="+mn-lt"/>
                <a:ea typeface="+mn-ea"/>
                <a:cs typeface="+mn-cs"/>
              </a:rPr>
              <a:t>hyperautomation</a:t>
            </a:r>
            <a:r>
              <a:rPr lang="en-GB" sz="1200" b="0" i="0" kern="1200" dirty="0">
                <a:solidFill>
                  <a:schemeClr val="tx1"/>
                </a:solidFill>
                <a:effectLst/>
                <a:latin typeface="+mn-lt"/>
                <a:ea typeface="+mn-ea"/>
                <a:cs typeface="+mn-cs"/>
              </a:rPr>
              <a:t>, as it requires the computer to be able to process text, images, match profiles against requirements, and improve matches over time.</a:t>
            </a:r>
          </a:p>
          <a:p>
            <a:r>
              <a:rPr lang="en-GB" sz="1200" b="0" i="0" kern="1200" dirty="0">
                <a:solidFill>
                  <a:schemeClr val="tx1"/>
                </a:solidFill>
                <a:effectLst/>
                <a:latin typeface="+mn-lt"/>
                <a:ea typeface="+mn-ea"/>
                <a:cs typeface="+mn-cs"/>
              </a:rPr>
              <a:t>Technology </a:t>
            </a:r>
          </a:p>
          <a:p>
            <a:r>
              <a:rPr lang="en-GB" sz="1200" b="0" i="0" kern="1200" dirty="0">
                <a:solidFill>
                  <a:schemeClr val="tx1"/>
                </a:solidFill>
                <a:effectLst/>
                <a:latin typeface="+mn-lt"/>
                <a:ea typeface="+mn-ea"/>
                <a:cs typeface="+mn-cs"/>
              </a:rPr>
              <a:t>Technology is the application of knowledge or processes to achieve practical goals that are reproducible. This includes automation and other tools which aren’t necessarily about reducing human involvement. Examples include communication technologies like the internet and videoconferencing tools.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11</a:t>
            </a:fld>
            <a:endParaRPr lang="en-GB"/>
          </a:p>
        </p:txBody>
      </p:sp>
    </p:spTree>
    <p:extLst>
      <p:ext uri="{BB962C8B-B14F-4D97-AF65-F5344CB8AC3E}">
        <p14:creationId xmlns:p14="http://schemas.microsoft.com/office/powerpoint/2010/main" val="2515157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GB" b="0" i="0" dirty="0">
                <a:effectLst/>
                <a:latin typeface="__fkGroteskNeue_598ab8"/>
              </a:rPr>
              <a:t>HR Automation: Automation is reshaping how HR professionals handle repetitive tasks, freeing up time for strategic initiatives. This includes sending reminders for interviews or performance reviews automatically</a:t>
            </a:r>
            <a:endParaRPr lang="en-GB" b="0" i="0" u="none" strike="noStrike" dirty="0">
              <a:effectLst/>
              <a:latin typeface="var(--font-berkeley-mono)"/>
            </a:endParaRPr>
          </a:p>
          <a:p>
            <a:pPr marL="171450" indent="-171450" algn="l">
              <a:buFont typeface="Arial" panose="020B0604020202020204" pitchFamily="34" charset="0"/>
              <a:buChar char="•"/>
            </a:pPr>
            <a:r>
              <a:rPr lang="en-GB" b="0" i="0" dirty="0">
                <a:effectLst/>
                <a:latin typeface="__fkGroteskNeue_598ab8"/>
              </a:rPr>
              <a:t>Integration of HR Tech: Optimizing existing HR technology stacks is a priority to avoid data silos and ensure efficient use of resources</a:t>
            </a:r>
            <a:r>
              <a:rPr lang="en-GB" b="0" i="0" u="none" strike="noStrike" dirty="0">
                <a:effectLst/>
                <a:latin typeface="var(--font-berkeley-mono)"/>
                <a:hlinkClick r:id="rId3"/>
              </a:rPr>
              <a:t>2</a:t>
            </a:r>
          </a:p>
          <a:p>
            <a:pPr marL="171450" indent="-171450" algn="l">
              <a:buFont typeface="Arial" panose="020B0604020202020204" pitchFamily="34" charset="0"/>
              <a:buChar char="•"/>
            </a:pPr>
            <a:r>
              <a:rPr lang="en-GB" b="0" i="0" dirty="0">
                <a:effectLst/>
                <a:latin typeface="__fkGroteskNeue_598ab8"/>
              </a:rPr>
              <a:t>Ethical Use of Technology: As technology becomes more embedded in HR processes, it is crucial to use it responsibly to promote diversity, equity, and inclusion within the workforce</a:t>
            </a:r>
          </a:p>
          <a:p>
            <a:pPr marL="171450" indent="-171450" algn="l">
              <a:buFont typeface="Arial" panose="020B0604020202020204" pitchFamily="34" charset="0"/>
              <a:buChar char="•"/>
            </a:pPr>
            <a:endParaRPr lang="en-GB" b="0" i="0" dirty="0">
              <a:effectLst/>
              <a:latin typeface="__fkGroteskNeue_598ab8"/>
            </a:endParaRPr>
          </a:p>
          <a:p>
            <a:pPr marL="0" indent="0" algn="l">
              <a:buFont typeface="Arial" panose="020B0604020202020204" pitchFamily="34" charset="0"/>
              <a:buNone/>
            </a:pPr>
            <a:r>
              <a:rPr lang="de-DE" dirty="0">
                <a:hlinkClick r:id="rId4"/>
              </a:rPr>
              <a:t>HR Tech Trends Report.pdf</a:t>
            </a:r>
            <a:endParaRPr lang="en-GB" b="0" i="0" dirty="0">
              <a:effectLst/>
              <a:latin typeface="__fkGroteskNeue_598ab8"/>
            </a:endParaRP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12</a:t>
            </a:fld>
            <a:endParaRPr lang="en-GB"/>
          </a:p>
        </p:txBody>
      </p:sp>
    </p:spTree>
    <p:extLst>
      <p:ext uri="{BB962C8B-B14F-4D97-AF65-F5344CB8AC3E}">
        <p14:creationId xmlns:p14="http://schemas.microsoft.com/office/powerpoint/2010/main" val="36116158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 use – HR information system</a:t>
            </a:r>
          </a:p>
          <a:p>
            <a:r>
              <a:rPr lang="en-GB" dirty="0"/>
              <a:t>Second – Payroll</a:t>
            </a:r>
          </a:p>
          <a:p>
            <a:r>
              <a:rPr lang="en-GB" dirty="0"/>
              <a:t>Third – L&amp;D</a:t>
            </a:r>
          </a:p>
        </p:txBody>
      </p:sp>
      <p:sp>
        <p:nvSpPr>
          <p:cNvPr id="4" name="Slide Number Placeholder 3"/>
          <p:cNvSpPr>
            <a:spLocks noGrp="1"/>
          </p:cNvSpPr>
          <p:nvPr>
            <p:ph type="sldNum" sz="quarter" idx="5"/>
          </p:nvPr>
        </p:nvSpPr>
        <p:spPr/>
        <p:txBody>
          <a:bodyPr/>
          <a:lstStyle/>
          <a:p>
            <a:fld id="{887325CA-BFF4-44AA-A03D-8098CD61DEBF}" type="slidenum">
              <a:rPr lang="en-GB" smtClean="0"/>
              <a:t>13</a:t>
            </a:fld>
            <a:endParaRPr lang="en-GB"/>
          </a:p>
        </p:txBody>
      </p:sp>
    </p:spTree>
    <p:extLst>
      <p:ext uri="{BB962C8B-B14F-4D97-AF65-F5344CB8AC3E}">
        <p14:creationId xmlns:p14="http://schemas.microsoft.com/office/powerpoint/2010/main" val="18945551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 software or platforms used in organisation</a:t>
            </a:r>
          </a:p>
          <a:p>
            <a:r>
              <a:rPr lang="en-GB" dirty="0"/>
              <a:t>1,174 UK decisionmakers with HR responsibility</a:t>
            </a:r>
          </a:p>
        </p:txBody>
      </p:sp>
      <p:sp>
        <p:nvSpPr>
          <p:cNvPr id="4" name="Slide Number Placeholder 3"/>
          <p:cNvSpPr>
            <a:spLocks noGrp="1"/>
          </p:cNvSpPr>
          <p:nvPr>
            <p:ph type="sldNum" sz="quarter" idx="5"/>
          </p:nvPr>
        </p:nvSpPr>
        <p:spPr/>
        <p:txBody>
          <a:bodyPr/>
          <a:lstStyle/>
          <a:p>
            <a:fld id="{887325CA-BFF4-44AA-A03D-8098CD61DEBF}" type="slidenum">
              <a:rPr lang="en-GB" smtClean="0"/>
              <a:t>14</a:t>
            </a:fld>
            <a:endParaRPr lang="en-GB"/>
          </a:p>
        </p:txBody>
      </p:sp>
    </p:spTree>
    <p:extLst>
      <p:ext uri="{BB962C8B-B14F-4D97-AF65-F5344CB8AC3E}">
        <p14:creationId xmlns:p14="http://schemas.microsoft.com/office/powerpoint/2010/main" val="18424991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5893938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Employee recognition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16</a:t>
            </a:fld>
            <a:endParaRPr lang="en-GB"/>
          </a:p>
        </p:txBody>
      </p:sp>
    </p:spTree>
    <p:extLst>
      <p:ext uri="{BB962C8B-B14F-4D97-AF65-F5344CB8AC3E}">
        <p14:creationId xmlns:p14="http://schemas.microsoft.com/office/powerpoint/2010/main" val="26134995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Technology and the Future of Work | Factsheets | CIPD</a:t>
            </a:r>
            <a:endParaRPr lang="en-GB" dirty="0"/>
          </a:p>
          <a:p>
            <a:endParaRPr lang="en-GB" dirty="0"/>
          </a:p>
          <a:p>
            <a:r>
              <a:rPr lang="en-GB" sz="1200" b="0" i="0" kern="1200" dirty="0">
                <a:solidFill>
                  <a:schemeClr val="tx1"/>
                </a:solidFill>
                <a:effectLst/>
                <a:latin typeface="+mn-lt"/>
                <a:ea typeface="+mn-ea"/>
                <a:cs typeface="+mn-cs"/>
              </a:rPr>
              <a:t>Substitution: Replacing a task or process previously done by a person with automation or technology, saving time or effort.</a:t>
            </a:r>
          </a:p>
          <a:p>
            <a:r>
              <a:rPr lang="en-GB" sz="1200" b="0" i="0" kern="1200" dirty="0">
                <a:solidFill>
                  <a:schemeClr val="tx1"/>
                </a:solidFill>
                <a:effectLst/>
                <a:latin typeface="+mn-lt"/>
                <a:ea typeface="+mn-ea"/>
                <a:cs typeface="+mn-cs"/>
              </a:rPr>
              <a:t>Intensification: Increasing the intensity or speed of a task by using technology to control or modify performance more closely.</a:t>
            </a:r>
          </a:p>
          <a:p>
            <a:r>
              <a:rPr lang="en-GB" sz="1200" b="0" i="0" kern="1200" dirty="0">
                <a:solidFill>
                  <a:schemeClr val="tx1"/>
                </a:solidFill>
                <a:effectLst/>
                <a:latin typeface="+mn-lt"/>
                <a:ea typeface="+mn-ea"/>
                <a:cs typeface="+mn-cs"/>
              </a:rPr>
              <a:t>Transference: Shifting tasks or decision-making from one group or level to another, transferring responsibility or roles possibly enabled by technology.</a:t>
            </a:r>
          </a:p>
          <a:p>
            <a:r>
              <a:rPr lang="en-GB" sz="1200" b="0" i="0" kern="1200" dirty="0">
                <a:solidFill>
                  <a:schemeClr val="tx1"/>
                </a:solidFill>
                <a:effectLst/>
                <a:latin typeface="+mn-lt"/>
                <a:ea typeface="+mn-ea"/>
                <a:cs typeface="+mn-cs"/>
              </a:rPr>
              <a:t>Telepresence: Using technology to create a virtual presence, allowing people to interact and collaborate remotely as if physically present.</a:t>
            </a:r>
          </a:p>
          <a:p>
            <a:r>
              <a:rPr lang="en-GB" sz="1200" b="0" i="0" kern="1200" dirty="0">
                <a:solidFill>
                  <a:schemeClr val="tx1"/>
                </a:solidFill>
                <a:effectLst/>
                <a:latin typeface="+mn-lt"/>
                <a:ea typeface="+mn-ea"/>
                <a:cs typeface="+mn-cs"/>
              </a:rPr>
              <a:t>Creation: Generating new content, insights, or products through technology, often involving innovation or data analysis.</a:t>
            </a:r>
          </a:p>
          <a:p>
            <a:r>
              <a:rPr lang="en-GB" sz="1200" b="0" i="0" kern="1200">
                <a:solidFill>
                  <a:schemeClr val="tx1"/>
                </a:solidFill>
                <a:effectLst/>
                <a:latin typeface="+mn-lt"/>
                <a:ea typeface="+mn-ea"/>
                <a:cs typeface="+mn-cs"/>
              </a:rPr>
              <a:t>Augmentation: Enhancing human capabilities using technology, such as through communication tools or devices that improve understanding or efficiency.</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17</a:t>
            </a:fld>
            <a:endParaRPr lang="en-GB"/>
          </a:p>
        </p:txBody>
      </p:sp>
    </p:spTree>
    <p:extLst>
      <p:ext uri="{BB962C8B-B14F-4D97-AF65-F5344CB8AC3E}">
        <p14:creationId xmlns:p14="http://schemas.microsoft.com/office/powerpoint/2010/main" val="37203331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8662-resource-and-talent-planning-2024-report-web.pdf</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18</a:t>
            </a:fld>
            <a:endParaRPr lang="en-GB"/>
          </a:p>
        </p:txBody>
      </p:sp>
    </p:spTree>
    <p:extLst>
      <p:ext uri="{BB962C8B-B14F-4D97-AF65-F5344CB8AC3E}">
        <p14:creationId xmlns:p14="http://schemas.microsoft.com/office/powerpoint/2010/main" val="38697000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Equality and diversity – likely to lead to fewer older people being sourced and women are more likely to use the sites than men. </a:t>
            </a:r>
          </a:p>
          <a:p>
            <a:endParaRPr lang="en-GB" dirty="0"/>
          </a:p>
          <a:p>
            <a:r>
              <a:rPr lang="en-GB" dirty="0"/>
              <a:t>Arguments for and against.</a:t>
            </a:r>
          </a:p>
          <a:p>
            <a:r>
              <a:rPr lang="en-GB" dirty="0"/>
              <a:t>Could establish extreme political views or participate in activities that would impact organisational brand.</a:t>
            </a:r>
          </a:p>
          <a:p>
            <a:r>
              <a:rPr lang="en-GB" dirty="0"/>
              <a:t>Could be unethical practice, images portrayed on social media can be misleading.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19</a:t>
            </a:fld>
            <a:endParaRPr lang="en-GB"/>
          </a:p>
        </p:txBody>
      </p:sp>
    </p:spTree>
    <p:extLst>
      <p:ext uri="{BB962C8B-B14F-4D97-AF65-F5344CB8AC3E}">
        <p14:creationId xmlns:p14="http://schemas.microsoft.com/office/powerpoint/2010/main" val="23288088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F9036A-81BF-4A79-8082-E6C881DDE62F}" type="slidenum">
              <a:rPr lang="en-GB" smtClean="0"/>
              <a:t>20</a:t>
            </a:fld>
            <a:endParaRPr lang="en-GB"/>
          </a:p>
        </p:txBody>
      </p:sp>
    </p:spTree>
    <p:extLst>
      <p:ext uri="{BB962C8B-B14F-4D97-AF65-F5344CB8AC3E}">
        <p14:creationId xmlns:p14="http://schemas.microsoft.com/office/powerpoint/2010/main" val="7812685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Open Sans" panose="020B0606030504020204" pitchFamily="34" charset="0"/>
              </a:rPr>
              <a:t>1. A boundless marketplace</a:t>
            </a:r>
            <a:endParaRPr lang="en-GB" b="0" i="0" dirty="0">
              <a:solidFill>
                <a:srgbClr val="000000"/>
              </a:solidFill>
              <a:effectLst/>
              <a:latin typeface="Open Sans" panose="020B0606030504020204" pitchFamily="34" charset="0"/>
            </a:endParaRPr>
          </a:p>
          <a:p>
            <a:pPr algn="l"/>
            <a:r>
              <a:rPr lang="en-GB" b="0" i="0" dirty="0">
                <a:solidFill>
                  <a:srgbClr val="000000"/>
                </a:solidFill>
                <a:effectLst/>
                <a:latin typeface="Open Sans" panose="020B0606030504020204" pitchFamily="34" charset="0"/>
              </a:rPr>
              <a:t>Transactions in the metaverse are generally monetised using cryptocurrency or </a:t>
            </a:r>
            <a:r>
              <a:rPr lang="en-GB" b="0" i="0" u="none" strike="noStrike" dirty="0">
                <a:solidFill>
                  <a:srgbClr val="A3146A"/>
                </a:solidFill>
                <a:effectLst/>
                <a:latin typeface="Open Sans" panose="020B0606030504020204" pitchFamily="34" charset="0"/>
                <a:hlinkClick r:id="rId3"/>
              </a:rPr>
              <a:t>NFTs</a:t>
            </a:r>
            <a:r>
              <a:rPr lang="en-GB" b="0" i="0" dirty="0">
                <a:solidFill>
                  <a:srgbClr val="000000"/>
                </a:solidFill>
                <a:effectLst/>
                <a:latin typeface="Open Sans" panose="020B0606030504020204" pitchFamily="34" charset="0"/>
              </a:rPr>
              <a:t> (non-fungible tokens). An NFT is a unique digital asset: it could be an image, a piece of music, a video, a 3D object, or another type of creative work. The NFT market is booming – in some cases we’re talking about </a:t>
            </a:r>
            <a:r>
              <a:rPr lang="en-GB" b="0" i="0" u="none" strike="noStrike" dirty="0">
                <a:solidFill>
                  <a:srgbClr val="A3146A"/>
                </a:solidFill>
                <a:effectLst/>
                <a:latin typeface="Open Sans" panose="020B0606030504020204" pitchFamily="34" charset="0"/>
                <a:hlinkClick r:id="rId4"/>
              </a:rPr>
              <a:t>sales</a:t>
            </a:r>
            <a:r>
              <a:rPr lang="en-GB" b="0" i="0" dirty="0">
                <a:solidFill>
                  <a:srgbClr val="000000"/>
                </a:solidFill>
                <a:effectLst/>
                <a:latin typeface="Open Sans" panose="020B0606030504020204" pitchFamily="34" charset="0"/>
              </a:rPr>
              <a:t> equivalent to millions of pounds.</a:t>
            </a:r>
          </a:p>
          <a:p>
            <a:pPr algn="l"/>
            <a:r>
              <a:rPr lang="en-GB" b="0" i="0" dirty="0">
                <a:solidFill>
                  <a:srgbClr val="000000"/>
                </a:solidFill>
                <a:effectLst/>
                <a:latin typeface="Open Sans" panose="020B0606030504020204" pitchFamily="34" charset="0"/>
              </a:rPr>
              <a:t>While it’s difficult to say whether this is simply a trend, or a new and exciting form of capital investment, these kinds of transactions raise some interesting legal questions.</a:t>
            </a:r>
          </a:p>
          <a:p>
            <a:pPr algn="l"/>
            <a:r>
              <a:rPr lang="en-GB" b="0" i="0" dirty="0">
                <a:solidFill>
                  <a:srgbClr val="000000"/>
                </a:solidFill>
                <a:effectLst/>
                <a:latin typeface="Open Sans" panose="020B0606030504020204" pitchFamily="34" charset="0"/>
              </a:rPr>
              <a:t>For example, in the “real” world, when it comes to purchasing a piece of art, property law dictates that </a:t>
            </a:r>
            <a:r>
              <a:rPr lang="en-GB" b="0" i="0" u="none" strike="noStrike" dirty="0">
                <a:solidFill>
                  <a:srgbClr val="A3146A"/>
                </a:solidFill>
                <a:effectLst/>
                <a:latin typeface="Open Sans" panose="020B0606030504020204" pitchFamily="34" charset="0"/>
                <a:hlinkClick r:id="rId5"/>
              </a:rPr>
              <a:t>ownership</a:t>
            </a:r>
            <a:r>
              <a:rPr lang="en-GB" b="0" i="0" dirty="0">
                <a:solidFill>
                  <a:srgbClr val="000000"/>
                </a:solidFill>
                <a:effectLst/>
                <a:latin typeface="Open Sans" panose="020B0606030504020204" pitchFamily="34" charset="0"/>
              </a:rPr>
              <a:t> is two-fold. First, ownership can be attributed in the actual physical art work. And second, the buyer may or may not own the intellectual property of the art work, depending on the terms of the sale.</a:t>
            </a:r>
          </a:p>
          <a:p>
            <a:pPr algn="l"/>
            <a:r>
              <a:rPr lang="en-GB" b="0" i="0" dirty="0">
                <a:solidFill>
                  <a:srgbClr val="000000"/>
                </a:solidFill>
                <a:effectLst/>
                <a:latin typeface="Open Sans" panose="020B0606030504020204" pitchFamily="34" charset="0"/>
              </a:rPr>
              <a:t>But what kind of ownership is precisely included in a transaction of digital art? International law firm </a:t>
            </a:r>
            <a:r>
              <a:rPr lang="en-GB" b="0" i="0" u="none" strike="noStrike" dirty="0">
                <a:solidFill>
                  <a:srgbClr val="A3146A"/>
                </a:solidFill>
                <a:effectLst/>
                <a:latin typeface="Open Sans" panose="020B0606030504020204" pitchFamily="34" charset="0"/>
                <a:hlinkClick r:id="rId5"/>
              </a:rPr>
              <a:t>Reed Smith</a:t>
            </a:r>
            <a:r>
              <a:rPr lang="en-GB" b="0" i="0" dirty="0">
                <a:solidFill>
                  <a:srgbClr val="000000"/>
                </a:solidFill>
                <a:effectLst/>
                <a:latin typeface="Open Sans" panose="020B0606030504020204" pitchFamily="34" charset="0"/>
              </a:rPr>
              <a:t> has said that “ownership” in the metaverse is nothing more than a form of licensing, or provision of services. In such instances, true ownership still lies with the owner. This may mean, for example, that the buyer cannot sell the item without permission from the true owner.</a:t>
            </a:r>
          </a:p>
          <a:p>
            <a:pPr algn="l"/>
            <a:r>
              <a:rPr lang="en-GB" b="0" i="0" dirty="0">
                <a:solidFill>
                  <a:srgbClr val="000000"/>
                </a:solidFill>
                <a:effectLst/>
                <a:latin typeface="Open Sans" panose="020B0606030504020204" pitchFamily="34" charset="0"/>
              </a:rPr>
              <a:t>Virtual real estate has also become an NFT, with individuals and companies </a:t>
            </a:r>
            <a:r>
              <a:rPr lang="en-GB" b="0" i="0" u="none" strike="noStrike" dirty="0">
                <a:solidFill>
                  <a:srgbClr val="A3146A"/>
                </a:solidFill>
                <a:effectLst/>
                <a:latin typeface="Open Sans" panose="020B0606030504020204" pitchFamily="34" charset="0"/>
                <a:hlinkClick r:id="rId6"/>
              </a:rPr>
              <a:t>spending enormous sums</a:t>
            </a:r>
            <a:r>
              <a:rPr lang="en-GB" b="0" i="0" dirty="0">
                <a:solidFill>
                  <a:srgbClr val="000000"/>
                </a:solidFill>
                <a:effectLst/>
                <a:latin typeface="Open Sans" panose="020B0606030504020204" pitchFamily="34" charset="0"/>
              </a:rPr>
              <a:t> to own a “property” in the metaverse. Do the intricacies of land law apply here? For example, will real-world legislation cover trespassers on private land in the metaverse? Can you take out a mortgage on your virtual property?</a:t>
            </a:r>
          </a:p>
          <a:p>
            <a:pPr algn="l"/>
            <a:r>
              <a:rPr lang="en-GB" b="0" i="0" dirty="0">
                <a:solidFill>
                  <a:srgbClr val="000000"/>
                </a:solidFill>
                <a:effectLst/>
                <a:latin typeface="Open Sans" panose="020B0606030504020204" pitchFamily="34" charset="0"/>
              </a:rPr>
              <a:t>The metaverse may also be susceptible to hosting a virtual marketplace somewhat like </a:t>
            </a:r>
            <a:r>
              <a:rPr lang="en-GB" b="0" i="0" u="none" strike="noStrike" dirty="0">
                <a:solidFill>
                  <a:srgbClr val="A3146A"/>
                </a:solidFill>
                <a:effectLst/>
                <a:latin typeface="Open Sans" panose="020B0606030504020204" pitchFamily="34" charset="0"/>
                <a:hlinkClick r:id="rId7"/>
              </a:rPr>
              <a:t>Silk Road</a:t>
            </a:r>
            <a:r>
              <a:rPr lang="en-GB" b="0" i="0" dirty="0">
                <a:solidFill>
                  <a:srgbClr val="000000"/>
                </a:solidFill>
                <a:effectLst/>
                <a:latin typeface="Open Sans" panose="020B0606030504020204" pitchFamily="34" charset="0"/>
              </a:rPr>
              <a:t>, which was a dark web marketplace dealing in illegal drugs, weapons and, allegedly, “</a:t>
            </a:r>
            <a:r>
              <a:rPr lang="en-GB" b="0" i="0" u="none" strike="noStrike" dirty="0">
                <a:solidFill>
                  <a:srgbClr val="A3146A"/>
                </a:solidFill>
                <a:effectLst/>
                <a:latin typeface="Open Sans" panose="020B0606030504020204" pitchFamily="34" charset="0"/>
                <a:hlinkClick r:id="rId8"/>
              </a:rPr>
              <a:t>murder for hire</a:t>
            </a:r>
            <a:r>
              <a:rPr lang="en-GB" b="0" i="0" dirty="0">
                <a:solidFill>
                  <a:srgbClr val="000000"/>
                </a:solidFill>
                <a:effectLst/>
                <a:latin typeface="Open Sans" panose="020B0606030504020204" pitchFamily="34" charset="0"/>
              </a:rPr>
              <a:t>”. What kinds of laws can be put in place to safeguard against this happening in the metaverse? It would be ideal to have a global regulatory authority overseeing the metaverse, although this would be difficult to implement.</a:t>
            </a:r>
          </a:p>
          <a:p>
            <a:pPr algn="l"/>
            <a:r>
              <a:rPr lang="en-GB" b="1" i="0" dirty="0">
                <a:solidFill>
                  <a:srgbClr val="000000"/>
                </a:solidFill>
                <a:effectLst/>
                <a:latin typeface="Open Sans" panose="020B0606030504020204" pitchFamily="34" charset="0"/>
              </a:rPr>
              <a:t>2. Data</a:t>
            </a:r>
            <a:endParaRPr lang="en-GB" b="0" i="0" dirty="0">
              <a:solidFill>
                <a:srgbClr val="000000"/>
              </a:solidFill>
              <a:effectLst/>
              <a:latin typeface="Open Sans" panose="020B0606030504020204" pitchFamily="34" charset="0"/>
            </a:endParaRPr>
          </a:p>
          <a:p>
            <a:pPr algn="l"/>
            <a:r>
              <a:rPr lang="en-GB" b="0" i="0" dirty="0">
                <a:solidFill>
                  <a:srgbClr val="000000"/>
                </a:solidFill>
                <a:effectLst/>
                <a:latin typeface="Open Sans" panose="020B0606030504020204" pitchFamily="34" charset="0"/>
              </a:rPr>
              <a:t>Another possible legal implication of the metaverse is around data and data protection. The metaverse will expose new categories of </a:t>
            </a:r>
            <a:r>
              <a:rPr lang="en-GB" b="0" i="0" u="none" strike="noStrike" dirty="0">
                <a:solidFill>
                  <a:srgbClr val="A3146A"/>
                </a:solidFill>
                <a:effectLst/>
                <a:latin typeface="Open Sans" panose="020B0606030504020204" pitchFamily="34" charset="0"/>
                <a:hlinkClick r:id="rId9"/>
              </a:rPr>
              <a:t>our personal data</a:t>
            </a:r>
            <a:r>
              <a:rPr lang="en-GB" b="0" i="0" dirty="0">
                <a:solidFill>
                  <a:srgbClr val="000000"/>
                </a:solidFill>
                <a:effectLst/>
                <a:latin typeface="Open Sans" panose="020B0606030504020204" pitchFamily="34" charset="0"/>
              </a:rPr>
              <a:t> for processing. This might include facial expressions, gestures and other types of reactions an avatar could produce during interactions in the metaverse.</a:t>
            </a:r>
          </a:p>
          <a:p>
            <a:pPr algn="l"/>
            <a:r>
              <a:rPr lang="en-GB" b="0" i="0" dirty="0">
                <a:solidFill>
                  <a:srgbClr val="000000"/>
                </a:solidFill>
                <a:effectLst/>
                <a:latin typeface="Open Sans" panose="020B0606030504020204" pitchFamily="34" charset="0"/>
              </a:rPr>
              <a:t>The EU’s General Data Protection Regulation (</a:t>
            </a:r>
            <a:r>
              <a:rPr lang="en-GB" b="0" i="0" u="none" strike="noStrike" dirty="0">
                <a:solidFill>
                  <a:srgbClr val="A3146A"/>
                </a:solidFill>
                <a:effectLst/>
                <a:latin typeface="Open Sans" panose="020B0606030504020204" pitchFamily="34" charset="0"/>
                <a:hlinkClick r:id="rId10"/>
              </a:rPr>
              <a:t>GDPR</a:t>
            </a:r>
            <a:r>
              <a:rPr lang="en-GB" b="0" i="0" dirty="0">
                <a:solidFill>
                  <a:srgbClr val="000000"/>
                </a:solidFill>
                <a:effectLst/>
                <a:latin typeface="Open Sans" panose="020B0606030504020204" pitchFamily="34" charset="0"/>
              </a:rPr>
              <a:t>) could arguably apply to the metaverse, as could the </a:t>
            </a:r>
            <a:r>
              <a:rPr lang="en-GB" b="0" i="0" u="none" strike="noStrike" dirty="0">
                <a:solidFill>
                  <a:srgbClr val="A3146A"/>
                </a:solidFill>
                <a:effectLst/>
                <a:latin typeface="Open Sans" panose="020B0606030504020204" pitchFamily="34" charset="0"/>
                <a:hlinkClick r:id="rId11"/>
              </a:rPr>
              <a:t>UK’s Data Protection Act</a:t>
            </a:r>
            <a:r>
              <a:rPr lang="en-GB" b="0" i="0" dirty="0">
                <a:solidFill>
                  <a:srgbClr val="000000"/>
                </a:solidFill>
                <a:effectLst/>
                <a:latin typeface="Open Sans" panose="020B0606030504020204" pitchFamily="34" charset="0"/>
              </a:rPr>
              <a:t>. But given the novel nature of the metaverse, to ensure that users’ rights are protected, the processes governing informed consent around data processing may need to be revisited.</a:t>
            </a:r>
          </a:p>
          <a:p>
            <a:pPr algn="ctr"/>
            <a:r>
              <a:rPr lang="en-GB" dirty="0">
                <a:effectLst/>
              </a:rPr>
              <a:t>Interactions in the metaverse will expose new types of personal data. </a:t>
            </a:r>
            <a:r>
              <a:rPr lang="en-GB" u="none" strike="noStrike" dirty="0" err="1">
                <a:solidFill>
                  <a:srgbClr val="A3146A"/>
                </a:solidFill>
                <a:effectLst/>
                <a:hlinkClick r:id="rId12"/>
              </a:rPr>
              <a:t>Athitat</a:t>
            </a:r>
            <a:r>
              <a:rPr lang="en-GB" u="none" strike="noStrike" dirty="0">
                <a:solidFill>
                  <a:srgbClr val="A3146A"/>
                </a:solidFill>
                <a:effectLst/>
                <a:hlinkClick r:id="rId12"/>
              </a:rPr>
              <a:t> </a:t>
            </a:r>
            <a:r>
              <a:rPr lang="en-GB" u="none" strike="noStrike" dirty="0" err="1">
                <a:solidFill>
                  <a:srgbClr val="A3146A"/>
                </a:solidFill>
                <a:effectLst/>
                <a:hlinkClick r:id="rId12"/>
              </a:rPr>
              <a:t>Shinagowin</a:t>
            </a:r>
            <a:r>
              <a:rPr lang="en-GB" u="none" strike="noStrike" dirty="0">
                <a:solidFill>
                  <a:srgbClr val="A3146A"/>
                </a:solidFill>
                <a:effectLst/>
                <a:hlinkClick r:id="rId12"/>
              </a:rPr>
              <a:t>/Shutterstock</a:t>
            </a:r>
            <a:endParaRPr lang="en-GB" dirty="0">
              <a:effectLst/>
            </a:endParaRPr>
          </a:p>
          <a:p>
            <a:pPr algn="l"/>
            <a:r>
              <a:rPr lang="en-GB" b="0" i="0" dirty="0">
                <a:solidFill>
                  <a:srgbClr val="000000"/>
                </a:solidFill>
                <a:effectLst/>
                <a:latin typeface="Open Sans" panose="020B0606030504020204" pitchFamily="34" charset="0"/>
              </a:rPr>
              <a:t>Further, the “no-boundaries” nature of the metaverse means that while we might want to assume the GDPR will apply, the clauses dealing with transfer and processing of data outside the EU may need to be clarified. The GDPR applies </a:t>
            </a:r>
            <a:r>
              <a:rPr lang="en-GB" b="0" i="0" u="none" strike="noStrike" dirty="0">
                <a:solidFill>
                  <a:srgbClr val="A3146A"/>
                </a:solidFill>
                <a:effectLst/>
                <a:latin typeface="Open Sans" panose="020B0606030504020204" pitchFamily="34" charset="0"/>
                <a:hlinkClick r:id="rId13"/>
              </a:rPr>
              <a:t>based on</a:t>
            </a:r>
            <a:r>
              <a:rPr lang="en-GB" b="0" i="0" dirty="0">
                <a:solidFill>
                  <a:srgbClr val="000000"/>
                </a:solidFill>
                <a:effectLst/>
                <a:latin typeface="Open Sans" panose="020B0606030504020204" pitchFamily="34" charset="0"/>
              </a:rPr>
              <a:t> the location of the subject when their data is processed, not on their home country or citizenship.</a:t>
            </a:r>
          </a:p>
          <a:p>
            <a:pPr algn="l"/>
            <a:r>
              <a:rPr lang="en-GB" b="0" i="0" dirty="0">
                <a:solidFill>
                  <a:srgbClr val="000000"/>
                </a:solidFill>
                <a:effectLst/>
                <a:latin typeface="Open Sans" panose="020B0606030504020204" pitchFamily="34" charset="0"/>
              </a:rPr>
              <a:t>So can we look to the location based on the person operating the avatar, or is it more appropriate to look at the avatar itself, since it’s the avatar’s data that will be processed? And if we look to the avatar’s location, how would we determine which jurisdiction the metaverse falls under?</a:t>
            </a:r>
          </a:p>
          <a:p>
            <a:pPr algn="l"/>
            <a:r>
              <a:rPr lang="en-GB" b="1" i="0" dirty="0">
                <a:solidFill>
                  <a:srgbClr val="000000"/>
                </a:solidFill>
                <a:effectLst/>
                <a:latin typeface="Open Sans" panose="020B0606030504020204" pitchFamily="34" charset="0"/>
              </a:rPr>
              <a:t>3. User interactions</a:t>
            </a:r>
            <a:endParaRPr lang="en-GB" b="0" i="0" dirty="0">
              <a:solidFill>
                <a:srgbClr val="000000"/>
              </a:solidFill>
              <a:effectLst/>
              <a:latin typeface="Open Sans" panose="020B0606030504020204" pitchFamily="34" charset="0"/>
            </a:endParaRPr>
          </a:p>
          <a:p>
            <a:pPr algn="l"/>
            <a:r>
              <a:rPr lang="en-GB" b="0" i="0" dirty="0">
                <a:solidFill>
                  <a:srgbClr val="000000"/>
                </a:solidFill>
                <a:effectLst/>
                <a:latin typeface="Open Sans" panose="020B0606030504020204" pitchFamily="34" charset="0"/>
              </a:rPr>
              <a:t>When users interact through their avatars, we may have situations where some kind of altercation occurs that would equate to breaking the law, if it took place between people in the real world. Such incidents could be in breach of tort law (which covers civil claims such as negligence or nuisance) or criminal law (involving illegal acts and crime such as assault, murder, burglary or rape).</a:t>
            </a:r>
          </a:p>
          <a:p>
            <a:pPr algn="l"/>
            <a:r>
              <a:rPr lang="en-GB" b="0" i="0" dirty="0">
                <a:solidFill>
                  <a:srgbClr val="000000"/>
                </a:solidFill>
                <a:effectLst/>
                <a:latin typeface="Open Sans" panose="020B0606030504020204" pitchFamily="34" charset="0"/>
              </a:rPr>
              <a:t>Imagine one avatar assaults another. Could we apply criminal laws of assault and battery to this situation? How could we make an avatar responsible for their actions in the metaverse? This would be complicated, because it would mean that we need to attribute a </a:t>
            </a:r>
            <a:r>
              <a:rPr lang="en-GB" b="0" i="0" u="none" strike="noStrike" dirty="0">
                <a:solidFill>
                  <a:srgbClr val="A3146A"/>
                </a:solidFill>
                <a:effectLst/>
                <a:latin typeface="Open Sans" panose="020B0606030504020204" pitchFamily="34" charset="0"/>
                <a:hlinkClick r:id="rId9"/>
              </a:rPr>
              <a:t>legal persona</a:t>
            </a:r>
            <a:r>
              <a:rPr lang="en-GB" b="0" i="0" dirty="0">
                <a:solidFill>
                  <a:srgbClr val="000000"/>
                </a:solidFill>
                <a:effectLst/>
                <a:latin typeface="Open Sans" panose="020B0606030504020204" pitchFamily="34" charset="0"/>
              </a:rPr>
              <a:t> to the avatar, giving them rights and duties within a legal system; allowing them to sue or be sued.</a:t>
            </a:r>
          </a:p>
          <a:p>
            <a:pPr algn="l"/>
            <a:r>
              <a:rPr lang="en-GB" b="0" i="0" dirty="0">
                <a:solidFill>
                  <a:srgbClr val="000000"/>
                </a:solidFill>
                <a:effectLst/>
                <a:latin typeface="Open Sans" panose="020B0606030504020204" pitchFamily="34" charset="0"/>
              </a:rPr>
              <a:t>Proving assault or battery would also be much more difficult because it usually requires “</a:t>
            </a:r>
            <a:r>
              <a:rPr lang="en-GB" b="0" i="0" u="none" strike="noStrike" dirty="0">
                <a:solidFill>
                  <a:srgbClr val="A3146A"/>
                </a:solidFill>
                <a:effectLst/>
                <a:latin typeface="Open Sans" panose="020B0606030504020204" pitchFamily="34" charset="0"/>
                <a:hlinkClick r:id="rId14"/>
              </a:rPr>
              <a:t>actual bodily harm</a:t>
            </a:r>
            <a:r>
              <a:rPr lang="en-GB" b="0" i="0" dirty="0">
                <a:solidFill>
                  <a:srgbClr val="000000"/>
                </a:solidFill>
                <a:effectLst/>
                <a:latin typeface="Open Sans" panose="020B0606030504020204" pitchFamily="34" charset="0"/>
              </a:rPr>
              <a:t>”. In the metaverse, there will naturally be no actual bodily harm. It would be challenging to prove harm, loss or injury suffered by an avatar.</a:t>
            </a:r>
          </a:p>
          <a:p>
            <a:pPr algn="l"/>
            <a:r>
              <a:rPr lang="en-GB" b="0" i="0" dirty="0">
                <a:solidFill>
                  <a:srgbClr val="000000"/>
                </a:solidFill>
                <a:effectLst/>
                <a:latin typeface="Open Sans" panose="020B0606030504020204" pitchFamily="34" charset="0"/>
              </a:rPr>
              <a:t>Worryingly, </a:t>
            </a:r>
            <a:r>
              <a:rPr lang="en-GB" b="0" i="0" u="none" strike="noStrike" dirty="0">
                <a:solidFill>
                  <a:srgbClr val="A3146A"/>
                </a:solidFill>
                <a:effectLst/>
                <a:latin typeface="Open Sans" panose="020B0606030504020204" pitchFamily="34" charset="0"/>
                <a:hlinkClick r:id="rId15"/>
              </a:rPr>
              <a:t>sexual predators</a:t>
            </a:r>
            <a:r>
              <a:rPr lang="en-GB" b="0" i="0" dirty="0">
                <a:solidFill>
                  <a:srgbClr val="000000"/>
                </a:solidFill>
                <a:effectLst/>
                <a:latin typeface="Open Sans" panose="020B0606030504020204" pitchFamily="34" charset="0"/>
              </a:rPr>
              <a:t> are already emerging in the metaverse, masking their identity behind an avatar that may not easily be traced back to its operator in the real world. For example, we’ve seen incidents of </a:t>
            </a:r>
            <a:r>
              <a:rPr lang="en-GB" b="0" i="0" u="none" strike="noStrike" dirty="0">
                <a:solidFill>
                  <a:srgbClr val="A3146A"/>
                </a:solidFill>
                <a:effectLst/>
                <a:latin typeface="Open Sans" panose="020B0606030504020204" pitchFamily="34" charset="0"/>
                <a:hlinkClick r:id="rId16"/>
              </a:rPr>
              <a:t>groping</a:t>
            </a:r>
            <a:r>
              <a:rPr lang="en-GB" b="0" i="0" dirty="0">
                <a:solidFill>
                  <a:srgbClr val="000000"/>
                </a:solidFill>
                <a:effectLst/>
                <a:latin typeface="Open Sans" panose="020B0606030504020204" pitchFamily="34" charset="0"/>
              </a:rPr>
              <a:t>. Users in the metaverse can wear haptic vests or other technologies which would actually allow them to feel the sensations if they were touched or groped.</a:t>
            </a:r>
          </a:p>
          <a:p>
            <a:pPr algn="l"/>
            <a:r>
              <a:rPr lang="en-GB" b="0" i="0" u="none" strike="noStrike" dirty="0">
                <a:solidFill>
                  <a:srgbClr val="A3146A"/>
                </a:solidFill>
                <a:effectLst/>
                <a:latin typeface="Open Sans" panose="020B0606030504020204" pitchFamily="34" charset="0"/>
                <a:hlinkClick r:id="rId17"/>
              </a:rPr>
              <a:t>Sexual harassment laws</a:t>
            </a:r>
            <a:r>
              <a:rPr lang="en-GB" b="0" i="0" dirty="0">
                <a:solidFill>
                  <a:srgbClr val="000000"/>
                </a:solidFill>
                <a:effectLst/>
                <a:latin typeface="Open Sans" panose="020B0606030504020204" pitchFamily="34" charset="0"/>
              </a:rPr>
              <a:t> do not require physical contact to constitute sexual harassment. But are existing laws adequate to deal with this issue? Within the environment of VR and gaming, for example, upon whom rests the responsibility to ensure the safety of users?</a:t>
            </a:r>
          </a:p>
          <a:p>
            <a:pPr algn="l"/>
            <a:r>
              <a:rPr lang="en-GB" b="0" i="0" dirty="0">
                <a:solidFill>
                  <a:srgbClr val="000000"/>
                </a:solidFill>
                <a:effectLst/>
                <a:latin typeface="Open Sans" panose="020B0606030504020204" pitchFamily="34" charset="0"/>
              </a:rPr>
              <a:t>There is little doubt issues of sexual harassment will make their way into the metaverse, particularly if unscrupulous users know this is a grey area. Believing that their actions cannot be proved, or that they cannot be held responsible for events that take place in the metaverse, might embolden such behaviour.</a:t>
            </a:r>
          </a:p>
          <a:p>
            <a:pPr algn="l"/>
            <a:r>
              <a:rPr lang="en-GB" b="0" i="0" dirty="0">
                <a:solidFill>
                  <a:srgbClr val="000000"/>
                </a:solidFill>
                <a:effectLst/>
                <a:latin typeface="Open Sans" panose="020B0606030504020204" pitchFamily="34" charset="0"/>
              </a:rPr>
              <a:t>This comes back to the question of legal personas of avatars – is a legal persona necessary to make avatars responsible for their actions in the metaverse? And what kind of standards and criteria need to be in place to distinguish between a “legal” avatar and the true legal person who operates that avatar? These issues should all be addressed before the metaverse becomes mainstream.</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21</a:t>
            </a:fld>
            <a:endParaRPr lang="en-GB"/>
          </a:p>
        </p:txBody>
      </p:sp>
    </p:spTree>
    <p:extLst>
      <p:ext uri="{BB962C8B-B14F-4D97-AF65-F5344CB8AC3E}">
        <p14:creationId xmlns:p14="http://schemas.microsoft.com/office/powerpoint/2010/main" val="39150743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Using AI purely as a cost-cutting tool may temporarily improve efficiency but risks eroding creativity, institutional capability, and trust.</a:t>
            </a:r>
          </a:p>
          <a:p>
            <a:r>
              <a:rPr lang="en-GB" sz="1200" b="0" i="0" kern="1200" dirty="0">
                <a:solidFill>
                  <a:schemeClr val="tx1"/>
                </a:solidFill>
                <a:effectLst/>
                <a:latin typeface="+mn-lt"/>
                <a:ea typeface="+mn-ea"/>
                <a:cs typeface="+mn-cs"/>
              </a:rPr>
              <a:t>The EU’s AI Act requires meaningful human oversight of high-risk AI systems to prevent harmful outcomes.</a:t>
            </a:r>
          </a:p>
          <a:p>
            <a:r>
              <a:rPr lang="en-GB" sz="1200" b="0" i="0" kern="1200" dirty="0">
                <a:solidFill>
                  <a:schemeClr val="tx1"/>
                </a:solidFill>
                <a:effectLst/>
                <a:latin typeface="+mn-lt"/>
                <a:ea typeface="+mn-ea"/>
                <a:cs typeface="+mn-cs"/>
              </a:rPr>
              <a:t>Businesses need clear processes for redeploying employees and disclosing AI involvement in decision-making to maintain accountability.</a:t>
            </a:r>
          </a:p>
          <a:p>
            <a:r>
              <a:rPr lang="en-GB" sz="1200" b="0" i="0" kern="1200" dirty="0">
                <a:solidFill>
                  <a:schemeClr val="tx1"/>
                </a:solidFill>
                <a:effectLst/>
                <a:latin typeface="+mn-lt"/>
                <a:ea typeface="+mn-ea"/>
                <a:cs typeface="+mn-cs"/>
              </a:rPr>
              <a:t>Companies integrating AI strategically and responsibly, by rethinking organizational design and ways of working, will gain competitive advantages over those using AI solely for cost cuts.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22</a:t>
            </a:fld>
            <a:endParaRPr lang="en-GB"/>
          </a:p>
        </p:txBody>
      </p:sp>
    </p:spTree>
    <p:extLst>
      <p:ext uri="{BB962C8B-B14F-4D97-AF65-F5344CB8AC3E}">
        <p14:creationId xmlns:p14="http://schemas.microsoft.com/office/powerpoint/2010/main" val="38755394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23</a:t>
            </a:fld>
            <a:endParaRPr lang="en-GB"/>
          </a:p>
        </p:txBody>
      </p:sp>
    </p:spTree>
    <p:extLst>
      <p:ext uri="{BB962C8B-B14F-4D97-AF65-F5344CB8AC3E}">
        <p14:creationId xmlns:p14="http://schemas.microsoft.com/office/powerpoint/2010/main" val="31653996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outcomes:</a:t>
            </a:r>
          </a:p>
          <a:p>
            <a:endParaRPr lang="en-GB" dirty="0"/>
          </a:p>
          <a:p>
            <a:r>
              <a:rPr lang="en-GB" b="1" dirty="0"/>
              <a:t>Deployment Effect:</a:t>
            </a:r>
            <a:r>
              <a:rPr lang="en-GB" dirty="0"/>
              <a:t> When AI-generated performance feedback </a:t>
            </a:r>
            <a:r>
              <a:rPr lang="en-GB" i="1" dirty="0"/>
              <a:t>is used</a:t>
            </a:r>
            <a:r>
              <a:rPr lang="en-GB" dirty="0"/>
              <a:t> (even if not disclosed to employees), it improves accuracy, consistency, and relevance of feedback. This leads to </a:t>
            </a:r>
            <a:r>
              <a:rPr lang="en-GB" b="1" dirty="0"/>
              <a:t>higher employee performance</a:t>
            </a:r>
            <a:r>
              <a:rPr lang="en-GB" dirty="0"/>
              <a:t>. </a:t>
            </a:r>
          </a:p>
          <a:p>
            <a:r>
              <a:rPr lang="en-GB" b="1" dirty="0"/>
              <a:t>Disclosure Effect:</a:t>
            </a:r>
            <a:r>
              <a:rPr lang="en-GB" dirty="0"/>
              <a:t> When employees are </a:t>
            </a:r>
            <a:r>
              <a:rPr lang="en-GB" i="1" dirty="0"/>
              <a:t>told</a:t>
            </a:r>
            <a:r>
              <a:rPr lang="en-GB" dirty="0"/>
              <a:t> that the feedback they are receiving comes from AI, there’s a negative reaction: perceptions worsen, and performance suffers. In other words, disclosing the use of AI feedback undermines some of the performance gains.</a:t>
            </a:r>
          </a:p>
          <a:p>
            <a:r>
              <a:rPr lang="en-GB" b="1" dirty="0"/>
              <a:t>Moderating Factor – Tenure:</a:t>
            </a:r>
            <a:r>
              <a:rPr lang="en-GB" dirty="0"/>
              <a:t> The negative effect of disclosure is </a:t>
            </a:r>
            <a:r>
              <a:rPr lang="en-GB" b="1" dirty="0"/>
              <a:t>lessened for employees who have been longer with the organisation</a:t>
            </a:r>
            <a:r>
              <a:rPr lang="en-GB" dirty="0"/>
              <a:t>. In other words, more veteran employees are less adversely affected by knowing feedback is AI-generated.</a:t>
            </a:r>
          </a:p>
          <a:p>
            <a:endParaRPr lang="en-GB" dirty="0"/>
          </a:p>
          <a:p>
            <a:r>
              <a:rPr lang="en-GB" sz="1200" b="0" i="0" kern="1200" dirty="0">
                <a:solidFill>
                  <a:schemeClr val="tx1"/>
                </a:solidFill>
                <a:effectLst/>
                <a:latin typeface="+mn-lt"/>
                <a:ea typeface="+mn-ea"/>
                <a:cs typeface="+mn-cs"/>
              </a:rPr>
              <a:t>The study investigated the motivational effects of negative feedback from human versus AI managers in a workplace task setting.</a:t>
            </a:r>
          </a:p>
          <a:p>
            <a:r>
              <a:rPr lang="en-GB" sz="1200" b="0" i="0" kern="1200" dirty="0">
                <a:solidFill>
                  <a:schemeClr val="tx1"/>
                </a:solidFill>
                <a:effectLst/>
                <a:latin typeface="+mn-lt"/>
                <a:ea typeface="+mn-ea"/>
                <a:cs typeface="+mn-cs"/>
              </a:rPr>
              <a:t>Negative feedback from human leaders elicited higher shame in employees compared to AI feedback.</a:t>
            </a:r>
          </a:p>
          <a:p>
            <a:r>
              <a:rPr lang="en-GB" sz="1200" b="0" i="0" kern="1200" dirty="0">
                <a:solidFill>
                  <a:schemeClr val="tx1"/>
                </a:solidFill>
                <a:effectLst/>
                <a:latin typeface="+mn-lt"/>
                <a:ea typeface="+mn-ea"/>
                <a:cs typeface="+mn-cs"/>
              </a:rPr>
              <a:t>Negative feedback from AI more strongly reduced employee self-efficacy (belief in ability to perform).</a:t>
            </a:r>
          </a:p>
          <a:p>
            <a:r>
              <a:rPr lang="en-GB" sz="1200" b="0" i="0" kern="1200" dirty="0">
                <a:solidFill>
                  <a:schemeClr val="tx1"/>
                </a:solidFill>
                <a:effectLst/>
                <a:latin typeface="+mn-lt"/>
                <a:ea typeface="+mn-ea"/>
                <a:cs typeface="+mn-cs"/>
              </a:rPr>
              <a:t>Employees' withdrawal behaviours (reduced effort, engagement) were mediated by feelings of shame and lower self-efficacy.</a:t>
            </a:r>
          </a:p>
          <a:p>
            <a:r>
              <a:rPr lang="en-GB" sz="1200" b="0" i="0" kern="1200" dirty="0">
                <a:solidFill>
                  <a:schemeClr val="tx1"/>
                </a:solidFill>
                <a:effectLst/>
                <a:latin typeface="+mn-lt"/>
                <a:ea typeface="+mn-ea"/>
                <a:cs typeface="+mn-cs"/>
              </a:rPr>
              <a:t>Employees’ knowledge of AI moderated reactions: low AI knowledge increased shame from human feedback; high AI knowledge increased self-efficacy reduction from AI feedback.</a:t>
            </a:r>
          </a:p>
          <a:p>
            <a:r>
              <a:rPr lang="en-GB" sz="1200" b="0" i="0" kern="1200" dirty="0">
                <a:solidFill>
                  <a:schemeClr val="tx1"/>
                </a:solidFill>
                <a:effectLst/>
                <a:latin typeface="+mn-lt"/>
                <a:ea typeface="+mn-ea"/>
                <a:cs typeface="+mn-cs"/>
              </a:rPr>
              <a:t>The findings reveal distinct psychological impacts of human vs. AI feedback on motivation: shame dominates with humans, confidence loss with AI.</a:t>
            </a:r>
          </a:p>
          <a:p>
            <a:r>
              <a:rPr lang="en-GB" sz="1200" b="0" i="0" kern="1200" dirty="0">
                <a:solidFill>
                  <a:schemeClr val="tx1"/>
                </a:solidFill>
                <a:effectLst/>
                <a:latin typeface="+mn-lt"/>
                <a:ea typeface="+mn-ea"/>
                <a:cs typeface="+mn-cs"/>
              </a:rPr>
              <a:t>The study emphasises implications for managing employee motivation when integrating AI systems in workplace performance feedback.</a:t>
            </a:r>
          </a:p>
          <a:p>
            <a:r>
              <a:rPr lang="en-GB" sz="1200" b="0" i="0" kern="1200" dirty="0">
                <a:solidFill>
                  <a:schemeClr val="tx1"/>
                </a:solidFill>
                <a:effectLst/>
                <a:latin typeface="+mn-lt"/>
                <a:ea typeface="+mn-ea"/>
                <a:cs typeface="+mn-cs"/>
              </a:rPr>
              <a:t>Organisations should consider these emotional effects and provide AI training to mitigate negative impacts.</a:t>
            </a:r>
          </a:p>
          <a:p>
            <a:endParaRPr lang="en-GB" dirty="0"/>
          </a:p>
        </p:txBody>
      </p:sp>
      <p:sp>
        <p:nvSpPr>
          <p:cNvPr id="4" name="Slide Number Placeholder 3"/>
          <p:cNvSpPr>
            <a:spLocks noGrp="1"/>
          </p:cNvSpPr>
          <p:nvPr>
            <p:ph type="sldNum" sz="quarter" idx="5"/>
          </p:nvPr>
        </p:nvSpPr>
        <p:spPr/>
        <p:txBody>
          <a:bodyPr/>
          <a:lstStyle/>
          <a:p>
            <a:fld id="{32A29BE8-5D5E-4A18-B0D3-25882E2C931B}" type="slidenum">
              <a:rPr lang="en-GB" smtClean="0"/>
              <a:t>24</a:t>
            </a:fld>
            <a:endParaRPr lang="en-GB"/>
          </a:p>
        </p:txBody>
      </p:sp>
    </p:spTree>
    <p:extLst>
      <p:ext uri="{BB962C8B-B14F-4D97-AF65-F5344CB8AC3E}">
        <p14:creationId xmlns:p14="http://schemas.microsoft.com/office/powerpoint/2010/main" val="848973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25</a:t>
            </a:fld>
            <a:endParaRPr lang="en-GB"/>
          </a:p>
        </p:txBody>
      </p:sp>
    </p:spTree>
    <p:extLst>
      <p:ext uri="{BB962C8B-B14F-4D97-AF65-F5344CB8AC3E}">
        <p14:creationId xmlns:p14="http://schemas.microsoft.com/office/powerpoint/2010/main" val="26193693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‘Merging HR and IT can be a competitive advantage in the AI age’</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27</a:t>
            </a:fld>
            <a:endParaRPr lang="en-GB"/>
          </a:p>
        </p:txBody>
      </p:sp>
    </p:spTree>
    <p:extLst>
      <p:ext uri="{BB962C8B-B14F-4D97-AF65-F5344CB8AC3E}">
        <p14:creationId xmlns:p14="http://schemas.microsoft.com/office/powerpoint/2010/main" val="11822195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b="0" i="0" dirty="0">
                <a:solidFill>
                  <a:srgbClr val="000000"/>
                </a:solidFill>
                <a:effectLst/>
                <a:latin typeface="garamond-premier-pro"/>
              </a:rPr>
              <a:t>KPMG’s research also found that less than half (44 per cent) of workers strongly agreed that they had the right skills to perform their roles effectively. The same percentage said they wanted to develop their digital skills, while 43 per cent wanted more industry-specific knowledge.</a:t>
            </a:r>
          </a:p>
          <a:p>
            <a:pPr algn="l" rtl="0" fontAlgn="base"/>
            <a:r>
              <a:rPr lang="en-GB" b="0" i="0" dirty="0">
                <a:solidFill>
                  <a:srgbClr val="000000"/>
                </a:solidFill>
                <a:effectLst/>
                <a:latin typeface="garamond-premier-pro"/>
              </a:rPr>
              <a:t>A further 61 per cent of all workers wanted specific training on how to use AI, while more than two-thirds (67 per cent) of 18-64 year olds wanted to improve soft skills such as communication and leadership, compared to 41 per cent of all workers.</a:t>
            </a:r>
          </a:p>
          <a:p>
            <a:pPr algn="l" fontAlgn="base"/>
            <a:r>
              <a:rPr lang="en-GB" b="0" i="0" dirty="0">
                <a:solidFill>
                  <a:srgbClr val="000000"/>
                </a:solidFill>
                <a:effectLst/>
                <a:latin typeface="garamond-premier-pro"/>
              </a:rPr>
              <a:t>Most (55 per cent) employees said they wanted to improve their performance in their current roles, with just 22 per cent saying they were looking to learn new skills in order to apply for new positions. </a:t>
            </a:r>
          </a:p>
          <a:p>
            <a:pPr algn="l" rtl="0" fontAlgn="base"/>
            <a:r>
              <a:rPr lang="en-GB" b="0" i="0" dirty="0">
                <a:solidFill>
                  <a:srgbClr val="000000"/>
                </a:solidFill>
                <a:effectLst/>
                <a:latin typeface="garamond-premier-pro"/>
              </a:rPr>
              <a:t>In addition, younger workers were shown to prefer more structured learning – 49 per cent of all respondents wanted to learn through on-the-job experience, dropping to just 36 per cent of 18-34 year olds.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28</a:t>
            </a:fld>
            <a:endParaRPr lang="en-GB"/>
          </a:p>
        </p:txBody>
      </p:sp>
    </p:spTree>
    <p:extLst>
      <p:ext uri="{BB962C8B-B14F-4D97-AF65-F5344CB8AC3E}">
        <p14:creationId xmlns:p14="http://schemas.microsoft.com/office/powerpoint/2010/main" val="11317291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30</a:t>
            </a:fld>
            <a:endParaRPr lang="en-GB"/>
          </a:p>
        </p:txBody>
      </p:sp>
    </p:spTree>
    <p:extLst>
      <p:ext uri="{BB962C8B-B14F-4D97-AF65-F5344CB8AC3E}">
        <p14:creationId xmlns:p14="http://schemas.microsoft.com/office/powerpoint/2010/main" val="11822978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dirty="0"/>
              <a:t>PM article - </a:t>
            </a:r>
            <a:r>
              <a:rPr lang="en-GB" b="0" i="0" dirty="0">
                <a:solidFill>
                  <a:srgbClr val="000000"/>
                </a:solidFill>
                <a:effectLst/>
                <a:latin typeface="garamond-premier-pro"/>
              </a:rPr>
              <a:t>Relying on AI tools for decision making within HR is “dangerous”, warned Michael Cole, business services partner at </a:t>
            </a:r>
            <a:r>
              <a:rPr lang="en-GB" b="0" i="0" dirty="0" err="1">
                <a:solidFill>
                  <a:srgbClr val="000000"/>
                </a:solidFill>
                <a:effectLst/>
                <a:latin typeface="garamond-premier-pro"/>
              </a:rPr>
              <a:t>Penningtons</a:t>
            </a:r>
            <a:r>
              <a:rPr lang="en-GB" b="0" i="0" dirty="0">
                <a:solidFill>
                  <a:srgbClr val="000000"/>
                </a:solidFill>
                <a:effectLst/>
                <a:latin typeface="garamond-premier-pro"/>
              </a:rPr>
              <a:t> Manches Cooper, in a seminar on AI and employment law. </a:t>
            </a:r>
          </a:p>
          <a:p>
            <a:pPr algn="l" fontAlgn="base"/>
            <a:r>
              <a:rPr lang="en-GB" b="0" i="0" dirty="0">
                <a:solidFill>
                  <a:srgbClr val="000000"/>
                </a:solidFill>
                <a:effectLst/>
                <a:latin typeface="garamond-premier-pro"/>
              </a:rPr>
              <a:t>“In order to justify any decisions legally, you have to understand why those decisions are being made,” he said. “If you don’t have that explanation, you’ve got a problem.” </a:t>
            </a:r>
          </a:p>
          <a:p>
            <a:pPr algn="l" fontAlgn="base"/>
            <a:r>
              <a:rPr lang="en-GB" b="0" i="0" dirty="0">
                <a:solidFill>
                  <a:srgbClr val="000000"/>
                </a:solidFill>
                <a:effectLst/>
                <a:latin typeface="garamond-premier-pro"/>
              </a:rPr>
              <a:t>Cole said “interrogation” of AI systems was “absolutely paramount” from the outset, to ensure it can produce a “valid explanation” for why it is making decisions. Then, he said, a human needs to determine whether or not it is a good justification. (Jackson, 2024c)</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31</a:t>
            </a:fld>
            <a:endParaRPr lang="en-GB"/>
          </a:p>
        </p:txBody>
      </p:sp>
    </p:spTree>
    <p:extLst>
      <p:ext uri="{BB962C8B-B14F-4D97-AF65-F5344CB8AC3E}">
        <p14:creationId xmlns:p14="http://schemas.microsoft.com/office/powerpoint/2010/main" val="42186802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32</a:t>
            </a:fld>
            <a:endParaRPr lang="en-GB"/>
          </a:p>
        </p:txBody>
      </p:sp>
    </p:spTree>
    <p:extLst>
      <p:ext uri="{BB962C8B-B14F-4D97-AF65-F5344CB8AC3E}">
        <p14:creationId xmlns:p14="http://schemas.microsoft.com/office/powerpoint/2010/main" val="7376991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33</a:t>
            </a:fld>
            <a:endParaRPr lang="en-GB"/>
          </a:p>
        </p:txBody>
      </p:sp>
    </p:spTree>
    <p:extLst>
      <p:ext uri="{BB962C8B-B14F-4D97-AF65-F5344CB8AC3E}">
        <p14:creationId xmlns:p14="http://schemas.microsoft.com/office/powerpoint/2010/main" val="3887197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media – CIPD reported that </a:t>
            </a:r>
          </a:p>
        </p:txBody>
      </p:sp>
      <p:sp>
        <p:nvSpPr>
          <p:cNvPr id="4" name="Slide Number Placeholder 3"/>
          <p:cNvSpPr>
            <a:spLocks noGrp="1"/>
          </p:cNvSpPr>
          <p:nvPr>
            <p:ph type="sldNum" sz="quarter" idx="5"/>
          </p:nvPr>
        </p:nvSpPr>
        <p:spPr/>
        <p:txBody>
          <a:bodyPr/>
          <a:lstStyle/>
          <a:p>
            <a:fld id="{887325CA-BFF4-44AA-A03D-8098CD61DEBF}" type="slidenum">
              <a:rPr lang="en-GB" smtClean="0"/>
              <a:t>34</a:t>
            </a:fld>
            <a:endParaRPr lang="en-GB"/>
          </a:p>
        </p:txBody>
      </p:sp>
    </p:spTree>
    <p:extLst>
      <p:ext uri="{BB962C8B-B14F-4D97-AF65-F5344CB8AC3E}">
        <p14:creationId xmlns:p14="http://schemas.microsoft.com/office/powerpoint/2010/main" val="28493913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35</a:t>
            </a:fld>
            <a:endParaRPr lang="en-GB"/>
          </a:p>
        </p:txBody>
      </p:sp>
    </p:spTree>
    <p:extLst>
      <p:ext uri="{BB962C8B-B14F-4D97-AF65-F5344CB8AC3E}">
        <p14:creationId xmlns:p14="http://schemas.microsoft.com/office/powerpoint/2010/main" val="29048836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36</a:t>
            </a:fld>
            <a:endParaRPr lang="en-GB"/>
          </a:p>
        </p:txBody>
      </p:sp>
    </p:spTree>
    <p:extLst>
      <p:ext uri="{BB962C8B-B14F-4D97-AF65-F5344CB8AC3E}">
        <p14:creationId xmlns:p14="http://schemas.microsoft.com/office/powerpoint/2010/main" val="238478937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37</a:t>
            </a:fld>
            <a:endParaRPr lang="en-GB"/>
          </a:p>
        </p:txBody>
      </p:sp>
    </p:spTree>
    <p:extLst>
      <p:ext uri="{BB962C8B-B14F-4D97-AF65-F5344CB8AC3E}">
        <p14:creationId xmlns:p14="http://schemas.microsoft.com/office/powerpoint/2010/main" val="7312550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17/10/2025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17/10/2025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17/10/2025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17/10/2025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17/10/2025</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17/10/2025</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17/10/2025</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17/10/2025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17/10/2025</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17/10/2025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17/10/2025</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69949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17/10/2025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hyperlink" Target="https://www.cipd.org/uk/the-people-profession/the-profession-map/explore-the-profession-map/core-behaviours/passion-for-learning/" TargetMode="External"/><Relationship Id="rId3" Type="http://schemas.openxmlformats.org/officeDocument/2006/relationships/hyperlink" Target="https://www.cipd.org/uk/the-people-profession/the-profession-map/explore-the-profession-map/core-behaviours/ethical-practice/" TargetMode="External"/><Relationship Id="rId7" Type="http://schemas.openxmlformats.org/officeDocument/2006/relationships/hyperlink" Target="https://www.cipd.org/uk/the-people-profession/the-profession-map/explore-the-profession-map/core-behaviours/commercial-driv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cipd.org/uk/the-people-profession/the-profession-map/explore-the-profession-map/core-behaviours/working-inclusively/" TargetMode="External"/><Relationship Id="rId5" Type="http://schemas.openxmlformats.org/officeDocument/2006/relationships/hyperlink" Target="https://www.cipd.org/uk/the-people-profession/the-profession-map/explore-the-profession-map/core-behaviours/valuing-people/" TargetMode="External"/><Relationship Id="rId10" Type="http://schemas.openxmlformats.org/officeDocument/2006/relationships/hyperlink" Target="https://www.cipd.org/uk/the-people-profession/the-profession-map/explore-the-profession-map/core-behaviours/situational-decision-making/" TargetMode="External"/><Relationship Id="rId4" Type="http://schemas.openxmlformats.org/officeDocument/2006/relationships/hyperlink" Target="https://www.cipd.org/uk/the-people-profession/the-profession-map/explore-the-profession-map/core-behaviours/professional-courage-influence/" TargetMode="External"/><Relationship Id="rId9" Type="http://schemas.openxmlformats.org/officeDocument/2006/relationships/hyperlink" Target="https://www.cipd.org/uk/the-people-profession/the-profession-map/explore-the-profession-map/core-behaviours/insights-focused/"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video" Target="https://www.youtube.com/embed/xAIvl8y1prs?feature=oembed" TargetMode="External"/><Relationship Id="rId4" Type="http://schemas.openxmlformats.org/officeDocument/2006/relationships/image" Target="../media/image8.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peoplemanagement.co.uk/article/1875801/people-managers-admit-using-ai-performance-reviews-feedback-research-finds" TargetMode="External"/><Relationship Id="rId3" Type="http://schemas.openxmlformats.org/officeDocument/2006/relationships/hyperlink" Target="https://www.hibob.com/guides/how-modern-hr-tech-solves-hrs-biggest-challenges/" TargetMode="External"/><Relationship Id="rId7" Type="http://schemas.openxmlformats.org/officeDocument/2006/relationships/hyperlink" Target="https://www.koganpage.com/marketing-communications/all-resources/the-impact-of-ai-on-customer-experience" TargetMode="External"/><Relationship Id="rId12" Type="http://schemas.openxmlformats.org/officeDocument/2006/relationships/hyperlink" Target="https://www.peoplemanagement.co.uk/article/1867477/ai-posing-significant-barrier-young-workers-8-million-jobs-put-risk#:~:text=put%20at%20risk-,AI%20posing%20%27significant%20barrier%27%20to%20young%20workers%20as%208,million%20jobs%20put%20at%20risk&amp;text=As%20many%20as%208%20million,women%20among%20the%20most%20affected."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s://www.cipd.org/uk/knowledge/factsheets/emerging-future-work-factsheet/" TargetMode="External"/><Relationship Id="rId11" Type="http://schemas.openxmlformats.org/officeDocument/2006/relationships/hyperlink" Target="https://www.brunel.ac.uk/news-and-events/news/articles/" TargetMode="External"/><Relationship Id="rId5" Type="http://schemas.openxmlformats.org/officeDocument/2006/relationships/hyperlink" Target="https://www.cipd.org/uk/knowledge/guides/technology-recruitment-workforce-planning/" TargetMode="External"/><Relationship Id="rId10" Type="http://schemas.openxmlformats.org/officeDocument/2006/relationships/hyperlink" Target="https://www.peoplemanagement.co.uk/article/1872963/ai-use-hr-creates-dangerous-discrimination-risks-expert-warns-%E2%80%93-avoided#:~:text=Relying%20on%20AI%20tools%20for,being%20made%2C%E2%80%9D%20he%20said." TargetMode="External"/><Relationship Id="rId4" Type="http://schemas.openxmlformats.org/officeDocument/2006/relationships/hyperlink" Target="https://www.cipd.org/uk/knowledge/guides/responsible-technology-use/" TargetMode="External"/><Relationship Id="rId9" Type="http://schemas.openxmlformats.org/officeDocument/2006/relationships/hyperlink" Target="https://www.peoplemanagement.co.uk/article/1874165/workers-turning-social-media-ai-learn-new-skills-research-finds"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mckinsey.com/featured-insights/mckinsey-explainers/what-is-the-metaverse"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hyperlink" Target="https://www.peoplemanagement.co.uk/article/1858917/five-ways-l-d-leaders-use-ai-learning-%E2%80%93-right" TargetMode="External"/><Relationship Id="rId5" Type="http://schemas.openxmlformats.org/officeDocument/2006/relationships/hyperlink" Target="https://www.cipd.org/uk/knowledge/factsheets/talent-factsheet/#Whatis" TargetMode="External"/><Relationship Id="rId4" Type="http://schemas.openxmlformats.org/officeDocument/2006/relationships/hyperlink" Target="https://www.cipd.org/uk/views-and-insights/thought-leadership/insight/technology-data-hr-func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a:bodyPr>
          <a:lstStyle/>
          <a:p>
            <a:r>
              <a:rPr lang="en-US" dirty="0">
                <a:solidFill>
                  <a:schemeClr val="bg1"/>
                </a:solidFill>
              </a:rPr>
              <a:t>Resourcing and Talent Management</a:t>
            </a:r>
            <a:br>
              <a:rPr lang="en-US" dirty="0">
                <a:solidFill>
                  <a:schemeClr val="bg1"/>
                </a:solidFill>
              </a:rPr>
            </a:br>
            <a:endParaRPr lang="en-US" dirty="0">
              <a:solidFill>
                <a:schemeClr val="bg1"/>
              </a:solidFill>
            </a:endParaRPr>
          </a:p>
        </p:txBody>
      </p:sp>
      <p:sp>
        <p:nvSpPr>
          <p:cNvPr id="3" name="Subtitle 2"/>
          <p:cNvSpPr>
            <a:spLocks noGrp="1"/>
          </p:cNvSpPr>
          <p:nvPr>
            <p:ph type="subTitle" idx="1"/>
          </p:nvPr>
        </p:nvSpPr>
        <p:spPr>
          <a:xfrm>
            <a:off x="1877583" y="2716995"/>
            <a:ext cx="8534400" cy="1752600"/>
          </a:xfrm>
        </p:spPr>
        <p:txBody>
          <a:bodyPr/>
          <a:lstStyle/>
          <a:p>
            <a:r>
              <a:rPr lang="en-US" b="1" dirty="0">
                <a:solidFill>
                  <a:schemeClr val="bg1"/>
                </a:solidFill>
              </a:rPr>
              <a:t>October 2025</a:t>
            </a:r>
          </a:p>
          <a:p>
            <a:endParaRPr lang="en-US" b="1" dirty="0">
              <a:solidFill>
                <a:schemeClr val="bg1"/>
              </a:solidFill>
            </a:endParaRPr>
          </a:p>
          <a:p>
            <a:r>
              <a:rPr lang="en-US" b="1" dirty="0">
                <a:solidFill>
                  <a:schemeClr val="bg1"/>
                </a:solidFill>
              </a:rPr>
              <a:t>Rhiannon Akers</a:t>
            </a:r>
          </a:p>
        </p:txBody>
      </p:sp>
    </p:spTree>
    <p:extLst>
      <p:ext uri="{BB962C8B-B14F-4D97-AF65-F5344CB8AC3E}">
        <p14:creationId xmlns:p14="http://schemas.microsoft.com/office/powerpoint/2010/main" val="193063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b="1"/>
              <a:t>Agenda for today</a:t>
            </a:r>
          </a:p>
        </p:txBody>
      </p:sp>
      <p:sp>
        <p:nvSpPr>
          <p:cNvPr id="3" name="Content Placeholder 2"/>
          <p:cNvSpPr>
            <a:spLocks noGrp="1"/>
          </p:cNvSpPr>
          <p:nvPr>
            <p:ph sz="half" idx="1"/>
          </p:nvPr>
        </p:nvSpPr>
        <p:spPr>
          <a:xfrm>
            <a:off x="609600" y="1600201"/>
            <a:ext cx="5384800" cy="3989040"/>
          </a:xfrm>
        </p:spPr>
        <p:txBody>
          <a:bodyPr>
            <a:normAutofit/>
          </a:bodyPr>
          <a:lstStyle/>
          <a:p>
            <a:r>
              <a:rPr lang="en-GB" dirty="0"/>
              <a:t>Driving Your Development example </a:t>
            </a:r>
          </a:p>
          <a:p>
            <a:r>
              <a:rPr lang="en-GB" dirty="0"/>
              <a:t>Learning outcome – </a:t>
            </a:r>
            <a:r>
              <a:rPr lang="en-GB" b="0" i="0" dirty="0">
                <a:effectLst/>
                <a:highlight>
                  <a:srgbClr val="FFFFFF"/>
                </a:highlight>
              </a:rPr>
              <a:t>Using technology effectively. </a:t>
            </a:r>
          </a:p>
          <a:p>
            <a:r>
              <a:rPr lang="en-GB" b="0" i="0" dirty="0">
                <a:effectLst/>
                <a:highlight>
                  <a:srgbClr val="FFFFFF"/>
                </a:highlight>
              </a:rPr>
              <a:t>Class debate.</a:t>
            </a:r>
          </a:p>
          <a:p>
            <a:endParaRPr lang="en-GB" dirty="0"/>
          </a:p>
          <a:p>
            <a:endParaRPr lang="en-GB" dirty="0"/>
          </a:p>
          <a:p>
            <a:endParaRPr lang="en-GB" dirty="0"/>
          </a:p>
        </p:txBody>
      </p:sp>
      <p:pic>
        <p:nvPicPr>
          <p:cNvPr id="1026" name="Picture 2" descr="New Technologies in the Workplace">
            <a:extLst>
              <a:ext uri="{FF2B5EF4-FFF2-40B4-BE49-F238E27FC236}">
                <a16:creationId xmlns:a16="http://schemas.microsoft.com/office/drawing/2014/main" id="{A4348E53-3804-BAA2-6B56-743002E9F2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2086977"/>
            <a:ext cx="5384800" cy="3015488"/>
          </a:xfrm>
          <a:prstGeom prst="rect">
            <a:avLst/>
          </a:prstGeom>
          <a:solidFill>
            <a:srgbClr val="FFFFFF"/>
          </a:solidFill>
        </p:spPr>
      </p:pic>
    </p:spTree>
    <p:extLst>
      <p:ext uri="{BB962C8B-B14F-4D97-AF65-F5344CB8AC3E}">
        <p14:creationId xmlns:p14="http://schemas.microsoft.com/office/powerpoint/2010/main" val="3864462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1981200" y="274638"/>
            <a:ext cx="8124529" cy="1050924"/>
          </a:xfrm>
        </p:spPr>
        <p:txBody>
          <a:bodyPr>
            <a:normAutofit/>
          </a:bodyPr>
          <a:lstStyle/>
          <a:p>
            <a:r>
              <a:rPr lang="en-GB" sz="4000" b="1"/>
              <a:t>Core Behaviours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2103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724B02D-9154-D8C2-015D-542DA6063FAE}"/>
              </a:ext>
            </a:extLst>
          </p:cNvPr>
          <p:cNvSpPr txBox="1"/>
          <p:nvPr/>
        </p:nvSpPr>
        <p:spPr>
          <a:xfrm>
            <a:off x="2316127" y="1168830"/>
            <a:ext cx="8022133" cy="4520340"/>
          </a:xfrm>
          <a:prstGeom prst="rect">
            <a:avLst/>
          </a:prstGeom>
          <a:noFill/>
        </p:spPr>
        <p:txBody>
          <a:bodyPr wrap="square">
            <a:spAutoFit/>
          </a:bodyPr>
          <a:lstStyle/>
          <a:p>
            <a:pPr>
              <a:lnSpc>
                <a:spcPct val="107000"/>
              </a:lnSpc>
              <a:spcAft>
                <a:spcPts val="800"/>
              </a:spcAft>
            </a:pPr>
            <a:r>
              <a:rPr lang="en-GB" sz="1100" b="1" kern="0"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3"/>
              </a:rPr>
              <a:t>Ethical practice</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kern="0" dirty="0">
                <a:solidFill>
                  <a:srgbClr val="202020"/>
                </a:solidFill>
                <a:latin typeface="Arial" panose="020B0604020202020204" pitchFamily="34" charset="0"/>
                <a:ea typeface="Times New Roman" panose="02020603050405020304" pitchFamily="18" charset="0"/>
                <a:cs typeface="Arial" panose="020B0604020202020204" pitchFamily="34" charset="0"/>
              </a:rPr>
              <a:t>Building trust by role-modelling ethical behaviour, and applying principles and values consistently in decision-making.</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b="1" kern="0"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4"/>
              </a:rPr>
              <a:t>Professional courage and influence</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kern="0" dirty="0">
                <a:solidFill>
                  <a:srgbClr val="202020"/>
                </a:solidFill>
                <a:latin typeface="Arial" panose="020B0604020202020204" pitchFamily="34" charset="0"/>
                <a:ea typeface="Times New Roman" panose="02020603050405020304" pitchFamily="18" charset="0"/>
                <a:cs typeface="Arial" panose="020B0604020202020204" pitchFamily="34" charset="0"/>
              </a:rPr>
              <a:t>Showing courage to speak up and skilfully influencing others to gain buy in</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b="1" kern="0"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5"/>
              </a:rPr>
              <a:t>Valuing people</a:t>
            </a:r>
            <a:endParaRPr lang="en-GB" sz="1100" b="1" kern="0" dirty="0">
              <a:solidFill>
                <a:srgbClr val="0000FF"/>
              </a:solidFill>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1100" b="0" i="0" dirty="0">
                <a:effectLst/>
                <a:latin typeface="Arial" panose="020B0604020202020204" pitchFamily="34" charset="0"/>
                <a:cs typeface="Arial" panose="020B0604020202020204" pitchFamily="34" charset="0"/>
              </a:rPr>
              <a:t>Creating a shared purpose and enabling people development, voice and wellbeing</a:t>
            </a:r>
            <a:endParaRPr lang="en-GB" sz="1100" kern="1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b="1" kern="0"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6"/>
              </a:rPr>
              <a:t>Working inclusively</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kern="0" dirty="0">
                <a:solidFill>
                  <a:srgbClr val="202020"/>
                </a:solidFill>
                <a:latin typeface="Arial" panose="020B0604020202020204" pitchFamily="34" charset="0"/>
                <a:ea typeface="Times New Roman" panose="02020603050405020304" pitchFamily="18" charset="0"/>
                <a:cs typeface="Arial" panose="020B0604020202020204" pitchFamily="34" charset="0"/>
              </a:rPr>
              <a:t>Working and collaborating across boundaries, effectively and inclusively, to achieve positive outcomes.</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b="1" kern="0"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7"/>
              </a:rPr>
              <a:t>Commercial drive</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kern="0" dirty="0">
                <a:solidFill>
                  <a:srgbClr val="202020"/>
                </a:solidFill>
                <a:latin typeface="Arial" panose="020B0604020202020204" pitchFamily="34" charset="0"/>
                <a:ea typeface="Times New Roman" panose="02020603050405020304" pitchFamily="18" charset="0"/>
                <a:cs typeface="Arial" panose="020B0604020202020204" pitchFamily="34" charset="0"/>
              </a:rPr>
              <a:t>Using a commercial mindset, demonstrating drive and enabling change to create value.</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b="1" kern="0"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8"/>
              </a:rPr>
              <a:t>Passion for learning</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kern="0" dirty="0">
                <a:solidFill>
                  <a:srgbClr val="202020"/>
                </a:solidFill>
                <a:latin typeface="Arial" panose="020B0604020202020204" pitchFamily="34" charset="0"/>
                <a:ea typeface="Times New Roman" panose="02020603050405020304" pitchFamily="18" charset="0"/>
                <a:cs typeface="Arial" panose="020B0604020202020204" pitchFamily="34" charset="0"/>
              </a:rPr>
              <a:t>Demonstrating curiosity and making the most of opportunities to learn, improve and innovate.</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b="1" kern="0"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9"/>
              </a:rPr>
              <a:t>Insights focused</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kern="0" dirty="0">
                <a:solidFill>
                  <a:srgbClr val="202020"/>
                </a:solidFill>
                <a:latin typeface="Arial" panose="020B0604020202020204" pitchFamily="34" charset="0"/>
                <a:ea typeface="Times New Roman" panose="02020603050405020304" pitchFamily="18" charset="0"/>
                <a:cs typeface="Arial" panose="020B0604020202020204" pitchFamily="34" charset="0"/>
              </a:rPr>
              <a:t>Asking questions and evaluating evidence and ideas, to create insight and understand the whole.</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b="1" kern="0"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10"/>
              </a:rPr>
              <a:t>Situational decision-making</a:t>
            </a:r>
            <a:endParaRPr lang="en-GB" sz="1100"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kern="0" dirty="0">
                <a:solidFill>
                  <a:srgbClr val="202020"/>
                </a:solidFill>
                <a:latin typeface="Arial" panose="020B0604020202020204" pitchFamily="34" charset="0"/>
                <a:ea typeface="Times New Roman" panose="02020603050405020304" pitchFamily="18" charset="0"/>
                <a:cs typeface="Arial" panose="020B0604020202020204" pitchFamily="34" charset="0"/>
              </a:rPr>
              <a:t>Making effective and pragmatic decisions or choices based on the specific situation or context.</a:t>
            </a:r>
            <a:endParaRPr lang="en-GB" sz="1100" kern="100" dirty="0">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55558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3425" y="83927"/>
            <a:ext cx="7886700" cy="972583"/>
          </a:xfrm>
        </p:spPr>
        <p:txBody>
          <a:bodyPr>
            <a:noAutofit/>
          </a:bodyPr>
          <a:lstStyle/>
          <a:p>
            <a:r>
              <a:rPr lang="en-GB" sz="4000" b="1" dirty="0"/>
              <a:t>Group activity</a:t>
            </a:r>
          </a:p>
        </p:txBody>
      </p:sp>
      <p:sp>
        <p:nvSpPr>
          <p:cNvPr id="3" name="Content Placeholder 2"/>
          <p:cNvSpPr>
            <a:spLocks noGrp="1"/>
          </p:cNvSpPr>
          <p:nvPr>
            <p:ph idx="1"/>
          </p:nvPr>
        </p:nvSpPr>
        <p:spPr>
          <a:xfrm>
            <a:off x="1012668" y="1056510"/>
            <a:ext cx="10166663" cy="4696800"/>
          </a:xfrm>
        </p:spPr>
        <p:txBody>
          <a:bodyPr>
            <a:normAutofit fontScale="92500"/>
          </a:bodyPr>
          <a:lstStyle/>
          <a:p>
            <a:pPr algn="just"/>
            <a:r>
              <a:rPr lang="en-GB" dirty="0">
                <a:solidFill>
                  <a:srgbClr val="1D2125"/>
                </a:solidFill>
                <a:highlight>
                  <a:srgbClr val="FFFFFF"/>
                </a:highlight>
                <a:latin typeface="Sabon LT Std"/>
              </a:rPr>
              <a:t>Driving Your Development – You are required to reflect on 4 scenarios where you have demonstrated the CIPD core behaviours. </a:t>
            </a:r>
          </a:p>
          <a:p>
            <a:pPr algn="just"/>
            <a:r>
              <a:rPr lang="en-GB" b="0" i="0" dirty="0">
                <a:solidFill>
                  <a:srgbClr val="1D2125"/>
                </a:solidFill>
                <a:effectLst/>
                <a:highlight>
                  <a:srgbClr val="FFFFFF"/>
                </a:highlight>
                <a:latin typeface="Sabon LT Std"/>
              </a:rPr>
              <a:t>All 8 core behaviours need to be included (2 per scenario).</a:t>
            </a:r>
          </a:p>
          <a:p>
            <a:pPr algn="just"/>
            <a:r>
              <a:rPr lang="en-GB" dirty="0">
                <a:solidFill>
                  <a:srgbClr val="1D2125"/>
                </a:solidFill>
                <a:highlight>
                  <a:srgbClr val="FFFFFF"/>
                </a:highlight>
                <a:latin typeface="Sabon LT Std"/>
              </a:rPr>
              <a:t>In groups, discuss some scenarios from the last 12 months where you feel you have demonstrated the core behaviours.</a:t>
            </a:r>
          </a:p>
          <a:p>
            <a:pPr algn="just"/>
            <a:r>
              <a:rPr lang="en-GB" b="0" i="0" dirty="0">
                <a:solidFill>
                  <a:srgbClr val="1D2125"/>
                </a:solidFill>
                <a:effectLst/>
                <a:highlight>
                  <a:srgbClr val="FFFFFF"/>
                </a:highlight>
                <a:latin typeface="Sabon LT Std"/>
              </a:rPr>
              <a:t>Examples could </a:t>
            </a:r>
            <a:r>
              <a:rPr lang="en-GB" dirty="0">
                <a:solidFill>
                  <a:srgbClr val="1D2125"/>
                </a:solidFill>
                <a:highlight>
                  <a:srgbClr val="FFFFFF"/>
                </a:highlight>
                <a:latin typeface="Sabon LT Std"/>
              </a:rPr>
              <a:t>include difficult conversations with management, project work, disciplinary and grievance, absence management and so on. </a:t>
            </a:r>
            <a:endParaRPr lang="en-GB" b="0" i="0" dirty="0">
              <a:solidFill>
                <a:srgbClr val="1D2125"/>
              </a:solidFill>
              <a:effectLst/>
              <a:highlight>
                <a:srgbClr val="FFFFFF"/>
              </a:highlight>
              <a:latin typeface="-apple-system"/>
            </a:endParaRPr>
          </a:p>
          <a:p>
            <a:pPr algn="just"/>
            <a:endParaRPr lang="en-GB" dirty="0">
              <a:latin typeface="Sabon LT Std"/>
            </a:endParaRPr>
          </a:p>
          <a:p>
            <a:pPr algn="just"/>
            <a:endParaRPr lang="en-GB" dirty="0"/>
          </a:p>
          <a:p>
            <a:endParaRPr lang="en-GB" dirty="0"/>
          </a:p>
        </p:txBody>
      </p:sp>
    </p:spTree>
    <p:extLst>
      <p:ext uri="{BB962C8B-B14F-4D97-AF65-F5344CB8AC3E}">
        <p14:creationId xmlns:p14="http://schemas.microsoft.com/office/powerpoint/2010/main" val="2271280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Digital strategy</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lnSpcReduction="10000"/>
          </a:bodyPr>
          <a:lstStyle/>
          <a:p>
            <a:r>
              <a:rPr lang="en-GB" dirty="0"/>
              <a:t>Digital strategy (sometimes called e-HRM strategy) is concerned with developing the use of digital technologies in the form of computer hardware and software and such web-based applications as cloud technologies, social media, chatbots, and smart phones to help deliver people management services for management and employees. It also involves strategies for the use of artificial intelligence (AI).</a:t>
            </a:r>
          </a:p>
        </p:txBody>
      </p:sp>
    </p:spTree>
    <p:extLst>
      <p:ext uri="{BB962C8B-B14F-4D97-AF65-F5344CB8AC3E}">
        <p14:creationId xmlns:p14="http://schemas.microsoft.com/office/powerpoint/2010/main" val="3630933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Purpose of digital strategy</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lnSpcReduction="10000"/>
          </a:bodyPr>
          <a:lstStyle/>
          <a:p>
            <a:pPr marL="0" indent="0">
              <a:buNone/>
            </a:pPr>
            <a:r>
              <a:rPr lang="en-GB" dirty="0"/>
              <a:t>The five goals are: </a:t>
            </a:r>
          </a:p>
          <a:p>
            <a:pPr marL="0" indent="0">
              <a:buNone/>
            </a:pPr>
            <a:r>
              <a:rPr lang="en-GB" dirty="0"/>
              <a:t>1. Efficiency </a:t>
            </a:r>
          </a:p>
          <a:p>
            <a:pPr marL="0" indent="0">
              <a:buNone/>
            </a:pPr>
            <a:r>
              <a:rPr lang="en-GB" dirty="0"/>
              <a:t>2. Service delivery </a:t>
            </a:r>
          </a:p>
          <a:p>
            <a:pPr marL="0" indent="0">
              <a:buNone/>
            </a:pPr>
            <a:r>
              <a:rPr lang="en-GB" dirty="0"/>
              <a:t>3. Strategic orientation </a:t>
            </a:r>
          </a:p>
          <a:p>
            <a:pPr marL="0" indent="0">
              <a:buNone/>
            </a:pPr>
            <a:r>
              <a:rPr lang="en-GB" dirty="0"/>
              <a:t>4. Manager empowerment </a:t>
            </a:r>
          </a:p>
          <a:p>
            <a:pPr marL="0" indent="0">
              <a:buNone/>
            </a:pPr>
            <a:r>
              <a:rPr lang="en-GB" dirty="0"/>
              <a:t>5. Standardisation </a:t>
            </a:r>
          </a:p>
          <a:p>
            <a:pPr marL="0" indent="0">
              <a:buNone/>
            </a:pPr>
            <a:r>
              <a:rPr lang="en-GB" dirty="0"/>
              <a:t>(Parry and Tyson, 2011)</a:t>
            </a:r>
          </a:p>
        </p:txBody>
      </p:sp>
    </p:spTree>
    <p:extLst>
      <p:ext uri="{BB962C8B-B14F-4D97-AF65-F5344CB8AC3E}">
        <p14:creationId xmlns:p14="http://schemas.microsoft.com/office/powerpoint/2010/main" val="3794784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Digital technologies or systems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Human resource information system (HRIS) </a:t>
            </a:r>
          </a:p>
          <a:p>
            <a:r>
              <a:rPr lang="en-GB" dirty="0"/>
              <a:t>Cloud computing </a:t>
            </a:r>
          </a:p>
          <a:p>
            <a:r>
              <a:rPr lang="en-GB" dirty="0"/>
              <a:t>HR Analytics </a:t>
            </a:r>
          </a:p>
          <a:p>
            <a:r>
              <a:rPr lang="en-GB" dirty="0"/>
              <a:t>Social media </a:t>
            </a:r>
          </a:p>
          <a:p>
            <a:r>
              <a:rPr lang="en-GB" dirty="0"/>
              <a:t>Smartphones </a:t>
            </a:r>
          </a:p>
          <a:p>
            <a:r>
              <a:rPr lang="en-GB" dirty="0"/>
              <a:t>Artificial intelligence</a:t>
            </a:r>
          </a:p>
        </p:txBody>
      </p:sp>
    </p:spTree>
    <p:extLst>
      <p:ext uri="{BB962C8B-B14F-4D97-AF65-F5344CB8AC3E}">
        <p14:creationId xmlns:p14="http://schemas.microsoft.com/office/powerpoint/2010/main" val="210620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Applications of digital technologies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a:bodyPr>
          <a:lstStyle/>
          <a:p>
            <a:r>
              <a:rPr lang="en-GB" dirty="0"/>
              <a:t>The basic application is a human resource information system (HRIS). Digital applications can also operate in almost every other aspect of people management but the major areas are recruitment, and learning and development.</a:t>
            </a:r>
          </a:p>
          <a:p>
            <a:endParaRPr lang="en-GB" dirty="0"/>
          </a:p>
          <a:p>
            <a:pPr marL="0" indent="0">
              <a:buNone/>
            </a:pPr>
            <a:r>
              <a:rPr lang="en-GB" dirty="0"/>
              <a:t>							(Armstrong, 2020)</a:t>
            </a:r>
          </a:p>
        </p:txBody>
      </p:sp>
    </p:spTree>
    <p:extLst>
      <p:ext uri="{BB962C8B-B14F-4D97-AF65-F5344CB8AC3E}">
        <p14:creationId xmlns:p14="http://schemas.microsoft.com/office/powerpoint/2010/main" val="1139643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br>
              <a:rPr lang="en-GB" dirty="0"/>
            </a:br>
            <a:br>
              <a:rPr lang="en-GB" dirty="0"/>
            </a:br>
            <a:br>
              <a:rPr lang="en-GB" dirty="0"/>
            </a:br>
            <a:br>
              <a:rPr lang="en-GB" dirty="0"/>
            </a:br>
            <a:r>
              <a:rPr lang="en-GB" b="1" dirty="0"/>
              <a:t>Question</a:t>
            </a:r>
            <a:br>
              <a:rPr lang="en-GB" b="1" dirty="0"/>
            </a:br>
            <a:r>
              <a:rPr lang="en-GB" dirty="0"/>
              <a:t> </a:t>
            </a:r>
            <a:br>
              <a:rPr lang="en-GB" dirty="0"/>
            </a:br>
            <a:r>
              <a:rPr lang="en-GB" dirty="0"/>
              <a:t>How can technology be used effectively within resourcing and talent management activities?</a:t>
            </a:r>
            <a:br>
              <a:rPr lang="en-GB" dirty="0"/>
            </a:br>
            <a:br>
              <a:rPr lang="en-GB" dirty="0"/>
            </a:br>
            <a:r>
              <a:rPr lang="en-GB" dirty="0"/>
              <a:t>What are the potential disadvantages?</a:t>
            </a:r>
          </a:p>
        </p:txBody>
      </p:sp>
    </p:spTree>
    <p:extLst>
      <p:ext uri="{BB962C8B-B14F-4D97-AF65-F5344CB8AC3E}">
        <p14:creationId xmlns:p14="http://schemas.microsoft.com/office/powerpoint/2010/main" val="811040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Technology</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92500" lnSpcReduction="10000"/>
          </a:bodyPr>
          <a:lstStyle/>
          <a:p>
            <a:r>
              <a:rPr lang="en-GB" dirty="0"/>
              <a:t>Automation and efficiency – Applicant tracking systems can manage job postings, applications, interview scheduling.</a:t>
            </a:r>
          </a:p>
          <a:p>
            <a:r>
              <a:rPr lang="en-GB" dirty="0"/>
              <a:t>Data-driven decisions – Real-time data collection can help people professionals to make informed decisions regarding recruitment, employee performance, and retention strategies.</a:t>
            </a:r>
          </a:p>
          <a:p>
            <a:r>
              <a:rPr lang="en-GB" dirty="0"/>
              <a:t>Artificial intelligence (AI) – Can assist with pattern recognition in employee data, identify skills gaps, writing job descriptions and candidate screenings.</a:t>
            </a:r>
          </a:p>
          <a:p>
            <a:endParaRPr lang="en-GB" dirty="0"/>
          </a:p>
        </p:txBody>
      </p:sp>
    </p:spTree>
    <p:extLst>
      <p:ext uri="{BB962C8B-B14F-4D97-AF65-F5344CB8AC3E}">
        <p14:creationId xmlns:p14="http://schemas.microsoft.com/office/powerpoint/2010/main" val="2116976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A5167-088A-7146-978A-2B2FBB75D889}"/>
              </a:ext>
            </a:extLst>
          </p:cNvPr>
          <p:cNvSpPr>
            <a:spLocks noGrp="1"/>
          </p:cNvSpPr>
          <p:nvPr>
            <p:ph type="title"/>
          </p:nvPr>
        </p:nvSpPr>
        <p:spPr/>
        <p:txBody>
          <a:bodyPr/>
          <a:lstStyle/>
          <a:p>
            <a:r>
              <a:rPr lang="en-GB" dirty="0"/>
              <a:t>Technology and AI (CIPD, 2025)</a:t>
            </a:r>
          </a:p>
        </p:txBody>
      </p:sp>
      <p:pic>
        <p:nvPicPr>
          <p:cNvPr id="1026" name="Picture 2">
            <a:extLst>
              <a:ext uri="{FF2B5EF4-FFF2-40B4-BE49-F238E27FC236}">
                <a16:creationId xmlns:a16="http://schemas.microsoft.com/office/drawing/2014/main" id="{B4FE3067-03BC-526E-EE35-92859E225E6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997371" y="1600200"/>
            <a:ext cx="419725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1599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6E12F-3E2D-B299-92F6-680E54118CC7}"/>
              </a:ext>
            </a:extLst>
          </p:cNvPr>
          <p:cNvSpPr>
            <a:spLocks noGrp="1"/>
          </p:cNvSpPr>
          <p:nvPr>
            <p:ph type="title"/>
          </p:nvPr>
        </p:nvSpPr>
        <p:spPr>
          <a:xfrm>
            <a:off x="609600" y="274638"/>
            <a:ext cx="10972800" cy="1143000"/>
          </a:xfrm>
        </p:spPr>
        <p:txBody>
          <a:bodyPr anchor="ctr">
            <a:normAutofit/>
          </a:bodyPr>
          <a:lstStyle/>
          <a:p>
            <a:r>
              <a:rPr lang="en-GB" dirty="0"/>
              <a:t>HR Tech trends 2025</a:t>
            </a:r>
          </a:p>
        </p:txBody>
      </p:sp>
      <p:pic>
        <p:nvPicPr>
          <p:cNvPr id="5" name="Content Placeholder 4">
            <a:extLst>
              <a:ext uri="{FF2B5EF4-FFF2-40B4-BE49-F238E27FC236}">
                <a16:creationId xmlns:a16="http://schemas.microsoft.com/office/drawing/2014/main" id="{75BD4F31-0417-095F-DD8C-39F500F8AB8B}"/>
              </a:ext>
            </a:extLst>
          </p:cNvPr>
          <p:cNvPicPr>
            <a:picLocks noGrp="1" noChangeAspect="1"/>
          </p:cNvPicPr>
          <p:nvPr>
            <p:ph idx="1"/>
          </p:nvPr>
        </p:nvPicPr>
        <p:blipFill>
          <a:blip r:embed="rId3"/>
          <a:stretch>
            <a:fillRect/>
          </a:stretch>
        </p:blipFill>
        <p:spPr>
          <a:xfrm>
            <a:off x="1230121" y="1600201"/>
            <a:ext cx="9731757" cy="3917032"/>
          </a:xfrm>
          <a:prstGeom prst="rect">
            <a:avLst/>
          </a:prstGeom>
          <a:noFill/>
        </p:spPr>
      </p:pic>
    </p:spTree>
    <p:extLst>
      <p:ext uri="{BB962C8B-B14F-4D97-AF65-F5344CB8AC3E}">
        <p14:creationId xmlns:p14="http://schemas.microsoft.com/office/powerpoint/2010/main" val="3042134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lstStyle/>
          <a:p>
            <a:r>
              <a:rPr lang="en-GB" dirty="0"/>
              <a:t>CIPD research (</a:t>
            </a:r>
            <a:r>
              <a:rPr lang="en-GB" dirty="0" err="1"/>
              <a:t>Mohdzaini</a:t>
            </a:r>
            <a:r>
              <a:rPr lang="en-GB" dirty="0"/>
              <a:t>, 2023) (1)</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lstStyle/>
          <a:p>
            <a:r>
              <a:rPr lang="en-GB" dirty="0"/>
              <a:t>Research into perspectives on what activities fall within HR and how technology and data are used in them (or not).</a:t>
            </a:r>
          </a:p>
          <a:p>
            <a:pPr lvl="1"/>
            <a:r>
              <a:rPr lang="en-GB" dirty="0"/>
              <a:t>What was the top use of technology?</a:t>
            </a:r>
          </a:p>
          <a:p>
            <a:pPr lvl="1"/>
            <a:r>
              <a:rPr lang="en-GB" dirty="0"/>
              <a:t>Second?</a:t>
            </a:r>
          </a:p>
          <a:p>
            <a:pPr lvl="1"/>
            <a:r>
              <a:rPr lang="en-GB" dirty="0"/>
              <a:t>Third?</a:t>
            </a:r>
          </a:p>
        </p:txBody>
      </p:sp>
    </p:spTree>
    <p:extLst>
      <p:ext uri="{BB962C8B-B14F-4D97-AF65-F5344CB8AC3E}">
        <p14:creationId xmlns:p14="http://schemas.microsoft.com/office/powerpoint/2010/main" val="2253402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CB365E9-E3AB-A7D1-47D5-C0BA7151EDB8}"/>
              </a:ext>
            </a:extLst>
          </p:cNvPr>
          <p:cNvSpPr>
            <a:spLocks noGrp="1"/>
          </p:cNvSpPr>
          <p:nvPr>
            <p:ph type="title"/>
          </p:nvPr>
        </p:nvSpPr>
        <p:spPr>
          <a:xfrm>
            <a:off x="609600" y="274638"/>
            <a:ext cx="10972800" cy="1143000"/>
          </a:xfrm>
        </p:spPr>
        <p:txBody>
          <a:bodyPr/>
          <a:lstStyle/>
          <a:p>
            <a:endParaRPr lang="en-US"/>
          </a:p>
        </p:txBody>
      </p:sp>
      <p:pic>
        <p:nvPicPr>
          <p:cNvPr id="5" name="Picture 4">
            <a:extLst>
              <a:ext uri="{FF2B5EF4-FFF2-40B4-BE49-F238E27FC236}">
                <a16:creationId xmlns:a16="http://schemas.microsoft.com/office/drawing/2014/main" id="{3D16B4B2-FF7F-3C34-1931-374A492A45F0}"/>
              </a:ext>
            </a:extLst>
          </p:cNvPr>
          <p:cNvPicPr>
            <a:picLocks noChangeAspect="1"/>
          </p:cNvPicPr>
          <p:nvPr/>
        </p:nvPicPr>
        <p:blipFill>
          <a:blip r:embed="rId3"/>
          <a:stretch>
            <a:fillRect/>
          </a:stretch>
        </p:blipFill>
        <p:spPr>
          <a:xfrm>
            <a:off x="1196380" y="274638"/>
            <a:ext cx="9799240" cy="5242595"/>
          </a:xfrm>
          <a:prstGeom prst="rect">
            <a:avLst/>
          </a:prstGeom>
          <a:noFill/>
        </p:spPr>
      </p:pic>
    </p:spTree>
    <p:extLst>
      <p:ext uri="{BB962C8B-B14F-4D97-AF65-F5344CB8AC3E}">
        <p14:creationId xmlns:p14="http://schemas.microsoft.com/office/powerpoint/2010/main" val="1045660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dirty="0"/>
              <a:t>What workforce metrics are reported to management? </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85000" lnSpcReduction="10000"/>
          </a:bodyPr>
          <a:lstStyle/>
          <a:p>
            <a:r>
              <a:rPr lang="en-GB" dirty="0"/>
              <a:t>Employee headcount change (net 75.1%), employee turnover or retention (net 74.4%), and absenteeism rates (net 73.3%) were the three metrics that most HR bosses said were reported to management, at least monthly or annually. </a:t>
            </a:r>
          </a:p>
          <a:p>
            <a:r>
              <a:rPr lang="en-GB" dirty="0"/>
              <a:t>In contrast, relatively few said quality or cost of hire, employee   commitment, and career path ratio were reported to management. </a:t>
            </a:r>
          </a:p>
          <a:p>
            <a:pPr marL="0" indent="0">
              <a:buNone/>
            </a:pPr>
            <a:endParaRPr lang="en-GB" dirty="0"/>
          </a:p>
          <a:p>
            <a:pPr marL="0" indent="0">
              <a:buNone/>
            </a:pPr>
            <a:r>
              <a:rPr lang="en-GB" dirty="0"/>
              <a:t>Why do you think this is the case? Is it a lack of knowledge? Can we capture that data?</a:t>
            </a:r>
          </a:p>
        </p:txBody>
      </p:sp>
    </p:spTree>
    <p:extLst>
      <p:ext uri="{BB962C8B-B14F-4D97-AF65-F5344CB8AC3E}">
        <p14:creationId xmlns:p14="http://schemas.microsoft.com/office/powerpoint/2010/main" val="1059859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HR Tech</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a:bodyPr>
          <a:lstStyle/>
          <a:p>
            <a:pPr marL="0" indent="0">
              <a:buNone/>
            </a:pPr>
            <a:r>
              <a:rPr lang="en-GB" dirty="0"/>
              <a:t>• HR Tech makes a global workforce a reality – how does this assist organisations? </a:t>
            </a:r>
          </a:p>
          <a:p>
            <a:pPr marL="0" indent="0">
              <a:buNone/>
            </a:pPr>
            <a:r>
              <a:rPr lang="en-GB" dirty="0"/>
              <a:t>• In your organisation, as an employee do you know what data is collected and the purpose?</a:t>
            </a:r>
          </a:p>
        </p:txBody>
      </p:sp>
    </p:spTree>
    <p:extLst>
      <p:ext uri="{BB962C8B-B14F-4D97-AF65-F5344CB8AC3E}">
        <p14:creationId xmlns:p14="http://schemas.microsoft.com/office/powerpoint/2010/main" val="2896598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B0015-EC7F-3CA5-E3C5-7689BFD9BAA1}"/>
              </a:ext>
            </a:extLst>
          </p:cNvPr>
          <p:cNvSpPr>
            <a:spLocks noGrp="1"/>
          </p:cNvSpPr>
          <p:nvPr>
            <p:ph type="title"/>
          </p:nvPr>
        </p:nvSpPr>
        <p:spPr>
          <a:xfrm>
            <a:off x="609600" y="274638"/>
            <a:ext cx="11328400" cy="1143000"/>
          </a:xfrm>
        </p:spPr>
        <p:txBody>
          <a:bodyPr>
            <a:normAutofit fontScale="90000"/>
          </a:bodyPr>
          <a:lstStyle/>
          <a:p>
            <a:r>
              <a:rPr lang="en-GB" dirty="0"/>
              <a:t>How to choose the right technology (CIPD, 2025)</a:t>
            </a:r>
          </a:p>
        </p:txBody>
      </p:sp>
      <p:pic>
        <p:nvPicPr>
          <p:cNvPr id="2050" name="Picture 2">
            <a:extLst>
              <a:ext uri="{FF2B5EF4-FFF2-40B4-BE49-F238E27FC236}">
                <a16:creationId xmlns:a16="http://schemas.microsoft.com/office/drawing/2014/main" id="{A044CCC7-146C-0376-03EE-B3AA263DEF8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832362" y="1600200"/>
            <a:ext cx="8527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956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BE578-8969-9E45-3F61-E67290AFBD1C}"/>
              </a:ext>
            </a:extLst>
          </p:cNvPr>
          <p:cNvSpPr>
            <a:spLocks noGrp="1"/>
          </p:cNvSpPr>
          <p:nvPr>
            <p:ph type="title"/>
          </p:nvPr>
        </p:nvSpPr>
        <p:spPr/>
        <p:txBody>
          <a:bodyPr/>
          <a:lstStyle/>
          <a:p>
            <a:r>
              <a:rPr lang="en-GB" dirty="0"/>
              <a:t>Recruitment (CIPD, 2024)</a:t>
            </a:r>
          </a:p>
        </p:txBody>
      </p:sp>
      <p:sp>
        <p:nvSpPr>
          <p:cNvPr id="3" name="Content Placeholder 2">
            <a:extLst>
              <a:ext uri="{FF2B5EF4-FFF2-40B4-BE49-F238E27FC236}">
                <a16:creationId xmlns:a16="http://schemas.microsoft.com/office/drawing/2014/main" id="{E415C56D-3F3E-A73D-6479-D2ACA9B748BF}"/>
              </a:ext>
            </a:extLst>
          </p:cNvPr>
          <p:cNvSpPr>
            <a:spLocks noGrp="1"/>
          </p:cNvSpPr>
          <p:nvPr>
            <p:ph idx="1"/>
          </p:nvPr>
        </p:nvSpPr>
        <p:spPr/>
        <p:txBody>
          <a:bodyPr>
            <a:normAutofit fontScale="70000" lnSpcReduction="20000"/>
          </a:bodyPr>
          <a:lstStyle/>
          <a:p>
            <a:pPr marL="0" indent="0" algn="ctr">
              <a:buNone/>
            </a:pPr>
            <a:r>
              <a:rPr lang="en-GB" b="1" dirty="0"/>
              <a:t>Technology speeding up recruitment and improving experience </a:t>
            </a:r>
          </a:p>
          <a:p>
            <a:pPr marL="0" indent="0">
              <a:buNone/>
            </a:pPr>
            <a:endParaRPr lang="en-GB" b="1" dirty="0"/>
          </a:p>
          <a:p>
            <a:r>
              <a:rPr lang="en-GB" dirty="0"/>
              <a:t>Some 78% of organisations have increased their use of technology in the recruitment and onboarding process over the last 12 months. Nearly a third (31%) use some form of AI/machine learning – up from 16% in 2022. Nevertheless, the adoption of many available technologies remains limited. </a:t>
            </a:r>
          </a:p>
          <a:p>
            <a:r>
              <a:rPr lang="en-GB" dirty="0"/>
              <a:t>Using technology in recruitment is widely seen to increase accessibility for candidates. Organisations are also increasingly reporting that technology has improved their candidates’ experience and sped up the recruitment process. Of those that use AI, 66% said it improved hiring efficiency and 62% said it increased the availability of useful information for resource planning. </a:t>
            </a:r>
          </a:p>
          <a:p>
            <a:r>
              <a:rPr lang="en-GB" dirty="0"/>
              <a:t>As in previous years, most respondents believe their use of technology has been limited by lack of resources, skills and knowledge. </a:t>
            </a:r>
          </a:p>
        </p:txBody>
      </p:sp>
    </p:spTree>
    <p:extLst>
      <p:ext uri="{BB962C8B-B14F-4D97-AF65-F5344CB8AC3E}">
        <p14:creationId xmlns:p14="http://schemas.microsoft.com/office/powerpoint/2010/main" val="32456652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9AEBB-D8F3-86F2-70C1-447A43AC61AB}"/>
              </a:ext>
            </a:extLst>
          </p:cNvPr>
          <p:cNvSpPr>
            <a:spLocks noGrp="1"/>
          </p:cNvSpPr>
          <p:nvPr>
            <p:ph type="title"/>
          </p:nvPr>
        </p:nvSpPr>
        <p:spPr/>
        <p:txBody>
          <a:bodyPr/>
          <a:lstStyle/>
          <a:p>
            <a:r>
              <a:rPr lang="en-GB" dirty="0"/>
              <a:t>Social media and recruitment</a:t>
            </a:r>
          </a:p>
        </p:txBody>
      </p:sp>
      <p:sp>
        <p:nvSpPr>
          <p:cNvPr id="3" name="Content Placeholder 2">
            <a:extLst>
              <a:ext uri="{FF2B5EF4-FFF2-40B4-BE49-F238E27FC236}">
                <a16:creationId xmlns:a16="http://schemas.microsoft.com/office/drawing/2014/main" id="{84E9BA54-87E7-19FD-7518-9D443717B48D}"/>
              </a:ext>
            </a:extLst>
          </p:cNvPr>
          <p:cNvSpPr>
            <a:spLocks noGrp="1"/>
          </p:cNvSpPr>
          <p:nvPr>
            <p:ph idx="1"/>
          </p:nvPr>
        </p:nvSpPr>
        <p:spPr/>
        <p:txBody>
          <a:bodyPr>
            <a:normAutofit fontScale="85000" lnSpcReduction="10000"/>
          </a:bodyPr>
          <a:lstStyle/>
          <a:p>
            <a:r>
              <a:rPr lang="en-GB" dirty="0"/>
              <a:t>Over half of the UK’s public sector employers and three quarters of private sector organisations now use it as part of their resourcing activities (Taylor, 2022). </a:t>
            </a:r>
          </a:p>
          <a:p>
            <a:r>
              <a:rPr lang="en-GB" dirty="0"/>
              <a:t>AI applications have been developed which aim to spot, through surveys of people’s social media activity, when someone is about to ‘begin a formal job hunt’ with a view to ‘allowing a company to pre-emptively contact them with relevant roles’. </a:t>
            </a:r>
          </a:p>
          <a:p>
            <a:r>
              <a:rPr lang="en-GB" dirty="0"/>
              <a:t>Equality and diversity – considerations for age and gender. </a:t>
            </a:r>
          </a:p>
          <a:p>
            <a:r>
              <a:rPr lang="en-GB" dirty="0"/>
              <a:t>Is it ok to view a candidate’s social media page?</a:t>
            </a:r>
          </a:p>
        </p:txBody>
      </p:sp>
    </p:spTree>
    <p:extLst>
      <p:ext uri="{BB962C8B-B14F-4D97-AF65-F5344CB8AC3E}">
        <p14:creationId xmlns:p14="http://schemas.microsoft.com/office/powerpoint/2010/main" val="21426957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AD5F0-DA1D-621A-0093-707C062BC496}"/>
              </a:ext>
            </a:extLst>
          </p:cNvPr>
          <p:cNvSpPr>
            <a:spLocks noGrp="1"/>
          </p:cNvSpPr>
          <p:nvPr>
            <p:ph type="title"/>
          </p:nvPr>
        </p:nvSpPr>
        <p:spPr/>
        <p:txBody>
          <a:bodyPr/>
          <a:lstStyle/>
          <a:p>
            <a:r>
              <a:rPr lang="en-GB"/>
              <a:t>AI and the world of work</a:t>
            </a:r>
          </a:p>
        </p:txBody>
      </p:sp>
      <p:sp>
        <p:nvSpPr>
          <p:cNvPr id="3" name="Content Placeholder 2">
            <a:extLst>
              <a:ext uri="{FF2B5EF4-FFF2-40B4-BE49-F238E27FC236}">
                <a16:creationId xmlns:a16="http://schemas.microsoft.com/office/drawing/2014/main" id="{2D48D379-F304-E1F3-82C8-A76B5D053F31}"/>
              </a:ext>
            </a:extLst>
          </p:cNvPr>
          <p:cNvSpPr>
            <a:spLocks noGrp="1"/>
          </p:cNvSpPr>
          <p:nvPr>
            <p:ph sz="half" idx="1"/>
          </p:nvPr>
        </p:nvSpPr>
        <p:spPr>
          <a:xfrm>
            <a:off x="609600" y="1600201"/>
            <a:ext cx="10972800" cy="3989040"/>
          </a:xfrm>
        </p:spPr>
        <p:txBody>
          <a:bodyPr>
            <a:normAutofit fontScale="85000" lnSpcReduction="10000"/>
          </a:bodyPr>
          <a:lstStyle/>
          <a:p>
            <a:r>
              <a:rPr lang="en-GB">
                <a:solidFill>
                  <a:srgbClr val="000000"/>
                </a:solidFill>
                <a:ea typeface="+mn-lt"/>
                <a:cs typeface="+mn-lt"/>
              </a:rPr>
              <a:t>86% of global employers expect AI and information processing technologies to transform their business by 2030.</a:t>
            </a:r>
            <a:endParaRPr lang="en-GB">
              <a:solidFill>
                <a:srgbClr val="000000"/>
              </a:solidFill>
              <a:ea typeface="Calibri"/>
              <a:cs typeface="Calibri"/>
            </a:endParaRPr>
          </a:p>
          <a:p>
            <a:r>
              <a:rPr lang="en-GB">
                <a:solidFill>
                  <a:srgbClr val="000000"/>
                </a:solidFill>
                <a:ea typeface="+mn-lt"/>
                <a:cs typeface="+mn-lt"/>
              </a:rPr>
              <a:t>AI and big data is the #1 fastest-growing skill globally.</a:t>
            </a:r>
            <a:endParaRPr lang="en-GB">
              <a:solidFill>
                <a:srgbClr val="000000"/>
              </a:solidFill>
              <a:ea typeface="Calibri"/>
              <a:cs typeface="Calibri"/>
            </a:endParaRPr>
          </a:p>
          <a:p>
            <a:r>
              <a:rPr lang="en-GB">
                <a:solidFill>
                  <a:srgbClr val="000000"/>
                </a:solidFill>
                <a:ea typeface="+mn-lt"/>
                <a:cs typeface="+mn-lt"/>
              </a:rPr>
              <a:t>88% of employers globally consider AI and big data a core skill for 2025.</a:t>
            </a:r>
            <a:endParaRPr lang="en-GB"/>
          </a:p>
          <a:p>
            <a:r>
              <a:rPr lang="en-GB">
                <a:solidFill>
                  <a:srgbClr val="000000"/>
                </a:solidFill>
                <a:ea typeface="+mn-lt"/>
                <a:cs typeface="+mn-lt"/>
              </a:rPr>
              <a:t>By 2030, the share of tasks performed predominantly by AI or machines is expected to rise from 22% to 34%.</a:t>
            </a:r>
            <a:endParaRPr lang="en-GB">
              <a:solidFill>
                <a:srgbClr val="000000"/>
              </a:solidFill>
              <a:ea typeface="Calibri"/>
              <a:cs typeface="Calibri"/>
            </a:endParaRPr>
          </a:p>
          <a:p>
            <a:r>
              <a:rPr lang="en-GB">
                <a:solidFill>
                  <a:srgbClr val="000000"/>
                </a:solidFill>
                <a:ea typeface="+mn-lt"/>
                <a:cs typeface="+mn-lt"/>
              </a:rPr>
              <a:t>The share of tasks performed solely by humans is expected to drop from 47% to 33%.</a:t>
            </a:r>
            <a:endParaRPr lang="en-GB"/>
          </a:p>
          <a:p>
            <a:pPr>
              <a:lnSpc>
                <a:spcPct val="70000"/>
              </a:lnSpc>
            </a:pPr>
            <a:r>
              <a:rPr lang="en-GB">
                <a:solidFill>
                  <a:srgbClr val="000000"/>
                </a:solidFill>
                <a:ea typeface="+mn-lt"/>
                <a:cs typeface="+mn-lt"/>
              </a:rPr>
              <a:t>77% of employers plan to reskill their workforce to work alongside AI.</a:t>
            </a:r>
            <a:endParaRPr lang="en-GB">
              <a:solidFill>
                <a:srgbClr val="000000"/>
              </a:solidFill>
              <a:ea typeface="Calibri"/>
              <a:cs typeface="Calibri"/>
            </a:endParaRPr>
          </a:p>
          <a:p>
            <a:pPr>
              <a:lnSpc>
                <a:spcPct val="70000"/>
              </a:lnSpc>
            </a:pPr>
            <a:r>
              <a:rPr lang="en-GB">
                <a:solidFill>
                  <a:srgbClr val="000000"/>
                </a:solidFill>
                <a:ea typeface="+mn-lt"/>
                <a:cs typeface="+mn-lt"/>
              </a:rPr>
              <a:t>69% plan to hire new talent with AI tool design and enhancement skills.</a:t>
            </a:r>
          </a:p>
          <a:p>
            <a:pPr marL="3657600" lvl="8" indent="0">
              <a:lnSpc>
                <a:spcPct val="70000"/>
              </a:lnSpc>
              <a:buNone/>
            </a:pPr>
            <a:r>
              <a:rPr lang="en-GB">
                <a:solidFill>
                  <a:srgbClr val="000000"/>
                </a:solidFill>
                <a:ea typeface="+mn-lt"/>
                <a:cs typeface="+mn-lt"/>
              </a:rPr>
              <a:t>		</a:t>
            </a:r>
          </a:p>
          <a:p>
            <a:pPr marL="3657600" lvl="8" indent="0">
              <a:lnSpc>
                <a:spcPct val="70000"/>
              </a:lnSpc>
              <a:buNone/>
            </a:pPr>
            <a:r>
              <a:rPr lang="en-GB">
                <a:solidFill>
                  <a:srgbClr val="000000"/>
                </a:solidFill>
                <a:ea typeface="+mn-lt"/>
                <a:cs typeface="+mn-lt"/>
              </a:rPr>
              <a:t>			World Economic Forum Future of Jobs Report 2025</a:t>
            </a:r>
          </a:p>
          <a:p>
            <a:endParaRPr lang="en-GB"/>
          </a:p>
        </p:txBody>
      </p:sp>
    </p:spTree>
    <p:extLst>
      <p:ext uri="{BB962C8B-B14F-4D97-AF65-F5344CB8AC3E}">
        <p14:creationId xmlns:p14="http://schemas.microsoft.com/office/powerpoint/2010/main" val="41853496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Impact of AI on employees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a:bodyPr>
          <a:lstStyle/>
          <a:p>
            <a:r>
              <a:rPr lang="en-GB" dirty="0"/>
              <a:t>Metaverse – what is it?</a:t>
            </a:r>
          </a:p>
          <a:p>
            <a:r>
              <a:rPr lang="en-GB" dirty="0"/>
              <a:t>McKinsey &amp; Company (2022) define it as the emerging 3-D-enabled space that uses virtual reality, augmented reality, and other advanced internet and semiconductor technology to allow people to have lifelike personal and business experiences online.</a:t>
            </a:r>
          </a:p>
          <a:p>
            <a:r>
              <a:rPr lang="en-GB" dirty="0"/>
              <a:t>What are the legal issues HR need to think about?</a:t>
            </a:r>
          </a:p>
          <a:p>
            <a:endParaRPr lang="en-GB" dirty="0"/>
          </a:p>
        </p:txBody>
      </p:sp>
    </p:spTree>
    <p:extLst>
      <p:ext uri="{BB962C8B-B14F-4D97-AF65-F5344CB8AC3E}">
        <p14:creationId xmlns:p14="http://schemas.microsoft.com/office/powerpoint/2010/main" val="27237145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13612-406E-1C62-7D18-A6EE88054FC1}"/>
              </a:ext>
            </a:extLst>
          </p:cNvPr>
          <p:cNvSpPr>
            <a:spLocks noGrp="1"/>
          </p:cNvSpPr>
          <p:nvPr>
            <p:ph type="title"/>
          </p:nvPr>
        </p:nvSpPr>
        <p:spPr/>
        <p:txBody>
          <a:bodyPr/>
          <a:lstStyle/>
          <a:p>
            <a:r>
              <a:rPr lang="en-GB" dirty="0"/>
              <a:t>AI in the workplace (Clemo, 2025)</a:t>
            </a:r>
          </a:p>
        </p:txBody>
      </p:sp>
      <p:sp>
        <p:nvSpPr>
          <p:cNvPr id="3" name="Content Placeholder 2">
            <a:extLst>
              <a:ext uri="{FF2B5EF4-FFF2-40B4-BE49-F238E27FC236}">
                <a16:creationId xmlns:a16="http://schemas.microsoft.com/office/drawing/2014/main" id="{8F28EE03-D3BD-6810-037A-6B688C650373}"/>
              </a:ext>
            </a:extLst>
          </p:cNvPr>
          <p:cNvSpPr>
            <a:spLocks noGrp="1"/>
          </p:cNvSpPr>
          <p:nvPr>
            <p:ph idx="1"/>
          </p:nvPr>
        </p:nvSpPr>
        <p:spPr/>
        <p:txBody>
          <a:bodyPr>
            <a:normAutofit fontScale="70000" lnSpcReduction="20000"/>
          </a:bodyPr>
          <a:lstStyle/>
          <a:p>
            <a:r>
              <a:rPr lang="en-GB" sz="3400" dirty="0"/>
              <a:t>According to Gartner, by 2032, at least 30% of the world’s largest economies will require “human quotas” mandating a minimum level of human involvement in work despite advances in AI. </a:t>
            </a:r>
          </a:p>
          <a:p>
            <a:r>
              <a:rPr lang="en-GB" sz="3400" dirty="0"/>
              <a:t>Currently, 41% of business leaders report AI has enabled them to reduce headcount, and 31% explore AI solutions before hiring.</a:t>
            </a:r>
          </a:p>
          <a:p>
            <a:r>
              <a:rPr lang="en-GB" sz="3400" dirty="0"/>
              <a:t>Over half of UK adults are concerned AI will take or change their jobs.</a:t>
            </a:r>
          </a:p>
          <a:p>
            <a:r>
              <a:rPr lang="en-GB" sz="3400" dirty="0"/>
              <a:t>Experts emphasise that the focus should not solely be on mandating human involvement but on redesigning work so humans and AI complement each other effectively.</a:t>
            </a:r>
          </a:p>
          <a:p>
            <a:r>
              <a:rPr lang="en-GB" sz="3400" dirty="0"/>
              <a:t>Human cognitive, social, and ethical judgment remains essential for accountability and trust; humans must be responsible for decisions with consequences.</a:t>
            </a:r>
          </a:p>
          <a:p>
            <a:endParaRPr lang="en-GB" dirty="0"/>
          </a:p>
        </p:txBody>
      </p:sp>
    </p:spTree>
    <p:extLst>
      <p:ext uri="{BB962C8B-B14F-4D97-AF65-F5344CB8AC3E}">
        <p14:creationId xmlns:p14="http://schemas.microsoft.com/office/powerpoint/2010/main" val="3441475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dirty="0"/>
              <a:t>AI – Performance reviews and feedback (Jackson, 2024a)</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92500" lnSpcReduction="10000"/>
          </a:bodyPr>
          <a:lstStyle/>
          <a:p>
            <a:r>
              <a:rPr lang="en-GB" dirty="0"/>
              <a:t>Research by </a:t>
            </a:r>
            <a:r>
              <a:rPr lang="en-GB" dirty="0" err="1"/>
              <a:t>Visier</a:t>
            </a:r>
            <a:r>
              <a:rPr lang="en-GB" dirty="0"/>
              <a:t> has revealed that 52% of managers in the UK have used generative AI tools in their role.</a:t>
            </a:r>
          </a:p>
          <a:p>
            <a:r>
              <a:rPr lang="en-GB" dirty="0"/>
              <a:t>59% of these utilise AI for performance reviews and feedback.</a:t>
            </a:r>
          </a:p>
          <a:p>
            <a:r>
              <a:rPr lang="en-GB" dirty="0"/>
              <a:t>AI should not be a one size fits all approach.</a:t>
            </a:r>
          </a:p>
          <a:p>
            <a:r>
              <a:rPr lang="en-GB" dirty="0"/>
              <a:t>Bias in AI algorithms can lead to unfairness.</a:t>
            </a:r>
          </a:p>
          <a:p>
            <a:r>
              <a:rPr lang="en-GB" dirty="0"/>
              <a:t>Can be beneficial for structured tasks, for example, AI generated performance reviews have been found to improve call centre employee job performance by 12.9%.</a:t>
            </a:r>
          </a:p>
          <a:p>
            <a:endParaRPr lang="en-GB" dirty="0"/>
          </a:p>
          <a:p>
            <a:endParaRPr lang="en-GB" dirty="0"/>
          </a:p>
        </p:txBody>
      </p:sp>
    </p:spTree>
    <p:extLst>
      <p:ext uri="{BB962C8B-B14F-4D97-AF65-F5344CB8AC3E}">
        <p14:creationId xmlns:p14="http://schemas.microsoft.com/office/powerpoint/2010/main" val="37941494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D6A28-7932-4B49-3275-240E6197CB58}"/>
              </a:ext>
            </a:extLst>
          </p:cNvPr>
          <p:cNvSpPr>
            <a:spLocks noGrp="1"/>
          </p:cNvSpPr>
          <p:nvPr>
            <p:ph type="title"/>
          </p:nvPr>
        </p:nvSpPr>
        <p:spPr>
          <a:xfrm>
            <a:off x="237195" y="0"/>
            <a:ext cx="11481847" cy="1325563"/>
          </a:xfrm>
        </p:spPr>
        <p:txBody>
          <a:bodyPr/>
          <a:lstStyle/>
          <a:p>
            <a:r>
              <a:rPr lang="en-GB" dirty="0"/>
              <a:t>Can AI improve employee feedback?</a:t>
            </a:r>
          </a:p>
        </p:txBody>
      </p:sp>
      <p:sp>
        <p:nvSpPr>
          <p:cNvPr id="3" name="Content Placeholder 2">
            <a:extLst>
              <a:ext uri="{FF2B5EF4-FFF2-40B4-BE49-F238E27FC236}">
                <a16:creationId xmlns:a16="http://schemas.microsoft.com/office/drawing/2014/main" id="{C006AFFC-6619-E96C-92A1-3DB2B53BFFF9}"/>
              </a:ext>
            </a:extLst>
          </p:cNvPr>
          <p:cNvSpPr>
            <a:spLocks noGrp="1"/>
          </p:cNvSpPr>
          <p:nvPr>
            <p:ph idx="1"/>
          </p:nvPr>
        </p:nvSpPr>
        <p:spPr>
          <a:xfrm>
            <a:off x="237196" y="1641033"/>
            <a:ext cx="11481847" cy="3575934"/>
          </a:xfrm>
        </p:spPr>
        <p:txBody>
          <a:bodyPr>
            <a:normAutofit fontScale="77500" lnSpcReduction="20000"/>
          </a:bodyPr>
          <a:lstStyle/>
          <a:p>
            <a:pPr marL="0" indent="0">
              <a:buNone/>
            </a:pPr>
            <a:r>
              <a:rPr lang="en-GB" dirty="0"/>
              <a:t>Workplace experiment Tong </a:t>
            </a:r>
            <a:r>
              <a:rPr lang="en-GB" i="1" dirty="0"/>
              <a:t>et al </a:t>
            </a:r>
            <a:r>
              <a:rPr lang="en-GB" dirty="0"/>
              <a:t>(2021) cited in </a:t>
            </a:r>
            <a:r>
              <a:rPr lang="en-GB" dirty="0" err="1"/>
              <a:t>Mohdzaini</a:t>
            </a:r>
            <a:r>
              <a:rPr lang="en-GB" dirty="0"/>
              <a:t> (2022)</a:t>
            </a:r>
          </a:p>
          <a:p>
            <a:pPr marL="0" indent="0">
              <a:buNone/>
            </a:pPr>
            <a:endParaRPr lang="en-GB" dirty="0"/>
          </a:p>
          <a:p>
            <a:pPr marL="0" indent="0">
              <a:buNone/>
            </a:pPr>
            <a:r>
              <a:rPr lang="en-GB" dirty="0"/>
              <a:t>4 Teams </a:t>
            </a:r>
          </a:p>
          <a:p>
            <a:pPr marL="0" indent="0">
              <a:buNone/>
            </a:pPr>
            <a:r>
              <a:rPr lang="en-GB" dirty="0"/>
              <a:t>2 – AI feedback- 1 out of 2 told it was Human</a:t>
            </a:r>
          </a:p>
          <a:p>
            <a:pPr marL="0" indent="0">
              <a:buNone/>
            </a:pPr>
            <a:r>
              <a:rPr lang="en-GB" dirty="0"/>
              <a:t>2- Human feedback – 1 out of 2 told it was AI</a:t>
            </a:r>
          </a:p>
          <a:p>
            <a:pPr marL="0" indent="0">
              <a:buNone/>
            </a:pPr>
            <a:endParaRPr lang="en-GB" dirty="0"/>
          </a:p>
          <a:p>
            <a:pPr marL="0" indent="0">
              <a:buNone/>
            </a:pPr>
            <a:r>
              <a:rPr lang="en-GB" dirty="0"/>
              <a:t>QUESTIONS</a:t>
            </a:r>
          </a:p>
          <a:p>
            <a:pPr marL="0" indent="0">
              <a:buNone/>
            </a:pPr>
            <a:r>
              <a:rPr lang="en-GB" dirty="0"/>
              <a:t>What do you think the outcome was?</a:t>
            </a:r>
          </a:p>
          <a:p>
            <a:pPr marL="0" indent="0">
              <a:buNone/>
            </a:pPr>
            <a:r>
              <a:rPr lang="en-GB" dirty="0"/>
              <a:t>Why does this matter?</a:t>
            </a:r>
          </a:p>
          <a:p>
            <a:pPr marL="0" indent="0">
              <a:buNone/>
            </a:pPr>
            <a:endParaRPr lang="en-GB" dirty="0"/>
          </a:p>
        </p:txBody>
      </p:sp>
    </p:spTree>
    <p:extLst>
      <p:ext uri="{BB962C8B-B14F-4D97-AF65-F5344CB8AC3E}">
        <p14:creationId xmlns:p14="http://schemas.microsoft.com/office/powerpoint/2010/main" val="3848465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Impact of AI on customer experience</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a:bodyPr>
          <a:lstStyle/>
          <a:p>
            <a:pPr marL="0" indent="0">
              <a:buNone/>
            </a:pPr>
            <a:r>
              <a:rPr lang="en-GB" dirty="0"/>
              <a:t>• Use of AI for customer personalisation </a:t>
            </a:r>
          </a:p>
          <a:p>
            <a:pPr marL="0" indent="0">
              <a:buNone/>
            </a:pPr>
            <a:r>
              <a:rPr lang="en-GB" dirty="0"/>
              <a:t>• Use of AI for chatbots, customer service </a:t>
            </a:r>
          </a:p>
          <a:p>
            <a:pPr marL="0" indent="0">
              <a:buNone/>
            </a:pPr>
            <a:r>
              <a:rPr lang="en-GB" dirty="0"/>
              <a:t>• Drawbacks of using AI in relation to the customer experience </a:t>
            </a:r>
          </a:p>
          <a:p>
            <a:pPr marL="0" indent="0">
              <a:buNone/>
            </a:pPr>
            <a:endParaRPr lang="en-GB" dirty="0"/>
          </a:p>
          <a:p>
            <a:pPr marL="0" indent="0">
              <a:buNone/>
            </a:pPr>
            <a:r>
              <a:rPr lang="en-GB" dirty="0"/>
              <a:t>					(Hague and Hague, 2023)</a:t>
            </a:r>
          </a:p>
        </p:txBody>
      </p:sp>
    </p:spTree>
    <p:extLst>
      <p:ext uri="{BB962C8B-B14F-4D97-AF65-F5344CB8AC3E}">
        <p14:creationId xmlns:p14="http://schemas.microsoft.com/office/powerpoint/2010/main" val="33719482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E7626-F0B8-0D9E-A585-E7EBEDA773EF}"/>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B93E8431-39BF-3FA6-6257-5BD751A09894}"/>
              </a:ext>
            </a:extLst>
          </p:cNvPr>
          <p:cNvSpPr>
            <a:spLocks noGrp="1"/>
          </p:cNvSpPr>
          <p:nvPr>
            <p:ph idx="1"/>
          </p:nvPr>
        </p:nvSpPr>
        <p:spPr/>
        <p:txBody>
          <a:bodyPr/>
          <a:lstStyle/>
          <a:p>
            <a:r>
              <a:rPr lang="en-GB" dirty="0"/>
              <a:t>Can you use AI to sack workers?</a:t>
            </a:r>
          </a:p>
          <a:p>
            <a:pPr lvl="1"/>
            <a:r>
              <a:rPr lang="en-GB" dirty="0"/>
              <a:t>In what ways did the use of AI contribute to the event set out in this case study?</a:t>
            </a:r>
          </a:p>
          <a:p>
            <a:pPr lvl="1"/>
            <a:r>
              <a:rPr lang="en-GB" dirty="0"/>
              <a:t>How could HR professionals ensure that such an outcome is avoided in future?</a:t>
            </a:r>
          </a:p>
        </p:txBody>
      </p:sp>
    </p:spTree>
    <p:extLst>
      <p:ext uri="{BB962C8B-B14F-4D97-AF65-F5344CB8AC3E}">
        <p14:creationId xmlns:p14="http://schemas.microsoft.com/office/powerpoint/2010/main" val="9722103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Computer applications</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55000" lnSpcReduction="20000"/>
          </a:bodyPr>
          <a:lstStyle/>
          <a:p>
            <a:pPr marL="0" indent="0">
              <a:buNone/>
            </a:pPr>
            <a:r>
              <a:rPr lang="en-GB" sz="4500" dirty="0"/>
              <a:t>The use of IT in human resource planning falls into three broad categories. </a:t>
            </a:r>
          </a:p>
          <a:p>
            <a:r>
              <a:rPr lang="en-GB" sz="4500" dirty="0"/>
              <a:t>Information provision: computerised personnel information systems (CPIS) allow more data to be stored, and permit the swift generation of reports. </a:t>
            </a:r>
          </a:p>
          <a:p>
            <a:r>
              <a:rPr lang="en-GB" sz="4500" dirty="0"/>
              <a:t>Modelling: highly complex formulae concerning numerous variables can be built up, and results calculated in seconds. </a:t>
            </a:r>
          </a:p>
          <a:p>
            <a:r>
              <a:rPr lang="en-GB" sz="4500" dirty="0"/>
              <a:t>Presentation: user-friendly reports, where data is easy to interpret, can help significantly with HR efficiency and credibility.</a:t>
            </a:r>
          </a:p>
          <a:p>
            <a:r>
              <a:rPr lang="en-GB" sz="4500" dirty="0"/>
              <a:t>According to Lester (2025) merging HR and IT can be a competitive advantage in the AI age. Is this the case in your organisation?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255106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Technology and L&amp;D</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a:bodyPr>
          <a:lstStyle/>
          <a:p>
            <a:r>
              <a:rPr lang="en-GB" dirty="0"/>
              <a:t>Why AI in learning? </a:t>
            </a:r>
          </a:p>
          <a:p>
            <a:r>
              <a:rPr lang="en-GB" dirty="0"/>
              <a:t>How does AI support mentors/coaches? </a:t>
            </a:r>
          </a:p>
          <a:p>
            <a:r>
              <a:rPr lang="en-GB" dirty="0"/>
              <a:t>AI supporting different learning journeys – similar to a sat nav it can detect when learning is off track and guide learners to stay on the course. </a:t>
            </a:r>
          </a:p>
          <a:p>
            <a:r>
              <a:rPr lang="en-GB" dirty="0"/>
              <a:t>Almost two-thirds of workers use social media and online platforms to learn new workplace skills (Jackson, 2024b).</a:t>
            </a:r>
          </a:p>
          <a:p>
            <a:pPr marL="0" indent="0">
              <a:buNone/>
            </a:pPr>
            <a:endParaRPr lang="en-GB" dirty="0"/>
          </a:p>
        </p:txBody>
      </p:sp>
    </p:spTree>
    <p:extLst>
      <p:ext uri="{BB962C8B-B14F-4D97-AF65-F5344CB8AC3E}">
        <p14:creationId xmlns:p14="http://schemas.microsoft.com/office/powerpoint/2010/main" val="42640524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99C33-2FA6-E129-9E18-CEBD431E1002}"/>
              </a:ext>
            </a:extLst>
          </p:cNvPr>
          <p:cNvSpPr>
            <a:spLocks noGrp="1"/>
          </p:cNvSpPr>
          <p:nvPr>
            <p:ph type="title"/>
          </p:nvPr>
        </p:nvSpPr>
        <p:spPr/>
        <p:txBody>
          <a:bodyPr/>
          <a:lstStyle/>
          <a:p>
            <a:r>
              <a:rPr lang="en-GB" dirty="0"/>
              <a:t>How can employers respond?</a:t>
            </a:r>
          </a:p>
        </p:txBody>
      </p:sp>
      <p:sp>
        <p:nvSpPr>
          <p:cNvPr id="3" name="Content Placeholder 2">
            <a:extLst>
              <a:ext uri="{FF2B5EF4-FFF2-40B4-BE49-F238E27FC236}">
                <a16:creationId xmlns:a16="http://schemas.microsoft.com/office/drawing/2014/main" id="{993D8888-D2BD-D453-7768-6AF1FCF770DB}"/>
              </a:ext>
            </a:extLst>
          </p:cNvPr>
          <p:cNvSpPr>
            <a:spLocks noGrp="1"/>
          </p:cNvSpPr>
          <p:nvPr>
            <p:ph idx="1"/>
          </p:nvPr>
        </p:nvSpPr>
        <p:spPr/>
        <p:txBody>
          <a:bodyPr/>
          <a:lstStyle/>
          <a:p>
            <a:r>
              <a:rPr lang="en-GB" dirty="0"/>
              <a:t>Encourage self-directed learning to ensure a growth mindset.</a:t>
            </a:r>
          </a:p>
          <a:p>
            <a:r>
              <a:rPr lang="en-GB" dirty="0"/>
              <a:t>Provide access to credible sources that link to the organisational strategy.</a:t>
            </a:r>
          </a:p>
          <a:p>
            <a:r>
              <a:rPr lang="en-GB" dirty="0"/>
              <a:t>Embed a suitable performance management framework. </a:t>
            </a:r>
          </a:p>
          <a:p>
            <a:r>
              <a:rPr lang="en-GB" dirty="0"/>
              <a:t>Promote idea sharing and collaborations. </a:t>
            </a:r>
          </a:p>
        </p:txBody>
      </p:sp>
    </p:spTree>
    <p:extLst>
      <p:ext uri="{BB962C8B-B14F-4D97-AF65-F5344CB8AC3E}">
        <p14:creationId xmlns:p14="http://schemas.microsoft.com/office/powerpoint/2010/main" val="39402027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Technology and L&amp;D</a:t>
            </a:r>
          </a:p>
        </p:txBody>
      </p:sp>
      <p:pic>
        <p:nvPicPr>
          <p:cNvPr id="4" name="Online Media 3" title="How Can Automation, AI and Machine Learning Improve Performance and Decision-Making?">
            <a:hlinkClick r:id="" action="ppaction://media"/>
            <a:extLst>
              <a:ext uri="{FF2B5EF4-FFF2-40B4-BE49-F238E27FC236}">
                <a16:creationId xmlns:a16="http://schemas.microsoft.com/office/drawing/2014/main" id="{5EE76B5D-AF50-0B64-B148-801784911F8A}"/>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2191882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fontScale="90000"/>
          </a:bodyPr>
          <a:lstStyle/>
          <a:p>
            <a:r>
              <a:rPr lang="en-GB" dirty="0"/>
              <a:t>How do we apply technology in a safe and effective way?</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a:bodyPr>
          <a:lstStyle/>
          <a:p>
            <a:r>
              <a:rPr lang="en-GB" dirty="0"/>
              <a:t>What are the potential issues of using technology within our roles in the people profession? </a:t>
            </a:r>
          </a:p>
          <a:p>
            <a:r>
              <a:rPr lang="en-GB" dirty="0"/>
              <a:t>How do we know our employees are using the technology in the same way?</a:t>
            </a:r>
          </a:p>
          <a:p>
            <a:pPr marL="0" indent="0">
              <a:buNone/>
            </a:pPr>
            <a:endParaRPr lang="en-GB" dirty="0"/>
          </a:p>
        </p:txBody>
      </p:sp>
    </p:spTree>
    <p:extLst>
      <p:ext uri="{BB962C8B-B14F-4D97-AF65-F5344CB8AC3E}">
        <p14:creationId xmlns:p14="http://schemas.microsoft.com/office/powerpoint/2010/main" val="22497574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77182-EDC9-8D75-B5B4-7F37B6C02EC8}"/>
              </a:ext>
            </a:extLst>
          </p:cNvPr>
          <p:cNvSpPr>
            <a:spLocks noGrp="1"/>
          </p:cNvSpPr>
          <p:nvPr>
            <p:ph type="title"/>
          </p:nvPr>
        </p:nvSpPr>
        <p:spPr>
          <a:xfrm>
            <a:off x="609600" y="274638"/>
            <a:ext cx="10972800" cy="1143000"/>
          </a:xfrm>
        </p:spPr>
        <p:txBody>
          <a:bodyPr anchor="ctr">
            <a:normAutofit/>
          </a:bodyPr>
          <a:lstStyle/>
          <a:p>
            <a:r>
              <a:rPr lang="en-GB" dirty="0"/>
              <a:t>Guiding principles (CIPD, 2025)</a:t>
            </a:r>
          </a:p>
        </p:txBody>
      </p:sp>
      <p:pic>
        <p:nvPicPr>
          <p:cNvPr id="7" name="Content Placeholder 6">
            <a:extLst>
              <a:ext uri="{FF2B5EF4-FFF2-40B4-BE49-F238E27FC236}">
                <a16:creationId xmlns:a16="http://schemas.microsoft.com/office/drawing/2014/main" id="{A2866351-D27E-972E-3B6C-3524397A1CBE}"/>
              </a:ext>
            </a:extLst>
          </p:cNvPr>
          <p:cNvPicPr>
            <a:picLocks noGrp="1" noChangeAspect="1"/>
          </p:cNvPicPr>
          <p:nvPr>
            <p:ph sz="half" idx="1"/>
          </p:nvPr>
        </p:nvPicPr>
        <p:blipFill>
          <a:blip r:embed="rId3"/>
          <a:stretch>
            <a:fillRect/>
          </a:stretch>
        </p:blipFill>
        <p:spPr>
          <a:xfrm>
            <a:off x="723899" y="1790700"/>
            <a:ext cx="11037555" cy="2688635"/>
          </a:xfrm>
          <a:prstGeom prst="rect">
            <a:avLst/>
          </a:prstGeom>
        </p:spPr>
      </p:pic>
    </p:spTree>
    <p:extLst>
      <p:ext uri="{BB962C8B-B14F-4D97-AF65-F5344CB8AC3E}">
        <p14:creationId xmlns:p14="http://schemas.microsoft.com/office/powerpoint/2010/main" val="11839538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The technological context (1) </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fontScale="77500" lnSpcReduction="20000"/>
          </a:bodyPr>
          <a:lstStyle/>
          <a:p>
            <a:pPr marL="0" indent="0">
              <a:buNone/>
            </a:pPr>
            <a:r>
              <a:rPr lang="en-GB" dirty="0"/>
              <a:t>There are five major ways in which these developments are having an impact on the worlds of work and employment: </a:t>
            </a:r>
          </a:p>
          <a:p>
            <a:pPr marL="0" indent="0">
              <a:buNone/>
            </a:pPr>
            <a:r>
              <a:rPr lang="en-GB" dirty="0"/>
              <a:t>• New technologies can make workers and workplaces more productive and efficient </a:t>
            </a:r>
          </a:p>
          <a:p>
            <a:pPr marL="0" indent="0">
              <a:buNone/>
            </a:pPr>
            <a:r>
              <a:rPr lang="en-GB" dirty="0"/>
              <a:t>• New technologies can improve the quality, safety and reliability of established work processes </a:t>
            </a:r>
          </a:p>
          <a:p>
            <a:pPr marL="0" indent="0">
              <a:buNone/>
            </a:pPr>
            <a:r>
              <a:rPr lang="en-GB" dirty="0"/>
              <a:t>• New technologies can provide significant business opportunities, creating jobs that did not exist before </a:t>
            </a:r>
          </a:p>
          <a:p>
            <a:pPr marL="0" indent="0">
              <a:buNone/>
            </a:pPr>
            <a:r>
              <a:rPr lang="en-GB" dirty="0"/>
              <a:t>• New technologies can damage or destroy established business processes, causing the loss of jobs and work opportunities </a:t>
            </a:r>
          </a:p>
          <a:p>
            <a:pPr marL="0" indent="0">
              <a:buNone/>
            </a:pPr>
            <a:r>
              <a:rPr lang="en-GB" dirty="0"/>
              <a:t>• New technology can change the locations at which work is performed</a:t>
            </a:r>
          </a:p>
        </p:txBody>
      </p:sp>
    </p:spTree>
    <p:extLst>
      <p:ext uri="{BB962C8B-B14F-4D97-AF65-F5344CB8AC3E}">
        <p14:creationId xmlns:p14="http://schemas.microsoft.com/office/powerpoint/2010/main" val="36487244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9548A-1F93-6F6C-0053-38124694B30E}"/>
              </a:ext>
            </a:extLst>
          </p:cNvPr>
          <p:cNvSpPr>
            <a:spLocks noGrp="1"/>
          </p:cNvSpPr>
          <p:nvPr>
            <p:ph type="title"/>
          </p:nvPr>
        </p:nvSpPr>
        <p:spPr/>
        <p:txBody>
          <a:bodyPr>
            <a:normAutofit/>
          </a:bodyPr>
          <a:lstStyle/>
          <a:p>
            <a:r>
              <a:rPr lang="en-GB" dirty="0"/>
              <a:t>The technological context (2) </a:t>
            </a:r>
          </a:p>
        </p:txBody>
      </p:sp>
      <p:sp>
        <p:nvSpPr>
          <p:cNvPr id="3" name="Content Placeholder 2">
            <a:extLst>
              <a:ext uri="{FF2B5EF4-FFF2-40B4-BE49-F238E27FC236}">
                <a16:creationId xmlns:a16="http://schemas.microsoft.com/office/drawing/2014/main" id="{099ED3C6-F222-6C8B-C9C0-694A038BFF8A}"/>
              </a:ext>
            </a:extLst>
          </p:cNvPr>
          <p:cNvSpPr>
            <a:spLocks noGrp="1"/>
          </p:cNvSpPr>
          <p:nvPr>
            <p:ph idx="1"/>
          </p:nvPr>
        </p:nvSpPr>
        <p:spPr/>
        <p:txBody>
          <a:bodyPr>
            <a:normAutofit/>
          </a:bodyPr>
          <a:lstStyle/>
          <a:p>
            <a:pPr marL="0" indent="0">
              <a:buNone/>
            </a:pPr>
            <a:r>
              <a:rPr lang="en-GB" dirty="0"/>
              <a:t>• Use of data analytics in human resource planning </a:t>
            </a:r>
          </a:p>
          <a:p>
            <a:pPr marL="0" indent="0">
              <a:buNone/>
            </a:pPr>
            <a:r>
              <a:rPr lang="en-GB" dirty="0"/>
              <a:t>• Social media in recruitment </a:t>
            </a:r>
          </a:p>
          <a:p>
            <a:pPr marL="0" indent="0">
              <a:buNone/>
            </a:pPr>
            <a:r>
              <a:rPr lang="en-GB" dirty="0"/>
              <a:t>• Online and automated tools in employee selection </a:t>
            </a:r>
          </a:p>
          <a:p>
            <a:pPr marL="0" indent="0">
              <a:buNone/>
            </a:pPr>
            <a:r>
              <a:rPr lang="en-GB" dirty="0"/>
              <a:t>• Surveillance in performance management </a:t>
            </a:r>
          </a:p>
          <a:p>
            <a:pPr marL="0" indent="0">
              <a:buNone/>
            </a:pPr>
            <a:r>
              <a:rPr lang="en-GB" dirty="0"/>
              <a:t>• Predictive software in the management of staff turnover </a:t>
            </a:r>
          </a:p>
          <a:p>
            <a:pPr marL="0" indent="0">
              <a:buNone/>
            </a:pPr>
            <a:r>
              <a:rPr lang="en-GB" dirty="0"/>
              <a:t>• E-learning gamification capabilities</a:t>
            </a:r>
          </a:p>
        </p:txBody>
      </p:sp>
    </p:spTree>
    <p:extLst>
      <p:ext uri="{BB962C8B-B14F-4D97-AF65-F5344CB8AC3E}">
        <p14:creationId xmlns:p14="http://schemas.microsoft.com/office/powerpoint/2010/main" val="7115005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90788-BA42-8E58-FFF4-955FA2A62D5E}"/>
              </a:ext>
            </a:extLst>
          </p:cNvPr>
          <p:cNvSpPr>
            <a:spLocks noGrp="1"/>
          </p:cNvSpPr>
          <p:nvPr>
            <p:ph type="title"/>
          </p:nvPr>
        </p:nvSpPr>
        <p:spPr/>
        <p:txBody>
          <a:bodyPr/>
          <a:lstStyle/>
          <a:p>
            <a:r>
              <a:rPr lang="en-GB" dirty="0"/>
              <a:t>Any questions? </a:t>
            </a:r>
          </a:p>
        </p:txBody>
      </p:sp>
      <p:pic>
        <p:nvPicPr>
          <p:cNvPr id="5" name="Content Placeholder 4" descr="Cup of coffee 3D pattern">
            <a:extLst>
              <a:ext uri="{FF2B5EF4-FFF2-40B4-BE49-F238E27FC236}">
                <a16:creationId xmlns:a16="http://schemas.microsoft.com/office/drawing/2014/main" id="{570FA1E5-FC0B-17FF-D7A5-800554474B0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29143" y="1600201"/>
            <a:ext cx="3133714" cy="3916363"/>
          </a:xfrm>
        </p:spPr>
      </p:pic>
    </p:spTree>
    <p:extLst>
      <p:ext uri="{BB962C8B-B14F-4D97-AF65-F5344CB8AC3E}">
        <p14:creationId xmlns:p14="http://schemas.microsoft.com/office/powerpoint/2010/main" val="1492489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2E0B-00DA-773B-758D-05C3ECFC6DA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1C9D164-2F9A-A836-3ED4-BB2C3FD086DC}"/>
              </a:ext>
            </a:extLst>
          </p:cNvPr>
          <p:cNvSpPr>
            <a:spLocks noGrp="1"/>
          </p:cNvSpPr>
          <p:nvPr>
            <p:ph idx="1"/>
          </p:nvPr>
        </p:nvSpPr>
        <p:spPr>
          <a:xfrm>
            <a:off x="401782" y="1281547"/>
            <a:ext cx="10972800" cy="3917032"/>
          </a:xfrm>
        </p:spPr>
        <p:txBody>
          <a:bodyPr>
            <a:noAutofit/>
          </a:bodyPr>
          <a:lstStyle/>
          <a:p>
            <a:pPr marL="0" indent="0">
              <a:buNone/>
            </a:pPr>
            <a:r>
              <a:rPr lang="en-GB" sz="1200" dirty="0"/>
              <a:t>Armstrong, M. (2020) </a:t>
            </a:r>
            <a:r>
              <a:rPr lang="en-GB" sz="1200" i="1" dirty="0"/>
              <a:t>Armstrong's Handbook of Strategic Human Resource Management- Improve Business Performance Through Strategic People Management</a:t>
            </a:r>
            <a:r>
              <a:rPr lang="en-GB" sz="1200" dirty="0"/>
              <a:t>. Seventh Edition. London: Kogan Page. </a:t>
            </a:r>
          </a:p>
          <a:p>
            <a:pPr marL="0" indent="0">
              <a:buNone/>
            </a:pPr>
            <a:r>
              <a:rPr lang="en-GB" sz="1200" dirty="0"/>
              <a:t>BOB (2022) </a:t>
            </a:r>
            <a:r>
              <a:rPr lang="en-GB" sz="1200" i="1" dirty="0"/>
              <a:t>How modern HR tech solves HR’s biggest challenges. </a:t>
            </a:r>
            <a:r>
              <a:rPr lang="en-GB" sz="1200" dirty="0"/>
              <a:t>Available at: </a:t>
            </a:r>
            <a:r>
              <a:rPr lang="en-GB" sz="1200" dirty="0">
                <a:hlinkClick r:id="rId3"/>
              </a:rPr>
              <a:t>https://www.hibob.com/guides/how-modern-hr-tech-solves-hrs-biggest-challenges/</a:t>
            </a:r>
            <a:r>
              <a:rPr lang="en-GB" sz="1200" dirty="0"/>
              <a:t>  (Accessed: 16 October 2024) </a:t>
            </a:r>
          </a:p>
          <a:p>
            <a:pPr marL="0" indent="0">
              <a:buNone/>
            </a:pPr>
            <a:r>
              <a:rPr lang="en-GB" sz="1200" dirty="0"/>
              <a:t>CIPD (2022</a:t>
            </a:r>
            <a:r>
              <a:rPr lang="en-GB" sz="1200" i="1" dirty="0"/>
              <a:t>) Using technology responsibly to manage people. </a:t>
            </a:r>
            <a:r>
              <a:rPr lang="en-GB" sz="1200" dirty="0"/>
              <a:t>Available at: </a:t>
            </a:r>
            <a:r>
              <a:rPr lang="en-GB" sz="1200" dirty="0">
                <a:hlinkClick r:id="rId4"/>
              </a:rPr>
              <a:t>Using technology responsibly to manage people | CIPD</a:t>
            </a:r>
            <a:r>
              <a:rPr lang="en-GB" sz="1200" dirty="0"/>
              <a:t> (Accessed: 20 October 2024). </a:t>
            </a:r>
          </a:p>
          <a:p>
            <a:pPr marL="0" indent="0">
              <a:buNone/>
            </a:pPr>
            <a:r>
              <a:rPr lang="en-GB" sz="1200" dirty="0"/>
              <a:t>CIPD (2023) Technology use in recruitment and workforce planning. Available at: </a:t>
            </a:r>
            <a:r>
              <a:rPr lang="en-GB" sz="1200" dirty="0">
                <a:hlinkClick r:id="rId5"/>
              </a:rPr>
              <a:t>Technology use in recruitment and workforce planning | CIPD</a:t>
            </a:r>
            <a:r>
              <a:rPr lang="en-GB" sz="1200" dirty="0"/>
              <a:t> (Accessed: 16 October 2024)</a:t>
            </a:r>
          </a:p>
          <a:p>
            <a:pPr marL="0" indent="0">
              <a:buNone/>
            </a:pPr>
            <a:r>
              <a:rPr lang="en-GB" sz="1200" dirty="0"/>
              <a:t>CIPD (2025) </a:t>
            </a:r>
            <a:r>
              <a:rPr lang="en-GB" sz="1200" i="1" dirty="0"/>
              <a:t>Technology, AI and the future of work</a:t>
            </a:r>
            <a:r>
              <a:rPr lang="en-GB" sz="1200" dirty="0"/>
              <a:t>. Available at: </a:t>
            </a:r>
            <a:r>
              <a:rPr lang="en-GB" sz="1200" dirty="0">
                <a:hlinkClick r:id="rId6"/>
              </a:rPr>
              <a:t>Technology and the Future of Work | Factsheets | CIPD</a:t>
            </a:r>
            <a:r>
              <a:rPr lang="en-GB" sz="1200" dirty="0"/>
              <a:t> (Accessed: 10 October 2025)</a:t>
            </a:r>
          </a:p>
          <a:p>
            <a:pPr marL="0" indent="0">
              <a:buNone/>
            </a:pPr>
            <a:r>
              <a:rPr lang="en-GB" sz="1200" dirty="0"/>
              <a:t>Hague, N and Hague, P. (2023) </a:t>
            </a:r>
            <a:r>
              <a:rPr lang="en-GB" sz="1200" i="1" dirty="0"/>
              <a:t>The impact of AI on customer experience</a:t>
            </a:r>
            <a:r>
              <a:rPr lang="en-GB" sz="1200" dirty="0"/>
              <a:t>. Available at: </a:t>
            </a:r>
            <a:r>
              <a:rPr lang="en-GB" sz="1200" dirty="0">
                <a:hlinkClick r:id="rId7"/>
              </a:rPr>
              <a:t>https://www.koganpage.com/marketing-communications/all-resources/the-impact-of-ai-on-customer-experience</a:t>
            </a:r>
            <a:r>
              <a:rPr lang="en-GB" sz="1200" dirty="0"/>
              <a:t> (Accessed: 16 October 2024)</a:t>
            </a:r>
          </a:p>
          <a:p>
            <a:pPr marL="0" indent="0">
              <a:buNone/>
            </a:pPr>
            <a:r>
              <a:rPr lang="en-GB" sz="1200" dirty="0"/>
              <a:t>Jackson, I. (2024a) </a:t>
            </a:r>
            <a:r>
              <a:rPr lang="en-GB" sz="1200" i="1" dirty="0"/>
              <a:t>People managers admit to using AI for performance reviews and feedback, research finds. </a:t>
            </a:r>
            <a:r>
              <a:rPr lang="en-GB" sz="1200" dirty="0"/>
              <a:t>Available at: </a:t>
            </a:r>
            <a:r>
              <a:rPr lang="en-GB" sz="1200" dirty="0">
                <a:hlinkClick r:id="rId8"/>
              </a:rPr>
              <a:t>People managers admit to using AI for performance reviews and feedback, research finds (peoplemanagement.co.uk)</a:t>
            </a:r>
            <a:r>
              <a:rPr lang="en-GB" sz="1200" dirty="0"/>
              <a:t> (Accessed: 16 October 2024)</a:t>
            </a:r>
          </a:p>
          <a:p>
            <a:pPr marL="0" indent="0">
              <a:buNone/>
            </a:pPr>
            <a:r>
              <a:rPr lang="en-GB" sz="1200" dirty="0"/>
              <a:t>Jackson, I. (2024b) </a:t>
            </a:r>
            <a:r>
              <a:rPr lang="en-GB" sz="1200" i="1" dirty="0"/>
              <a:t>Workers turning to social media and AI to learn new skills, research finds. </a:t>
            </a:r>
            <a:r>
              <a:rPr lang="en-GB" sz="1200" dirty="0"/>
              <a:t>Available at: </a:t>
            </a:r>
            <a:r>
              <a:rPr lang="en-GB" sz="1200" dirty="0">
                <a:hlinkClick r:id="rId9"/>
              </a:rPr>
              <a:t>Workers turning to social media and AI to learn new skills, research finds (peoplemanagement.co.uk)</a:t>
            </a:r>
            <a:r>
              <a:rPr lang="en-GB" sz="1200" dirty="0"/>
              <a:t> (Accessed: 17 October 2024). </a:t>
            </a:r>
          </a:p>
          <a:p>
            <a:pPr marL="0" indent="0">
              <a:buNone/>
            </a:pPr>
            <a:r>
              <a:rPr lang="en-GB" sz="1200" dirty="0"/>
              <a:t>Jackson, I. (2024c) </a:t>
            </a:r>
            <a:r>
              <a:rPr lang="en-GB" sz="1200" i="1" dirty="0"/>
              <a:t>AI use by HR creates ‘dangerous’ discrimination risks, expert warns – but how can they be avoided? </a:t>
            </a:r>
            <a:r>
              <a:rPr lang="en-GB" sz="1200" dirty="0"/>
              <a:t>Available at: </a:t>
            </a:r>
            <a:r>
              <a:rPr lang="en-GB" sz="1200" dirty="0">
                <a:hlinkClick r:id="rId10"/>
              </a:rPr>
              <a:t>AI use by HR creates ‘dangerous’ discrimination risks, expert warns – but how can they be avoided? (peoplemanagement.co.uk)</a:t>
            </a:r>
            <a:r>
              <a:rPr lang="en-GB" sz="1200" dirty="0"/>
              <a:t> (Accessed: 17 October 2024).</a:t>
            </a:r>
          </a:p>
          <a:p>
            <a:pPr marL="0" indent="0">
              <a:buNone/>
            </a:pPr>
            <a:r>
              <a:rPr lang="en-GB" sz="1200" dirty="0"/>
              <a:t>Lau, P,L. (2022) </a:t>
            </a:r>
            <a:r>
              <a:rPr lang="en-GB" sz="1200" i="1" dirty="0"/>
              <a:t>The Metaverse: 3 legal issues we need to address. </a:t>
            </a:r>
            <a:r>
              <a:rPr lang="en-GB" sz="1200" dirty="0"/>
              <a:t>Available at: </a:t>
            </a:r>
            <a:r>
              <a:rPr lang="en-GB" sz="1200" dirty="0">
                <a:hlinkClick r:id="rId11"/>
              </a:rPr>
              <a:t>https://www.brunel.ac.uk/news-and-events/news/articles/</a:t>
            </a:r>
            <a:r>
              <a:rPr lang="en-GB" sz="1200" dirty="0"/>
              <a:t>  (Accessed: 16 October 2024) </a:t>
            </a:r>
          </a:p>
          <a:p>
            <a:pPr marL="0" indent="0">
              <a:buNone/>
            </a:pPr>
            <a:r>
              <a:rPr lang="en-GB" sz="1200" dirty="0"/>
              <a:t>Mayne, M. (2024) </a:t>
            </a:r>
            <a:r>
              <a:rPr lang="en-GB" sz="1200" i="1" dirty="0"/>
              <a:t>AI posing ‘significant barrier’ to young workers as 8 million jobs put at risk. </a:t>
            </a:r>
            <a:r>
              <a:rPr lang="en-GB" sz="1200" dirty="0"/>
              <a:t>Available at: </a:t>
            </a:r>
            <a:r>
              <a:rPr lang="en-GB" sz="1200" dirty="0">
                <a:hlinkClick r:id="rId12"/>
              </a:rPr>
              <a:t>AI posing ‘significant barrier’ to young workers as 8 million jobs put at risk (peoplemanagement.co.uk)</a:t>
            </a:r>
            <a:r>
              <a:rPr lang="en-GB" sz="1200" dirty="0"/>
              <a:t> (Accessed: 17 October 2024). </a:t>
            </a:r>
          </a:p>
        </p:txBody>
      </p:sp>
    </p:spTree>
    <p:extLst>
      <p:ext uri="{BB962C8B-B14F-4D97-AF65-F5344CB8AC3E}">
        <p14:creationId xmlns:p14="http://schemas.microsoft.com/office/powerpoint/2010/main" val="8654985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2E0B-00DA-773B-758D-05C3ECFC6DA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1C9D164-2F9A-A836-3ED4-BB2C3FD086DC}"/>
              </a:ext>
            </a:extLst>
          </p:cNvPr>
          <p:cNvSpPr>
            <a:spLocks noGrp="1"/>
          </p:cNvSpPr>
          <p:nvPr>
            <p:ph idx="1"/>
          </p:nvPr>
        </p:nvSpPr>
        <p:spPr/>
        <p:txBody>
          <a:bodyPr>
            <a:noAutofit/>
          </a:bodyPr>
          <a:lstStyle/>
          <a:p>
            <a:pPr marL="0" indent="0">
              <a:buNone/>
            </a:pPr>
            <a:r>
              <a:rPr lang="en-GB" sz="1200" dirty="0"/>
              <a:t>McKinsey &amp; Company (2022) What is the metaverse? Available at: </a:t>
            </a:r>
            <a:r>
              <a:rPr lang="en-GB" sz="1200" dirty="0">
                <a:hlinkClick r:id="rId3"/>
              </a:rPr>
              <a:t>What is the metaverse and where will it lead next? | McKinsey</a:t>
            </a:r>
            <a:r>
              <a:rPr lang="en-GB" sz="1200" dirty="0"/>
              <a:t> (Accessed: 16 October 2024).</a:t>
            </a:r>
          </a:p>
          <a:p>
            <a:pPr marL="0" indent="0">
              <a:buNone/>
            </a:pPr>
            <a:r>
              <a:rPr lang="en-GB" sz="1200" dirty="0" err="1"/>
              <a:t>Mohdzaini</a:t>
            </a:r>
            <a:r>
              <a:rPr lang="en-GB" sz="1200" dirty="0"/>
              <a:t>, H. (2023) </a:t>
            </a:r>
            <a:r>
              <a:rPr lang="en-GB" sz="1200" i="1" dirty="0"/>
              <a:t>Technology and data use in HR functions</a:t>
            </a:r>
            <a:r>
              <a:rPr lang="en-GB" sz="1200" dirty="0"/>
              <a:t>. Available at: </a:t>
            </a:r>
            <a:r>
              <a:rPr lang="en-GB" sz="1200" dirty="0">
                <a:hlinkClick r:id="rId4"/>
              </a:rPr>
              <a:t>https://www.cipd.org/uk/views-and-insights/thought-leadership/insight/technology-data-hr-functions/</a:t>
            </a:r>
            <a:r>
              <a:rPr lang="en-GB" sz="1200" dirty="0"/>
              <a:t>  (Accessed: 16 October 2024) </a:t>
            </a:r>
          </a:p>
          <a:p>
            <a:pPr marL="0" indent="0">
              <a:buNone/>
            </a:pPr>
            <a:r>
              <a:rPr lang="en-GB" sz="1200" dirty="0"/>
              <a:t>Morgan, B. (2019) </a:t>
            </a:r>
            <a:r>
              <a:rPr lang="en-GB" sz="1200" i="1" dirty="0"/>
              <a:t>Companies That Failed At Digital Transformation And What We Can Learn From Them</a:t>
            </a:r>
            <a:r>
              <a:rPr lang="en-GB" sz="1200" dirty="0"/>
              <a:t>. Available at: https://www.forbes.com/sites/blakemorgan/2019/09/30/companies-that-failed-atdigital-transformation-and-what-we-can-learn-from-them/ (Accessed: 16 October 2024) </a:t>
            </a:r>
          </a:p>
          <a:p>
            <a:pPr marL="0" indent="0">
              <a:buNone/>
            </a:pPr>
            <a:r>
              <a:rPr lang="en-GB" sz="1200" dirty="0"/>
              <a:t>Parry, E and Tyson, S (2011) ‘Desired goals and actual outcomes of e-HRM’, </a:t>
            </a:r>
            <a:r>
              <a:rPr lang="en-GB" sz="1200" i="1" dirty="0"/>
              <a:t>Human Resource Management Journal</a:t>
            </a:r>
            <a:r>
              <a:rPr lang="en-GB" sz="1200" dirty="0"/>
              <a:t>, 21 (3), pp 335–354 </a:t>
            </a:r>
          </a:p>
          <a:p>
            <a:pPr marL="0" indent="0">
              <a:buNone/>
            </a:pPr>
            <a:r>
              <a:rPr lang="en-GB" sz="1200" dirty="0" err="1"/>
              <a:t>Quilliam</a:t>
            </a:r>
            <a:r>
              <a:rPr lang="en-GB" sz="1200" dirty="0"/>
              <a:t>, G. (2023) Talent Management. (Available at: </a:t>
            </a:r>
            <a:r>
              <a:rPr lang="en-GB" sz="1200" dirty="0">
                <a:hlinkClick r:id="rId5"/>
              </a:rPr>
              <a:t>https://www.cipd.org/uk/knowledge/factsheets/talent-factsheet/#Whatis</a:t>
            </a:r>
            <a:r>
              <a:rPr lang="en-GB" sz="1200" dirty="0"/>
              <a:t> (Accessed: 16 October 2024) </a:t>
            </a:r>
          </a:p>
          <a:p>
            <a:pPr marL="0" indent="0">
              <a:buNone/>
            </a:pPr>
            <a:r>
              <a:rPr lang="en-GB" sz="1200" dirty="0" err="1"/>
              <a:t>Troldan</a:t>
            </a:r>
            <a:r>
              <a:rPr lang="en-GB" sz="1200" dirty="0"/>
              <a:t>, I. (2024) </a:t>
            </a:r>
            <a:r>
              <a:rPr lang="en-GB" sz="1200" i="1" dirty="0"/>
              <a:t>Five ways L&amp;D leaders can use AI in learning – right now. </a:t>
            </a:r>
            <a:r>
              <a:rPr lang="en-GB" sz="1200" dirty="0"/>
              <a:t>Available at: </a:t>
            </a:r>
            <a:r>
              <a:rPr lang="en-GB" sz="1200" dirty="0">
                <a:hlinkClick r:id="rId6"/>
              </a:rPr>
              <a:t>Five ways L&amp;D leaders can use AI in learning – right now (peoplemanagement.co.uk)</a:t>
            </a:r>
            <a:r>
              <a:rPr lang="en-GB" sz="1200" dirty="0"/>
              <a:t> (Accessed: 17 October 2024)</a:t>
            </a:r>
          </a:p>
          <a:p>
            <a:pPr marL="0" indent="0">
              <a:buNone/>
            </a:pPr>
            <a:r>
              <a:rPr lang="en-GB" sz="1200" dirty="0"/>
              <a:t>Talukdar, M. et al. (2022) </a:t>
            </a:r>
            <a:r>
              <a:rPr lang="en-GB" sz="1200" i="1" dirty="0"/>
              <a:t>Post-Pandemic Talent Management Models in Knowledge Organizations</a:t>
            </a:r>
            <a:r>
              <a:rPr lang="en-GB" sz="1200" dirty="0"/>
              <a:t>. Hershey: IGI Global. </a:t>
            </a:r>
          </a:p>
          <a:p>
            <a:pPr marL="0" indent="0">
              <a:buNone/>
            </a:pPr>
            <a:r>
              <a:rPr lang="en-GB" sz="1200" dirty="0"/>
              <a:t>Taylor, S. and Woodhams, C. (2022) </a:t>
            </a:r>
            <a:r>
              <a:rPr lang="en-GB" sz="1200" i="1" dirty="0"/>
              <a:t>Human resource management : people and organisations</a:t>
            </a:r>
            <a:r>
              <a:rPr lang="en-GB" sz="1200" dirty="0"/>
              <a:t>. Third Edition. New York, NY: Kogan Page. </a:t>
            </a:r>
          </a:p>
          <a:p>
            <a:pPr marL="0" indent="0">
              <a:buNone/>
            </a:pPr>
            <a:r>
              <a:rPr lang="en-GB" sz="1200" dirty="0"/>
              <a:t>Taylor, S. (2021) </a:t>
            </a:r>
            <a:r>
              <a:rPr lang="en-GB" sz="1200" i="1" dirty="0"/>
              <a:t>Resourcing and talent management : the theory and practice of recruiting and developing a workforce. </a:t>
            </a:r>
            <a:r>
              <a:rPr lang="en-GB" sz="1200" dirty="0"/>
              <a:t>Eighth edition. London: Kogan Page.  Wakefield, J. (2022) </a:t>
            </a:r>
            <a:r>
              <a:rPr lang="en-GB" sz="1200" i="1" dirty="0"/>
              <a:t>Meta moves to tackle creepy behaviour in metaverse. </a:t>
            </a:r>
            <a:r>
              <a:rPr lang="en-GB" sz="1200" dirty="0"/>
              <a:t>Available at: https://www.bbc.co.uk/news/technology-60247542 (Accessed: 16 October 2024)</a:t>
            </a:r>
          </a:p>
        </p:txBody>
      </p:sp>
    </p:spTree>
    <p:extLst>
      <p:ext uri="{BB962C8B-B14F-4D97-AF65-F5344CB8AC3E}">
        <p14:creationId xmlns:p14="http://schemas.microsoft.com/office/powerpoint/2010/main" val="198186322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0</TotalTime>
  <Words>5411</Words>
  <Application>Microsoft Office PowerPoint</Application>
  <PresentationFormat>Widescreen</PresentationFormat>
  <Paragraphs>331</Paragraphs>
  <Slides>37</Slides>
  <Notes>35</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__fkGroteskNeue_598ab8</vt:lpstr>
      <vt:lpstr>-apple-system</vt:lpstr>
      <vt:lpstr>garamond-premier-pro</vt:lpstr>
      <vt:lpstr>Myriad Pro</vt:lpstr>
      <vt:lpstr>Sabon LT Std</vt:lpstr>
      <vt:lpstr>var(--font-berkeley-mono)</vt:lpstr>
      <vt:lpstr>Arial</vt:lpstr>
      <vt:lpstr>Calibri</vt:lpstr>
      <vt:lpstr>Open Sans</vt:lpstr>
      <vt:lpstr>ThemeUWTSD</vt:lpstr>
      <vt:lpstr>Resourcing and Talent Management </vt:lpstr>
      <vt:lpstr>Agenda for today</vt:lpstr>
      <vt:lpstr>Core Behaviours</vt:lpstr>
      <vt:lpstr>Group activity</vt:lpstr>
      <vt:lpstr>Digital strategy</vt:lpstr>
      <vt:lpstr>Purpose of digital strategy</vt:lpstr>
      <vt:lpstr>Digital technologies or systems</vt:lpstr>
      <vt:lpstr>Applications of digital technologies</vt:lpstr>
      <vt:lpstr>    Question   How can technology be used effectively within resourcing and talent management activities?  What are the potential disadvantages?</vt:lpstr>
      <vt:lpstr>Technology</vt:lpstr>
      <vt:lpstr>Technology and AI (CIPD, 2025)</vt:lpstr>
      <vt:lpstr>HR Tech trends 2025</vt:lpstr>
      <vt:lpstr>CIPD research (Mohdzaini, 2023) (1)</vt:lpstr>
      <vt:lpstr>PowerPoint Presentation</vt:lpstr>
      <vt:lpstr>What workforce metrics are reported to management? </vt:lpstr>
      <vt:lpstr>HR Tech</vt:lpstr>
      <vt:lpstr>How to choose the right technology (CIPD, 2025)</vt:lpstr>
      <vt:lpstr>Recruitment (CIPD, 2024)</vt:lpstr>
      <vt:lpstr>Social media and recruitment</vt:lpstr>
      <vt:lpstr>AI and the world of work</vt:lpstr>
      <vt:lpstr>Impact of AI on employees</vt:lpstr>
      <vt:lpstr>AI in the workplace (Clemo, 2025)</vt:lpstr>
      <vt:lpstr>AI – Performance reviews and feedback (Jackson, 2024a)</vt:lpstr>
      <vt:lpstr>Can AI improve employee feedback?</vt:lpstr>
      <vt:lpstr>Impact of AI on customer experience</vt:lpstr>
      <vt:lpstr>Case study</vt:lpstr>
      <vt:lpstr>Computer applications</vt:lpstr>
      <vt:lpstr>Technology and L&amp;D</vt:lpstr>
      <vt:lpstr>How can employers respond?</vt:lpstr>
      <vt:lpstr>Technology and L&amp;D</vt:lpstr>
      <vt:lpstr>How do we apply technology in a safe and effective way?</vt:lpstr>
      <vt:lpstr>Guiding principles (CIPD, 2025)</vt:lpstr>
      <vt:lpstr>The technological context (1) </vt:lpstr>
      <vt:lpstr>The technological context (2) </vt:lpstr>
      <vt:lpstr>Any questions?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Rhiannon Akers</cp:lastModifiedBy>
  <cp:revision>41</cp:revision>
  <dcterms:created xsi:type="dcterms:W3CDTF">2017-11-30T17:31:08Z</dcterms:created>
  <dcterms:modified xsi:type="dcterms:W3CDTF">2025-10-17T13:21:44Z</dcterms:modified>
</cp:coreProperties>
</file>