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70" r:id="rId5"/>
    <p:sldId id="261" r:id="rId6"/>
    <p:sldId id="266" r:id="rId7"/>
    <p:sldId id="267" r:id="rId8"/>
    <p:sldId id="262" r:id="rId9"/>
    <p:sldId id="269" r:id="rId10"/>
    <p:sldId id="272" r:id="rId11"/>
    <p:sldId id="278" r:id="rId12"/>
    <p:sldId id="268"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B1EF9C-DCE2-42B0-8A42-1DAFACD50DCE}" v="208" dt="2025-10-11T21:19:37.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70" autoAdjust="0"/>
    <p:restoredTop sz="91326" autoAdjust="0"/>
  </p:normalViewPr>
  <p:slideViewPr>
    <p:cSldViewPr snapToGrid="0">
      <p:cViewPr varScale="1">
        <p:scale>
          <a:sx n="50" d="100"/>
          <a:sy n="50" d="100"/>
        </p:scale>
        <p:origin x="772" y="2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8994B-461F-4A87-9D63-8B24D0C9446F}" type="datetimeFigureOut">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82E69-57C8-4B78-9FE1-88EB49CD0A34}" type="slidenum">
              <a:rPr lang="en-GB" smtClean="0"/>
              <a:t>‹#›</a:t>
            </a:fld>
            <a:endParaRPr lang="en-GB" dirty="0"/>
          </a:p>
        </p:txBody>
      </p:sp>
    </p:spTree>
    <p:extLst>
      <p:ext uri="{BB962C8B-B14F-4D97-AF65-F5344CB8AC3E}">
        <p14:creationId xmlns:p14="http://schemas.microsoft.com/office/powerpoint/2010/main" val="1526085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82E69-57C8-4B78-9FE1-88EB49CD0A34}" type="slidenum">
              <a:rPr lang="en-GB" smtClean="0"/>
              <a:t>5</a:t>
            </a:fld>
            <a:endParaRPr lang="en-GB"/>
          </a:p>
        </p:txBody>
      </p:sp>
    </p:spTree>
    <p:extLst>
      <p:ext uri="{BB962C8B-B14F-4D97-AF65-F5344CB8AC3E}">
        <p14:creationId xmlns:p14="http://schemas.microsoft.com/office/powerpoint/2010/main" val="111965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82E69-57C8-4B78-9FE1-88EB49CD0A34}" type="slidenum">
              <a:rPr lang="en-GB" smtClean="0"/>
              <a:t>7</a:t>
            </a:fld>
            <a:endParaRPr lang="en-GB" dirty="0"/>
          </a:p>
        </p:txBody>
      </p:sp>
    </p:spTree>
    <p:extLst>
      <p:ext uri="{BB962C8B-B14F-4D97-AF65-F5344CB8AC3E}">
        <p14:creationId xmlns:p14="http://schemas.microsoft.com/office/powerpoint/2010/main" val="23666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33094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10/11/2025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5845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10/11/2025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25020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10/11/2025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7726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10/11/2025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539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10/11/2025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3432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10/11/2025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20209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10/11/2025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8636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10/11/2025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789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10/11/2025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993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10/11/2025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26259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33122059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1AA26A-1499-5114-7850-CA528C66F960}"/>
              </a:ext>
            </a:extLst>
          </p:cNvPr>
          <p:cNvSpPr>
            <a:spLocks noGrp="1"/>
          </p:cNvSpPr>
          <p:nvPr>
            <p:ph type="title"/>
          </p:nvPr>
        </p:nvSpPr>
        <p:spPr>
          <a:xfrm>
            <a:off x="612648" y="603504"/>
            <a:ext cx="3553412" cy="1527048"/>
          </a:xfrm>
        </p:spPr>
        <p:txBody>
          <a:bodyPr anchor="b">
            <a:normAutofit/>
          </a:bodyPr>
          <a:lstStyle/>
          <a:p>
            <a:r>
              <a:rPr lang="en-GB" sz="3100" dirty="0"/>
              <a:t>ASSIGNMENT 1 –PRESENTATION IN PSYCHOLOGY</a:t>
            </a:r>
          </a:p>
        </p:txBody>
      </p:sp>
      <p:sp>
        <p:nvSpPr>
          <p:cNvPr id="3" name="Content Placeholder 2">
            <a:extLst>
              <a:ext uri="{FF2B5EF4-FFF2-40B4-BE49-F238E27FC236}">
                <a16:creationId xmlns:a16="http://schemas.microsoft.com/office/drawing/2014/main" id="{9683DCE9-9AF5-E3DF-0CA5-5C318D64CAE3}"/>
              </a:ext>
            </a:extLst>
          </p:cNvPr>
          <p:cNvSpPr>
            <a:spLocks noGrp="1"/>
          </p:cNvSpPr>
          <p:nvPr>
            <p:ph idx="1"/>
          </p:nvPr>
        </p:nvSpPr>
        <p:spPr>
          <a:xfrm>
            <a:off x="612648" y="2212848"/>
            <a:ext cx="3553412" cy="4122420"/>
          </a:xfrm>
        </p:spPr>
        <p:txBody>
          <a:bodyPr>
            <a:normAutofit/>
          </a:bodyPr>
          <a:lstStyle/>
          <a:p>
            <a:pPr marL="0" indent="0">
              <a:buNone/>
            </a:pPr>
            <a:r>
              <a:rPr lang="en-GB" dirty="0">
                <a:latin typeface="Arial" panose="020B0604020202020204" pitchFamily="34" charset="0"/>
                <a:cs typeface="Arial" panose="020B0604020202020204" pitchFamily="34" charset="0"/>
              </a:rPr>
              <a:t>Submitted by: Everdina Cera</a:t>
            </a:r>
          </a:p>
          <a:p>
            <a:pPr marL="0" indent="0">
              <a:buNone/>
            </a:pPr>
            <a:r>
              <a:rPr lang="en-GB" dirty="0">
                <a:latin typeface="Arial" panose="020B0604020202020204" pitchFamily="34" charset="0"/>
                <a:cs typeface="Arial" panose="020B0604020202020204" pitchFamily="34" charset="0"/>
              </a:rPr>
              <a:t>Student no: 2425436</a:t>
            </a:r>
          </a:p>
          <a:p>
            <a:pPr marL="0" indent="0">
              <a:buNone/>
            </a:pPr>
            <a:r>
              <a:rPr lang="en-GB" dirty="0">
                <a:latin typeface="Arial" panose="020B0604020202020204" pitchFamily="34" charset="0"/>
                <a:cs typeface="Arial" panose="020B0604020202020204" pitchFamily="34" charset="0"/>
              </a:rPr>
              <a:t>Lecturer: Mr Neale Haddon</a:t>
            </a:r>
          </a:p>
          <a:p>
            <a:pPr marL="0" indent="0">
              <a:buNone/>
            </a:pPr>
            <a:r>
              <a:rPr lang="en-GB" dirty="0">
                <a:latin typeface="Arial" panose="020B0604020202020204" pitchFamily="34" charset="0"/>
                <a:cs typeface="Arial" panose="020B0604020202020204" pitchFamily="34" charset="0"/>
              </a:rPr>
              <a:t>Module code: LCHS4010</a:t>
            </a:r>
          </a:p>
          <a:p>
            <a:pPr marL="0" indent="0">
              <a:buNone/>
            </a:pPr>
            <a:r>
              <a:rPr lang="en-GB" dirty="0">
                <a:latin typeface="Arial" panose="020B0604020202020204" pitchFamily="34" charset="0"/>
                <a:cs typeface="Arial" panose="020B0604020202020204" pitchFamily="34" charset="0"/>
              </a:rPr>
              <a:t>Date: Monday, 13</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p:txBody>
      </p:sp>
      <p:pic>
        <p:nvPicPr>
          <p:cNvPr id="5" name="Picture 4" descr="Puzzles in brain">
            <a:extLst>
              <a:ext uri="{FF2B5EF4-FFF2-40B4-BE49-F238E27FC236}">
                <a16:creationId xmlns:a16="http://schemas.microsoft.com/office/drawing/2014/main" id="{EC5C3E4A-3137-A6A9-26CB-20BACFF73D6A}"/>
              </a:ext>
            </a:extLst>
          </p:cNvPr>
          <p:cNvPicPr>
            <a:picLocks noChangeAspect="1"/>
          </p:cNvPicPr>
          <p:nvPr/>
        </p:nvPicPr>
        <p:blipFill>
          <a:blip r:embed="rId2">
            <a:extLst>
              <a:ext uri="{28A0092B-C50C-407E-A947-70E740481C1C}">
                <a14:useLocalDpi xmlns:a14="http://schemas.microsoft.com/office/drawing/2010/main" val="0"/>
              </a:ext>
            </a:extLst>
          </a:blip>
          <a:srcRect l="15822" r="11768" b="-1"/>
          <a:stretch>
            <a:fillRect/>
          </a:stretch>
        </p:blipFill>
        <p:spPr>
          <a:xfrm>
            <a:off x="4306217" y="603504"/>
            <a:ext cx="7439450" cy="6857990"/>
          </a:xfrm>
          <a:prstGeom prst="rect">
            <a:avLst/>
          </a:prstGeom>
        </p:spPr>
      </p:pic>
    </p:spTree>
    <p:extLst>
      <p:ext uri="{BB962C8B-B14F-4D97-AF65-F5344CB8AC3E}">
        <p14:creationId xmlns:p14="http://schemas.microsoft.com/office/powerpoint/2010/main" val="16042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BCC7-D325-BF86-9E69-D2C04352355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INTRODUCTION/SCENARIO</a:t>
            </a:r>
          </a:p>
        </p:txBody>
      </p:sp>
      <p:sp>
        <p:nvSpPr>
          <p:cNvPr id="3" name="Content Placeholder 2">
            <a:extLst>
              <a:ext uri="{FF2B5EF4-FFF2-40B4-BE49-F238E27FC236}">
                <a16:creationId xmlns:a16="http://schemas.microsoft.com/office/drawing/2014/main" id="{CB2151DF-0B25-E024-283A-8AFE34366684}"/>
              </a:ext>
            </a:extLst>
          </p:cNvPr>
          <p:cNvSpPr>
            <a:spLocks noGrp="1"/>
          </p:cNvSpPr>
          <p:nvPr>
            <p:ph idx="1"/>
          </p:nvPr>
        </p:nvSpPr>
        <p:spPr>
          <a:xfrm>
            <a:off x="612647" y="1385923"/>
            <a:ext cx="10653579" cy="4593828"/>
          </a:xfrm>
        </p:spPr>
        <p:txBody>
          <a:bodyPr>
            <a:normAutofit lnSpcReduction="10000"/>
          </a:bodyPr>
          <a:lstStyle/>
          <a:p>
            <a:r>
              <a:rPr lang="en-GB" b="1" dirty="0">
                <a:latin typeface="Arial" panose="020B0604020202020204" pitchFamily="34" charset="0"/>
                <a:cs typeface="Arial" panose="020B0604020202020204" pitchFamily="34" charset="0"/>
              </a:rPr>
              <a:t>SCENARIO</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3-year-old Amira joined the nursery</a:t>
            </a:r>
          </a:p>
          <a:p>
            <a:r>
              <a:rPr lang="en-GB" dirty="0">
                <a:latin typeface="Arial" panose="020B0604020202020204" pitchFamily="34" charset="0"/>
                <a:cs typeface="Arial" panose="020B0604020202020204" pitchFamily="34" charset="0"/>
              </a:rPr>
              <a:t>Has anxiety when left by the carer</a:t>
            </a:r>
          </a:p>
          <a:p>
            <a:r>
              <a:rPr lang="en-GB" dirty="0">
                <a:latin typeface="Arial" panose="020B0604020202020204" pitchFamily="34" charset="0"/>
                <a:cs typeface="Arial" panose="020B0604020202020204" pitchFamily="34" charset="0"/>
              </a:rPr>
              <a:t>Has difficulty engaging in the play group</a:t>
            </a:r>
          </a:p>
          <a:p>
            <a:r>
              <a:rPr lang="en-GB" dirty="0">
                <a:latin typeface="Arial" panose="020B0604020202020204" pitchFamily="34" charset="0"/>
                <a:cs typeface="Arial" panose="020B0604020202020204" pitchFamily="34" charset="0"/>
              </a:rPr>
              <a:t>Limited verbal communication</a:t>
            </a:r>
          </a:p>
          <a:p>
            <a:r>
              <a:rPr lang="en-GB" b="1" dirty="0">
                <a:latin typeface="Arial" panose="020B0604020202020204" pitchFamily="34" charset="0"/>
                <a:cs typeface="Arial" panose="020B0604020202020204" pitchFamily="34" charset="0"/>
              </a:rPr>
              <a:t>OBJECTIVE</a:t>
            </a:r>
          </a:p>
          <a:p>
            <a:r>
              <a:rPr lang="en-GB" dirty="0">
                <a:latin typeface="Arial" panose="020B0604020202020204" pitchFamily="34" charset="0"/>
                <a:cs typeface="Arial" panose="020B0604020202020204" pitchFamily="34" charset="0"/>
              </a:rPr>
              <a:t>To understand Amira’s developmental needs</a:t>
            </a:r>
          </a:p>
          <a:p>
            <a:r>
              <a:rPr lang="en-GB" dirty="0">
                <a:latin typeface="Arial" panose="020B0604020202020204" pitchFamily="34" charset="0"/>
                <a:cs typeface="Arial" panose="020B0604020202020204" pitchFamily="34" charset="0"/>
              </a:rPr>
              <a:t>To contribute to and support the plan of care.</a:t>
            </a:r>
          </a:p>
          <a:p>
            <a:r>
              <a:rPr lang="en-GB" dirty="0">
                <a:latin typeface="Arial" panose="020B0604020202020204" pitchFamily="34" charset="0"/>
                <a:cs typeface="Arial" panose="020B0604020202020204" pitchFamily="34" charset="0"/>
              </a:rPr>
              <a:t>To promote the learning and behavioural development, emotional, social and physical well-being</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Neue Haas Grotesk Text Pro"/>
              <a:ea typeface="+mn-ea"/>
              <a:cs typeface="+mn-cs"/>
            </a:endParaRPr>
          </a:p>
          <a:p>
            <a:endParaRPr lang="en-GB" dirty="0"/>
          </a:p>
        </p:txBody>
      </p:sp>
    </p:spTree>
    <p:extLst>
      <p:ext uri="{BB962C8B-B14F-4D97-AF65-F5344CB8AC3E}">
        <p14:creationId xmlns:p14="http://schemas.microsoft.com/office/powerpoint/2010/main" val="229642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40E5-CDD2-3EB9-4F97-FEE2D75FF730}"/>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VYGOTSKY’S THEORY-SOCIOCULTURAL DEVELOPMENT</a:t>
            </a:r>
          </a:p>
        </p:txBody>
      </p:sp>
      <p:sp>
        <p:nvSpPr>
          <p:cNvPr id="3" name="Text Placeholder 2">
            <a:extLst>
              <a:ext uri="{FF2B5EF4-FFF2-40B4-BE49-F238E27FC236}">
                <a16:creationId xmlns:a16="http://schemas.microsoft.com/office/drawing/2014/main" id="{8FD9CF28-0A0B-ED91-C9DF-3DE032F5CAAB}"/>
              </a:ext>
            </a:extLst>
          </p:cNvPr>
          <p:cNvSpPr>
            <a:spLocks noGrp="1"/>
          </p:cNvSpPr>
          <p:nvPr>
            <p:ph type="body" idx="1"/>
          </p:nvPr>
        </p:nvSpPr>
        <p:spPr/>
        <p:txBody>
          <a:bodyPr/>
          <a:lstStyle/>
          <a:p>
            <a:r>
              <a:rPr lang="en-GB" dirty="0" err="1"/>
              <a:t>Vygotsky’S</a:t>
            </a:r>
            <a:r>
              <a:rPr lang="en-GB" dirty="0"/>
              <a:t> theory </a:t>
            </a:r>
          </a:p>
        </p:txBody>
      </p:sp>
      <p:sp>
        <p:nvSpPr>
          <p:cNvPr id="4" name="Content Placeholder 3">
            <a:extLst>
              <a:ext uri="{FF2B5EF4-FFF2-40B4-BE49-F238E27FC236}">
                <a16:creationId xmlns:a16="http://schemas.microsoft.com/office/drawing/2014/main" id="{EF679A53-0088-9625-3BED-3F1C568F9BA7}"/>
              </a:ext>
            </a:extLst>
          </p:cNvPr>
          <p:cNvSpPr>
            <a:spLocks noGrp="1"/>
          </p:cNvSpPr>
          <p:nvPr>
            <p:ph sz="half" idx="2"/>
          </p:nvPr>
        </p:nvSpPr>
        <p:spPr>
          <a:xfrm>
            <a:off x="510209" y="2386894"/>
            <a:ext cx="5157787" cy="3765089"/>
          </a:xfrm>
        </p:spPr>
        <p:txBody>
          <a:bodyPr>
            <a:normAutofit lnSpcReduction="10000"/>
          </a:bodyPr>
          <a:lstStyle/>
          <a:p>
            <a:pPr>
              <a:lnSpc>
                <a:spcPct val="150000"/>
              </a:lnSpc>
            </a:pPr>
            <a:r>
              <a:rPr lang="en-GB" dirty="0">
                <a:latin typeface="Arial" panose="020B0604020202020204" pitchFamily="34" charset="0"/>
                <a:cs typeface="Arial" panose="020B0604020202020204" pitchFamily="34" charset="0"/>
              </a:rPr>
              <a:t>The main idea is that learning is a social process. Learning development progresses through social interaction, with the help and influence of an adult.</a:t>
            </a:r>
          </a:p>
          <a:p>
            <a:pPr>
              <a:lnSpc>
                <a:spcPct val="150000"/>
              </a:lnSpc>
            </a:pPr>
            <a:r>
              <a:rPr lang="en-GB" dirty="0">
                <a:latin typeface="Arial" panose="020B0604020202020204" pitchFamily="34" charset="0"/>
                <a:cs typeface="Arial" panose="020B0604020202020204" pitchFamily="34" charset="0"/>
              </a:rPr>
              <a:t>Cognitive development is dependent on the child’s social and cultural experience (Jarvis, M, et al,2020, p.431).</a:t>
            </a:r>
          </a:p>
          <a:p>
            <a:pPr marL="0" indent="0">
              <a:lnSpc>
                <a:spcPct val="150000"/>
              </a:lnSpc>
              <a:buNone/>
            </a:pPr>
            <a:r>
              <a:rPr lang="en-GB" dirty="0">
                <a:latin typeface="Arial" panose="020B0604020202020204" pitchFamily="34" charset="0"/>
                <a:cs typeface="Arial" panose="020B0604020202020204" pitchFamily="34" charset="0"/>
              </a:rPr>
              <a:t>   </a:t>
            </a:r>
          </a:p>
        </p:txBody>
      </p:sp>
      <p:sp>
        <p:nvSpPr>
          <p:cNvPr id="14" name="Content Placeholder 3">
            <a:extLst>
              <a:ext uri="{FF2B5EF4-FFF2-40B4-BE49-F238E27FC236}">
                <a16:creationId xmlns:a16="http://schemas.microsoft.com/office/drawing/2014/main" id="{6E781990-22BA-30A3-2873-F664EAE3C8F6}"/>
              </a:ext>
            </a:extLst>
          </p:cNvPr>
          <p:cNvSpPr txBox="1">
            <a:spLocks/>
          </p:cNvSpPr>
          <p:nvPr/>
        </p:nvSpPr>
        <p:spPr>
          <a:xfrm>
            <a:off x="5936222" y="2386893"/>
            <a:ext cx="5157787" cy="376508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latin typeface="Arial" panose="020B0604020202020204" pitchFamily="34" charset="0"/>
                <a:cs typeface="Arial" panose="020B0604020202020204" pitchFamily="34" charset="0"/>
              </a:rPr>
              <a:t>Learning development happened through  social interactions,  language, and cultural context, with the core concept  of ZPD- Proximal Development </a:t>
            </a:r>
            <a:r>
              <a:rPr lang="en-US" altLang="en-US" dirty="0">
                <a:latin typeface="Arial" panose="020B0604020202020204" pitchFamily="34" charset="0"/>
                <a:cs typeface="Arial" panose="020B0604020202020204" pitchFamily="34" charset="0"/>
              </a:rPr>
              <a:t>(Smidt, 2013).</a:t>
            </a:r>
          </a:p>
          <a:p>
            <a:pPr marL="0" indent="0">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40054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A18E-8FC3-8751-32B8-0261DA0CB0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ZONE OF PROXIMAL DEVELOPMENT</a:t>
            </a:r>
          </a:p>
        </p:txBody>
      </p:sp>
      <p:sp>
        <p:nvSpPr>
          <p:cNvPr id="3" name="Text Placeholder 2">
            <a:extLst>
              <a:ext uri="{FF2B5EF4-FFF2-40B4-BE49-F238E27FC236}">
                <a16:creationId xmlns:a16="http://schemas.microsoft.com/office/drawing/2014/main" id="{AFC10408-C8C0-7510-11EE-572184351DFF}"/>
              </a:ext>
            </a:extLst>
          </p:cNvPr>
          <p:cNvSpPr>
            <a:spLocks noGrp="1"/>
          </p:cNvSpPr>
          <p:nvPr>
            <p:ph type="body" idx="1"/>
          </p:nvPr>
        </p:nvSpPr>
        <p:spPr>
          <a:xfrm>
            <a:off x="609600" y="1228535"/>
            <a:ext cx="5157787" cy="559834"/>
          </a:xfrm>
        </p:spPr>
        <p:txBody>
          <a:bodyPr/>
          <a:lstStyle/>
          <a:p>
            <a:r>
              <a:rPr lang="en-GB" dirty="0">
                <a:latin typeface="Arial" panose="020B0604020202020204" pitchFamily="34" charset="0"/>
                <a:cs typeface="Arial" panose="020B0604020202020204" pitchFamily="34" charset="0"/>
              </a:rPr>
              <a:t>Vygotsky</a:t>
            </a:r>
          </a:p>
        </p:txBody>
      </p:sp>
      <p:sp>
        <p:nvSpPr>
          <p:cNvPr id="4" name="Content Placeholder 3">
            <a:extLst>
              <a:ext uri="{FF2B5EF4-FFF2-40B4-BE49-F238E27FC236}">
                <a16:creationId xmlns:a16="http://schemas.microsoft.com/office/drawing/2014/main" id="{EA7DA303-07BE-3983-C254-2BC1F893E2AB}"/>
              </a:ext>
            </a:extLst>
          </p:cNvPr>
          <p:cNvSpPr>
            <a:spLocks noGrp="1"/>
          </p:cNvSpPr>
          <p:nvPr>
            <p:ph sz="half" idx="2"/>
          </p:nvPr>
        </p:nvSpPr>
        <p:spPr>
          <a:xfrm>
            <a:off x="609600" y="1929694"/>
            <a:ext cx="5157787" cy="3765089"/>
          </a:xfrm>
        </p:spPr>
        <p:txBody>
          <a:bodyPr>
            <a:noAutofit/>
          </a:bodyPr>
          <a:lstStyle/>
          <a:p>
            <a:r>
              <a:rPr lang="en-GB" dirty="0">
                <a:latin typeface="Arial" panose="020B0604020202020204" pitchFamily="34" charset="0"/>
                <a:cs typeface="Arial" panose="020B0604020202020204" pitchFamily="34" charset="0"/>
              </a:rPr>
              <a:t>It is the gap between the child’s ability to solve problems on their own and the ability of the child to solve problems with assistance. </a:t>
            </a:r>
          </a:p>
          <a:p>
            <a:r>
              <a:rPr lang="en-GB" dirty="0">
                <a:latin typeface="Arial" panose="020B0604020202020204" pitchFamily="34" charset="0"/>
                <a:cs typeface="Arial" panose="020B0604020202020204" pitchFamily="34" charset="0"/>
              </a:rPr>
              <a:t>Learning development focuses on interaction, guidance and collaboration.</a:t>
            </a:r>
          </a:p>
          <a:p>
            <a:r>
              <a:rPr lang="en-GB" dirty="0">
                <a:latin typeface="Arial" panose="020B0604020202020204" pitchFamily="34" charset="0"/>
                <a:cs typeface="Arial" panose="020B0604020202020204" pitchFamily="34" charset="0"/>
              </a:rPr>
              <a:t>There are key concepts or principles expanded by Vygotsky’s theory, namely:</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Scaffolding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ZPD - zone of Proximal Development</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Social Interaction and Collaboration</a:t>
            </a:r>
          </a:p>
        </p:txBody>
      </p:sp>
      <p:sp>
        <p:nvSpPr>
          <p:cNvPr id="5" name="Text Placeholder 4">
            <a:extLst>
              <a:ext uri="{FF2B5EF4-FFF2-40B4-BE49-F238E27FC236}">
                <a16:creationId xmlns:a16="http://schemas.microsoft.com/office/drawing/2014/main" id="{3739BB7E-AA48-4D67-97EC-0138678A3A46}"/>
              </a:ext>
            </a:extLst>
          </p:cNvPr>
          <p:cNvSpPr>
            <a:spLocks noGrp="1"/>
          </p:cNvSpPr>
          <p:nvPr>
            <p:ph type="body" sz="quarter" idx="3"/>
          </p:nvPr>
        </p:nvSpPr>
        <p:spPr>
          <a:xfrm>
            <a:off x="6172200" y="1228535"/>
            <a:ext cx="5183188" cy="559834"/>
          </a:xfrm>
        </p:spPr>
        <p:txBody>
          <a:bodyPr/>
          <a:lstStyle/>
          <a:p>
            <a:r>
              <a:rPr lang="en-GB" dirty="0">
                <a:latin typeface="Arial" panose="020B0604020202020204" pitchFamily="34" charset="0"/>
                <a:cs typeface="Arial" panose="020B0604020202020204" pitchFamily="34" charset="0"/>
              </a:rPr>
              <a:t>Piaget /Bowlby</a:t>
            </a:r>
          </a:p>
        </p:txBody>
      </p:sp>
      <p:sp>
        <p:nvSpPr>
          <p:cNvPr id="6" name="Content Placeholder 5">
            <a:extLst>
              <a:ext uri="{FF2B5EF4-FFF2-40B4-BE49-F238E27FC236}">
                <a16:creationId xmlns:a16="http://schemas.microsoft.com/office/drawing/2014/main" id="{0D496649-0B4C-3D62-7990-51570A43D770}"/>
              </a:ext>
            </a:extLst>
          </p:cNvPr>
          <p:cNvSpPr>
            <a:spLocks noGrp="1"/>
          </p:cNvSpPr>
          <p:nvPr>
            <p:ph sz="quarter" idx="4"/>
          </p:nvPr>
        </p:nvSpPr>
        <p:spPr>
          <a:xfrm>
            <a:off x="6172199" y="1929694"/>
            <a:ext cx="5183189" cy="3765089"/>
          </a:xfrm>
        </p:spPr>
        <p:txBody>
          <a:bodyPr>
            <a:noAutofit/>
          </a:bodyPr>
          <a:lstStyle/>
          <a:p>
            <a:r>
              <a:rPr lang="en-GB" sz="1800" dirty="0">
                <a:latin typeface="Arial" panose="020B0604020202020204" pitchFamily="34" charset="0"/>
                <a:cs typeface="Arial" panose="020B0604020202020204" pitchFamily="34" charset="0"/>
              </a:rPr>
              <a:t>Described his theory that children gain their  knowledge through their own experiences, the learning process starts when the child is born, which develops ‘SCHEMA’ – a mental framework for organising knowledge (Davey, G,2009,p.8)</a:t>
            </a:r>
          </a:p>
          <a:p>
            <a:r>
              <a:rPr lang="en-GB" sz="1800" dirty="0">
                <a:latin typeface="Arial" panose="020B0604020202020204" pitchFamily="34" charset="0"/>
                <a:cs typeface="Arial" panose="020B0604020202020204" pitchFamily="34" charset="0"/>
              </a:rPr>
              <a:t>Bowlby’s theory is about attachment theory, described as a unique bonding between the child/infant and their carer/parents.</a:t>
            </a:r>
          </a:p>
          <a:p>
            <a:r>
              <a:rPr lang="en-GB" sz="1800" dirty="0">
                <a:latin typeface="Arial" panose="020B0604020202020204" pitchFamily="34" charset="0"/>
                <a:cs typeface="Arial" panose="020B0604020202020204" pitchFamily="34" charset="0"/>
              </a:rPr>
              <a:t>Attachment theory is an inherent biological response and behavioural system in place to provide satisfaction of basic human needs.</a:t>
            </a: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8509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FD59EC-7631-6538-DA5F-F4153AA83E1D}"/>
              </a:ext>
            </a:extLst>
          </p:cNvPr>
          <p:cNvSpPr>
            <a:spLocks noGrp="1"/>
          </p:cNvSpPr>
          <p:nvPr>
            <p:ph idx="1"/>
          </p:nvPr>
        </p:nvSpPr>
        <p:spPr/>
        <p:txBody>
          <a:bodyPr>
            <a:normAutofit/>
          </a:bodyPr>
          <a:lstStyle/>
          <a:p>
            <a:pPr marL="457200" indent="-457200">
              <a:buFont typeface="+mj-lt"/>
              <a:buAutoNum type="arabicPeriod"/>
            </a:pPr>
            <a:r>
              <a:rPr lang="en-GB" dirty="0">
                <a:latin typeface="Arial" panose="020B0604020202020204" pitchFamily="34" charset="0"/>
                <a:cs typeface="Arial" panose="020B0604020202020204" pitchFamily="34" charset="0"/>
              </a:rPr>
              <a:t>ZPD - Zone of Proximal Development - the ability of the child to solve the problem on their own, and the ability to solve the problem with help</a:t>
            </a:r>
          </a:p>
          <a:p>
            <a:pPr marL="457200" indent="-457200">
              <a:buFont typeface="+mj-lt"/>
              <a:buAutoNum type="arabicPeriod"/>
            </a:pPr>
            <a:r>
              <a:rPr lang="en-GB" dirty="0">
                <a:latin typeface="Arial" panose="020B0604020202020204" pitchFamily="34" charset="0"/>
                <a:cs typeface="Arial" panose="020B0604020202020204" pitchFamily="34" charset="0"/>
              </a:rPr>
              <a:t>Scaffolding - Providing temporary support to help perform activities or tasks</a:t>
            </a:r>
          </a:p>
          <a:p>
            <a:pPr marL="457200" indent="-457200">
              <a:buFont typeface="+mj-lt"/>
              <a:buAutoNum type="arabicPeriod"/>
            </a:pPr>
            <a:r>
              <a:rPr lang="en-GB" dirty="0">
                <a:latin typeface="Arial" panose="020B0604020202020204" pitchFamily="34" charset="0"/>
                <a:cs typeface="Arial" panose="020B0604020202020204" pitchFamily="34" charset="0"/>
              </a:rPr>
              <a:t>Social Interaction and Collaboration – Learning through discussion or interactions </a:t>
            </a:r>
          </a:p>
          <a:p>
            <a:pPr marL="457200" indent="-457200">
              <a:buFont typeface="+mj-lt"/>
              <a:buAutoNum type="arabicPeriod"/>
            </a:pPr>
            <a:r>
              <a:rPr lang="en-GB" dirty="0">
                <a:latin typeface="Arial" panose="020B0604020202020204" pitchFamily="34" charset="0"/>
                <a:cs typeface="Arial" panose="020B0604020202020204" pitchFamily="34" charset="0"/>
              </a:rPr>
              <a:t>Play-based learning (young children) – Play is the key to learn their skills. Play is an Important part of children’s work as social members (</a:t>
            </a:r>
            <a:r>
              <a:rPr lang="en-GB" dirty="0" err="1">
                <a:latin typeface="Arial" panose="020B0604020202020204" pitchFamily="34" charset="0"/>
                <a:cs typeface="Arial" panose="020B0604020202020204" pitchFamily="34" charset="0"/>
              </a:rPr>
              <a:t>Kahily</a:t>
            </a:r>
            <a:r>
              <a:rPr lang="en-GB" dirty="0">
                <a:latin typeface="Arial" panose="020B0604020202020204" pitchFamily="34" charset="0"/>
                <a:cs typeface="Arial" panose="020B0604020202020204" pitchFamily="34" charset="0"/>
              </a:rPr>
              <a:t>, M.J.,2009,p.97)</a:t>
            </a:r>
          </a:p>
          <a:p>
            <a:pPr marL="457200" indent="-457200">
              <a:buFont typeface="+mj-lt"/>
              <a:buAutoNum type="arabicPeriod"/>
            </a:pPr>
            <a:r>
              <a:rPr lang="en-GB" dirty="0">
                <a:latin typeface="Arial" panose="020B0604020202020204" pitchFamily="34" charset="0"/>
                <a:cs typeface="Arial" panose="020B0604020202020204" pitchFamily="34" charset="0"/>
              </a:rPr>
              <a:t>MKO (More Knowledge Other) Someone with higher knowledge and skill to support the learner</a:t>
            </a:r>
          </a:p>
          <a:p>
            <a:pPr marL="0" indent="0">
              <a:buNone/>
            </a:pPr>
            <a:endParaRPr lang="en-GB" dirty="0">
              <a:latin typeface="Arial" panose="020B0604020202020204" pitchFamily="34" charset="0"/>
              <a:cs typeface="Arial" panose="020B0604020202020204" pitchFamily="34" charset="0"/>
            </a:endParaRPr>
          </a:p>
          <a:p>
            <a:pPr marL="457200" indent="-457200">
              <a:buFont typeface="+mj-lt"/>
              <a:buAutoNum type="arabicPeriod"/>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30FAD8D8-693E-50BA-7918-93000AD2FE5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KEY PRINCIPLES IN VYGOTSKY’S THEORY</a:t>
            </a:r>
          </a:p>
        </p:txBody>
      </p:sp>
    </p:spTree>
    <p:extLst>
      <p:ext uri="{BB962C8B-B14F-4D97-AF65-F5344CB8AC3E}">
        <p14:creationId xmlns:p14="http://schemas.microsoft.com/office/powerpoint/2010/main" val="1041885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1C895-9C68-7F0D-DFDB-84FF2C9908F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DIFFERENT STRATEGIES BASED ON VYGOTSKY’S THEORY OF LEARNING DEVELOPMENT</a:t>
            </a:r>
          </a:p>
        </p:txBody>
      </p:sp>
      <p:sp>
        <p:nvSpPr>
          <p:cNvPr id="3" name="Content Placeholder 2">
            <a:extLst>
              <a:ext uri="{FF2B5EF4-FFF2-40B4-BE49-F238E27FC236}">
                <a16:creationId xmlns:a16="http://schemas.microsoft.com/office/drawing/2014/main" id="{6FCB1F10-7E1E-1E30-EDD6-57F2DEB57A8B}"/>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SCAFFOLDING – Providing support to help the child accomplish the activities they cannot do on their own.</a:t>
            </a:r>
          </a:p>
          <a:p>
            <a:r>
              <a:rPr lang="en-GB" dirty="0">
                <a:latin typeface="Arial" panose="020B0604020202020204" pitchFamily="34" charset="0"/>
                <a:cs typeface="Arial" panose="020B0604020202020204" pitchFamily="34" charset="0"/>
              </a:rPr>
              <a:t>  Break task into smaller, manageable steps.</a:t>
            </a:r>
          </a:p>
          <a:p>
            <a:r>
              <a:rPr lang="en-GB" dirty="0">
                <a:latin typeface="Arial" panose="020B0604020202020204" pitchFamily="34" charset="0"/>
                <a:cs typeface="Arial" panose="020B0604020202020204" pitchFamily="34" charset="0"/>
              </a:rPr>
              <a:t> Gradually remove support as they gain independence.</a:t>
            </a:r>
          </a:p>
          <a:p>
            <a:r>
              <a:rPr lang="en-GB" dirty="0">
                <a:latin typeface="Arial" panose="020B0604020202020204" pitchFamily="34" charset="0"/>
                <a:cs typeface="Arial" panose="020B0604020202020204" pitchFamily="34" charset="0"/>
              </a:rPr>
              <a:t>ZPD (Zone of Proximal Development) identifies what the child can do alone and with help</a:t>
            </a:r>
          </a:p>
          <a:p>
            <a:r>
              <a:rPr lang="en-GB" dirty="0">
                <a:latin typeface="Arial" panose="020B0604020202020204" pitchFamily="34" charset="0"/>
                <a:cs typeface="Arial" panose="020B0604020202020204" pitchFamily="34" charset="0"/>
              </a:rPr>
              <a:t>   Identify the child’s ability to do a certain task alone.</a:t>
            </a:r>
          </a:p>
          <a:p>
            <a:r>
              <a:rPr lang="en-GB" dirty="0">
                <a:latin typeface="Arial" panose="020B0604020202020204" pitchFamily="34" charset="0"/>
                <a:cs typeface="Arial" panose="020B0604020202020204" pitchFamily="34" charset="0"/>
              </a:rPr>
              <a:t>   Pair with a more capable peer.</a:t>
            </a:r>
          </a:p>
          <a:p>
            <a:r>
              <a:rPr lang="en-GB" dirty="0">
                <a:latin typeface="Arial" panose="020B0604020202020204" pitchFamily="34" charset="0"/>
                <a:cs typeface="Arial" panose="020B0604020202020204" pitchFamily="34" charset="0"/>
              </a:rPr>
              <a:t>   Provide learning activities or guided challenges within the child’s ZPD.   </a:t>
            </a:r>
          </a:p>
          <a:p>
            <a:pPr marL="0" indent="0">
              <a:buNone/>
            </a:pPr>
            <a:r>
              <a:rPr lang="en-GB" dirty="0">
                <a:latin typeface="Arial" panose="020B0604020202020204" pitchFamily="34" charset="0"/>
                <a:cs typeface="Arial" panose="020B0604020202020204" pitchFamily="34" charset="0"/>
              </a:rPr>
              <a:t>                     </a:t>
            </a:r>
          </a:p>
        </p:txBody>
      </p:sp>
      <p:sp>
        <p:nvSpPr>
          <p:cNvPr id="4" name="Rectangle 1">
            <a:extLst>
              <a:ext uri="{FF2B5EF4-FFF2-40B4-BE49-F238E27FC236}">
                <a16:creationId xmlns:a16="http://schemas.microsoft.com/office/drawing/2014/main" id="{6642EF59-3C0C-F285-6F1D-8B4BE2CD163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(Smidt, 2008)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4208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3D02-8A01-6CAC-E1A9-44B0E41E9747}"/>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THE ROLE OF BIOLOGICAL AND ENVIRONMENTAL FACTOR THAT SHAPE PSYCHOLOGICAL DEVELOPMENT</a:t>
            </a:r>
          </a:p>
        </p:txBody>
      </p:sp>
      <p:sp>
        <p:nvSpPr>
          <p:cNvPr id="3" name="Text Placeholder 2">
            <a:extLst>
              <a:ext uri="{FF2B5EF4-FFF2-40B4-BE49-F238E27FC236}">
                <a16:creationId xmlns:a16="http://schemas.microsoft.com/office/drawing/2014/main" id="{1DCC70E3-8D4A-7CA8-0C11-D419E5B84DD8}"/>
              </a:ext>
            </a:extLst>
          </p:cNvPr>
          <p:cNvSpPr>
            <a:spLocks noGrp="1"/>
          </p:cNvSpPr>
          <p:nvPr>
            <p:ph type="body" idx="1"/>
          </p:nvPr>
        </p:nvSpPr>
        <p:spPr>
          <a:xfrm>
            <a:off x="609600" y="1558145"/>
            <a:ext cx="5157787" cy="559834"/>
          </a:xfrm>
        </p:spPr>
        <p:txBody>
          <a:bodyPr/>
          <a:lstStyle/>
          <a:p>
            <a:r>
              <a:rPr lang="en-GB" dirty="0">
                <a:latin typeface="Arial" panose="020B0604020202020204" pitchFamily="34" charset="0"/>
                <a:cs typeface="Arial" panose="020B0604020202020204" pitchFamily="34" charset="0"/>
              </a:rPr>
              <a:t>Nature/biological factor</a:t>
            </a:r>
          </a:p>
        </p:txBody>
      </p:sp>
      <p:sp>
        <p:nvSpPr>
          <p:cNvPr id="4" name="Content Placeholder 3">
            <a:extLst>
              <a:ext uri="{FF2B5EF4-FFF2-40B4-BE49-F238E27FC236}">
                <a16:creationId xmlns:a16="http://schemas.microsoft.com/office/drawing/2014/main" id="{61592282-E445-79B0-6573-D6BE6A2D883C}"/>
              </a:ext>
            </a:extLst>
          </p:cNvPr>
          <p:cNvSpPr>
            <a:spLocks noGrp="1"/>
          </p:cNvSpPr>
          <p:nvPr>
            <p:ph sz="half" idx="2"/>
          </p:nvPr>
        </p:nvSpPr>
        <p:spPr>
          <a:xfrm>
            <a:off x="609600" y="2117979"/>
            <a:ext cx="10985500" cy="3906415"/>
          </a:xfrm>
        </p:spPr>
        <p:txBody>
          <a:bodyPr>
            <a:normAutofit/>
          </a:bodyPr>
          <a:lstStyle/>
          <a:p>
            <a:r>
              <a:rPr lang="en-GB" dirty="0">
                <a:latin typeface="Arial" panose="020B0604020202020204" pitchFamily="34" charset="0"/>
                <a:cs typeface="Arial" panose="020B0604020202020204" pitchFamily="34" charset="0"/>
              </a:rPr>
              <a:t>Nature refers to genetic and biological factors passed from parents to the offspring. We inherit our intelligence, behaviour, brain, and face from our parents. These traits form the foundation  for our emotions, thinking, attitude or behaviour</a:t>
            </a:r>
          </a:p>
          <a:p>
            <a:r>
              <a:rPr lang="en-GB" dirty="0">
                <a:latin typeface="Arial" panose="020B0604020202020204" pitchFamily="34" charset="0"/>
                <a:cs typeface="Arial" panose="020B0604020202020204" pitchFamily="34" charset="0"/>
              </a:rPr>
              <a:t>Nurture, on the other hand, refers to the environmental Influences that shape how our traits are expressed, such as parenting, education, culture and social relationships.  </a:t>
            </a:r>
          </a:p>
          <a:p>
            <a:r>
              <a:rPr lang="en-GB" dirty="0">
                <a:latin typeface="Arial" panose="020B0604020202020204" pitchFamily="34" charset="0"/>
                <a:cs typeface="Arial" panose="020B0604020202020204" pitchFamily="34" charset="0"/>
              </a:rPr>
              <a:t>Psychological development can be fully understood through the connection between what traits we are born with and what we experience in our surroundings. (</a:t>
            </a:r>
            <a:r>
              <a:rPr lang="en-GB" dirty="0" err="1">
                <a:latin typeface="Arial" panose="020B0604020202020204" pitchFamily="34" charset="0"/>
                <a:cs typeface="Arial" panose="020B0604020202020204" pitchFamily="34" charset="0"/>
              </a:rPr>
              <a:t>ShortCutsTV</a:t>
            </a:r>
            <a:r>
              <a:rPr lang="en-GB">
                <a:latin typeface="Arial" panose="020B0604020202020204" pitchFamily="34" charset="0"/>
                <a:cs typeface="Arial" panose="020B0604020202020204" pitchFamily="34" charset="0"/>
              </a:rPr>
              <a:t> (Firm), production company, 2025)</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4A7347C-940E-BB5B-A798-4E58A3CBAD80}"/>
              </a:ext>
            </a:extLst>
          </p:cNvPr>
          <p:cNvSpPr>
            <a:spLocks noGrp="1"/>
          </p:cNvSpPr>
          <p:nvPr>
            <p:ph type="body" sz="quarter" idx="3"/>
          </p:nvPr>
        </p:nvSpPr>
        <p:spPr>
          <a:xfrm>
            <a:off x="6172200" y="1558145"/>
            <a:ext cx="5183188" cy="559834"/>
          </a:xfrm>
        </p:spPr>
        <p:txBody>
          <a:bodyPr/>
          <a:lstStyle/>
          <a:p>
            <a:r>
              <a:rPr lang="en-GB" dirty="0">
                <a:latin typeface="Arial" panose="020B0604020202020204" pitchFamily="34" charset="0"/>
                <a:cs typeface="Arial" panose="020B0604020202020204" pitchFamily="34" charset="0"/>
              </a:rPr>
              <a:t>Nurture/environmental factor</a:t>
            </a:r>
          </a:p>
        </p:txBody>
      </p:sp>
      <p:sp>
        <p:nvSpPr>
          <p:cNvPr id="17" name="Rectangle 9">
            <a:extLst>
              <a:ext uri="{FF2B5EF4-FFF2-40B4-BE49-F238E27FC236}">
                <a16:creationId xmlns:a16="http://schemas.microsoft.com/office/drawing/2014/main" id="{51A8E868-59C3-EFCA-3BE7-867F3290A593}"/>
              </a:ext>
            </a:extLst>
          </p:cNvPr>
          <p:cNvSpPr>
            <a:spLocks noGrp="1" noChangeArrowheads="1"/>
          </p:cNvSpPr>
          <p:nvPr>
            <p:ph sz="quarter" idx="4"/>
          </p:nvPr>
        </p:nvSpPr>
        <p:spPr bwMode="auto">
          <a:xfrm>
            <a:off x="11860729" y="362730"/>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6223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3D37F-0551-914C-7B53-6996108B57F4}"/>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USEFULNESS AND LIMITATIONS OF PSYCHOLOGICAL THEORY IN HEALTH AND SOCIAL CARE</a:t>
            </a:r>
          </a:p>
        </p:txBody>
      </p:sp>
      <p:sp>
        <p:nvSpPr>
          <p:cNvPr id="3" name="Content Placeholder 2">
            <a:extLst>
              <a:ext uri="{FF2B5EF4-FFF2-40B4-BE49-F238E27FC236}">
                <a16:creationId xmlns:a16="http://schemas.microsoft.com/office/drawing/2014/main" id="{8AD1C9D8-7154-B8AD-63FE-27B679C5B89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Psychological theory is vital in helping professionals to understand human behaviour, their emotions and development. It serves as a guide, improving communication and promoting well-being. However, there is a limitation due to individual differences and cultural bias.</a:t>
            </a:r>
          </a:p>
          <a:p>
            <a:r>
              <a:rPr lang="en-GB" dirty="0">
                <a:latin typeface="Arial" panose="020B0604020202020204" pitchFamily="34" charset="0"/>
                <a:cs typeface="Arial" panose="020B0604020202020204" pitchFamily="34" charset="0"/>
              </a:rPr>
              <a:t>Their theory is generalised, but some people do not fit into it.</a:t>
            </a:r>
          </a:p>
        </p:txBody>
      </p:sp>
    </p:spTree>
    <p:extLst>
      <p:ext uri="{BB962C8B-B14F-4D97-AF65-F5344CB8AC3E}">
        <p14:creationId xmlns:p14="http://schemas.microsoft.com/office/powerpoint/2010/main" val="322213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2A2E2-9A14-19C9-3236-1A973539249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8972E93-F737-1CB5-7D3D-A994C8CE7BB9}"/>
              </a:ext>
            </a:extLst>
          </p:cNvPr>
          <p:cNvSpPr>
            <a:spLocks noGrp="1"/>
          </p:cNvSpPr>
          <p:nvPr>
            <p:ph idx="1"/>
          </p:nvPr>
        </p:nvSpPr>
        <p:spPr>
          <a:xfrm>
            <a:off x="612648" y="1580778"/>
            <a:ext cx="10536883" cy="4593828"/>
          </a:xfrm>
        </p:spPr>
        <p:txBody>
          <a:bodyPr>
            <a:normAutofit/>
          </a:bodyPr>
          <a:lstStyle/>
          <a:p>
            <a:r>
              <a:rPr lang="en-GB" dirty="0">
                <a:latin typeface="Arial" panose="020B0604020202020204" pitchFamily="34" charset="0"/>
                <a:cs typeface="Arial" panose="020B0604020202020204" pitchFamily="34" charset="0"/>
              </a:rPr>
              <a:t>The main focus of Vygotsky’s cognitive development is through social and cultural Interaction. I have Learned that by engaging with more knowledgeable individuals, such as parents, teachers, and peers. I believed in Vygotsky’s theory that family, cultural and social interaction has a significant influence, if guided and supported with their ZPD (Zone of Proximal Development) it will lead to developmental progression. Using Vygotsky’s theory, helping a child like Amira to build her confidence through Interaction, scaffolding, learning within ZPD, and communicating to support her level of understanding.</a:t>
            </a:r>
          </a:p>
          <a:p>
            <a:r>
              <a:rPr lang="en-GB" dirty="0">
                <a:latin typeface="Arial" panose="020B0604020202020204" pitchFamily="34" charset="0"/>
                <a:cs typeface="Arial" panose="020B0604020202020204" pitchFamily="34" charset="0"/>
              </a:rPr>
              <a:t>Psychological development is the result of both inherited traits and environmental experience working together, nature and nurture.</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9259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1A33-AB78-8003-B6DB-747D098EEF7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D761F71-177B-1764-4BE7-EDB71238C77E}"/>
              </a:ext>
            </a:extLst>
          </p:cNvPr>
          <p:cNvSpPr>
            <a:spLocks noGrp="1"/>
          </p:cNvSpPr>
          <p:nvPr>
            <p:ph idx="1"/>
          </p:nvPr>
        </p:nvSpPr>
        <p:spPr/>
        <p:txBody>
          <a:bodyPr>
            <a:normAutofit fontScale="62500" lnSpcReduction="20000"/>
          </a:bodyPr>
          <a:lstStyle/>
          <a:p>
            <a:pPr marL="457200" lvl="0" indent="-457200">
              <a:buFont typeface="+mj-lt"/>
              <a:buAutoNum type="arabicPeriod"/>
            </a:pPr>
            <a:r>
              <a:rPr lang="en-GB" dirty="0">
                <a:latin typeface="Arial" panose="020B0604020202020204" pitchFamily="34" charset="0"/>
                <a:cs typeface="Arial" panose="020B0604020202020204" pitchFamily="34" charset="0"/>
              </a:rPr>
              <a:t>Berk, </a:t>
            </a:r>
            <a:r>
              <a:rPr lang="en-GB" dirty="0" err="1">
                <a:latin typeface="Arial" panose="020B0604020202020204" pitchFamily="34" charset="0"/>
                <a:cs typeface="Arial" panose="020B0604020202020204" pitchFamily="34" charset="0"/>
              </a:rPr>
              <a:t>winsler</a:t>
            </a:r>
            <a:r>
              <a:rPr lang="en-GB" dirty="0">
                <a:latin typeface="Arial" panose="020B0604020202020204" pitchFamily="34" charset="0"/>
                <a:cs typeface="Arial" panose="020B0604020202020204" pitchFamily="34" charset="0"/>
              </a:rPr>
              <a:t>, Omoto, J.J., Ngo, K.T., </a:t>
            </a:r>
            <a:r>
              <a:rPr lang="en-GB" dirty="0" err="1">
                <a:latin typeface="Arial" panose="020B0604020202020204" pitchFamily="34" charset="0"/>
                <a:cs typeface="Arial" panose="020B0604020202020204" pitchFamily="34" charset="0"/>
              </a:rPr>
              <a:t>Younossi</a:t>
            </a:r>
            <a:r>
              <a:rPr lang="en-GB" dirty="0">
                <a:latin typeface="Arial" panose="020B0604020202020204" pitchFamily="34" charset="0"/>
                <a:cs typeface="Arial" panose="020B0604020202020204" pitchFamily="34" charset="0"/>
              </a:rPr>
              <a:t>-Hartenstein, A. and Hartenstein, V. (2015). Patterns of growth and tract formation during the early development of secondary lineages in </a:t>
            </a:r>
            <a:r>
              <a:rPr lang="en-GB" dirty="0" err="1">
                <a:latin typeface="Arial" panose="020B0604020202020204" pitchFamily="34" charset="0"/>
                <a:cs typeface="Arial" panose="020B0604020202020204" pitchFamily="34" charset="0"/>
              </a:rPr>
              <a:t>the</a:t>
            </a:r>
            <a:r>
              <a:rPr lang="en-GB" i="1" dirty="0" err="1">
                <a:latin typeface="Arial" panose="020B0604020202020204" pitchFamily="34" charset="0"/>
                <a:cs typeface="Arial" panose="020B0604020202020204" pitchFamily="34" charset="0"/>
              </a:rPr>
              <a:t>Drosophila</a:t>
            </a:r>
            <a:r>
              <a:rPr lang="en-GB" dirty="0" err="1">
                <a:latin typeface="Arial" panose="020B0604020202020204" pitchFamily="34" charset="0"/>
                <a:cs typeface="Arial" panose="020B0604020202020204" pitchFamily="34" charset="0"/>
              </a:rPr>
              <a:t>larval</a:t>
            </a:r>
            <a:r>
              <a:rPr lang="en-GB" dirty="0">
                <a:latin typeface="Arial" panose="020B0604020202020204" pitchFamily="34" charset="0"/>
                <a:cs typeface="Arial" panose="020B0604020202020204" pitchFamily="34" charset="0"/>
              </a:rPr>
              <a:t> brain. </a:t>
            </a:r>
            <a:r>
              <a:rPr lang="en-GB" i="1" dirty="0">
                <a:latin typeface="Arial" panose="020B0604020202020204" pitchFamily="34" charset="0"/>
                <a:cs typeface="Arial" panose="020B0604020202020204" pitchFamily="34" charset="0"/>
              </a:rPr>
              <a:t>Developmental Neurobiology</a:t>
            </a:r>
            <a:r>
              <a:rPr lang="en-GB" dirty="0">
                <a:latin typeface="Arial" panose="020B0604020202020204" pitchFamily="34" charset="0"/>
                <a:cs typeface="Arial" panose="020B0604020202020204" pitchFamily="34" charset="0"/>
              </a:rPr>
              <a:t>, 76(4), pp.434–451.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://doi.org/10.1002/dneu.22325.</a:t>
            </a:r>
          </a:p>
          <a:p>
            <a:pPr marL="457200" lvl="0" indent="-457200">
              <a:buFont typeface="+mj-lt"/>
              <a:buAutoNum type="arabicPeriod"/>
            </a:pPr>
            <a:r>
              <a:rPr lang="en-GB" dirty="0">
                <a:latin typeface="Arial" panose="020B0604020202020204" pitchFamily="34" charset="0"/>
                <a:cs typeface="Arial" panose="020B0604020202020204" pitchFamily="34" charset="0"/>
              </a:rPr>
              <a:t>Boyd, D.R. and Bee, H.L. (2019). </a:t>
            </a:r>
            <a:r>
              <a:rPr lang="en-GB" i="1" dirty="0">
                <a:latin typeface="Arial" panose="020B0604020202020204" pitchFamily="34" charset="0"/>
                <a:cs typeface="Arial" panose="020B0604020202020204" pitchFamily="34" charset="0"/>
              </a:rPr>
              <a:t>Lifespan development</a:t>
            </a:r>
            <a:r>
              <a:rPr lang="en-GB" dirty="0">
                <a:latin typeface="Arial" panose="020B0604020202020204" pitchFamily="34" charset="0"/>
                <a:cs typeface="Arial" panose="020B0604020202020204" pitchFamily="34" charset="0"/>
              </a:rPr>
              <a:t>. 9th ed. Boston: Pearson.</a:t>
            </a:r>
          </a:p>
          <a:p>
            <a:pPr marL="457200" lvl="0" indent="-457200">
              <a:buFont typeface="+mj-lt"/>
              <a:buAutoNum type="arabicPeriod"/>
            </a:pPr>
            <a:r>
              <a:rPr lang="en-GB" dirty="0">
                <a:latin typeface="Arial" panose="020B0604020202020204" pitchFamily="34" charset="0"/>
                <a:cs typeface="Arial" panose="020B0604020202020204" pitchFamily="34" charset="0"/>
              </a:rPr>
              <a:t>Dovey, G. (2019). </a:t>
            </a:r>
            <a:r>
              <a:rPr lang="en-GB" i="1" dirty="0">
                <a:latin typeface="Arial" panose="020B0604020202020204" pitchFamily="34" charset="0"/>
                <a:cs typeface="Arial" panose="020B0604020202020204" pitchFamily="34" charset="0"/>
              </a:rPr>
              <a:t>Psychology</a:t>
            </a:r>
            <a:r>
              <a:rPr lang="en-GB" dirty="0">
                <a:latin typeface="Arial" panose="020B0604020202020204" pitchFamily="34" charset="0"/>
                <a:cs typeface="Arial" panose="020B0604020202020204" pitchFamily="34" charset="0"/>
              </a:rPr>
              <a:t>. 1st ed. Chichester, West Sussex: John Wiley &amp; Sons Ltd., p.8.</a:t>
            </a:r>
          </a:p>
          <a:p>
            <a:pPr marL="457200" lvl="0" indent="-457200">
              <a:buFont typeface="+mj-lt"/>
              <a:buAutoNum type="arabicPeriod"/>
            </a:pPr>
            <a:r>
              <a:rPr lang="en-GB" dirty="0">
                <a:latin typeface="Arial" panose="020B0604020202020204" pitchFamily="34" charset="0"/>
                <a:cs typeface="Arial" panose="020B0604020202020204" pitchFamily="34" charset="0"/>
              </a:rPr>
              <a:t>Harcourt, E. (2021). </a:t>
            </a:r>
            <a:r>
              <a:rPr lang="en-GB" i="1" dirty="0">
                <a:latin typeface="Arial" panose="020B0604020202020204" pitchFamily="34" charset="0"/>
                <a:cs typeface="Arial" panose="020B0604020202020204" pitchFamily="34" charset="0"/>
              </a:rPr>
              <a:t>Attachment and Character</a:t>
            </a:r>
            <a:r>
              <a:rPr lang="en-GB" dirty="0">
                <a:latin typeface="Arial" panose="020B0604020202020204" pitchFamily="34" charset="0"/>
                <a:cs typeface="Arial" panose="020B0604020202020204" pitchFamily="34" charset="0"/>
              </a:rPr>
              <a:t>. Oxford University Press.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://doi.org/10.1093/</a:t>
            </a:r>
            <a:r>
              <a:rPr lang="en-GB" dirty="0" err="1">
                <a:latin typeface="Arial" panose="020B0604020202020204" pitchFamily="34" charset="0"/>
                <a:cs typeface="Arial" panose="020B0604020202020204" pitchFamily="34" charset="0"/>
              </a:rPr>
              <a:t>oso</a:t>
            </a:r>
            <a:r>
              <a:rPr lang="en-GB" dirty="0">
                <a:latin typeface="Arial" panose="020B0604020202020204" pitchFamily="34" charset="0"/>
                <a:cs typeface="Arial" panose="020B0604020202020204" pitchFamily="34" charset="0"/>
              </a:rPr>
              <a:t>/9780192898128.001.0001.</a:t>
            </a:r>
          </a:p>
          <a:p>
            <a:pPr marL="457200" lvl="0" indent="-457200">
              <a:buFont typeface="+mj-lt"/>
              <a:buAutoNum type="arabicPeriod"/>
            </a:pPr>
            <a:r>
              <a:rPr lang="en-GB" dirty="0">
                <a:latin typeface="Arial" panose="020B0604020202020204" pitchFamily="34" charset="0"/>
                <a:cs typeface="Arial" panose="020B0604020202020204" pitchFamily="34" charset="0"/>
              </a:rPr>
              <a:t>Mary Jane </a:t>
            </a:r>
            <a:r>
              <a:rPr lang="en-GB" dirty="0" err="1">
                <a:latin typeface="Arial" panose="020B0604020202020204" pitchFamily="34" charset="0"/>
                <a:cs typeface="Arial" panose="020B0604020202020204" pitchFamily="34" charset="0"/>
              </a:rPr>
              <a:t>Kehily</a:t>
            </a:r>
            <a:r>
              <a:rPr lang="en-GB" dirty="0">
                <a:latin typeface="Arial" panose="020B0604020202020204" pitchFamily="34" charset="0"/>
                <a:cs typeface="Arial" panose="020B0604020202020204" pitchFamily="34" charset="0"/>
              </a:rPr>
              <a:t> (2009). </a:t>
            </a:r>
            <a:r>
              <a:rPr lang="en-GB" i="1" dirty="0">
                <a:latin typeface="Arial" panose="020B0604020202020204" pitchFamily="34" charset="0"/>
                <a:cs typeface="Arial" panose="020B0604020202020204" pitchFamily="34" charset="0"/>
              </a:rPr>
              <a:t>An introduction to childhood studies</a:t>
            </a:r>
            <a:r>
              <a:rPr lang="en-GB" dirty="0">
                <a:latin typeface="Arial" panose="020B0604020202020204" pitchFamily="34" charset="0"/>
                <a:cs typeface="Arial" panose="020B0604020202020204" pitchFamily="34" charset="0"/>
              </a:rPr>
              <a:t>. Maidenhead ; New York: </a:t>
            </a:r>
            <a:r>
              <a:rPr lang="en-GB" dirty="0" err="1">
                <a:latin typeface="Arial" panose="020B0604020202020204" pitchFamily="34" charset="0"/>
                <a:cs typeface="Arial" panose="020B0604020202020204" pitchFamily="34" charset="0"/>
              </a:rPr>
              <a:t>Mcgraw-Hill</a:t>
            </a:r>
            <a:r>
              <a:rPr lang="en-GB" dirty="0">
                <a:latin typeface="Arial" panose="020B0604020202020204" pitchFamily="34" charset="0"/>
                <a:cs typeface="Arial" panose="020B0604020202020204" pitchFamily="34" charset="0"/>
              </a:rPr>
              <a:t> Education, Open University Press.</a:t>
            </a:r>
          </a:p>
          <a:p>
            <a:pPr marL="457200" lvl="0" indent="-457200">
              <a:buFont typeface="+mj-lt"/>
              <a:buAutoNum type="arabicPeriod"/>
            </a:pPr>
            <a:r>
              <a:rPr lang="en-GB" dirty="0">
                <a:latin typeface="Arial" panose="020B0604020202020204" pitchFamily="34" charset="0"/>
                <a:cs typeface="Arial" panose="020B0604020202020204" pitchFamily="34" charset="0"/>
              </a:rPr>
              <a:t>Matusov, E. and Hayes, R. (2000). Sociocultural critique of Piaget and Vygotsky. </a:t>
            </a:r>
            <a:r>
              <a:rPr lang="en-GB" i="1" dirty="0">
                <a:latin typeface="Arial" panose="020B0604020202020204" pitchFamily="34" charset="0"/>
                <a:cs typeface="Arial" panose="020B0604020202020204" pitchFamily="34" charset="0"/>
              </a:rPr>
              <a:t>New Ideas in Psychology</a:t>
            </a:r>
            <a:r>
              <a:rPr lang="en-GB" dirty="0">
                <a:latin typeface="Arial" panose="020B0604020202020204" pitchFamily="34" charset="0"/>
                <a:cs typeface="Arial" panose="020B0604020202020204" pitchFamily="34" charset="0"/>
              </a:rPr>
              <a:t>, [online] 18(2-3), pp.215–239.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://doi.org/10.1016/s0732-118x(00)00009-x.</a:t>
            </a:r>
          </a:p>
          <a:p>
            <a:pPr marL="457200" lvl="0" indent="-457200">
              <a:buFont typeface="+mj-lt"/>
              <a:buAutoNum type="arabicPeriod"/>
            </a:pPr>
            <a:r>
              <a:rPr lang="en-GB" dirty="0">
                <a:latin typeface="Arial" panose="020B0604020202020204" pitchFamily="34" charset="0"/>
                <a:cs typeface="Arial" panose="020B0604020202020204" pitchFamily="34" charset="0"/>
              </a:rPr>
              <a:t>McLeod, S., Berry, K., Hodgson, C. and Wearden, A. (2019). Attachment and social support in romantic dyads: A systematic review. </a:t>
            </a:r>
            <a:r>
              <a:rPr lang="en-GB" i="1" dirty="0">
                <a:latin typeface="Arial" panose="020B0604020202020204" pitchFamily="34" charset="0"/>
                <a:cs typeface="Arial" panose="020B0604020202020204" pitchFamily="34" charset="0"/>
              </a:rPr>
              <a:t>Journal of Clinical Psychology</a:t>
            </a:r>
            <a:r>
              <a:rPr lang="en-GB" dirty="0">
                <a:latin typeface="Arial" panose="020B0604020202020204" pitchFamily="34" charset="0"/>
                <a:cs typeface="Arial" panose="020B0604020202020204" pitchFamily="34" charset="0"/>
              </a:rPr>
              <a:t>, 76(1).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://doi.org/10.1002/jclp.22868.</a:t>
            </a:r>
          </a:p>
          <a:p>
            <a:pPr marL="457200" lvl="0" indent="-457200">
              <a:buFont typeface="+mj-lt"/>
              <a:buAutoNum type="arabicPeriod"/>
            </a:pPr>
            <a:r>
              <a:rPr lang="en-GB" dirty="0" err="1">
                <a:latin typeface="Arial" panose="020B0604020202020204" pitchFamily="34" charset="0"/>
                <a:cs typeface="Arial" panose="020B0604020202020204" pitchFamily="34" charset="0"/>
              </a:rPr>
              <a:t>ShortCutsTV</a:t>
            </a:r>
            <a:r>
              <a:rPr lang="en-GB" dirty="0">
                <a:latin typeface="Arial" panose="020B0604020202020204" pitchFamily="34" charset="0"/>
                <a:cs typeface="Arial" panose="020B0604020202020204" pitchFamily="34" charset="0"/>
              </a:rPr>
              <a:t> (Firm), production company (2025). </a:t>
            </a:r>
            <a:r>
              <a:rPr lang="en-GB" i="1" dirty="0">
                <a:latin typeface="Arial" panose="020B0604020202020204" pitchFamily="34" charset="0"/>
                <a:cs typeface="Arial" panose="020B0604020202020204" pitchFamily="34" charset="0"/>
              </a:rPr>
              <a:t>Debates in psychology. Nature and nurture in psychology</a:t>
            </a:r>
            <a:r>
              <a:rPr lang="en-GB" dirty="0">
                <a:latin typeface="Arial" panose="020B0604020202020204" pitchFamily="34" charset="0"/>
                <a:cs typeface="Arial" panose="020B0604020202020204" pitchFamily="34" charset="0"/>
              </a:rPr>
              <a:t>. [online] https://video-alexanderstreet-com.ezproxy.uwtsd.ac.uk/watch/nature-nurture-and-psychology?utm_campaign=Video&amp;utm_medium=MARC&amp;utm_source=aspresolver. Available at: https://video-alexanderstreet-com.ezproxy.uwtsd.ac.uk/watch/nature-nurture-and-psychology?utm_campaign=Video&amp;utm_medium=MARC&amp;utm_source=aspresolver [Accessed 11 Oct. 2025].</a:t>
            </a:r>
          </a:p>
          <a:p>
            <a:pPr marL="457200" lvl="0" indent="-457200">
              <a:buFont typeface="+mj-lt"/>
              <a:buAutoNum type="arabicPeriod"/>
            </a:pPr>
            <a:r>
              <a:rPr lang="en-GB" dirty="0">
                <a:latin typeface="Arial" panose="020B0604020202020204" pitchFamily="34" charset="0"/>
                <a:cs typeface="Arial" panose="020B0604020202020204" pitchFamily="34" charset="0"/>
              </a:rPr>
              <a:t>Smidt, S. (2013). </a:t>
            </a:r>
            <a:r>
              <a:rPr lang="en-GB" i="1" dirty="0">
                <a:latin typeface="Arial" panose="020B0604020202020204" pitchFamily="34" charset="0"/>
                <a:cs typeface="Arial" panose="020B0604020202020204" pitchFamily="34" charset="0"/>
              </a:rPr>
              <a:t>Introducing Vygotsky</a:t>
            </a:r>
            <a:r>
              <a:rPr lang="en-GB" dirty="0">
                <a:latin typeface="Arial" panose="020B0604020202020204" pitchFamily="34" charset="0"/>
                <a:cs typeface="Arial" panose="020B0604020202020204" pitchFamily="34" charset="0"/>
              </a:rPr>
              <a:t>. [online] Routledge.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://doi.org/10.4324/9781315824185.</a:t>
            </a:r>
          </a:p>
          <a:p>
            <a:pPr marL="0" indent="0">
              <a:buNone/>
            </a:pPr>
            <a:endParaRPr lang="en-GB" dirty="0"/>
          </a:p>
        </p:txBody>
      </p:sp>
    </p:spTree>
    <p:extLst>
      <p:ext uri="{BB962C8B-B14F-4D97-AF65-F5344CB8AC3E}">
        <p14:creationId xmlns:p14="http://schemas.microsoft.com/office/powerpoint/2010/main" val="86763267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0" ma:contentTypeDescription="Create a new document." ma:contentTypeScope="" ma:versionID="ecbc1ff7d40870436517c909c5e68f0e">
  <xsd:schema xmlns:xsd="http://www.w3.org/2001/XMLSchema" xmlns:xs="http://www.w3.org/2001/XMLSchema" xmlns:p="http://schemas.microsoft.com/office/2006/metadata/properties" xmlns:ns3="ccfc14db-0f45-423b-b2f5-752f8f8a0ada" targetNamespace="http://schemas.microsoft.com/office/2006/metadata/properties" ma:root="true" ma:fieldsID="299d3f116967d4f818efcda93092093b"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74A357-FC15-4EB0-B379-DE19F73ADD4F}">
  <ds:schemaRefs>
    <ds:schemaRef ds:uri="http://schemas.openxmlformats.org/package/2006/metadata/core-properties"/>
    <ds:schemaRef ds:uri="http://purl.org/dc/terms/"/>
    <ds:schemaRef ds:uri="ccfc14db-0f45-423b-b2f5-752f8f8a0ada"/>
    <ds:schemaRef ds:uri="http://purl.org/dc/elements/1.1/"/>
    <ds:schemaRef ds:uri="http://schemas.microsoft.com/office/2006/documentManagement/types"/>
    <ds:schemaRef ds:uri="http://www.w3.org/XML/1998/namespace"/>
    <ds:schemaRef ds:uri="http://purl.org/dc/dcmitype/"/>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0423ECA1-E3E0-4B95-AABC-5294901855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64FEAD-6EFA-4BC9-8858-846FF55F84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5176</TotalTime>
  <Words>1260</Words>
  <Application>Microsoft Office PowerPoint</Application>
  <PresentationFormat>Widescreen</PresentationFormat>
  <Paragraphs>76</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Courier New</vt:lpstr>
      <vt:lpstr>Neue Haas Grotesk Text Pro</vt:lpstr>
      <vt:lpstr>Times New Roman</vt:lpstr>
      <vt:lpstr>VanillaVTI</vt:lpstr>
      <vt:lpstr>ASSIGNMENT 1 –PRESENTATION IN PSYCHOLOGY</vt:lpstr>
      <vt:lpstr>INTRODUCTION/SCENARIO</vt:lpstr>
      <vt:lpstr>VYGOTSKY’S THEORY-SOCIOCULTURAL DEVELOPMENT</vt:lpstr>
      <vt:lpstr>ZONE OF PROXIMAL DEVELOPMENT</vt:lpstr>
      <vt:lpstr>KEY PRINCIPLES IN VYGOTSKY’S THEORY</vt:lpstr>
      <vt:lpstr>DIFFERENT STRATEGIES BASED ON VYGOTSKY’S THEORY OF LEARNING DEVELOPMENT</vt:lpstr>
      <vt:lpstr>THE ROLE OF BIOLOGICAL AND ENVIRONMENTAL FACTOR THAT SHAPE PSYCHOLOGICAL DEVELOPMENT</vt:lpstr>
      <vt:lpstr>USEFULNESS AND LIMITATIONS OF PSYCHOLOGICAL THEORY IN HEALTH AND SOCIAL CARE</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Everdina Cera (2425436)</dc:creator>
  <cp:lastModifiedBy>Everdina Cera (2425436)</cp:lastModifiedBy>
  <cp:revision>2</cp:revision>
  <dcterms:created xsi:type="dcterms:W3CDTF">2025-10-04T22:13:33Z</dcterms:created>
  <dcterms:modified xsi:type="dcterms:W3CDTF">2025-10-11T21:29:11Z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