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6" r:id="rId5"/>
    <p:sldId id="267" r:id="rId6"/>
    <p:sldId id="274" r:id="rId7"/>
    <p:sldId id="268" r:id="rId8"/>
    <p:sldId id="269" r:id="rId9"/>
    <p:sldId id="270" r:id="rId10"/>
    <p:sldId id="273" r:id="rId11"/>
    <p:sldId id="272" r:id="rId12"/>
    <p:sldId id="271" r:id="rId13"/>
    <p:sldId id="260" r:id="rId14"/>
    <p:sldId id="26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94" autoAdjust="0"/>
    <p:restoredTop sz="94660"/>
  </p:normalViewPr>
  <p:slideViewPr>
    <p:cSldViewPr snapToGrid="0">
      <p:cViewPr>
        <p:scale>
          <a:sx n="70" d="100"/>
          <a:sy n="70" d="100"/>
        </p:scale>
        <p:origin x="72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395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356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731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87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620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961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45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797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967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839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49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42235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887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877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2612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7465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276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22CD4FC7-B4BD-410A-B906-343E225E91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296A1A40-2B7E-400C-9901-A5A4DCF3B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793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93D17C9-A8B0-4797-8251-22D5419DF7DB}"/>
              </a:ext>
            </a:extLst>
          </p:cNvPr>
          <p:cNvSpPr txBox="1"/>
          <p:nvPr/>
        </p:nvSpPr>
        <p:spPr>
          <a:xfrm>
            <a:off x="2663686" y="145774"/>
            <a:ext cx="731520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Preparation for Perpetuity: Training the Classical Greek Hoplite </a:t>
            </a:r>
            <a:endParaRPr lang="en-GB" sz="2000" b="1" dirty="0"/>
          </a:p>
          <a:p>
            <a:pPr algn="ctr"/>
            <a:r>
              <a:rPr lang="en-GB" sz="2000" b="1" dirty="0"/>
              <a:t>Troy Wilkinson (1500107@student.uwtsd.ac.uk)</a:t>
            </a:r>
            <a:endParaRPr lang="en-GB" sz="36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720D21-E861-4D16-B93D-629715A237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4" b="606"/>
          <a:stretch/>
        </p:blipFill>
        <p:spPr>
          <a:xfrm>
            <a:off x="2531164" y="1653878"/>
            <a:ext cx="7526701" cy="5051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923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D1224-0B45-4BDE-AB26-E58CD3107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1552" y="109086"/>
            <a:ext cx="8888896" cy="1074832"/>
          </a:xfrm>
        </p:spPr>
        <p:txBody>
          <a:bodyPr>
            <a:normAutofit/>
          </a:bodyPr>
          <a:lstStyle/>
          <a:p>
            <a:r>
              <a:rPr lang="en-GB" sz="3600" b="1" dirty="0"/>
              <a:t>Modern Scholarly Views on Hoplite Training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1712BFB-0CDD-45BA-A7A3-479E2A84377D}"/>
              </a:ext>
            </a:extLst>
          </p:cNvPr>
          <p:cNvCxnSpPr>
            <a:cxnSpLocks/>
          </p:cNvCxnSpPr>
          <p:nvPr/>
        </p:nvCxnSpPr>
        <p:spPr>
          <a:xfrm>
            <a:off x="6096000" y="1351722"/>
            <a:ext cx="0" cy="453224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39D1AC4-4F46-40EE-A1D1-8AC2934E5C55}"/>
              </a:ext>
            </a:extLst>
          </p:cNvPr>
          <p:cNvSpPr txBox="1"/>
          <p:nvPr/>
        </p:nvSpPr>
        <p:spPr>
          <a:xfrm>
            <a:off x="838199" y="1175249"/>
            <a:ext cx="502257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For Training: </a:t>
            </a:r>
          </a:p>
          <a:p>
            <a:r>
              <a:rPr lang="en-GB" b="1" dirty="0"/>
              <a:t>Matthew (2012:116-119): </a:t>
            </a:r>
            <a:r>
              <a:rPr lang="en-GB" dirty="0"/>
              <a:t>training was an important factor in a hoplite’s ability to perform. </a:t>
            </a:r>
          </a:p>
          <a:p>
            <a:endParaRPr lang="en-GB" b="1" dirty="0"/>
          </a:p>
          <a:p>
            <a:r>
              <a:rPr lang="en-GB" b="1" dirty="0"/>
              <a:t>Rawlings (2009 234-238): </a:t>
            </a:r>
            <a:r>
              <a:rPr lang="en-GB" dirty="0"/>
              <a:t>Athenian training was ritualised but imparted vital military skills. </a:t>
            </a:r>
          </a:p>
          <a:p>
            <a:endParaRPr lang="en-GB" b="1" dirty="0"/>
          </a:p>
          <a:p>
            <a:r>
              <a:rPr lang="en-GB" b="1" dirty="0"/>
              <a:t>Christ (2001 416-418): </a:t>
            </a:r>
            <a:r>
              <a:rPr lang="en-GB" dirty="0"/>
              <a:t>training was important and was in place by the end of the 5</a:t>
            </a:r>
            <a:r>
              <a:rPr lang="en-GB" baseline="30000" dirty="0"/>
              <a:t>th</a:t>
            </a:r>
            <a:r>
              <a:rPr lang="en-GB" dirty="0"/>
              <a:t> century BC.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656F51-8B66-4707-87C2-47932F3AFE2E}"/>
              </a:ext>
            </a:extLst>
          </p:cNvPr>
          <p:cNvSpPr txBox="1"/>
          <p:nvPr/>
        </p:nvSpPr>
        <p:spPr>
          <a:xfrm>
            <a:off x="6826526" y="1057494"/>
            <a:ext cx="477078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Against Training: </a:t>
            </a:r>
          </a:p>
          <a:p>
            <a:r>
              <a:rPr lang="en-GB" b="1" dirty="0"/>
              <a:t>Crowley (2012 81): </a:t>
            </a:r>
            <a:r>
              <a:rPr lang="en-GB" dirty="0"/>
              <a:t>Athenian Hoplites received no training of any form, basic or otherwise. </a:t>
            </a:r>
          </a:p>
          <a:p>
            <a:endParaRPr lang="en-GB" dirty="0"/>
          </a:p>
          <a:p>
            <a:r>
              <a:rPr lang="en-GB" b="1" dirty="0" err="1"/>
              <a:t>Konijnendijk</a:t>
            </a:r>
            <a:r>
              <a:rPr lang="en-GB" b="1" dirty="0"/>
              <a:t> (2018 39-41):</a:t>
            </a:r>
            <a:r>
              <a:rPr lang="en-GB" dirty="0"/>
              <a:t> there was an outright aversion to and disdain for training in the ancient Greek world. Militias were not drilled in weapons or formations.</a:t>
            </a:r>
          </a:p>
          <a:p>
            <a:endParaRPr lang="en-GB" dirty="0"/>
          </a:p>
          <a:p>
            <a:r>
              <a:rPr lang="en-GB" b="1" dirty="0"/>
              <a:t>Goldsworthy (2000 54): </a:t>
            </a:r>
            <a:r>
              <a:rPr lang="en-GB" dirty="0"/>
              <a:t>Classical Greek warfare needed little skill or training. 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ADC50AD-DED2-4C4F-9B2E-2F23018FFA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3993168"/>
            <a:ext cx="4321136" cy="273893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120B280-7E55-48C2-AA36-8F7906C3C7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7439" y="4169938"/>
            <a:ext cx="4701908" cy="25621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92A562-F8C6-4483-BA0C-6A2B8EE5C5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94782" y="0"/>
            <a:ext cx="1518036" cy="15180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6BAF91C-6549-44B4-86CA-F5E402831B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8815" y="-112516"/>
            <a:ext cx="1518036" cy="1518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711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20E385-54F4-42F2-9A7E-7A8B8160EC6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7">
            <a:extLst>
              <a:ext uri="{FF2B5EF4-FFF2-40B4-BE49-F238E27FC236}">
                <a16:creationId xmlns:a16="http://schemas.microsoft.com/office/drawing/2014/main" id="{B1B60728-8C3E-4908-96B8-23E9622595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3852" y="1948070"/>
            <a:ext cx="3429886" cy="3896139"/>
          </a:xfrm>
          <a:prstGeom prst="roundRect">
            <a:avLst>
              <a:gd name="adj" fmla="val 2028"/>
            </a:avLst>
          </a:prstGeom>
          <a:solidFill>
            <a:schemeClr val="bg1"/>
          </a:solidFill>
          <a:ln>
            <a:noFill/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863A61-61E9-4C3E-866F-D7A1C8DAE6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6824" y="2517826"/>
            <a:ext cx="2843942" cy="27566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A7D2EB-4CA5-4C7D-89DC-9C7157986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gradFill flip="none" rotWithShape="1">
                  <a:gsLst>
                    <a:gs pos="28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  <a:tileRect/>
                </a:gradFill>
              </a:rPr>
              <a:t>Proposition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7D696-9340-49C1-99EF-7B584EDD3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825625"/>
            <a:ext cx="6356856" cy="4351338"/>
          </a:xfrm>
        </p:spPr>
        <p:txBody>
          <a:bodyPr>
            <a:normAutofit/>
          </a:bodyPr>
          <a:lstStyle/>
          <a:p>
            <a:r>
              <a:rPr lang="en-GB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 Contrary to the views of several modern scholars, the balance of evidence suggests that training does seem to have existed in the Classical period. </a:t>
            </a:r>
          </a:p>
          <a:p>
            <a:r>
              <a:rPr lang="en-GB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Some of this evidence is not as clear as first impressions suggest and must be viewed in a broader context. </a:t>
            </a:r>
          </a:p>
          <a:p>
            <a:r>
              <a:rPr lang="en-GB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What form this training took and how widespread it was remains largely unknown. </a:t>
            </a:r>
          </a:p>
        </p:txBody>
      </p:sp>
    </p:spTree>
    <p:extLst>
      <p:ext uri="{BB962C8B-B14F-4D97-AF65-F5344CB8AC3E}">
        <p14:creationId xmlns:p14="http://schemas.microsoft.com/office/powerpoint/2010/main" val="39911552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BE75F-F2C3-41A3-AA4A-0F29ABC35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267" y="-197582"/>
            <a:ext cx="10515600" cy="9231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Trained Hoplite Forces of the Classical Period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3D930-7B1B-4A37-84DE-FCBB53767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878" y="193708"/>
            <a:ext cx="8183026" cy="6498640"/>
          </a:xfrm>
        </p:spPr>
        <p:txBody>
          <a:bodyPr>
            <a:noAutofit/>
          </a:bodyPr>
          <a:lstStyle/>
          <a:p>
            <a:pPr algn="just"/>
            <a:endParaRPr lang="en-GB" sz="2300" b="1" dirty="0"/>
          </a:p>
          <a:p>
            <a:pPr algn="just"/>
            <a:r>
              <a:rPr lang="en-GB" sz="2300" b="1" dirty="0"/>
              <a:t>The Spartans: </a:t>
            </a:r>
          </a:p>
          <a:p>
            <a:pPr algn="just"/>
            <a:r>
              <a:rPr lang="en-GB" sz="2300" dirty="0"/>
              <a:t>“Moreover the </a:t>
            </a:r>
            <a:r>
              <a:rPr lang="en-GB" sz="2300" b="1" dirty="0"/>
              <a:t>law requires all Lacedaemonians to practise gymnastics regularly throughout the campaign</a:t>
            </a:r>
            <a:r>
              <a:rPr lang="en-GB" sz="2300" dirty="0"/>
              <a:t>; and the result is that they take more pride in themselves and have a more dignified appearance than other men.” </a:t>
            </a:r>
            <a:r>
              <a:rPr lang="en-GB" sz="2300" b="1" dirty="0"/>
              <a:t>– Xen. </a:t>
            </a:r>
            <a:r>
              <a:rPr lang="en-GB" sz="2300" b="1" i="1" dirty="0"/>
              <a:t>Lak.Pol</a:t>
            </a:r>
            <a:r>
              <a:rPr lang="en-GB" sz="2300" b="1" dirty="0"/>
              <a:t>.12.5-6. </a:t>
            </a:r>
          </a:p>
          <a:p>
            <a:pPr algn="just"/>
            <a:endParaRPr lang="en-GB" sz="2300" b="1" dirty="0"/>
          </a:p>
          <a:p>
            <a:pPr algn="just"/>
            <a:r>
              <a:rPr lang="en-GB" sz="2300" b="1" dirty="0"/>
              <a:t>The Thebans: </a:t>
            </a:r>
          </a:p>
          <a:p>
            <a:pPr algn="just"/>
            <a:r>
              <a:rPr lang="en-GB" sz="2300" b="1" dirty="0"/>
              <a:t>For all the Boeotians were now training themselves in the craft of arms</a:t>
            </a:r>
            <a:r>
              <a:rPr lang="en-GB" sz="2300" dirty="0"/>
              <a:t>, glorying in their victory at Leuctra.” </a:t>
            </a:r>
            <a:r>
              <a:rPr lang="en-GB" sz="2300" b="1" dirty="0"/>
              <a:t>– Xen.</a:t>
            </a:r>
            <a:r>
              <a:rPr lang="en-GB" sz="2300" b="1" i="1" dirty="0"/>
              <a:t>Hell</a:t>
            </a:r>
            <a:r>
              <a:rPr lang="en-GB" sz="2300" b="1" dirty="0"/>
              <a:t>.6.5.23.</a:t>
            </a:r>
          </a:p>
          <a:p>
            <a:pPr algn="just"/>
            <a:endParaRPr lang="en-GB" sz="2300" b="1" dirty="0"/>
          </a:p>
          <a:p>
            <a:pPr algn="just"/>
            <a:r>
              <a:rPr lang="en-GB" sz="2300" b="1" dirty="0"/>
              <a:t>The Argive One Thousand:</a:t>
            </a:r>
          </a:p>
          <a:p>
            <a:pPr algn="just"/>
            <a:r>
              <a:rPr lang="en-GB" sz="2300" dirty="0"/>
              <a:t>“next to them the allies from Arcadia; </a:t>
            </a:r>
            <a:r>
              <a:rPr lang="en-GB" sz="2300" b="1" dirty="0"/>
              <a:t>after whom came the thousand picked men of the Argives, to whom the state had given a long course of military training at the public expense</a:t>
            </a:r>
            <a:r>
              <a:rPr lang="en-GB" sz="2300" dirty="0"/>
              <a:t>.” </a:t>
            </a:r>
            <a:r>
              <a:rPr lang="en-GB" sz="2300" b="1" dirty="0"/>
              <a:t>– Thuc.2.67.2 </a:t>
            </a:r>
          </a:p>
          <a:p>
            <a:pPr algn="just"/>
            <a:r>
              <a:rPr lang="en-GB" sz="2300" b="1" dirty="0"/>
              <a:t> </a:t>
            </a:r>
            <a:endParaRPr lang="en-GB" sz="2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BEBA12-8E9B-459D-A7A1-100E79C8E2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0935" y="1096731"/>
            <a:ext cx="2530059" cy="54381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D8438F-8BCF-4D29-8BD3-0DE509ECCFEC}"/>
              </a:ext>
            </a:extLst>
          </p:cNvPr>
          <p:cNvSpPr txBox="1"/>
          <p:nvPr/>
        </p:nvSpPr>
        <p:spPr>
          <a:xfrm>
            <a:off x="9181600" y="6534834"/>
            <a:ext cx="2928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Statue of a Spartan Officer 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CD576A-DC69-4A4C-B6C6-06D0F96D51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2293" y="-33410"/>
            <a:ext cx="1518036" cy="1518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713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BC175A1-9949-45E5-B8CD-79F3F08EF4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3" r="9260" b="1"/>
          <a:stretch/>
        </p:blipFill>
        <p:spPr>
          <a:xfrm rot="10800000">
            <a:off x="7848600" y="2907956"/>
            <a:ext cx="4343400" cy="39500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D9B93D-04C5-4D26-99C3-8C1D8714162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81" r="5" b="6955"/>
          <a:stretch/>
        </p:blipFill>
        <p:spPr>
          <a:xfrm rot="10800000">
            <a:off x="7848600" y="10"/>
            <a:ext cx="4343400" cy="2907946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7F9F02B-DB04-4B60-859E-78BED6F401B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48600" cy="6858000"/>
          </a:xfrm>
          <a:prstGeom prst="rect">
            <a:avLst/>
          </a:prstGeom>
          <a:ln>
            <a:noFill/>
          </a:ln>
          <a:effectLst>
            <a:outerShdw blurRad="139700" dist="508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E6AD6-88B6-403A-98AB-D6759B37A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8311"/>
            <a:ext cx="8067261" cy="84117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Training at Sparta Compared to Other </a:t>
            </a:r>
            <a:r>
              <a:rPr lang="en-GB" sz="3600" b="1" i="1" dirty="0"/>
              <a:t>Poleis</a:t>
            </a:r>
            <a:r>
              <a:rPr lang="en-GB" sz="3600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CAFD7-91E8-425E-BB8C-61BC3762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79" y="2488512"/>
            <a:ext cx="6184314" cy="4351338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“And again we know that even </a:t>
            </a:r>
            <a:r>
              <a:rPr lang="en-GB" b="1" dirty="0"/>
              <a:t>the Spartans</a:t>
            </a:r>
            <a:r>
              <a:rPr lang="en-GB" dirty="0"/>
              <a:t>, although so long as they persisted by themselves in their laborious exercises </a:t>
            </a:r>
            <a:r>
              <a:rPr lang="en-GB" b="1" dirty="0"/>
              <a:t>they surpassed all other peoples, now fall behind others both in gymnastic and in military contests; for they used not to excel </a:t>
            </a:r>
            <a:r>
              <a:rPr lang="en-GB" dirty="0"/>
              <a:t>because they exercised their young men in this fashion but only </a:t>
            </a:r>
            <a:r>
              <a:rPr lang="en-GB" b="1" dirty="0"/>
              <a:t>because they trained and their adversaries did not</a:t>
            </a:r>
            <a:r>
              <a:rPr lang="en-GB" dirty="0"/>
              <a:t>.” </a:t>
            </a:r>
            <a:r>
              <a:rPr lang="en-GB" b="1" dirty="0"/>
              <a:t>– Arist.</a:t>
            </a:r>
            <a:r>
              <a:rPr lang="en-GB" b="1" i="1" dirty="0"/>
              <a:t>Pol</a:t>
            </a:r>
            <a:r>
              <a:rPr lang="en-GB" b="1" dirty="0"/>
              <a:t>.8.1338b.25-30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C73F0D-FA5F-4079-B523-F1579F675DBE}"/>
              </a:ext>
            </a:extLst>
          </p:cNvPr>
          <p:cNvSpPr txBox="1"/>
          <p:nvPr/>
        </p:nvSpPr>
        <p:spPr>
          <a:xfrm>
            <a:off x="6485054" y="3712626"/>
            <a:ext cx="14395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Oxford Classical Texts Translation by Ross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09EA1D-2D2E-4462-96DE-107D6E7D71EA}"/>
              </a:ext>
            </a:extLst>
          </p:cNvPr>
          <p:cNvSpPr txBox="1"/>
          <p:nvPr/>
        </p:nvSpPr>
        <p:spPr>
          <a:xfrm>
            <a:off x="6488138" y="1645306"/>
            <a:ext cx="13604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Leob</a:t>
            </a:r>
            <a:r>
              <a:rPr lang="en-GB" b="1" dirty="0"/>
              <a:t> Translation by Rackham</a:t>
            </a:r>
          </a:p>
        </p:txBody>
      </p:sp>
      <p:sp>
        <p:nvSpPr>
          <p:cNvPr id="9" name="Rectangle 8"/>
          <p:cNvSpPr/>
          <p:nvPr/>
        </p:nvSpPr>
        <p:spPr>
          <a:xfrm>
            <a:off x="8162693" y="1260088"/>
            <a:ext cx="3423424" cy="301083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924556" y="6099717"/>
            <a:ext cx="4267444" cy="37914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F44825-5634-4F40-B7B5-A2F1CFA302C2}"/>
              </a:ext>
            </a:extLst>
          </p:cNvPr>
          <p:cNvSpPr/>
          <p:nvPr/>
        </p:nvSpPr>
        <p:spPr>
          <a:xfrm>
            <a:off x="235092" y="922031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/>
              <a:t>There was no training in place outside of Sparta before 350 BC (van Wees 2004: 89-90).</a:t>
            </a:r>
          </a:p>
          <a:p>
            <a:r>
              <a:rPr lang="en-GB" sz="2000" dirty="0"/>
              <a:t>The Spartan military advantage was that they trained where other states did not (Hodkinson 2006: 139).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B92BEC3-13E6-46E6-B5AE-0C8605CA88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27099" y="-107407"/>
            <a:ext cx="1518036" cy="1518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94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2704" y="0"/>
            <a:ext cx="4316896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 Aristotle in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8209" y="1176268"/>
            <a:ext cx="10233800" cy="53305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“Hence our predecessors </a:t>
            </a:r>
            <a:r>
              <a:rPr lang="en-GB" b="1" dirty="0"/>
              <a:t>included music in education </a:t>
            </a:r>
            <a:r>
              <a:rPr lang="en-GB" dirty="0"/>
              <a:t>not as a necessity （for there is nothing necessary about it）, nor as useful （in the way in which </a:t>
            </a:r>
            <a:r>
              <a:rPr lang="en-GB" b="1" dirty="0"/>
              <a:t>reading and writing </a:t>
            </a:r>
            <a:r>
              <a:rPr lang="en-GB" dirty="0"/>
              <a:t>are useful for </a:t>
            </a:r>
            <a:r>
              <a:rPr lang="en-GB" b="1" dirty="0"/>
              <a:t>business </a:t>
            </a:r>
            <a:r>
              <a:rPr lang="en-GB" dirty="0"/>
              <a:t>and for </a:t>
            </a:r>
            <a:r>
              <a:rPr lang="en-GB" b="1" dirty="0"/>
              <a:t>household management </a:t>
            </a:r>
            <a:r>
              <a:rPr lang="en-GB" dirty="0"/>
              <a:t>and for </a:t>
            </a:r>
            <a:r>
              <a:rPr lang="en-GB" b="1" dirty="0"/>
              <a:t>acquiring learning and for many pursuits of civil life</a:t>
            </a:r>
            <a:r>
              <a:rPr lang="en-GB" dirty="0"/>
              <a:t>, while drawing also seems to be useful in making us better judges of the works of artists, nor yet again as </a:t>
            </a:r>
            <a:r>
              <a:rPr lang="en-GB" b="1" dirty="0"/>
              <a:t>we pursue gymnastics, for the sake of health and strength</a:t>
            </a:r>
            <a:r>
              <a:rPr lang="en-GB" dirty="0"/>
              <a:t>.” </a:t>
            </a:r>
            <a:r>
              <a:rPr lang="en-GB" b="1" dirty="0"/>
              <a:t>– Arist.</a:t>
            </a:r>
            <a:r>
              <a:rPr lang="en-GB" b="1" i="1" dirty="0"/>
              <a:t>Pol</a:t>
            </a:r>
            <a:r>
              <a:rPr lang="en-GB" b="1" dirty="0"/>
              <a:t>.8.1338a.</a:t>
            </a:r>
          </a:p>
          <a:p>
            <a:r>
              <a:rPr lang="en-GB" b="1" dirty="0"/>
              <a:t> </a:t>
            </a:r>
          </a:p>
          <a:p>
            <a:r>
              <a:rPr lang="en-GB" dirty="0"/>
              <a:t>“Now at the present time some of the states </a:t>
            </a:r>
            <a:r>
              <a:rPr lang="en-GB" b="1" dirty="0"/>
              <a:t>reputed to pay the greatest attention to children produce in them an athletic habit</a:t>
            </a:r>
            <a:r>
              <a:rPr lang="en-GB" dirty="0"/>
              <a:t> to the detriment of their bodily form and growth.” </a:t>
            </a:r>
            <a:r>
              <a:rPr lang="en-GB" b="1" dirty="0"/>
              <a:t>– Arist.</a:t>
            </a:r>
            <a:r>
              <a:rPr lang="en-GB" b="1" i="1" dirty="0"/>
              <a:t>Pol</a:t>
            </a:r>
            <a:r>
              <a:rPr lang="en-GB" b="1" dirty="0"/>
              <a:t>.8.1338b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“And others of the mainland races, some in the same degree as those named and some more, which although piratical </a:t>
            </a:r>
            <a:r>
              <a:rPr lang="en-GB" b="1" dirty="0"/>
              <a:t>have got no share of manly courage</a:t>
            </a:r>
            <a:r>
              <a:rPr lang="en-GB" dirty="0"/>
              <a:t>.” </a:t>
            </a:r>
            <a:r>
              <a:rPr lang="en-GB" b="1" dirty="0"/>
              <a:t>– Arist.</a:t>
            </a:r>
            <a:r>
              <a:rPr lang="en-GB" b="1" i="1" dirty="0"/>
              <a:t>Pol</a:t>
            </a:r>
            <a:r>
              <a:rPr lang="en-GB" b="1" dirty="0"/>
              <a:t>.8.1338b. 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0C6FFAB-06CB-4DE1-8F65-11A5A109CF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6165" y="0"/>
            <a:ext cx="1515835" cy="151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201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B652D-D55E-420E-A242-978ECCE1C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92" y="0"/>
            <a:ext cx="10515600" cy="66304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Physical Fitness as Training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6BCA0-DF71-4B53-A3B6-88C6B4F8C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81075"/>
            <a:ext cx="7845287" cy="2557237"/>
          </a:xfrm>
        </p:spPr>
        <p:txBody>
          <a:bodyPr>
            <a:noAutofit/>
          </a:bodyPr>
          <a:lstStyle/>
          <a:p>
            <a:r>
              <a:rPr lang="en-GB" sz="2400" b="1" dirty="0"/>
              <a:t>Desiring to train the army, he offered prizes both to the heavy-armed divisions, for the division which should be in the best physical condition</a:t>
            </a:r>
            <a:r>
              <a:rPr lang="en-GB" sz="2400" dirty="0"/>
              <a:t>, and </a:t>
            </a:r>
            <a:r>
              <a:rPr lang="en-GB" sz="2400" b="1" dirty="0"/>
              <a:t>to the cavalry divisions, for the one which should show the best horsemanship</a:t>
            </a:r>
            <a:r>
              <a:rPr lang="en-GB" sz="2400" dirty="0"/>
              <a:t>; and he also </a:t>
            </a:r>
            <a:r>
              <a:rPr lang="en-GB" sz="2400" b="1" dirty="0"/>
              <a:t>offered prizes to peltasts and bowmen, for all who should prove themselves best in their respective duties</a:t>
            </a:r>
            <a:r>
              <a:rPr lang="en-GB" sz="2400" dirty="0"/>
              <a:t>.” </a:t>
            </a:r>
            <a:r>
              <a:rPr lang="en-GB" sz="2400" b="1" dirty="0"/>
              <a:t>– Xenophon.</a:t>
            </a:r>
            <a:r>
              <a:rPr lang="en-GB" sz="2400" b="1" i="1" dirty="0"/>
              <a:t>Hellenika</a:t>
            </a:r>
            <a:r>
              <a:rPr lang="en-GB" sz="2400" b="1" dirty="0"/>
              <a:t>.3.4.16. </a:t>
            </a:r>
          </a:p>
          <a:p>
            <a:endParaRPr lang="en-GB" sz="2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8E2F0E-64C1-4627-ACF2-332702A34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5287" y="1205948"/>
            <a:ext cx="4247964" cy="42203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773BE9-5044-4B3C-AA3A-76DE1EF247DD}"/>
              </a:ext>
            </a:extLst>
          </p:cNvPr>
          <p:cNvSpPr txBox="1"/>
          <p:nvPr/>
        </p:nvSpPr>
        <p:spPr>
          <a:xfrm>
            <a:off x="7845287" y="5725551"/>
            <a:ext cx="408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Remains of a bronze breastplate belonging to a hoplite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2D22BA4-4533-415C-A1C4-2CB80E6A7052}"/>
              </a:ext>
            </a:extLst>
          </p:cNvPr>
          <p:cNvSpPr/>
          <p:nvPr/>
        </p:nvSpPr>
        <p:spPr>
          <a:xfrm>
            <a:off x="522136" y="821893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The rewards offered by King </a:t>
            </a:r>
            <a:r>
              <a:rPr lang="en-GB" dirty="0" err="1"/>
              <a:t>Agesilaous</a:t>
            </a:r>
            <a:r>
              <a:rPr lang="en-GB" dirty="0"/>
              <a:t> inform us greatly on the nature of hoplite training… while physical fitness could help this would not really prepare for combat (van Wees 2004: 91-92).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EB27F6C-B726-429F-85D8-4F0C29EC5820}"/>
              </a:ext>
            </a:extLst>
          </p:cNvPr>
          <p:cNvSpPr/>
          <p:nvPr/>
        </p:nvSpPr>
        <p:spPr>
          <a:xfrm>
            <a:off x="186214" y="4826675"/>
            <a:ext cx="438647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Hoplite armour could weigh up to 30kg with an average weight of 20kg (Schwartz 2013: 115-116) </a:t>
            </a:r>
          </a:p>
          <a:p>
            <a:endParaRPr lang="en-GB" dirty="0"/>
          </a:p>
          <a:p>
            <a:r>
              <a:rPr lang="en-GB" dirty="0"/>
              <a:t>Tests have been done which showed that participants were exhausted after 30 minutes (Matthew 2012: 115-116).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6DA621-676B-4D35-85C3-4AB2C761B9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5494" y="-25515"/>
            <a:ext cx="1518036" cy="15119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91EB750-A535-4C45-9983-3D1B9CBA6F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964" y="-95978"/>
            <a:ext cx="1518036" cy="15180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167834-0693-496C-B936-CC3096C9C64E}"/>
              </a:ext>
            </a:extLst>
          </p:cNvPr>
          <p:cNvSpPr txBox="1"/>
          <p:nvPr/>
        </p:nvSpPr>
        <p:spPr>
          <a:xfrm>
            <a:off x="4572684" y="4848388"/>
            <a:ext cx="34014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Estimated Weight of Hoplite Armour: </a:t>
            </a:r>
          </a:p>
          <a:p>
            <a:r>
              <a:rPr lang="en-GB" i="1" dirty="0"/>
              <a:t>c.</a:t>
            </a:r>
            <a:r>
              <a:rPr lang="en-GB" dirty="0"/>
              <a:t>16 kg for body armour </a:t>
            </a:r>
          </a:p>
          <a:p>
            <a:r>
              <a:rPr lang="en-GB" i="1" dirty="0"/>
              <a:t>c.</a:t>
            </a:r>
            <a:r>
              <a:rPr lang="en-GB" dirty="0"/>
              <a:t>7-8kg for shield </a:t>
            </a:r>
          </a:p>
          <a:p>
            <a:r>
              <a:rPr lang="en-GB" i="1" dirty="0"/>
              <a:t>c.</a:t>
            </a:r>
            <a:r>
              <a:rPr lang="en-GB" dirty="0"/>
              <a:t>1-2kg for helmet (Schwartz 2013: 95-96).  </a:t>
            </a:r>
            <a:r>
              <a:rPr lang="en-GB" u="sng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18533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BE4B1-6EE3-4143-9FAA-D24C4C44A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477" y="116812"/>
            <a:ext cx="10515600" cy="598806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An Attitude Against Training?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1D3F9-976E-48ED-ABDB-2E79E0DE3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23212"/>
            <a:ext cx="7858538" cy="2770306"/>
          </a:xfrm>
        </p:spPr>
        <p:txBody>
          <a:bodyPr>
            <a:noAutofit/>
          </a:bodyPr>
          <a:lstStyle/>
          <a:p>
            <a:r>
              <a:rPr lang="en-GB" dirty="0"/>
              <a:t>“Although the eyes of an enemy may occasionally profit by our liberality; </a:t>
            </a:r>
            <a:r>
              <a:rPr lang="en-GB" b="1" dirty="0"/>
              <a:t>trusting less in system and policy than to the native spirit of our citizens; while in education, where our rivals from their very cradles by a painful discipline seek after manliness</a:t>
            </a:r>
            <a:r>
              <a:rPr lang="en-GB" dirty="0"/>
              <a:t>.” </a:t>
            </a:r>
            <a:r>
              <a:rPr lang="en-GB" b="1" dirty="0"/>
              <a:t>– Thuc.2.39.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65F1C2-4572-4485-B80F-26B3AEE74A9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7725" y="1205346"/>
            <a:ext cx="3601423" cy="48018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37C2B2-82C2-4C69-B6AE-BA9150F94412}"/>
              </a:ext>
            </a:extLst>
          </p:cNvPr>
          <p:cNvSpPr txBox="1"/>
          <p:nvPr/>
        </p:nvSpPr>
        <p:spPr>
          <a:xfrm>
            <a:off x="8534400" y="6007243"/>
            <a:ext cx="2782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Perikles</a:t>
            </a:r>
            <a:r>
              <a:rPr lang="en-GB" b="1" dirty="0"/>
              <a:t>, Athenian Statesmen 495-429 BC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9DAFCB-4D04-45D4-97FE-925EAAC63767}"/>
              </a:ext>
            </a:extLst>
          </p:cNvPr>
          <p:cNvSpPr txBox="1"/>
          <p:nvPr/>
        </p:nvSpPr>
        <p:spPr>
          <a:xfrm>
            <a:off x="256442" y="5267714"/>
            <a:ext cx="69792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sz="2400" dirty="0"/>
              <a:t>Navies in the Classical period also needed extensive training in order to be effective (Hunt 2007: 136-137).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742EF6-94B6-4864-AD3B-28F83991DE4F}"/>
              </a:ext>
            </a:extLst>
          </p:cNvPr>
          <p:cNvSpPr/>
          <p:nvPr/>
        </p:nvSpPr>
        <p:spPr>
          <a:xfrm>
            <a:off x="881269" y="140714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This speech seems to have been aimed to develop courage to account for an absence of dedicated military training and an attitude against such training (</a:t>
            </a:r>
            <a:r>
              <a:rPr lang="en-GB" dirty="0" err="1"/>
              <a:t>Konijinendjik</a:t>
            </a:r>
            <a:r>
              <a:rPr lang="en-GB" dirty="0"/>
              <a:t> 2018: 50-51).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236C35-EECA-450B-BE6C-3EB9E83BD8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4246" y="-40352"/>
            <a:ext cx="1518036" cy="1511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281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3E379-3944-4FD6-934D-7E706E746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97834" y="83861"/>
            <a:ext cx="10515600" cy="56252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/>
              <a:t>Other Opinions on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B3633-42B3-4AD9-BA76-0408E10D90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27" y="2499377"/>
            <a:ext cx="6831304" cy="2561899"/>
          </a:xfrm>
        </p:spPr>
        <p:txBody>
          <a:bodyPr/>
          <a:lstStyle/>
          <a:p>
            <a:r>
              <a:rPr lang="en-GB" b="1" dirty="0"/>
              <a:t>This being so, all men must train for war not in war-time, but while they are living in peace. Therefore, a judicious State must carry out a march, every month, for not less than one whole day.” – Plat.Laws.8.829a-c.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422BF9-221F-42FB-9236-3B2D329FD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3526" y="365125"/>
            <a:ext cx="3280117" cy="49201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752A76-09EC-421B-834C-1582A1A4B30B}"/>
              </a:ext>
            </a:extLst>
          </p:cNvPr>
          <p:cNvSpPr txBox="1"/>
          <p:nvPr/>
        </p:nvSpPr>
        <p:spPr>
          <a:xfrm>
            <a:off x="8494643" y="5724939"/>
            <a:ext cx="2928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Plato, Athenian Philosopher 428-348 BC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479969-A843-40BD-9C16-C3791DD551F8}"/>
              </a:ext>
            </a:extLst>
          </p:cNvPr>
          <p:cNvSpPr txBox="1"/>
          <p:nvPr/>
        </p:nvSpPr>
        <p:spPr>
          <a:xfrm>
            <a:off x="300927" y="5061276"/>
            <a:ext cx="734945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sz="2400" dirty="0"/>
              <a:t>The level of training would gradually increase during the 4</a:t>
            </a:r>
            <a:r>
              <a:rPr lang="en-GB" sz="2400" baseline="30000" dirty="0"/>
              <a:t>th</a:t>
            </a:r>
            <a:r>
              <a:rPr lang="en-GB" sz="2400" dirty="0"/>
              <a:t> century BC in response to the needs of the time (Hunt 2007: 136-137)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0997B8-434B-47A0-8434-202AEC8ED001}"/>
              </a:ext>
            </a:extLst>
          </p:cNvPr>
          <p:cNvSpPr/>
          <p:nvPr/>
        </p:nvSpPr>
        <p:spPr>
          <a:xfrm>
            <a:off x="668579" y="1053338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This passage shows the general lack of military training amongst poleis of the Classical period (van Wees 2004: 89-90)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ADBEB5-A9CF-42C6-815C-45378910F4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4356" y="83861"/>
            <a:ext cx="1518036" cy="1518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876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459C5-0974-49DA-8C85-718FD26E6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100" y="159026"/>
            <a:ext cx="10515600" cy="46976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/>
              <a:t>The Importance of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2435F-54F5-42A2-A5B2-BD3C78ABE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459" y="2067757"/>
            <a:ext cx="7752522" cy="1911489"/>
          </a:xfrm>
        </p:spPr>
        <p:txBody>
          <a:bodyPr>
            <a:normAutofit/>
          </a:bodyPr>
          <a:lstStyle/>
          <a:p>
            <a:r>
              <a:rPr lang="en-GB" sz="2400" dirty="0"/>
              <a:t>“Also </a:t>
            </a:r>
            <a:r>
              <a:rPr lang="en-GB" sz="2400" b="1" dirty="0"/>
              <a:t>experience</a:t>
            </a:r>
            <a:r>
              <a:rPr lang="en-GB" sz="2400" dirty="0"/>
              <a:t> renders them (professional soldiers) the most efficient in inflicting loss on the enemy without sustaining it themselves, as </a:t>
            </a:r>
            <a:r>
              <a:rPr lang="en-GB" sz="2400" b="1" dirty="0"/>
              <a:t>they are skilled in the use of arms, and equipped with the best ones both for attack and defence</a:t>
            </a:r>
            <a:r>
              <a:rPr lang="en-GB" sz="2400" dirty="0"/>
              <a:t>.” </a:t>
            </a:r>
            <a:r>
              <a:rPr lang="en-GB" sz="2400" b="1" dirty="0"/>
              <a:t>– Arist.Nic.Eth.3.8. 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A0B385-CC05-4E84-B9D3-AA8CB51638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1883" y="805207"/>
            <a:ext cx="3723817" cy="49906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78A990-4359-4B43-965E-414E07F671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900" y="5795889"/>
            <a:ext cx="3017782" cy="7681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89F588-36A5-443D-944C-97AB695DD3CA}"/>
              </a:ext>
            </a:extLst>
          </p:cNvPr>
          <p:cNvSpPr txBox="1"/>
          <p:nvPr/>
        </p:nvSpPr>
        <p:spPr>
          <a:xfrm>
            <a:off x="289360" y="4043706"/>
            <a:ext cx="775252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Group training by hoplites could be done on campaign but this does not seem to have been a common practice (van Wees 2004: 89-90). </a:t>
            </a:r>
          </a:p>
          <a:p>
            <a:endParaRPr lang="en-GB" sz="2000" dirty="0"/>
          </a:p>
          <a:p>
            <a:r>
              <a:rPr lang="en-GB" sz="2000" dirty="0"/>
              <a:t>Training on campaign seems to be an integral part of Greek warfare (Pritchett 1974: 219-220). 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30A8B5B-C24A-414A-8D52-9B1830350D5F}"/>
              </a:ext>
            </a:extLst>
          </p:cNvPr>
          <p:cNvSpPr/>
          <p:nvPr/>
        </p:nvSpPr>
        <p:spPr>
          <a:xfrm>
            <a:off x="230820" y="5896792"/>
            <a:ext cx="63742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“As for the land forces they had chosen the best men who were liable for calling-up.” – Thuc.6.31.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8E81FD-BA72-43D2-8C43-9A6CC1909F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4747" y="37044"/>
            <a:ext cx="1518036" cy="151803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850A6EF-162D-4807-9331-56FA0166BC11}"/>
              </a:ext>
            </a:extLst>
          </p:cNvPr>
          <p:cNvSpPr/>
          <p:nvPr/>
        </p:nvSpPr>
        <p:spPr>
          <a:xfrm>
            <a:off x="538193" y="988688"/>
            <a:ext cx="63422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first Athenian muster-system via </a:t>
            </a:r>
            <a:r>
              <a:rPr lang="en-GB" dirty="0" err="1"/>
              <a:t>katalogos</a:t>
            </a:r>
            <a:r>
              <a:rPr lang="en-GB" dirty="0"/>
              <a:t> allowed hoplite forces to contain a core of experienced troops (Crowley 2012: 34) </a:t>
            </a:r>
          </a:p>
        </p:txBody>
      </p:sp>
    </p:spTree>
    <p:extLst>
      <p:ext uri="{BB962C8B-B14F-4D97-AF65-F5344CB8AC3E}">
        <p14:creationId xmlns:p14="http://schemas.microsoft.com/office/powerpoint/2010/main" val="250173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0EAE8-450A-4157-8647-07E2C27FB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705" y="0"/>
            <a:ext cx="10515600" cy="615536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Hoplite Training in Athens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F6C37B4-698D-4A7E-95FE-89029B5CAC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84702" y="615536"/>
            <a:ext cx="3816282" cy="51094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45EE06-8CB5-4E3B-B740-723C66554A88}"/>
              </a:ext>
            </a:extLst>
          </p:cNvPr>
          <p:cNvSpPr txBox="1"/>
          <p:nvPr/>
        </p:nvSpPr>
        <p:spPr>
          <a:xfrm>
            <a:off x="8523069" y="5878810"/>
            <a:ext cx="33395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/>
              <a:t>Funerary stele of two Athenian hoplites, presumably killed in the Peloponnesian War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2448873-1C13-4A24-B7AC-398E40510B8C}"/>
              </a:ext>
            </a:extLst>
          </p:cNvPr>
          <p:cNvSpPr/>
          <p:nvPr/>
        </p:nvSpPr>
        <p:spPr>
          <a:xfrm>
            <a:off x="66260" y="1788776"/>
            <a:ext cx="790231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800" dirty="0"/>
              <a:t>“I tell you, </a:t>
            </a:r>
            <a:r>
              <a:rPr lang="en-GB" sz="2800" b="1" dirty="0"/>
              <a:t>because military training is not publicly recognised by the state, you must not make that an excuse for being a whit less careful in attending to it yourself</a:t>
            </a:r>
            <a:r>
              <a:rPr lang="en-GB" sz="2800" dirty="0"/>
              <a:t>.” </a:t>
            </a:r>
            <a:r>
              <a:rPr lang="en-GB" sz="2800" b="1" dirty="0"/>
              <a:t>Xen.Mem.3.12.5 </a:t>
            </a:r>
            <a:endParaRPr lang="en-GB" sz="28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49B7C84-36AD-4D3D-8EBC-CA1F3E498411}"/>
              </a:ext>
            </a:extLst>
          </p:cNvPr>
          <p:cNvSpPr/>
          <p:nvPr/>
        </p:nvSpPr>
        <p:spPr>
          <a:xfrm>
            <a:off x="-42024" y="4970869"/>
            <a:ext cx="801059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800" dirty="0"/>
              <a:t>“</a:t>
            </a:r>
            <a:r>
              <a:rPr lang="en-GB" sz="2800" b="1" dirty="0"/>
              <a:t>As soon as I passed out of boyhood I became one of the frontier guards of this land for two years</a:t>
            </a:r>
            <a:r>
              <a:rPr lang="en-GB" sz="2800" dirty="0"/>
              <a:t>. As witnesses to this statement, I will call my fellow cadets and our officers.” </a:t>
            </a:r>
            <a:r>
              <a:rPr lang="en-GB" sz="2800" b="1" dirty="0"/>
              <a:t>– Aeschin.2.67.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207139-8CB3-4ED7-9A90-579BA2C44076}"/>
              </a:ext>
            </a:extLst>
          </p:cNvPr>
          <p:cNvSpPr txBox="1"/>
          <p:nvPr/>
        </p:nvSpPr>
        <p:spPr>
          <a:xfrm>
            <a:off x="49955" y="3801335"/>
            <a:ext cx="82347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Changes were made in Athens during the 330s BC such as making the </a:t>
            </a:r>
            <a:r>
              <a:rPr lang="en-GB" sz="2000" i="1" dirty="0" err="1"/>
              <a:t>ephebia</a:t>
            </a:r>
            <a:r>
              <a:rPr lang="en-GB" sz="2000" i="1" dirty="0"/>
              <a:t> </a:t>
            </a:r>
            <a:r>
              <a:rPr lang="en-GB" sz="2000" dirty="0"/>
              <a:t>compulsory. However, it had been active since the 5</a:t>
            </a:r>
            <a:r>
              <a:rPr lang="en-GB" sz="2000" baseline="30000" dirty="0"/>
              <a:t>th</a:t>
            </a:r>
            <a:r>
              <a:rPr lang="en-GB" sz="2000" dirty="0"/>
              <a:t> century BC</a:t>
            </a:r>
            <a:r>
              <a:rPr lang="en-GB" sz="2000" i="1" dirty="0"/>
              <a:t> </a:t>
            </a:r>
            <a:r>
              <a:rPr lang="en-GB" sz="2000" dirty="0"/>
              <a:t>(Christ 2001: 416).</a:t>
            </a:r>
            <a:r>
              <a:rPr lang="en-GB" sz="2000" i="1" dirty="0"/>
              <a:t> </a:t>
            </a:r>
            <a:r>
              <a:rPr lang="en-GB" sz="2000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85F3E26-7A86-4CB6-98EE-E00558F2D8B6}"/>
              </a:ext>
            </a:extLst>
          </p:cNvPr>
          <p:cNvSpPr/>
          <p:nvPr/>
        </p:nvSpPr>
        <p:spPr>
          <a:xfrm>
            <a:off x="198782" y="803891"/>
            <a:ext cx="7769788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This statement from Xenophon shows that no military training programme existed in Athens before the </a:t>
            </a:r>
            <a:r>
              <a:rPr lang="en-GB" sz="2000" dirty="0" err="1"/>
              <a:t>ephebia</a:t>
            </a:r>
            <a:r>
              <a:rPr lang="en-GB" sz="2000" dirty="0"/>
              <a:t> (Crowley 2012: 25-26). 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AFAE251-A840-4648-9F2F-D7B6A85921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4581" y="270740"/>
            <a:ext cx="1518036" cy="1518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92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5DA35-9018-4996-AC13-493A2C121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74212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The Cavalry Commander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B277CB-C817-4A54-9F62-AA905DE885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19961" y="742123"/>
            <a:ext cx="3309955" cy="51020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4AC7C7-3A09-4AFF-9E40-93C35CE6F795}"/>
              </a:ext>
            </a:extLst>
          </p:cNvPr>
          <p:cNvSpPr txBox="1"/>
          <p:nvPr/>
        </p:nvSpPr>
        <p:spPr>
          <a:xfrm>
            <a:off x="92765" y="862879"/>
            <a:ext cx="805732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“Our heavy infantry will not be inferior in numbers, and I may add, </a:t>
            </a:r>
            <a:r>
              <a:rPr lang="en-GB" sz="2800" b="1" dirty="0"/>
              <a:t>they will be in as good condition</a:t>
            </a:r>
            <a:r>
              <a:rPr lang="en-GB" sz="2800" dirty="0"/>
              <a:t> and will show the keener spirit, if only, with God's help, </a:t>
            </a:r>
            <a:r>
              <a:rPr lang="en-GB" sz="2800" b="1" dirty="0"/>
              <a:t>they are trained on the right lines</a:t>
            </a:r>
            <a:r>
              <a:rPr lang="en-GB" sz="2800" dirty="0"/>
              <a:t>.” </a:t>
            </a:r>
            <a:r>
              <a:rPr lang="en-GB" sz="2800" b="1" dirty="0"/>
              <a:t>– Xen.Cav.7.3-4. </a:t>
            </a:r>
          </a:p>
          <a:p>
            <a:endParaRPr lang="en-GB" sz="2000" b="1" dirty="0"/>
          </a:p>
          <a:p>
            <a:r>
              <a:rPr lang="en-GB" sz="2000" dirty="0"/>
              <a:t>Written </a:t>
            </a:r>
            <a:r>
              <a:rPr lang="en-GB" sz="2000" i="1" dirty="0"/>
              <a:t>c.</a:t>
            </a:r>
            <a:r>
              <a:rPr lang="en-GB" sz="2000" dirty="0"/>
              <a:t>365 BC and seems to be suggestions to the Athenians on how to improve their cavalry during the service of Xenophon’s son (Greer 2015: 88). </a:t>
            </a:r>
          </a:p>
          <a:p>
            <a:endParaRPr lang="en-GB" sz="2000" dirty="0"/>
          </a:p>
          <a:p>
            <a:r>
              <a:rPr lang="en-GB" sz="2000" dirty="0"/>
              <a:t> </a:t>
            </a:r>
            <a:r>
              <a:rPr lang="en-GB" sz="2400" dirty="0"/>
              <a:t>First they must </a:t>
            </a:r>
            <a:r>
              <a:rPr lang="en-GB" sz="2400" b="1" dirty="0"/>
              <a:t>learn to mount from the spring</a:t>
            </a:r>
            <a:r>
              <a:rPr lang="en-GB" sz="2400" dirty="0"/>
              <a:t>, since many before now have owed their lives to that. Secondly, they must </a:t>
            </a:r>
            <a:r>
              <a:rPr lang="en-GB" sz="2400" b="1" dirty="0"/>
              <a:t>practise riding over all sorts of ground</a:t>
            </a:r>
            <a:r>
              <a:rPr lang="en-GB" sz="2400" dirty="0"/>
              <a:t>, since any kind of country may become the area of war. As soon as they have acquired a firm seat, your next task is to take steps that </a:t>
            </a:r>
            <a:r>
              <a:rPr lang="en-GB" sz="2400" b="1" dirty="0"/>
              <a:t>as many as possible shall be able to throw the javelin when mounted</a:t>
            </a:r>
            <a:r>
              <a:rPr lang="en-GB" sz="2400" dirty="0"/>
              <a:t>.” </a:t>
            </a:r>
            <a:r>
              <a:rPr lang="en-GB" sz="2400" b="1" dirty="0"/>
              <a:t>– Xen.Cav.1.5. 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29B9A4-0498-4284-9429-F0AA950DEA88}"/>
              </a:ext>
            </a:extLst>
          </p:cNvPr>
          <p:cNvSpPr txBox="1"/>
          <p:nvPr/>
        </p:nvSpPr>
        <p:spPr>
          <a:xfrm>
            <a:off x="8460478" y="5970954"/>
            <a:ext cx="3352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Xenophon, Mercenary and Writer </a:t>
            </a:r>
            <a:r>
              <a:rPr lang="en-GB" b="1" i="1" dirty="0"/>
              <a:t>c.</a:t>
            </a:r>
            <a:r>
              <a:rPr lang="en-GB" b="1" dirty="0"/>
              <a:t>430-354 BC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393CCA-C88F-4DA3-8658-1C7CC4F839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1880" y="1"/>
            <a:ext cx="1518036" cy="1518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5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EED94-EFA9-4FF3-8ED2-82C87D378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307" y="111907"/>
            <a:ext cx="10515600" cy="816561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Conclusion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3B5AF-BD08-41E5-932D-2FA80617C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307" y="803082"/>
            <a:ext cx="5595702" cy="5895894"/>
          </a:xfrm>
        </p:spPr>
        <p:txBody>
          <a:bodyPr>
            <a:normAutofit/>
          </a:bodyPr>
          <a:lstStyle/>
          <a:p>
            <a:r>
              <a:rPr lang="en-GB" dirty="0"/>
              <a:t>Much of the evidence used by some modern scholars to argue against training is not as clear cut as is suggested and must be seen in context. </a:t>
            </a:r>
          </a:p>
          <a:p>
            <a:r>
              <a:rPr lang="en-GB" dirty="0"/>
              <a:t>On balance of the evidence it seems that training was undertaken by hoplites. </a:t>
            </a:r>
          </a:p>
          <a:p>
            <a:r>
              <a:rPr lang="en-GB" dirty="0"/>
              <a:t>However, the nature and extent of this training remains difficult to determine.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5F6606-868D-452E-A166-8D09D1B199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83" r="25183"/>
          <a:stretch/>
        </p:blipFill>
        <p:spPr>
          <a:xfrm>
            <a:off x="7458554" y="418769"/>
            <a:ext cx="4046868" cy="55911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A038ED9-2DEA-4E45-A5EC-11C273856FB9}"/>
              </a:ext>
            </a:extLst>
          </p:cNvPr>
          <p:cNvSpPr txBox="1"/>
          <p:nvPr/>
        </p:nvSpPr>
        <p:spPr>
          <a:xfrm>
            <a:off x="7349195" y="6127696"/>
            <a:ext cx="41562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Hoplite warfare changed significantly in the 4</a:t>
            </a:r>
            <a:r>
              <a:rPr lang="en-GB" b="1" baseline="30000" dirty="0"/>
              <a:t>th</a:t>
            </a:r>
            <a:r>
              <a:rPr lang="en-GB" b="1" dirty="0"/>
              <a:t> century BC</a:t>
            </a:r>
          </a:p>
        </p:txBody>
      </p:sp>
    </p:spTree>
    <p:extLst>
      <p:ext uri="{BB962C8B-B14F-4D97-AF65-F5344CB8AC3E}">
        <p14:creationId xmlns:p14="http://schemas.microsoft.com/office/powerpoint/2010/main" val="426468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3D603-9B59-49C4-8EFE-22DD03AC3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70" y="0"/>
            <a:ext cx="10515600" cy="46976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Bibliography</a:t>
            </a:r>
            <a:r>
              <a:rPr lang="en-GB" sz="3600" b="1" dirty="0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A1A4B-AF8D-47A5-A2F8-FF3ED96F8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Autofit/>
          </a:bodyPr>
          <a:lstStyle/>
          <a:p>
            <a:endParaRPr lang="en-GB" sz="1100" dirty="0"/>
          </a:p>
          <a:p>
            <a:r>
              <a:rPr lang="en-GB" sz="1100" u="sng" dirty="0"/>
              <a:t>Ancient Sources</a:t>
            </a:r>
            <a:endParaRPr lang="en-GB" sz="1100" dirty="0"/>
          </a:p>
          <a:p>
            <a:pPr lvl="0"/>
            <a:r>
              <a:rPr lang="en-GB" sz="1100" dirty="0" err="1"/>
              <a:t>Aeschines</a:t>
            </a:r>
            <a:r>
              <a:rPr lang="en-GB" sz="1100" dirty="0"/>
              <a:t>, </a:t>
            </a:r>
            <a:r>
              <a:rPr lang="en-GB" sz="1100" i="1" dirty="0"/>
              <a:t>The Speech on the Embassy </a:t>
            </a:r>
            <a:r>
              <a:rPr lang="en-GB" sz="1100" dirty="0"/>
              <a:t>1919 Darwin Adams, C (trans). Cambridge Mass: Harvard University Press. </a:t>
            </a:r>
          </a:p>
          <a:p>
            <a:pPr lvl="0"/>
            <a:r>
              <a:rPr lang="en-GB" sz="1100" dirty="0"/>
              <a:t>Aristotle, </a:t>
            </a:r>
            <a:r>
              <a:rPr lang="en-GB" sz="1100" i="1" dirty="0"/>
              <a:t>Nicomachean Ethics</a:t>
            </a:r>
            <a:r>
              <a:rPr lang="en-GB" sz="1100" dirty="0"/>
              <a:t> 1944 Rackham, H (trans). Cambridge Mass: Harvard University Press. </a:t>
            </a:r>
          </a:p>
          <a:p>
            <a:pPr lvl="0"/>
            <a:r>
              <a:rPr lang="en-GB" sz="1100" dirty="0"/>
              <a:t>Aristotle, </a:t>
            </a:r>
            <a:r>
              <a:rPr lang="en-GB" sz="1100" i="1" dirty="0"/>
              <a:t>Politics </a:t>
            </a:r>
            <a:r>
              <a:rPr lang="en-GB" sz="1100" dirty="0"/>
              <a:t>1957 Ross, W. D (trans). Oxford: Oxford University Press. </a:t>
            </a:r>
          </a:p>
          <a:p>
            <a:pPr lvl="0"/>
            <a:r>
              <a:rPr lang="en-GB" sz="1100" dirty="0"/>
              <a:t>Aristotle, </a:t>
            </a:r>
            <a:r>
              <a:rPr lang="en-GB" sz="1100" i="1" dirty="0"/>
              <a:t>Politics. </a:t>
            </a:r>
            <a:r>
              <a:rPr lang="en-GB" sz="1100" dirty="0"/>
              <a:t>1944 Rackham, H (trans).  Cambridge Mass: Harvard University Press. </a:t>
            </a:r>
          </a:p>
          <a:p>
            <a:pPr lvl="0"/>
            <a:r>
              <a:rPr lang="en-GB" sz="1100" dirty="0"/>
              <a:t>Plato, </a:t>
            </a:r>
            <a:r>
              <a:rPr lang="en-GB" sz="1100" i="1" dirty="0"/>
              <a:t>Laws</a:t>
            </a:r>
            <a:r>
              <a:rPr lang="en-GB" sz="1100" dirty="0"/>
              <a:t> 1967  Bury, R. G (trans). Cambridge Mass: Harvard University Press. </a:t>
            </a:r>
          </a:p>
          <a:p>
            <a:pPr lvl="0"/>
            <a:r>
              <a:rPr lang="en-GB" sz="1100" dirty="0"/>
              <a:t>Thucydides, </a:t>
            </a:r>
            <a:r>
              <a:rPr lang="en-GB" sz="1100" i="1" dirty="0"/>
              <a:t>A History of the Peloponnesian War</a:t>
            </a:r>
            <a:r>
              <a:rPr lang="en-GB" sz="1100" dirty="0"/>
              <a:t>. Warner, R (trans) 1972. London: Penguin.  </a:t>
            </a:r>
          </a:p>
          <a:p>
            <a:pPr lvl="0"/>
            <a:r>
              <a:rPr lang="en-GB" sz="1100" dirty="0"/>
              <a:t>  Xenophon, </a:t>
            </a:r>
            <a:r>
              <a:rPr lang="en-GB" sz="1100" i="1" dirty="0"/>
              <a:t>Cavalry Commander</a:t>
            </a:r>
            <a:r>
              <a:rPr lang="en-GB" sz="1100" dirty="0"/>
              <a:t> 1925 Merchant, E.C and </a:t>
            </a:r>
            <a:r>
              <a:rPr lang="en-GB" sz="1100" dirty="0" err="1"/>
              <a:t>Bowerstock</a:t>
            </a:r>
            <a:r>
              <a:rPr lang="en-GB" sz="1100" dirty="0"/>
              <a:t>, W. G (trans). Cambridge Mass: Harvard University Press.</a:t>
            </a:r>
          </a:p>
          <a:p>
            <a:pPr lvl="0"/>
            <a:r>
              <a:rPr lang="en-GB" sz="1100" dirty="0"/>
              <a:t>Xenophon, </a:t>
            </a:r>
            <a:r>
              <a:rPr lang="en-GB" sz="1100" i="1" dirty="0"/>
              <a:t>Hellenica</a:t>
            </a:r>
            <a:r>
              <a:rPr lang="en-GB" sz="1100" dirty="0"/>
              <a:t>. 1925 Merchant, E.C and </a:t>
            </a:r>
            <a:r>
              <a:rPr lang="en-GB" sz="1100" dirty="0" err="1"/>
              <a:t>Bowerstock</a:t>
            </a:r>
            <a:r>
              <a:rPr lang="en-GB" sz="1100" dirty="0"/>
              <a:t>, W. G (trans). Cambridge Mass: Harvard University Press.</a:t>
            </a:r>
          </a:p>
          <a:p>
            <a:pPr lvl="0"/>
            <a:r>
              <a:rPr lang="en-GB" sz="1100" dirty="0"/>
              <a:t>Xenophon, </a:t>
            </a:r>
            <a:r>
              <a:rPr lang="en-GB" sz="1100" i="1" dirty="0"/>
              <a:t>Politics of the Lacedaemonians</a:t>
            </a:r>
            <a:r>
              <a:rPr lang="en-GB" sz="1100" dirty="0"/>
              <a:t>. 1925 Merchant, E.C and </a:t>
            </a:r>
            <a:r>
              <a:rPr lang="en-GB" sz="1100" dirty="0" err="1"/>
              <a:t>Bowerstock</a:t>
            </a:r>
            <a:r>
              <a:rPr lang="en-GB" sz="1100" dirty="0"/>
              <a:t>, W. G (trans). Cambridge Mass: Harvard University Press.  </a:t>
            </a:r>
          </a:p>
          <a:p>
            <a:endParaRPr lang="en-GB" sz="1100" dirty="0"/>
          </a:p>
          <a:p>
            <a:r>
              <a:rPr lang="en-GB" sz="1100" u="sng" dirty="0"/>
              <a:t>Modern Scholarship: </a:t>
            </a:r>
          </a:p>
          <a:p>
            <a:pPr lvl="0"/>
            <a:r>
              <a:rPr lang="en-GB" sz="1100" dirty="0"/>
              <a:t>Christ, C. R 2001. ‘Conscripting Hoplites in Classical Athens.’ </a:t>
            </a:r>
            <a:r>
              <a:rPr lang="en-GB" sz="1100" i="1" dirty="0"/>
              <a:t>The Classical Quarterly</a:t>
            </a:r>
            <a:r>
              <a:rPr lang="en-GB" sz="1100" dirty="0"/>
              <a:t>. Vol 52. No 2. 398-422. </a:t>
            </a:r>
          </a:p>
          <a:p>
            <a:pPr lvl="0"/>
            <a:r>
              <a:rPr lang="en-GB" sz="1100" dirty="0"/>
              <a:t>Crowley, J. 2012. </a:t>
            </a:r>
            <a:r>
              <a:rPr lang="en-GB" sz="1100" i="1" dirty="0"/>
              <a:t>The Psychology of the Athenian hoplite the culture of combat in classical Athens</a:t>
            </a:r>
            <a:r>
              <a:rPr lang="en-GB" sz="1100" dirty="0"/>
              <a:t>. Cambridge: Cambridge University Press.</a:t>
            </a:r>
          </a:p>
          <a:p>
            <a:pPr lvl="0"/>
            <a:r>
              <a:rPr lang="en-GB" sz="1100" dirty="0"/>
              <a:t>Goldsworthy, A 2000. The Fall of Carthage the Punic Wars 265-146 BC. London: Phoenix. </a:t>
            </a:r>
          </a:p>
          <a:p>
            <a:pPr lvl="0"/>
            <a:r>
              <a:rPr lang="en-GB" sz="1100" dirty="0"/>
              <a:t>Greer, A. A 2015. </a:t>
            </a:r>
            <a:r>
              <a:rPr lang="en-GB" sz="1100" i="1" dirty="0"/>
              <a:t>Xenophon and the Ancient Greek Horse: An Equestrian Perspective</a:t>
            </a:r>
            <a:r>
              <a:rPr lang="en-GB" sz="1100" dirty="0"/>
              <a:t>. PHD Thesis. The National University of Ireland. </a:t>
            </a:r>
          </a:p>
          <a:p>
            <a:pPr lvl="0"/>
            <a:r>
              <a:rPr lang="en-GB" sz="1100" dirty="0"/>
              <a:t>Hodkinson, S 2006.  ‘Was Classical Sparta a Military Society?’ In Hodkinson, S and Powell, A (eds.) </a:t>
            </a:r>
            <a:r>
              <a:rPr lang="en-GB" sz="1100" i="1" dirty="0"/>
              <a:t>Sparta at War</a:t>
            </a:r>
            <a:r>
              <a:rPr lang="en-GB" sz="1100" dirty="0"/>
              <a:t>. Swansea: Classical Press of Wales. 111-162. </a:t>
            </a:r>
          </a:p>
          <a:p>
            <a:pPr lvl="0"/>
            <a:r>
              <a:rPr lang="en-GB" sz="1100" dirty="0"/>
              <a:t>Hunt, P 2007. ‘Military Forces.’ In Sabin, P. Van Wees, H and Whitby, M (eds.) The Cambridge History of Greek and Roman Warfare Volume One: Greece, The Hellenistic World and the Rise of Rome. Cambridge: Cambridge University Press. 108-145.  </a:t>
            </a:r>
          </a:p>
          <a:p>
            <a:pPr lvl="0"/>
            <a:r>
              <a:rPr lang="en-GB" sz="1100" dirty="0" err="1"/>
              <a:t>Konijnendijk</a:t>
            </a:r>
            <a:r>
              <a:rPr lang="en-GB" sz="1100" dirty="0"/>
              <a:t>, R. 2017. </a:t>
            </a:r>
            <a:r>
              <a:rPr lang="en-GB" sz="1100" i="1" dirty="0"/>
              <a:t>Classical Greek tactics a cultural history</a:t>
            </a:r>
            <a:r>
              <a:rPr lang="en-GB" sz="1100" dirty="0"/>
              <a:t>. Leiden: Brill.</a:t>
            </a:r>
          </a:p>
          <a:p>
            <a:pPr lvl="0"/>
            <a:r>
              <a:rPr lang="en-GB" sz="1100" dirty="0"/>
              <a:t>Matthew, C. A 2012. A Storm of Spears Understanding the Greek Hoplite at War. Barnsley: Pen and Sword. </a:t>
            </a:r>
          </a:p>
          <a:p>
            <a:pPr lvl="0"/>
            <a:r>
              <a:rPr lang="en-GB" sz="1100" dirty="0"/>
              <a:t>Rawlings, L 2009. ‘Alternative Agonies: Hoplite Martial and Combat Experience Beyond the Phalanx.’ In Van Wees, H (ed.) </a:t>
            </a:r>
            <a:r>
              <a:rPr lang="en-GB" sz="1100" i="1" dirty="0"/>
              <a:t>War and Violence in Ancient Greece</a:t>
            </a:r>
            <a:r>
              <a:rPr lang="en-GB" sz="1100" dirty="0"/>
              <a:t>. Swansea: Classical Press of Wales. 233-260. </a:t>
            </a:r>
          </a:p>
          <a:p>
            <a:pPr lvl="0"/>
            <a:r>
              <a:rPr lang="en-GB" sz="1100" dirty="0"/>
              <a:t>Schwartz, A 2013. </a:t>
            </a:r>
            <a:r>
              <a:rPr lang="en-GB" sz="1100" i="1" dirty="0"/>
              <a:t>Reinstating the hoplite: Arms, armour and phalanx fighting in archaic and classical Greece</a:t>
            </a:r>
            <a:r>
              <a:rPr lang="en-GB" sz="1100" dirty="0"/>
              <a:t>. Stuttgart: Franz Steiner Verlag. </a:t>
            </a:r>
          </a:p>
          <a:p>
            <a:pPr lvl="0"/>
            <a:r>
              <a:rPr lang="en-GB" sz="1100" dirty="0"/>
              <a:t>Van Wees, H 2004. Greek Warfare Myths and Reality. London: Bloomsbury. </a:t>
            </a:r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116438724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5340</TotalTime>
  <Words>1639</Words>
  <Application>Microsoft Office PowerPoint</Application>
  <PresentationFormat>Widescreen</PresentationFormat>
  <Paragraphs>122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Corbel</vt:lpstr>
      <vt:lpstr>Depth</vt:lpstr>
      <vt:lpstr>PowerPoint Presentation</vt:lpstr>
      <vt:lpstr>Modern Scholarly Views on Hoplite Training </vt:lpstr>
      <vt:lpstr>Proposition</vt:lpstr>
      <vt:lpstr>Trained Hoplite Forces of the Classical Period </vt:lpstr>
      <vt:lpstr>Training at Sparta Compared to Other Poleis </vt:lpstr>
      <vt:lpstr> Aristotle in Context</vt:lpstr>
      <vt:lpstr>Physical Fitness as Training </vt:lpstr>
      <vt:lpstr>An Attitude Against Training?  </vt:lpstr>
      <vt:lpstr>Other Opinions on Training</vt:lpstr>
      <vt:lpstr>The Importance of Experience</vt:lpstr>
      <vt:lpstr>Hoplite Training in Athens </vt:lpstr>
      <vt:lpstr>The Cavalry Commander</vt:lpstr>
      <vt:lpstr>Conclusion  </vt:lpstr>
      <vt:lpstr>Bibliography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Troy Wilkinson</dc:creator>
  <cp:lastModifiedBy>Troy Wilkinson</cp:lastModifiedBy>
  <cp:revision>156</cp:revision>
  <dcterms:created xsi:type="dcterms:W3CDTF">2018-03-20T19:21:09Z</dcterms:created>
  <dcterms:modified xsi:type="dcterms:W3CDTF">2018-05-15T16:33:29Z</dcterms:modified>
</cp:coreProperties>
</file>