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7" autoAdjust="0"/>
    <p:restoredTop sz="95033" autoAdjust="0"/>
  </p:normalViewPr>
  <p:slideViewPr>
    <p:cSldViewPr snapToGrid="0">
      <p:cViewPr>
        <p:scale>
          <a:sx n="77" d="100"/>
          <a:sy n="77" d="100"/>
        </p:scale>
        <p:origin x="182"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8" Type="http://schemas.openxmlformats.org/officeDocument/2006/relationships/image" Target="../media/image33.svg"/><Relationship Id="rId13" Type="http://schemas.openxmlformats.org/officeDocument/2006/relationships/image" Target="../media/image36.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5.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4.png"/><Relationship Id="rId5" Type="http://schemas.openxmlformats.org/officeDocument/2006/relationships/image" Target="../media/image30.png"/><Relationship Id="rId10" Type="http://schemas.openxmlformats.org/officeDocument/2006/relationships/image" Target="../media/image12.svg"/><Relationship Id="rId4" Type="http://schemas.openxmlformats.org/officeDocument/2006/relationships/image" Target="../media/image29.svg"/><Relationship Id="rId9" Type="http://schemas.openxmlformats.org/officeDocument/2006/relationships/image" Target="../media/image11.png"/><Relationship Id="rId14" Type="http://schemas.openxmlformats.org/officeDocument/2006/relationships/image" Target="../media/image37.svg"/></Relationships>
</file>

<file path=ppt/diagrams/_rels/data5.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3.svg"/><Relationship Id="rId13" Type="http://schemas.openxmlformats.org/officeDocument/2006/relationships/image" Target="../media/image36.pn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5.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4.png"/><Relationship Id="rId5" Type="http://schemas.openxmlformats.org/officeDocument/2006/relationships/image" Target="../media/image30.png"/><Relationship Id="rId10" Type="http://schemas.openxmlformats.org/officeDocument/2006/relationships/image" Target="../media/image12.svg"/><Relationship Id="rId4" Type="http://schemas.openxmlformats.org/officeDocument/2006/relationships/image" Target="../media/image29.svg"/><Relationship Id="rId9" Type="http://schemas.openxmlformats.org/officeDocument/2006/relationships/image" Target="../media/image11.png"/><Relationship Id="rId14" Type="http://schemas.openxmlformats.org/officeDocument/2006/relationships/image" Target="../media/image3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6B51B7-1B2E-4307-93D5-94ED98EF060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26DF4CA-FAA7-4CE8-8320-B3ED785F5F38}">
      <dgm:prSet/>
      <dgm:spPr/>
      <dgm:t>
        <a:bodyPr/>
        <a:lstStyle/>
        <a:p>
          <a:r>
            <a:rPr lang="en-GB" b="1" i="0"/>
            <a:t>Manifestation of Values:</a:t>
          </a:r>
          <a:r>
            <a:rPr lang="en-GB" b="0" i="0"/>
            <a:t> Products are not merely items, but a commitment to meeting diverse household needs.</a:t>
          </a:r>
          <a:endParaRPr lang="en-US"/>
        </a:p>
      </dgm:t>
    </dgm:pt>
    <dgm:pt modelId="{9D4341E4-683F-490D-9069-970374EC3DF0}" type="parTrans" cxnId="{98342091-BA3A-4D6D-8321-C4811C6B4A64}">
      <dgm:prSet/>
      <dgm:spPr/>
      <dgm:t>
        <a:bodyPr/>
        <a:lstStyle/>
        <a:p>
          <a:endParaRPr lang="en-US"/>
        </a:p>
      </dgm:t>
    </dgm:pt>
    <dgm:pt modelId="{AE905B2E-4A07-4D49-9A78-E47C38430052}" type="sibTrans" cxnId="{98342091-BA3A-4D6D-8321-C4811C6B4A64}">
      <dgm:prSet/>
      <dgm:spPr/>
      <dgm:t>
        <a:bodyPr/>
        <a:lstStyle/>
        <a:p>
          <a:endParaRPr lang="en-US"/>
        </a:p>
      </dgm:t>
    </dgm:pt>
    <dgm:pt modelId="{FA42BC31-EA1F-4410-8CDE-A3AD38B3C0D6}">
      <dgm:prSet/>
      <dgm:spPr/>
      <dgm:t>
        <a:bodyPr/>
        <a:lstStyle/>
        <a:p>
          <a:r>
            <a:rPr lang="en-GB" b="1" i="0"/>
            <a:t>Essence of Home Section:</a:t>
          </a:r>
          <a:r>
            <a:rPr lang="en-GB" b="0" i="0"/>
            <a:t> Blend practicality and individuality in decor, lighting, and DIY.</a:t>
          </a:r>
          <a:endParaRPr lang="en-US"/>
        </a:p>
      </dgm:t>
    </dgm:pt>
    <dgm:pt modelId="{81BF3B05-8E16-4DBE-BCDA-0AC92984747C}" type="parTrans" cxnId="{C1F05A0E-CE38-4A82-8CE6-8DC118EA9261}">
      <dgm:prSet/>
      <dgm:spPr/>
      <dgm:t>
        <a:bodyPr/>
        <a:lstStyle/>
        <a:p>
          <a:endParaRPr lang="en-US"/>
        </a:p>
      </dgm:t>
    </dgm:pt>
    <dgm:pt modelId="{B4426CF4-0EA6-4724-B27C-63D6D8C7AC3E}" type="sibTrans" cxnId="{C1F05A0E-CE38-4A82-8CE6-8DC118EA9261}">
      <dgm:prSet/>
      <dgm:spPr/>
      <dgm:t>
        <a:bodyPr/>
        <a:lstStyle/>
        <a:p>
          <a:endParaRPr lang="en-US"/>
        </a:p>
      </dgm:t>
    </dgm:pt>
    <dgm:pt modelId="{B289DE8A-777B-4CDF-80AD-15D11E22E9C0}">
      <dgm:prSet/>
      <dgm:spPr/>
      <dgm:t>
        <a:bodyPr/>
        <a:lstStyle/>
        <a:p>
          <a:r>
            <a:rPr lang="en-GB" b="1" i="0" dirty="0"/>
            <a:t>Gardening Paradise:</a:t>
          </a:r>
          <a:r>
            <a:rPr lang="en-GB" b="0" i="0" dirty="0"/>
            <a:t> Comprehensive range for seasoned and novice gardeners, covering every season.</a:t>
          </a:r>
          <a:endParaRPr lang="en-US" dirty="0"/>
        </a:p>
      </dgm:t>
    </dgm:pt>
    <dgm:pt modelId="{C5BAA0A7-73F3-4637-AF58-034BAC1AC943}" type="parTrans" cxnId="{F76BD3ED-8F81-4189-BCCD-3BB429743620}">
      <dgm:prSet/>
      <dgm:spPr/>
      <dgm:t>
        <a:bodyPr/>
        <a:lstStyle/>
        <a:p>
          <a:endParaRPr lang="en-US"/>
        </a:p>
      </dgm:t>
    </dgm:pt>
    <dgm:pt modelId="{4FA9E351-2AD8-4436-9DD9-2C17DE721F89}" type="sibTrans" cxnId="{F76BD3ED-8F81-4189-BCCD-3BB429743620}">
      <dgm:prSet/>
      <dgm:spPr/>
      <dgm:t>
        <a:bodyPr/>
        <a:lstStyle/>
        <a:p>
          <a:endParaRPr lang="en-US"/>
        </a:p>
      </dgm:t>
    </dgm:pt>
    <dgm:pt modelId="{5D68835F-0DE1-49A7-A55E-BAC60C04750D}">
      <dgm:prSet/>
      <dgm:spPr/>
      <dgm:t>
        <a:bodyPr/>
        <a:lstStyle/>
        <a:p>
          <a:r>
            <a:rPr lang="en-GB" b="1" i="0"/>
            <a:t>Beauty and Health Range:</a:t>
          </a:r>
          <a:r>
            <a:rPr lang="en-GB" b="0" i="0"/>
            <a:t> Affordable and quality cosmetics, skincare, and a shift towards sustainability.</a:t>
          </a:r>
          <a:endParaRPr lang="en-US"/>
        </a:p>
      </dgm:t>
    </dgm:pt>
    <dgm:pt modelId="{81B96BE7-BC13-48B9-8FAB-D268FCAB6684}" type="parTrans" cxnId="{3E355748-90AD-4EF4-949F-18E83ACC86B9}">
      <dgm:prSet/>
      <dgm:spPr/>
      <dgm:t>
        <a:bodyPr/>
        <a:lstStyle/>
        <a:p>
          <a:endParaRPr lang="en-US"/>
        </a:p>
      </dgm:t>
    </dgm:pt>
    <dgm:pt modelId="{678229BC-9822-4917-A68F-4766B0DF0B6A}" type="sibTrans" cxnId="{3E355748-90AD-4EF4-949F-18E83ACC86B9}">
      <dgm:prSet/>
      <dgm:spPr/>
      <dgm:t>
        <a:bodyPr/>
        <a:lstStyle/>
        <a:p>
          <a:endParaRPr lang="en-US"/>
        </a:p>
      </dgm:t>
    </dgm:pt>
    <dgm:pt modelId="{6661E03B-F87C-4713-86A0-F25E1C96CBA9}">
      <dgm:prSet/>
      <dgm:spPr/>
      <dgm:t>
        <a:bodyPr/>
        <a:lstStyle/>
        <a:p>
          <a:r>
            <a:rPr lang="en-GB" b="1" i="0"/>
            <a:t>Proprietary Product Line:</a:t>
          </a:r>
          <a:r>
            <a:rPr lang="en-GB" b="0" i="0"/>
            <a:t> Balancing quality, pricing, and uniqueness in a crowded retail marketplace.</a:t>
          </a:r>
          <a:endParaRPr lang="en-US"/>
        </a:p>
      </dgm:t>
    </dgm:pt>
    <dgm:pt modelId="{EDFA31AB-5B34-4BED-BEF5-4FE993506421}" type="parTrans" cxnId="{959A9081-7B50-40D1-9DF1-73F05CCE1285}">
      <dgm:prSet/>
      <dgm:spPr/>
      <dgm:t>
        <a:bodyPr/>
        <a:lstStyle/>
        <a:p>
          <a:endParaRPr lang="en-US"/>
        </a:p>
      </dgm:t>
    </dgm:pt>
    <dgm:pt modelId="{A78FEAF2-9F98-4A63-9A0F-7B7A53FDB8B3}" type="sibTrans" cxnId="{959A9081-7B50-40D1-9DF1-73F05CCE1285}">
      <dgm:prSet/>
      <dgm:spPr/>
      <dgm:t>
        <a:bodyPr/>
        <a:lstStyle/>
        <a:p>
          <a:endParaRPr lang="en-US"/>
        </a:p>
      </dgm:t>
    </dgm:pt>
    <dgm:pt modelId="{DDD03659-896B-4A64-9BC1-19E114845478}">
      <dgm:prSet/>
      <dgm:spPr/>
      <dgm:t>
        <a:bodyPr/>
        <a:lstStyle/>
        <a:p>
          <a:r>
            <a:rPr lang="en-GB" b="1" i="0"/>
            <a:t>Essence of Wilko:</a:t>
          </a:r>
          <a:r>
            <a:rPr lang="en-GB" b="0" i="0"/>
            <a:t> Not just transactions but relationships, improving lifestyles, and offering value.</a:t>
          </a:r>
          <a:endParaRPr lang="en-US"/>
        </a:p>
      </dgm:t>
    </dgm:pt>
    <dgm:pt modelId="{B202F2B6-1E4F-48EB-9DF2-FAD2AB0EB41C}" type="parTrans" cxnId="{25A39202-3415-4F7E-9BB9-A0F756A7EFF6}">
      <dgm:prSet/>
      <dgm:spPr/>
      <dgm:t>
        <a:bodyPr/>
        <a:lstStyle/>
        <a:p>
          <a:endParaRPr lang="en-US"/>
        </a:p>
      </dgm:t>
    </dgm:pt>
    <dgm:pt modelId="{EB32EDFF-3577-41C1-994F-3F7BF82E80DF}" type="sibTrans" cxnId="{25A39202-3415-4F7E-9BB9-A0F756A7EFF6}">
      <dgm:prSet/>
      <dgm:spPr/>
      <dgm:t>
        <a:bodyPr/>
        <a:lstStyle/>
        <a:p>
          <a:endParaRPr lang="en-US"/>
        </a:p>
      </dgm:t>
    </dgm:pt>
    <dgm:pt modelId="{1B0264D3-191A-466E-B8ED-1761AE531192}" type="pres">
      <dgm:prSet presAssocID="{236B51B7-1B2E-4307-93D5-94ED98EF0609}" presName="diagram" presStyleCnt="0">
        <dgm:presLayoutVars>
          <dgm:dir/>
          <dgm:resizeHandles val="exact"/>
        </dgm:presLayoutVars>
      </dgm:prSet>
      <dgm:spPr/>
    </dgm:pt>
    <dgm:pt modelId="{D58DC872-6BD8-4320-87C3-CFE34849708A}" type="pres">
      <dgm:prSet presAssocID="{E26DF4CA-FAA7-4CE8-8320-B3ED785F5F38}" presName="node" presStyleLbl="node1" presStyleIdx="0" presStyleCnt="6">
        <dgm:presLayoutVars>
          <dgm:bulletEnabled val="1"/>
        </dgm:presLayoutVars>
      </dgm:prSet>
      <dgm:spPr/>
    </dgm:pt>
    <dgm:pt modelId="{A566E2E2-E092-4784-96A2-6CE560C44325}" type="pres">
      <dgm:prSet presAssocID="{AE905B2E-4A07-4D49-9A78-E47C38430052}" presName="sibTrans" presStyleCnt="0"/>
      <dgm:spPr/>
    </dgm:pt>
    <dgm:pt modelId="{F3C18CF9-655D-4F9A-A97C-10465D67F74F}" type="pres">
      <dgm:prSet presAssocID="{FA42BC31-EA1F-4410-8CDE-A3AD38B3C0D6}" presName="node" presStyleLbl="node1" presStyleIdx="1" presStyleCnt="6">
        <dgm:presLayoutVars>
          <dgm:bulletEnabled val="1"/>
        </dgm:presLayoutVars>
      </dgm:prSet>
      <dgm:spPr/>
    </dgm:pt>
    <dgm:pt modelId="{2E39741D-994A-4D46-834B-97257B1139E6}" type="pres">
      <dgm:prSet presAssocID="{B4426CF4-0EA6-4724-B27C-63D6D8C7AC3E}" presName="sibTrans" presStyleCnt="0"/>
      <dgm:spPr/>
    </dgm:pt>
    <dgm:pt modelId="{747D619C-5B1D-447D-B120-3D63C82C24A3}" type="pres">
      <dgm:prSet presAssocID="{B289DE8A-777B-4CDF-80AD-15D11E22E9C0}" presName="node" presStyleLbl="node1" presStyleIdx="2" presStyleCnt="6">
        <dgm:presLayoutVars>
          <dgm:bulletEnabled val="1"/>
        </dgm:presLayoutVars>
      </dgm:prSet>
      <dgm:spPr/>
    </dgm:pt>
    <dgm:pt modelId="{684A0E25-D557-45E6-B77A-3111E5825A25}" type="pres">
      <dgm:prSet presAssocID="{4FA9E351-2AD8-4436-9DD9-2C17DE721F89}" presName="sibTrans" presStyleCnt="0"/>
      <dgm:spPr/>
    </dgm:pt>
    <dgm:pt modelId="{FDA5A905-FAC7-4A15-ACFE-04EDCA41FF9D}" type="pres">
      <dgm:prSet presAssocID="{5D68835F-0DE1-49A7-A55E-BAC60C04750D}" presName="node" presStyleLbl="node1" presStyleIdx="3" presStyleCnt="6">
        <dgm:presLayoutVars>
          <dgm:bulletEnabled val="1"/>
        </dgm:presLayoutVars>
      </dgm:prSet>
      <dgm:spPr/>
    </dgm:pt>
    <dgm:pt modelId="{946C5F86-9F1D-41A5-BE55-E37683E8F52E}" type="pres">
      <dgm:prSet presAssocID="{678229BC-9822-4917-A68F-4766B0DF0B6A}" presName="sibTrans" presStyleCnt="0"/>
      <dgm:spPr/>
    </dgm:pt>
    <dgm:pt modelId="{8601B936-BFB7-483E-8FF7-4AFEF489FE95}" type="pres">
      <dgm:prSet presAssocID="{6661E03B-F87C-4713-86A0-F25E1C96CBA9}" presName="node" presStyleLbl="node1" presStyleIdx="4" presStyleCnt="6">
        <dgm:presLayoutVars>
          <dgm:bulletEnabled val="1"/>
        </dgm:presLayoutVars>
      </dgm:prSet>
      <dgm:spPr/>
    </dgm:pt>
    <dgm:pt modelId="{067BFE68-5D0B-4DA9-A113-F73BBC59BAE3}" type="pres">
      <dgm:prSet presAssocID="{A78FEAF2-9F98-4A63-9A0F-7B7A53FDB8B3}" presName="sibTrans" presStyleCnt="0"/>
      <dgm:spPr/>
    </dgm:pt>
    <dgm:pt modelId="{77D7D0B9-DF91-486B-89FF-FBAD1024078C}" type="pres">
      <dgm:prSet presAssocID="{DDD03659-896B-4A64-9BC1-19E114845478}" presName="node" presStyleLbl="node1" presStyleIdx="5" presStyleCnt="6">
        <dgm:presLayoutVars>
          <dgm:bulletEnabled val="1"/>
        </dgm:presLayoutVars>
      </dgm:prSet>
      <dgm:spPr/>
    </dgm:pt>
  </dgm:ptLst>
  <dgm:cxnLst>
    <dgm:cxn modelId="{25A39202-3415-4F7E-9BB9-A0F756A7EFF6}" srcId="{236B51B7-1B2E-4307-93D5-94ED98EF0609}" destId="{DDD03659-896B-4A64-9BC1-19E114845478}" srcOrd="5" destOrd="0" parTransId="{B202F2B6-1E4F-48EB-9DF2-FAD2AB0EB41C}" sibTransId="{EB32EDFF-3577-41C1-994F-3F7BF82E80DF}"/>
    <dgm:cxn modelId="{C1F05A0E-CE38-4A82-8CE6-8DC118EA9261}" srcId="{236B51B7-1B2E-4307-93D5-94ED98EF0609}" destId="{FA42BC31-EA1F-4410-8CDE-A3AD38B3C0D6}" srcOrd="1" destOrd="0" parTransId="{81BF3B05-8E16-4DBE-BCDA-0AC92984747C}" sibTransId="{B4426CF4-0EA6-4724-B27C-63D6D8C7AC3E}"/>
    <dgm:cxn modelId="{F204D63E-7BB3-4957-9DC3-54D5DE933140}" type="presOf" srcId="{5D68835F-0DE1-49A7-A55E-BAC60C04750D}" destId="{FDA5A905-FAC7-4A15-ACFE-04EDCA41FF9D}" srcOrd="0" destOrd="0" presId="urn:microsoft.com/office/officeart/2005/8/layout/default"/>
    <dgm:cxn modelId="{3E355748-90AD-4EF4-949F-18E83ACC86B9}" srcId="{236B51B7-1B2E-4307-93D5-94ED98EF0609}" destId="{5D68835F-0DE1-49A7-A55E-BAC60C04750D}" srcOrd="3" destOrd="0" parTransId="{81B96BE7-BC13-48B9-8FAB-D268FCAB6684}" sibTransId="{678229BC-9822-4917-A68F-4766B0DF0B6A}"/>
    <dgm:cxn modelId="{959A9081-7B50-40D1-9DF1-73F05CCE1285}" srcId="{236B51B7-1B2E-4307-93D5-94ED98EF0609}" destId="{6661E03B-F87C-4713-86A0-F25E1C96CBA9}" srcOrd="4" destOrd="0" parTransId="{EDFA31AB-5B34-4BED-BEF5-4FE993506421}" sibTransId="{A78FEAF2-9F98-4A63-9A0F-7B7A53FDB8B3}"/>
    <dgm:cxn modelId="{F3E29982-FBAA-4636-9498-1938AFE5A5FA}" type="presOf" srcId="{B289DE8A-777B-4CDF-80AD-15D11E22E9C0}" destId="{747D619C-5B1D-447D-B120-3D63C82C24A3}" srcOrd="0" destOrd="0" presId="urn:microsoft.com/office/officeart/2005/8/layout/default"/>
    <dgm:cxn modelId="{68FF0B89-A3DC-4CC0-93C9-EE2C9D177BB6}" type="presOf" srcId="{236B51B7-1B2E-4307-93D5-94ED98EF0609}" destId="{1B0264D3-191A-466E-B8ED-1761AE531192}" srcOrd="0" destOrd="0" presId="urn:microsoft.com/office/officeart/2005/8/layout/default"/>
    <dgm:cxn modelId="{5F91018B-4F26-4572-99E2-5859245F3063}" type="presOf" srcId="{FA42BC31-EA1F-4410-8CDE-A3AD38B3C0D6}" destId="{F3C18CF9-655D-4F9A-A97C-10465D67F74F}" srcOrd="0" destOrd="0" presId="urn:microsoft.com/office/officeart/2005/8/layout/default"/>
    <dgm:cxn modelId="{98342091-BA3A-4D6D-8321-C4811C6B4A64}" srcId="{236B51B7-1B2E-4307-93D5-94ED98EF0609}" destId="{E26DF4CA-FAA7-4CE8-8320-B3ED785F5F38}" srcOrd="0" destOrd="0" parTransId="{9D4341E4-683F-490D-9069-970374EC3DF0}" sibTransId="{AE905B2E-4A07-4D49-9A78-E47C38430052}"/>
    <dgm:cxn modelId="{111DB598-D710-4570-99CE-CD5A860EDE53}" type="presOf" srcId="{E26DF4CA-FAA7-4CE8-8320-B3ED785F5F38}" destId="{D58DC872-6BD8-4320-87C3-CFE34849708A}" srcOrd="0" destOrd="0" presId="urn:microsoft.com/office/officeart/2005/8/layout/default"/>
    <dgm:cxn modelId="{D29AC0CB-7A40-4AB3-B6BE-7E70379BF87D}" type="presOf" srcId="{6661E03B-F87C-4713-86A0-F25E1C96CBA9}" destId="{8601B936-BFB7-483E-8FF7-4AFEF489FE95}" srcOrd="0" destOrd="0" presId="urn:microsoft.com/office/officeart/2005/8/layout/default"/>
    <dgm:cxn modelId="{18CAB9DA-844A-44DD-8E97-4ACEDEA7B740}" type="presOf" srcId="{DDD03659-896B-4A64-9BC1-19E114845478}" destId="{77D7D0B9-DF91-486B-89FF-FBAD1024078C}" srcOrd="0" destOrd="0" presId="urn:microsoft.com/office/officeart/2005/8/layout/default"/>
    <dgm:cxn modelId="{F76BD3ED-8F81-4189-BCCD-3BB429743620}" srcId="{236B51B7-1B2E-4307-93D5-94ED98EF0609}" destId="{B289DE8A-777B-4CDF-80AD-15D11E22E9C0}" srcOrd="2" destOrd="0" parTransId="{C5BAA0A7-73F3-4637-AF58-034BAC1AC943}" sibTransId="{4FA9E351-2AD8-4436-9DD9-2C17DE721F89}"/>
    <dgm:cxn modelId="{E4F70E70-56F3-4172-BC13-F534CCFA5ACA}" type="presParOf" srcId="{1B0264D3-191A-466E-B8ED-1761AE531192}" destId="{D58DC872-6BD8-4320-87C3-CFE34849708A}" srcOrd="0" destOrd="0" presId="urn:microsoft.com/office/officeart/2005/8/layout/default"/>
    <dgm:cxn modelId="{D9612B0D-B70C-470D-9CB2-F5B4D798C044}" type="presParOf" srcId="{1B0264D3-191A-466E-B8ED-1761AE531192}" destId="{A566E2E2-E092-4784-96A2-6CE560C44325}" srcOrd="1" destOrd="0" presId="urn:microsoft.com/office/officeart/2005/8/layout/default"/>
    <dgm:cxn modelId="{E8F20031-CFC8-4BBF-AEC4-9B6340BAA916}" type="presParOf" srcId="{1B0264D3-191A-466E-B8ED-1761AE531192}" destId="{F3C18CF9-655D-4F9A-A97C-10465D67F74F}" srcOrd="2" destOrd="0" presId="urn:microsoft.com/office/officeart/2005/8/layout/default"/>
    <dgm:cxn modelId="{3105647A-AAE4-4854-B867-E3E906783C5A}" type="presParOf" srcId="{1B0264D3-191A-466E-B8ED-1761AE531192}" destId="{2E39741D-994A-4D46-834B-97257B1139E6}" srcOrd="3" destOrd="0" presId="urn:microsoft.com/office/officeart/2005/8/layout/default"/>
    <dgm:cxn modelId="{83D0C183-4C85-4565-BA18-5B8DFC3FD80F}" type="presParOf" srcId="{1B0264D3-191A-466E-B8ED-1761AE531192}" destId="{747D619C-5B1D-447D-B120-3D63C82C24A3}" srcOrd="4" destOrd="0" presId="urn:microsoft.com/office/officeart/2005/8/layout/default"/>
    <dgm:cxn modelId="{84F5C9A2-E84D-406D-A00D-AAEA28110520}" type="presParOf" srcId="{1B0264D3-191A-466E-B8ED-1761AE531192}" destId="{684A0E25-D557-45E6-B77A-3111E5825A25}" srcOrd="5" destOrd="0" presId="urn:microsoft.com/office/officeart/2005/8/layout/default"/>
    <dgm:cxn modelId="{89CC8C65-3788-4852-878F-E76AB6A02308}" type="presParOf" srcId="{1B0264D3-191A-466E-B8ED-1761AE531192}" destId="{FDA5A905-FAC7-4A15-ACFE-04EDCA41FF9D}" srcOrd="6" destOrd="0" presId="urn:microsoft.com/office/officeart/2005/8/layout/default"/>
    <dgm:cxn modelId="{11F580E8-8366-445D-81E8-1CFB4A8D1840}" type="presParOf" srcId="{1B0264D3-191A-466E-B8ED-1761AE531192}" destId="{946C5F86-9F1D-41A5-BE55-E37683E8F52E}" srcOrd="7" destOrd="0" presId="urn:microsoft.com/office/officeart/2005/8/layout/default"/>
    <dgm:cxn modelId="{71C67653-8930-496E-9F2A-42084CFA2333}" type="presParOf" srcId="{1B0264D3-191A-466E-B8ED-1761AE531192}" destId="{8601B936-BFB7-483E-8FF7-4AFEF489FE95}" srcOrd="8" destOrd="0" presId="urn:microsoft.com/office/officeart/2005/8/layout/default"/>
    <dgm:cxn modelId="{218317C0-2F05-43B5-8E18-F8464CB7A504}" type="presParOf" srcId="{1B0264D3-191A-466E-B8ED-1761AE531192}" destId="{067BFE68-5D0B-4DA9-A113-F73BBC59BAE3}" srcOrd="9" destOrd="0" presId="urn:microsoft.com/office/officeart/2005/8/layout/default"/>
    <dgm:cxn modelId="{1487CEA4-10B5-4B10-8A82-4CFA3B011FD4}" type="presParOf" srcId="{1B0264D3-191A-466E-B8ED-1761AE531192}" destId="{77D7D0B9-DF91-486B-89FF-FBAD1024078C}"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959B47-4B3F-4B00-8BB5-8DD6940D527B}"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87AF069-E1DC-413A-9B59-8D9526479630}">
      <dgm:prSet/>
      <dgm:spPr/>
      <dgm:t>
        <a:bodyPr/>
        <a:lstStyle/>
        <a:p>
          <a:pPr>
            <a:lnSpc>
              <a:spcPct val="100000"/>
            </a:lnSpc>
          </a:pPr>
          <a:r>
            <a:rPr lang="en-GB" b="1" i="0"/>
            <a:t>Impact of E-commerce Emergence:</a:t>
          </a:r>
          <a:r>
            <a:rPr lang="en-GB" b="0" i="0"/>
            <a:t> Diverted traditional in-store consumers, leading to reduced sales.</a:t>
          </a:r>
          <a:endParaRPr lang="en-US"/>
        </a:p>
      </dgm:t>
    </dgm:pt>
    <dgm:pt modelId="{F23DFF86-003D-4CFF-8734-A2C9B17A0713}" type="parTrans" cxnId="{9B0C6DB4-F2E8-4BCA-979D-B6C9C8492FB2}">
      <dgm:prSet/>
      <dgm:spPr/>
      <dgm:t>
        <a:bodyPr/>
        <a:lstStyle/>
        <a:p>
          <a:endParaRPr lang="en-US"/>
        </a:p>
      </dgm:t>
    </dgm:pt>
    <dgm:pt modelId="{9420E2E9-243D-4FAF-AB3A-EC77DCE16374}" type="sibTrans" cxnId="{9B0C6DB4-F2E8-4BCA-979D-B6C9C8492FB2}">
      <dgm:prSet/>
      <dgm:spPr/>
      <dgm:t>
        <a:bodyPr/>
        <a:lstStyle/>
        <a:p>
          <a:pPr>
            <a:lnSpc>
              <a:spcPct val="100000"/>
            </a:lnSpc>
          </a:pPr>
          <a:endParaRPr lang="en-US"/>
        </a:p>
      </dgm:t>
    </dgm:pt>
    <dgm:pt modelId="{1FA63C80-05A6-4D31-A7C7-E7264FB41EB6}">
      <dgm:prSet/>
      <dgm:spPr/>
      <dgm:t>
        <a:bodyPr/>
        <a:lstStyle/>
        <a:p>
          <a:pPr>
            <a:lnSpc>
              <a:spcPct val="100000"/>
            </a:lnSpc>
          </a:pPr>
          <a:r>
            <a:rPr lang="en-GB" b="1" i="0"/>
            <a:t>Economic Fluctuations Post-Brexit:</a:t>
          </a:r>
          <a:r>
            <a:rPr lang="en-GB" b="0" i="0"/>
            <a:t> Financial strain and operational viability challenges for Wilko.</a:t>
          </a:r>
          <a:endParaRPr lang="en-US"/>
        </a:p>
      </dgm:t>
    </dgm:pt>
    <dgm:pt modelId="{6C4774A8-C357-4DB6-920B-1A26AC33E65A}" type="parTrans" cxnId="{F9ECD779-D91C-4A7B-8A81-75F4DC474D09}">
      <dgm:prSet/>
      <dgm:spPr/>
      <dgm:t>
        <a:bodyPr/>
        <a:lstStyle/>
        <a:p>
          <a:endParaRPr lang="en-US"/>
        </a:p>
      </dgm:t>
    </dgm:pt>
    <dgm:pt modelId="{B00DA362-BACC-4B95-94BF-74B3E8A579B2}" type="sibTrans" cxnId="{F9ECD779-D91C-4A7B-8A81-75F4DC474D09}">
      <dgm:prSet/>
      <dgm:spPr/>
      <dgm:t>
        <a:bodyPr/>
        <a:lstStyle/>
        <a:p>
          <a:pPr>
            <a:lnSpc>
              <a:spcPct val="100000"/>
            </a:lnSpc>
          </a:pPr>
          <a:endParaRPr lang="en-US"/>
        </a:p>
      </dgm:t>
    </dgm:pt>
    <dgm:pt modelId="{620436F3-8EDD-4052-AC6F-3ABCBA0EE820}">
      <dgm:prSet/>
      <dgm:spPr/>
      <dgm:t>
        <a:bodyPr/>
        <a:lstStyle/>
        <a:p>
          <a:pPr>
            <a:lnSpc>
              <a:spcPct val="100000"/>
            </a:lnSpc>
          </a:pPr>
          <a:r>
            <a:rPr lang="en-GB" b="1" i="0"/>
            <a:t>Intensified Competition:</a:t>
          </a:r>
          <a:r>
            <a:rPr lang="en-GB" b="0" i="0"/>
            <a:t> Growing market saturation and the struggle for distinctive brand positioning.</a:t>
          </a:r>
          <a:endParaRPr lang="en-US"/>
        </a:p>
      </dgm:t>
    </dgm:pt>
    <dgm:pt modelId="{5AA95C13-0BEE-4A7C-B15B-01795455B012}" type="parTrans" cxnId="{23C42ADA-008D-49B3-B5BB-15410646CE8F}">
      <dgm:prSet/>
      <dgm:spPr/>
      <dgm:t>
        <a:bodyPr/>
        <a:lstStyle/>
        <a:p>
          <a:endParaRPr lang="en-US"/>
        </a:p>
      </dgm:t>
    </dgm:pt>
    <dgm:pt modelId="{E0B4106E-F6D4-4C90-9BC4-79D98A940C08}" type="sibTrans" cxnId="{23C42ADA-008D-49B3-B5BB-15410646CE8F}">
      <dgm:prSet/>
      <dgm:spPr/>
      <dgm:t>
        <a:bodyPr/>
        <a:lstStyle/>
        <a:p>
          <a:pPr>
            <a:lnSpc>
              <a:spcPct val="100000"/>
            </a:lnSpc>
          </a:pPr>
          <a:endParaRPr lang="en-US"/>
        </a:p>
      </dgm:t>
    </dgm:pt>
    <dgm:pt modelId="{AB7DF189-A34C-4576-9426-3633D8169894}">
      <dgm:prSet/>
      <dgm:spPr/>
      <dgm:t>
        <a:bodyPr/>
        <a:lstStyle/>
        <a:p>
          <a:pPr>
            <a:lnSpc>
              <a:spcPct val="100000"/>
            </a:lnSpc>
          </a:pPr>
          <a:r>
            <a:rPr lang="en-GB" b="1" i="0"/>
            <a:t>Burgeoning Operational Expenses:</a:t>
          </a:r>
          <a:r>
            <a:rPr lang="en-GB" b="0" i="0"/>
            <a:t> Escalating rents and wage demands, straining financial health.</a:t>
          </a:r>
          <a:endParaRPr lang="en-US"/>
        </a:p>
      </dgm:t>
    </dgm:pt>
    <dgm:pt modelId="{F0C0CE09-8D2A-4DB5-8FE0-795C17FE6C56}" type="parTrans" cxnId="{35F22C8B-095A-4B04-A967-EC7F1BEEB32E}">
      <dgm:prSet/>
      <dgm:spPr/>
      <dgm:t>
        <a:bodyPr/>
        <a:lstStyle/>
        <a:p>
          <a:endParaRPr lang="en-US"/>
        </a:p>
      </dgm:t>
    </dgm:pt>
    <dgm:pt modelId="{D91CDB13-6534-452B-AE5F-447AD1E1B3B2}" type="sibTrans" cxnId="{35F22C8B-095A-4B04-A967-EC7F1BEEB32E}">
      <dgm:prSet/>
      <dgm:spPr/>
      <dgm:t>
        <a:bodyPr/>
        <a:lstStyle/>
        <a:p>
          <a:pPr>
            <a:lnSpc>
              <a:spcPct val="100000"/>
            </a:lnSpc>
          </a:pPr>
          <a:endParaRPr lang="en-US"/>
        </a:p>
      </dgm:t>
    </dgm:pt>
    <dgm:pt modelId="{D8E17931-7270-44A9-8A0D-823189656A08}">
      <dgm:prSet/>
      <dgm:spPr/>
      <dgm:t>
        <a:bodyPr/>
        <a:lstStyle/>
        <a:p>
          <a:pPr>
            <a:lnSpc>
              <a:spcPct val="100000"/>
            </a:lnSpc>
          </a:pPr>
          <a:r>
            <a:rPr lang="en-GB" b="1" i="0"/>
            <a:t>Shift in Consumer Expectations:</a:t>
          </a:r>
          <a:r>
            <a:rPr lang="en-GB" b="0" i="0"/>
            <a:t> Demanding immersive experiences and sustainable products, adding pressure for constant reinvention</a:t>
          </a:r>
          <a:endParaRPr lang="en-US"/>
        </a:p>
      </dgm:t>
    </dgm:pt>
    <dgm:pt modelId="{1C922AFF-9A8F-4783-A452-BB2ABE140331}" type="parTrans" cxnId="{E657F708-29DD-4940-9BE3-6BDF63A53F56}">
      <dgm:prSet/>
      <dgm:spPr/>
      <dgm:t>
        <a:bodyPr/>
        <a:lstStyle/>
        <a:p>
          <a:endParaRPr lang="en-US"/>
        </a:p>
      </dgm:t>
    </dgm:pt>
    <dgm:pt modelId="{B86E8AFB-9CE2-4CA6-88CE-815E17D55F22}" type="sibTrans" cxnId="{E657F708-29DD-4940-9BE3-6BDF63A53F56}">
      <dgm:prSet/>
      <dgm:spPr/>
      <dgm:t>
        <a:bodyPr/>
        <a:lstStyle/>
        <a:p>
          <a:endParaRPr lang="en-US"/>
        </a:p>
      </dgm:t>
    </dgm:pt>
    <dgm:pt modelId="{A9349346-992E-41C3-83A8-45F102BB3B8C}" type="pres">
      <dgm:prSet presAssocID="{6A959B47-4B3F-4B00-8BB5-8DD6940D527B}" presName="root" presStyleCnt="0">
        <dgm:presLayoutVars>
          <dgm:dir/>
          <dgm:resizeHandles val="exact"/>
        </dgm:presLayoutVars>
      </dgm:prSet>
      <dgm:spPr/>
    </dgm:pt>
    <dgm:pt modelId="{B9C35DA0-3F4D-4C9E-8F2D-51E78D41077F}" type="pres">
      <dgm:prSet presAssocID="{6A959B47-4B3F-4B00-8BB5-8DD6940D527B}" presName="container" presStyleCnt="0">
        <dgm:presLayoutVars>
          <dgm:dir/>
          <dgm:resizeHandles val="exact"/>
        </dgm:presLayoutVars>
      </dgm:prSet>
      <dgm:spPr/>
    </dgm:pt>
    <dgm:pt modelId="{29475532-3B31-41D4-8631-29924F56BE73}" type="pres">
      <dgm:prSet presAssocID="{987AF069-E1DC-413A-9B59-8D9526479630}" presName="compNode" presStyleCnt="0"/>
      <dgm:spPr/>
    </dgm:pt>
    <dgm:pt modelId="{47B1E868-3ED9-4714-B13C-E9281FC23C8E}" type="pres">
      <dgm:prSet presAssocID="{987AF069-E1DC-413A-9B59-8D9526479630}" presName="iconBgRect" presStyleLbl="bgShp" presStyleIdx="0" presStyleCnt="5"/>
      <dgm:spPr/>
    </dgm:pt>
    <dgm:pt modelId="{37918BBA-F5BC-455C-AFC0-03ABF96A1197}" type="pres">
      <dgm:prSet presAssocID="{987AF069-E1DC-413A-9B59-8D952647963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rm scene"/>
        </a:ext>
      </dgm:extLst>
    </dgm:pt>
    <dgm:pt modelId="{864ED1E5-B9CC-4E2B-8CC0-CD050B8AA5BA}" type="pres">
      <dgm:prSet presAssocID="{987AF069-E1DC-413A-9B59-8D9526479630}" presName="spaceRect" presStyleCnt="0"/>
      <dgm:spPr/>
    </dgm:pt>
    <dgm:pt modelId="{382FFD25-9DB9-4685-85D6-01CCAA1CB44F}" type="pres">
      <dgm:prSet presAssocID="{987AF069-E1DC-413A-9B59-8D9526479630}" presName="textRect" presStyleLbl="revTx" presStyleIdx="0" presStyleCnt="5">
        <dgm:presLayoutVars>
          <dgm:chMax val="1"/>
          <dgm:chPref val="1"/>
        </dgm:presLayoutVars>
      </dgm:prSet>
      <dgm:spPr/>
    </dgm:pt>
    <dgm:pt modelId="{7A52D391-B063-412F-8864-E9B9A539B2E8}" type="pres">
      <dgm:prSet presAssocID="{9420E2E9-243D-4FAF-AB3A-EC77DCE16374}" presName="sibTrans" presStyleLbl="sibTrans2D1" presStyleIdx="0" presStyleCnt="0"/>
      <dgm:spPr/>
    </dgm:pt>
    <dgm:pt modelId="{AE61E085-0643-4DA5-AF69-537D6D7B2044}" type="pres">
      <dgm:prSet presAssocID="{1FA63C80-05A6-4D31-A7C7-E7264FB41EB6}" presName="compNode" presStyleCnt="0"/>
      <dgm:spPr/>
    </dgm:pt>
    <dgm:pt modelId="{128BAA55-F725-44BB-AF63-49310874A610}" type="pres">
      <dgm:prSet presAssocID="{1FA63C80-05A6-4D31-A7C7-E7264FB41EB6}" presName="iconBgRect" presStyleLbl="bgShp" presStyleIdx="1" presStyleCnt="5"/>
      <dgm:spPr/>
    </dgm:pt>
    <dgm:pt modelId="{66ADFD2B-5B22-4B40-940F-5A467ADFFD12}" type="pres">
      <dgm:prSet presAssocID="{1FA63C80-05A6-4D31-A7C7-E7264FB41EB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AE8968A3-DB5B-4261-AD71-7D8378CC6059}" type="pres">
      <dgm:prSet presAssocID="{1FA63C80-05A6-4D31-A7C7-E7264FB41EB6}" presName="spaceRect" presStyleCnt="0"/>
      <dgm:spPr/>
    </dgm:pt>
    <dgm:pt modelId="{F9848F65-3377-4136-A155-B4B9A574B9A6}" type="pres">
      <dgm:prSet presAssocID="{1FA63C80-05A6-4D31-A7C7-E7264FB41EB6}" presName="textRect" presStyleLbl="revTx" presStyleIdx="1" presStyleCnt="5">
        <dgm:presLayoutVars>
          <dgm:chMax val="1"/>
          <dgm:chPref val="1"/>
        </dgm:presLayoutVars>
      </dgm:prSet>
      <dgm:spPr/>
    </dgm:pt>
    <dgm:pt modelId="{461B4704-B159-4CA5-AD37-345F82DF3A43}" type="pres">
      <dgm:prSet presAssocID="{B00DA362-BACC-4B95-94BF-74B3E8A579B2}" presName="sibTrans" presStyleLbl="sibTrans2D1" presStyleIdx="0" presStyleCnt="0"/>
      <dgm:spPr/>
    </dgm:pt>
    <dgm:pt modelId="{A775B493-D062-47DB-9D7A-6B7B12809A21}" type="pres">
      <dgm:prSet presAssocID="{620436F3-8EDD-4052-AC6F-3ABCBA0EE820}" presName="compNode" presStyleCnt="0"/>
      <dgm:spPr/>
    </dgm:pt>
    <dgm:pt modelId="{AAC58C00-E2CE-481D-B111-BCC710E54EF7}" type="pres">
      <dgm:prSet presAssocID="{620436F3-8EDD-4052-AC6F-3ABCBA0EE820}" presName="iconBgRect" presStyleLbl="bgShp" presStyleIdx="2" presStyleCnt="5"/>
      <dgm:spPr/>
    </dgm:pt>
    <dgm:pt modelId="{2514CB6A-4817-4142-A9CF-B42A4851B718}" type="pres">
      <dgm:prSet presAssocID="{620436F3-8EDD-4052-AC6F-3ABCBA0EE82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89BD6CF6-A51B-4AEA-9E24-DD081954DC9E}" type="pres">
      <dgm:prSet presAssocID="{620436F3-8EDD-4052-AC6F-3ABCBA0EE820}" presName="spaceRect" presStyleCnt="0"/>
      <dgm:spPr/>
    </dgm:pt>
    <dgm:pt modelId="{A0606A3C-9866-4A0A-B607-5E77CDB71210}" type="pres">
      <dgm:prSet presAssocID="{620436F3-8EDD-4052-AC6F-3ABCBA0EE820}" presName="textRect" presStyleLbl="revTx" presStyleIdx="2" presStyleCnt="5">
        <dgm:presLayoutVars>
          <dgm:chMax val="1"/>
          <dgm:chPref val="1"/>
        </dgm:presLayoutVars>
      </dgm:prSet>
      <dgm:spPr/>
    </dgm:pt>
    <dgm:pt modelId="{442B524D-D687-4A67-AC18-4592BA761959}" type="pres">
      <dgm:prSet presAssocID="{E0B4106E-F6D4-4C90-9BC4-79D98A940C08}" presName="sibTrans" presStyleLbl="sibTrans2D1" presStyleIdx="0" presStyleCnt="0"/>
      <dgm:spPr/>
    </dgm:pt>
    <dgm:pt modelId="{3EB8AC14-1D83-40F1-9BD9-7BCC8E667F75}" type="pres">
      <dgm:prSet presAssocID="{AB7DF189-A34C-4576-9426-3633D8169894}" presName="compNode" presStyleCnt="0"/>
      <dgm:spPr/>
    </dgm:pt>
    <dgm:pt modelId="{D1EB3049-DFB9-4140-B0F0-E1A2F8119FB0}" type="pres">
      <dgm:prSet presAssocID="{AB7DF189-A34C-4576-9426-3633D8169894}" presName="iconBgRect" presStyleLbl="bgShp" presStyleIdx="3" presStyleCnt="5"/>
      <dgm:spPr/>
    </dgm:pt>
    <dgm:pt modelId="{60BDBDDC-7789-442F-8282-8907888FBE96}" type="pres">
      <dgm:prSet presAssocID="{AB7DF189-A34C-4576-9426-3633D816989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r Graph with Downward Trend"/>
        </a:ext>
      </dgm:extLst>
    </dgm:pt>
    <dgm:pt modelId="{2A6A2A15-35EC-4BB4-B1D3-DB14C3433FD1}" type="pres">
      <dgm:prSet presAssocID="{AB7DF189-A34C-4576-9426-3633D8169894}" presName="spaceRect" presStyleCnt="0"/>
      <dgm:spPr/>
    </dgm:pt>
    <dgm:pt modelId="{AD48744A-8600-4E61-8E7E-32087FC832F2}" type="pres">
      <dgm:prSet presAssocID="{AB7DF189-A34C-4576-9426-3633D8169894}" presName="textRect" presStyleLbl="revTx" presStyleIdx="3" presStyleCnt="5">
        <dgm:presLayoutVars>
          <dgm:chMax val="1"/>
          <dgm:chPref val="1"/>
        </dgm:presLayoutVars>
      </dgm:prSet>
      <dgm:spPr/>
    </dgm:pt>
    <dgm:pt modelId="{C400D035-8377-4B05-9E73-F5B4F8DF33A1}" type="pres">
      <dgm:prSet presAssocID="{D91CDB13-6534-452B-AE5F-447AD1E1B3B2}" presName="sibTrans" presStyleLbl="sibTrans2D1" presStyleIdx="0" presStyleCnt="0"/>
      <dgm:spPr/>
    </dgm:pt>
    <dgm:pt modelId="{C7837BF8-0C54-4C5A-9A6F-D8AEB82463C3}" type="pres">
      <dgm:prSet presAssocID="{D8E17931-7270-44A9-8A0D-823189656A08}" presName="compNode" presStyleCnt="0"/>
      <dgm:spPr/>
    </dgm:pt>
    <dgm:pt modelId="{872C17E3-47F8-421F-89FB-18A530D2835B}" type="pres">
      <dgm:prSet presAssocID="{D8E17931-7270-44A9-8A0D-823189656A08}" presName="iconBgRect" presStyleLbl="bgShp" presStyleIdx="4" presStyleCnt="5"/>
      <dgm:spPr/>
    </dgm:pt>
    <dgm:pt modelId="{DE53B5B6-0A2A-4BB0-BC00-4CEA22B66862}" type="pres">
      <dgm:prSet presAssocID="{D8E17931-7270-44A9-8A0D-823189656A0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Astronaut"/>
        </a:ext>
      </dgm:extLst>
    </dgm:pt>
    <dgm:pt modelId="{CD73B7FD-8C5D-4B58-9383-E11F251D7A0D}" type="pres">
      <dgm:prSet presAssocID="{D8E17931-7270-44A9-8A0D-823189656A08}" presName="spaceRect" presStyleCnt="0"/>
      <dgm:spPr/>
    </dgm:pt>
    <dgm:pt modelId="{A1C15546-13CD-4E89-9963-DA0650787942}" type="pres">
      <dgm:prSet presAssocID="{D8E17931-7270-44A9-8A0D-823189656A08}" presName="textRect" presStyleLbl="revTx" presStyleIdx="4" presStyleCnt="5">
        <dgm:presLayoutVars>
          <dgm:chMax val="1"/>
          <dgm:chPref val="1"/>
        </dgm:presLayoutVars>
      </dgm:prSet>
      <dgm:spPr/>
    </dgm:pt>
  </dgm:ptLst>
  <dgm:cxnLst>
    <dgm:cxn modelId="{5BB33D08-C1BF-41E7-A91D-6106909FD9A6}" type="presOf" srcId="{6A959B47-4B3F-4B00-8BB5-8DD6940D527B}" destId="{A9349346-992E-41C3-83A8-45F102BB3B8C}" srcOrd="0" destOrd="0" presId="urn:microsoft.com/office/officeart/2018/2/layout/IconCircleList"/>
    <dgm:cxn modelId="{E657F708-29DD-4940-9BE3-6BDF63A53F56}" srcId="{6A959B47-4B3F-4B00-8BB5-8DD6940D527B}" destId="{D8E17931-7270-44A9-8A0D-823189656A08}" srcOrd="4" destOrd="0" parTransId="{1C922AFF-9A8F-4783-A452-BB2ABE140331}" sibTransId="{B86E8AFB-9CE2-4CA6-88CE-815E17D55F22}"/>
    <dgm:cxn modelId="{CF760B17-EC92-46AF-AB3D-1ABDA4464D99}" type="presOf" srcId="{D8E17931-7270-44A9-8A0D-823189656A08}" destId="{A1C15546-13CD-4E89-9963-DA0650787942}" srcOrd="0" destOrd="0" presId="urn:microsoft.com/office/officeart/2018/2/layout/IconCircleList"/>
    <dgm:cxn modelId="{C940051C-F039-41A0-BDDE-77FCD4C48B74}" type="presOf" srcId="{987AF069-E1DC-413A-9B59-8D9526479630}" destId="{382FFD25-9DB9-4685-85D6-01CCAA1CB44F}" srcOrd="0" destOrd="0" presId="urn:microsoft.com/office/officeart/2018/2/layout/IconCircleList"/>
    <dgm:cxn modelId="{BE7A5238-ED7D-49E7-848F-8AD8A233B052}" type="presOf" srcId="{9420E2E9-243D-4FAF-AB3A-EC77DCE16374}" destId="{7A52D391-B063-412F-8864-E9B9A539B2E8}" srcOrd="0" destOrd="0" presId="urn:microsoft.com/office/officeart/2018/2/layout/IconCircleList"/>
    <dgm:cxn modelId="{F9ECD779-D91C-4A7B-8A81-75F4DC474D09}" srcId="{6A959B47-4B3F-4B00-8BB5-8DD6940D527B}" destId="{1FA63C80-05A6-4D31-A7C7-E7264FB41EB6}" srcOrd="1" destOrd="0" parTransId="{6C4774A8-C357-4DB6-920B-1A26AC33E65A}" sibTransId="{B00DA362-BACC-4B95-94BF-74B3E8A579B2}"/>
    <dgm:cxn modelId="{A0A51B5A-D86C-443A-97BE-BCC4577B8D12}" type="presOf" srcId="{620436F3-8EDD-4052-AC6F-3ABCBA0EE820}" destId="{A0606A3C-9866-4A0A-B607-5E77CDB71210}" srcOrd="0" destOrd="0" presId="urn:microsoft.com/office/officeart/2018/2/layout/IconCircleList"/>
    <dgm:cxn modelId="{35F22C8B-095A-4B04-A967-EC7F1BEEB32E}" srcId="{6A959B47-4B3F-4B00-8BB5-8DD6940D527B}" destId="{AB7DF189-A34C-4576-9426-3633D8169894}" srcOrd="3" destOrd="0" parTransId="{F0C0CE09-8D2A-4DB5-8FE0-795C17FE6C56}" sibTransId="{D91CDB13-6534-452B-AE5F-447AD1E1B3B2}"/>
    <dgm:cxn modelId="{14AC898C-A498-41A1-BA49-DD17B74334C2}" type="presOf" srcId="{1FA63C80-05A6-4D31-A7C7-E7264FB41EB6}" destId="{F9848F65-3377-4136-A155-B4B9A574B9A6}" srcOrd="0" destOrd="0" presId="urn:microsoft.com/office/officeart/2018/2/layout/IconCircleList"/>
    <dgm:cxn modelId="{EAA9D394-FA25-4D07-8575-2DD4C2C89F0A}" type="presOf" srcId="{AB7DF189-A34C-4576-9426-3633D8169894}" destId="{AD48744A-8600-4E61-8E7E-32087FC832F2}" srcOrd="0" destOrd="0" presId="urn:microsoft.com/office/officeart/2018/2/layout/IconCircleList"/>
    <dgm:cxn modelId="{9B0C6DB4-F2E8-4BCA-979D-B6C9C8492FB2}" srcId="{6A959B47-4B3F-4B00-8BB5-8DD6940D527B}" destId="{987AF069-E1DC-413A-9B59-8D9526479630}" srcOrd="0" destOrd="0" parTransId="{F23DFF86-003D-4CFF-8734-A2C9B17A0713}" sibTransId="{9420E2E9-243D-4FAF-AB3A-EC77DCE16374}"/>
    <dgm:cxn modelId="{75B157C8-5C9A-4FB9-A6C9-63D99E668591}" type="presOf" srcId="{B00DA362-BACC-4B95-94BF-74B3E8A579B2}" destId="{461B4704-B159-4CA5-AD37-345F82DF3A43}" srcOrd="0" destOrd="0" presId="urn:microsoft.com/office/officeart/2018/2/layout/IconCircleList"/>
    <dgm:cxn modelId="{23C42ADA-008D-49B3-B5BB-15410646CE8F}" srcId="{6A959B47-4B3F-4B00-8BB5-8DD6940D527B}" destId="{620436F3-8EDD-4052-AC6F-3ABCBA0EE820}" srcOrd="2" destOrd="0" parTransId="{5AA95C13-0BEE-4A7C-B15B-01795455B012}" sibTransId="{E0B4106E-F6D4-4C90-9BC4-79D98A940C08}"/>
    <dgm:cxn modelId="{BA5BC2DB-EA06-4118-BDD5-AA0B4CB710AF}" type="presOf" srcId="{D91CDB13-6534-452B-AE5F-447AD1E1B3B2}" destId="{C400D035-8377-4B05-9E73-F5B4F8DF33A1}" srcOrd="0" destOrd="0" presId="urn:microsoft.com/office/officeart/2018/2/layout/IconCircleList"/>
    <dgm:cxn modelId="{965472FF-C7C9-4D1C-8032-47431F0AB761}" type="presOf" srcId="{E0B4106E-F6D4-4C90-9BC4-79D98A940C08}" destId="{442B524D-D687-4A67-AC18-4592BA761959}" srcOrd="0" destOrd="0" presId="urn:microsoft.com/office/officeart/2018/2/layout/IconCircleList"/>
    <dgm:cxn modelId="{F3982018-8824-4F23-B2BB-058D389F7F57}" type="presParOf" srcId="{A9349346-992E-41C3-83A8-45F102BB3B8C}" destId="{B9C35DA0-3F4D-4C9E-8F2D-51E78D41077F}" srcOrd="0" destOrd="0" presId="urn:microsoft.com/office/officeart/2018/2/layout/IconCircleList"/>
    <dgm:cxn modelId="{5CAE4064-F3AB-4E21-9F55-194B3F31CBF5}" type="presParOf" srcId="{B9C35DA0-3F4D-4C9E-8F2D-51E78D41077F}" destId="{29475532-3B31-41D4-8631-29924F56BE73}" srcOrd="0" destOrd="0" presId="urn:microsoft.com/office/officeart/2018/2/layout/IconCircleList"/>
    <dgm:cxn modelId="{B4FD5704-DD6F-4651-98FC-AC5A720D4C32}" type="presParOf" srcId="{29475532-3B31-41D4-8631-29924F56BE73}" destId="{47B1E868-3ED9-4714-B13C-E9281FC23C8E}" srcOrd="0" destOrd="0" presId="urn:microsoft.com/office/officeart/2018/2/layout/IconCircleList"/>
    <dgm:cxn modelId="{92F318F8-4803-4061-92BF-7F96516432C3}" type="presParOf" srcId="{29475532-3B31-41D4-8631-29924F56BE73}" destId="{37918BBA-F5BC-455C-AFC0-03ABF96A1197}" srcOrd="1" destOrd="0" presId="urn:microsoft.com/office/officeart/2018/2/layout/IconCircleList"/>
    <dgm:cxn modelId="{E7C42CF3-0EB6-4AB9-9EA3-F50122BEF7BD}" type="presParOf" srcId="{29475532-3B31-41D4-8631-29924F56BE73}" destId="{864ED1E5-B9CC-4E2B-8CC0-CD050B8AA5BA}" srcOrd="2" destOrd="0" presId="urn:microsoft.com/office/officeart/2018/2/layout/IconCircleList"/>
    <dgm:cxn modelId="{9515F506-8A87-4C97-B1D2-B95E4D0E2F59}" type="presParOf" srcId="{29475532-3B31-41D4-8631-29924F56BE73}" destId="{382FFD25-9DB9-4685-85D6-01CCAA1CB44F}" srcOrd="3" destOrd="0" presId="urn:microsoft.com/office/officeart/2018/2/layout/IconCircleList"/>
    <dgm:cxn modelId="{4A78CD81-3FEB-4ACA-AA7A-506061011FB3}" type="presParOf" srcId="{B9C35DA0-3F4D-4C9E-8F2D-51E78D41077F}" destId="{7A52D391-B063-412F-8864-E9B9A539B2E8}" srcOrd="1" destOrd="0" presId="urn:microsoft.com/office/officeart/2018/2/layout/IconCircleList"/>
    <dgm:cxn modelId="{504A5FDF-F714-473E-8010-DBD93A2BE952}" type="presParOf" srcId="{B9C35DA0-3F4D-4C9E-8F2D-51E78D41077F}" destId="{AE61E085-0643-4DA5-AF69-537D6D7B2044}" srcOrd="2" destOrd="0" presId="urn:microsoft.com/office/officeart/2018/2/layout/IconCircleList"/>
    <dgm:cxn modelId="{9B2BEA2D-B289-4C0F-96CB-B9F68C7B3EBD}" type="presParOf" srcId="{AE61E085-0643-4DA5-AF69-537D6D7B2044}" destId="{128BAA55-F725-44BB-AF63-49310874A610}" srcOrd="0" destOrd="0" presId="urn:microsoft.com/office/officeart/2018/2/layout/IconCircleList"/>
    <dgm:cxn modelId="{1D601191-4476-44DF-9864-5445A24C5A10}" type="presParOf" srcId="{AE61E085-0643-4DA5-AF69-537D6D7B2044}" destId="{66ADFD2B-5B22-4B40-940F-5A467ADFFD12}" srcOrd="1" destOrd="0" presId="urn:microsoft.com/office/officeart/2018/2/layout/IconCircleList"/>
    <dgm:cxn modelId="{66C497B8-4937-403D-AD46-E6CF4DAC2244}" type="presParOf" srcId="{AE61E085-0643-4DA5-AF69-537D6D7B2044}" destId="{AE8968A3-DB5B-4261-AD71-7D8378CC6059}" srcOrd="2" destOrd="0" presId="urn:microsoft.com/office/officeart/2018/2/layout/IconCircleList"/>
    <dgm:cxn modelId="{B0A99343-3BFC-4C3E-9D89-FF09BB800CE7}" type="presParOf" srcId="{AE61E085-0643-4DA5-AF69-537D6D7B2044}" destId="{F9848F65-3377-4136-A155-B4B9A574B9A6}" srcOrd="3" destOrd="0" presId="urn:microsoft.com/office/officeart/2018/2/layout/IconCircleList"/>
    <dgm:cxn modelId="{2CAE8BE6-BED7-4A52-8158-3B0CF9888CBB}" type="presParOf" srcId="{B9C35DA0-3F4D-4C9E-8F2D-51E78D41077F}" destId="{461B4704-B159-4CA5-AD37-345F82DF3A43}" srcOrd="3" destOrd="0" presId="urn:microsoft.com/office/officeart/2018/2/layout/IconCircleList"/>
    <dgm:cxn modelId="{493162CB-0877-423B-AED2-F4DAF46D495C}" type="presParOf" srcId="{B9C35DA0-3F4D-4C9E-8F2D-51E78D41077F}" destId="{A775B493-D062-47DB-9D7A-6B7B12809A21}" srcOrd="4" destOrd="0" presId="urn:microsoft.com/office/officeart/2018/2/layout/IconCircleList"/>
    <dgm:cxn modelId="{AEFDD2B3-3ED2-40D2-A775-D8955BA2BCC0}" type="presParOf" srcId="{A775B493-D062-47DB-9D7A-6B7B12809A21}" destId="{AAC58C00-E2CE-481D-B111-BCC710E54EF7}" srcOrd="0" destOrd="0" presId="urn:microsoft.com/office/officeart/2018/2/layout/IconCircleList"/>
    <dgm:cxn modelId="{E707B47B-04DD-4AC1-ACE6-D57F706E1078}" type="presParOf" srcId="{A775B493-D062-47DB-9D7A-6B7B12809A21}" destId="{2514CB6A-4817-4142-A9CF-B42A4851B718}" srcOrd="1" destOrd="0" presId="urn:microsoft.com/office/officeart/2018/2/layout/IconCircleList"/>
    <dgm:cxn modelId="{712537F3-9204-441A-B473-11899D8D53A5}" type="presParOf" srcId="{A775B493-D062-47DB-9D7A-6B7B12809A21}" destId="{89BD6CF6-A51B-4AEA-9E24-DD081954DC9E}" srcOrd="2" destOrd="0" presId="urn:microsoft.com/office/officeart/2018/2/layout/IconCircleList"/>
    <dgm:cxn modelId="{2DE6A732-0762-47AC-B148-6209C71B2DCE}" type="presParOf" srcId="{A775B493-D062-47DB-9D7A-6B7B12809A21}" destId="{A0606A3C-9866-4A0A-B607-5E77CDB71210}" srcOrd="3" destOrd="0" presId="urn:microsoft.com/office/officeart/2018/2/layout/IconCircleList"/>
    <dgm:cxn modelId="{A2794955-ED7F-4508-97BD-C331C2870AB6}" type="presParOf" srcId="{B9C35DA0-3F4D-4C9E-8F2D-51E78D41077F}" destId="{442B524D-D687-4A67-AC18-4592BA761959}" srcOrd="5" destOrd="0" presId="urn:microsoft.com/office/officeart/2018/2/layout/IconCircleList"/>
    <dgm:cxn modelId="{3302CC9A-E1BA-42FE-808B-F42495F8843E}" type="presParOf" srcId="{B9C35DA0-3F4D-4C9E-8F2D-51E78D41077F}" destId="{3EB8AC14-1D83-40F1-9BD9-7BCC8E667F75}" srcOrd="6" destOrd="0" presId="urn:microsoft.com/office/officeart/2018/2/layout/IconCircleList"/>
    <dgm:cxn modelId="{65D6CD91-611F-43DB-8FBA-4AEE918E440F}" type="presParOf" srcId="{3EB8AC14-1D83-40F1-9BD9-7BCC8E667F75}" destId="{D1EB3049-DFB9-4140-B0F0-E1A2F8119FB0}" srcOrd="0" destOrd="0" presId="urn:microsoft.com/office/officeart/2018/2/layout/IconCircleList"/>
    <dgm:cxn modelId="{8565A799-90AB-41D5-AB08-B1AB6FF985F0}" type="presParOf" srcId="{3EB8AC14-1D83-40F1-9BD9-7BCC8E667F75}" destId="{60BDBDDC-7789-442F-8282-8907888FBE96}" srcOrd="1" destOrd="0" presId="urn:microsoft.com/office/officeart/2018/2/layout/IconCircleList"/>
    <dgm:cxn modelId="{6999B57A-F26F-4D06-BBC1-A35C576E5A84}" type="presParOf" srcId="{3EB8AC14-1D83-40F1-9BD9-7BCC8E667F75}" destId="{2A6A2A15-35EC-4BB4-B1D3-DB14C3433FD1}" srcOrd="2" destOrd="0" presId="urn:microsoft.com/office/officeart/2018/2/layout/IconCircleList"/>
    <dgm:cxn modelId="{DDB6BB1F-DD3C-47C2-9E46-938CD514AEB7}" type="presParOf" srcId="{3EB8AC14-1D83-40F1-9BD9-7BCC8E667F75}" destId="{AD48744A-8600-4E61-8E7E-32087FC832F2}" srcOrd="3" destOrd="0" presId="urn:microsoft.com/office/officeart/2018/2/layout/IconCircleList"/>
    <dgm:cxn modelId="{3B4C8F2C-42AA-440A-AC3E-269134CF81E6}" type="presParOf" srcId="{B9C35DA0-3F4D-4C9E-8F2D-51E78D41077F}" destId="{C400D035-8377-4B05-9E73-F5B4F8DF33A1}" srcOrd="7" destOrd="0" presId="urn:microsoft.com/office/officeart/2018/2/layout/IconCircleList"/>
    <dgm:cxn modelId="{3D99F714-F0CA-425A-B991-FB799458DAE1}" type="presParOf" srcId="{B9C35DA0-3F4D-4C9E-8F2D-51E78D41077F}" destId="{C7837BF8-0C54-4C5A-9A6F-D8AEB82463C3}" srcOrd="8" destOrd="0" presId="urn:microsoft.com/office/officeart/2018/2/layout/IconCircleList"/>
    <dgm:cxn modelId="{FB1B9AE2-81D9-44BB-9FB6-8459A1FC1DAE}" type="presParOf" srcId="{C7837BF8-0C54-4C5A-9A6F-D8AEB82463C3}" destId="{872C17E3-47F8-421F-89FB-18A530D2835B}" srcOrd="0" destOrd="0" presId="urn:microsoft.com/office/officeart/2018/2/layout/IconCircleList"/>
    <dgm:cxn modelId="{54765929-138F-4FF6-B70F-EB2CF6C69EBB}" type="presParOf" srcId="{C7837BF8-0C54-4C5A-9A6F-D8AEB82463C3}" destId="{DE53B5B6-0A2A-4BB0-BC00-4CEA22B66862}" srcOrd="1" destOrd="0" presId="urn:microsoft.com/office/officeart/2018/2/layout/IconCircleList"/>
    <dgm:cxn modelId="{BD3E6259-58D8-4FE1-922E-4D0734BA06C2}" type="presParOf" srcId="{C7837BF8-0C54-4C5A-9A6F-D8AEB82463C3}" destId="{CD73B7FD-8C5D-4B58-9383-E11F251D7A0D}" srcOrd="2" destOrd="0" presId="urn:microsoft.com/office/officeart/2018/2/layout/IconCircleList"/>
    <dgm:cxn modelId="{7E0CAFEA-2E66-4766-A787-EF0049138F41}" type="presParOf" srcId="{C7837BF8-0C54-4C5A-9A6F-D8AEB82463C3}" destId="{A1C15546-13CD-4E89-9963-DA065078794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2633DE-ADA4-47FE-BAF6-2E7DA565178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3374DECD-5C38-4609-8EA7-7CF3F0490BC0}">
      <dgm:prSet/>
      <dgm:spPr/>
      <dgm:t>
        <a:bodyPr/>
        <a:lstStyle/>
        <a:p>
          <a:pPr>
            <a:lnSpc>
              <a:spcPct val="100000"/>
            </a:lnSpc>
          </a:pPr>
          <a:r>
            <a:rPr lang="en-GB" b="1" i="0"/>
            <a:t>Overview of SCAMPER Model:</a:t>
          </a:r>
          <a:r>
            <a:rPr lang="en-GB" b="0" i="0"/>
            <a:t> Introduced by Eberle in 1977 for inventive thinking and problem resolution.</a:t>
          </a:r>
          <a:endParaRPr lang="en-US"/>
        </a:p>
      </dgm:t>
    </dgm:pt>
    <dgm:pt modelId="{96C196A6-815E-4CB4-8781-77BE6E72D9AF}" type="parTrans" cxnId="{2DB267A2-268E-4E14-8D1E-83F984F697B5}">
      <dgm:prSet/>
      <dgm:spPr/>
      <dgm:t>
        <a:bodyPr/>
        <a:lstStyle/>
        <a:p>
          <a:endParaRPr lang="en-US"/>
        </a:p>
      </dgm:t>
    </dgm:pt>
    <dgm:pt modelId="{34E65025-6455-48A3-BC2E-C2338C776644}" type="sibTrans" cxnId="{2DB267A2-268E-4E14-8D1E-83F984F697B5}">
      <dgm:prSet/>
      <dgm:spPr/>
      <dgm:t>
        <a:bodyPr/>
        <a:lstStyle/>
        <a:p>
          <a:pPr>
            <a:lnSpc>
              <a:spcPct val="100000"/>
            </a:lnSpc>
          </a:pPr>
          <a:endParaRPr lang="en-US"/>
        </a:p>
      </dgm:t>
    </dgm:pt>
    <dgm:pt modelId="{3ED9D91D-B866-4C14-8611-E5EB48BC4D6C}">
      <dgm:prSet/>
      <dgm:spPr/>
      <dgm:t>
        <a:bodyPr/>
        <a:lstStyle/>
        <a:p>
          <a:pPr>
            <a:lnSpc>
              <a:spcPct val="100000"/>
            </a:lnSpc>
          </a:pPr>
          <a:r>
            <a:rPr lang="en-GB" b="1" i="0"/>
            <a:t>Acronym Breakdown:</a:t>
          </a:r>
          <a:r>
            <a:rPr lang="en-GB" b="0" i="0"/>
            <a:t> Substitution, Combination, Adaptation, Modification, Put to another use, Elimination, Reverse.</a:t>
          </a:r>
          <a:endParaRPr lang="en-US"/>
        </a:p>
      </dgm:t>
    </dgm:pt>
    <dgm:pt modelId="{9B79B3ED-B14F-41C3-9808-819EFC33E564}" type="parTrans" cxnId="{8A851409-2374-4F33-B763-3B21C35ED955}">
      <dgm:prSet/>
      <dgm:spPr/>
      <dgm:t>
        <a:bodyPr/>
        <a:lstStyle/>
        <a:p>
          <a:endParaRPr lang="en-US"/>
        </a:p>
      </dgm:t>
    </dgm:pt>
    <dgm:pt modelId="{F45DA3D1-2A1D-4A64-AA06-9AB756C38F5D}" type="sibTrans" cxnId="{8A851409-2374-4F33-B763-3B21C35ED955}">
      <dgm:prSet/>
      <dgm:spPr/>
      <dgm:t>
        <a:bodyPr/>
        <a:lstStyle/>
        <a:p>
          <a:pPr>
            <a:lnSpc>
              <a:spcPct val="100000"/>
            </a:lnSpc>
          </a:pPr>
          <a:endParaRPr lang="en-US"/>
        </a:p>
      </dgm:t>
    </dgm:pt>
    <dgm:pt modelId="{CA4A5C17-2B8C-4C35-B214-483CE42E6C93}">
      <dgm:prSet/>
      <dgm:spPr/>
      <dgm:t>
        <a:bodyPr/>
        <a:lstStyle/>
        <a:p>
          <a:pPr>
            <a:lnSpc>
              <a:spcPct val="100000"/>
            </a:lnSpc>
          </a:pPr>
          <a:r>
            <a:rPr lang="en-GB" b="1" i="0"/>
            <a:t>Relevance in Retail Analysis:</a:t>
          </a:r>
          <a:r>
            <a:rPr lang="en-GB" b="0" i="0"/>
            <a:t> Critical in assessing strategies for Wilko’s challenges in a dynamic retail landscape.</a:t>
          </a:r>
          <a:endParaRPr lang="en-US"/>
        </a:p>
      </dgm:t>
    </dgm:pt>
    <dgm:pt modelId="{0ABDBCCB-8A88-4940-8EBB-0B7C56CCBDDB}" type="parTrans" cxnId="{6D023D97-0630-4019-AF23-DF021B128596}">
      <dgm:prSet/>
      <dgm:spPr/>
      <dgm:t>
        <a:bodyPr/>
        <a:lstStyle/>
        <a:p>
          <a:endParaRPr lang="en-US"/>
        </a:p>
      </dgm:t>
    </dgm:pt>
    <dgm:pt modelId="{B74E7CFB-59E1-4294-8D49-709E7C16FA6E}" type="sibTrans" cxnId="{6D023D97-0630-4019-AF23-DF021B128596}">
      <dgm:prSet/>
      <dgm:spPr/>
      <dgm:t>
        <a:bodyPr/>
        <a:lstStyle/>
        <a:p>
          <a:pPr>
            <a:lnSpc>
              <a:spcPct val="100000"/>
            </a:lnSpc>
          </a:pPr>
          <a:endParaRPr lang="en-US"/>
        </a:p>
      </dgm:t>
    </dgm:pt>
    <dgm:pt modelId="{59844262-3B4C-49A4-8E0C-7133D4719D02}">
      <dgm:prSet/>
      <dgm:spPr/>
      <dgm:t>
        <a:bodyPr/>
        <a:lstStyle/>
        <a:p>
          <a:pPr>
            <a:lnSpc>
              <a:spcPct val="100000"/>
            </a:lnSpc>
          </a:pPr>
          <a:r>
            <a:rPr lang="en-GB" b="1" i="0"/>
            <a:t>Objective:</a:t>
          </a:r>
          <a:r>
            <a:rPr lang="en-GB" b="0" i="0"/>
            <a:t> To uncover potential areas for refinement and innovation within Wilko's operational framework.</a:t>
          </a:r>
          <a:endParaRPr lang="en-US"/>
        </a:p>
      </dgm:t>
    </dgm:pt>
    <dgm:pt modelId="{D3111C45-FC62-4BFC-A133-93B73EBEF10D}" type="parTrans" cxnId="{BF67FB5E-937F-4632-94F7-CEA06DC262BF}">
      <dgm:prSet/>
      <dgm:spPr/>
      <dgm:t>
        <a:bodyPr/>
        <a:lstStyle/>
        <a:p>
          <a:endParaRPr lang="en-US"/>
        </a:p>
      </dgm:t>
    </dgm:pt>
    <dgm:pt modelId="{782324A9-852D-4BE8-8979-67CCBD655FC1}" type="sibTrans" cxnId="{BF67FB5E-937F-4632-94F7-CEA06DC262BF}">
      <dgm:prSet/>
      <dgm:spPr/>
      <dgm:t>
        <a:bodyPr/>
        <a:lstStyle/>
        <a:p>
          <a:endParaRPr lang="en-US"/>
        </a:p>
      </dgm:t>
    </dgm:pt>
    <dgm:pt modelId="{0ED1218C-37DF-459F-BCA1-677A417BA192}" type="pres">
      <dgm:prSet presAssocID="{512633DE-ADA4-47FE-BAF6-2E7DA5651781}" presName="root" presStyleCnt="0">
        <dgm:presLayoutVars>
          <dgm:dir/>
          <dgm:resizeHandles val="exact"/>
        </dgm:presLayoutVars>
      </dgm:prSet>
      <dgm:spPr/>
    </dgm:pt>
    <dgm:pt modelId="{50087091-E9DC-4C35-B91F-C60D0A1D7C3D}" type="pres">
      <dgm:prSet presAssocID="{512633DE-ADA4-47FE-BAF6-2E7DA5651781}" presName="container" presStyleCnt="0">
        <dgm:presLayoutVars>
          <dgm:dir/>
          <dgm:resizeHandles val="exact"/>
        </dgm:presLayoutVars>
      </dgm:prSet>
      <dgm:spPr/>
    </dgm:pt>
    <dgm:pt modelId="{F52043AC-60CB-4AD2-8937-D9F89742A9ED}" type="pres">
      <dgm:prSet presAssocID="{3374DECD-5C38-4609-8EA7-7CF3F0490BC0}" presName="compNode" presStyleCnt="0"/>
      <dgm:spPr/>
    </dgm:pt>
    <dgm:pt modelId="{37C44DFE-9C63-4A9A-AE40-151752423412}" type="pres">
      <dgm:prSet presAssocID="{3374DECD-5C38-4609-8EA7-7CF3F0490BC0}" presName="iconBgRect" presStyleLbl="bgShp" presStyleIdx="0" presStyleCnt="4"/>
      <dgm:spPr/>
    </dgm:pt>
    <dgm:pt modelId="{2338C7E5-595B-43E8-949C-6824AF5B386A}" type="pres">
      <dgm:prSet presAssocID="{3374DECD-5C38-4609-8EA7-7CF3F0490BC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547CF74C-A4DD-48FB-AFCF-E5CA09F99466}" type="pres">
      <dgm:prSet presAssocID="{3374DECD-5C38-4609-8EA7-7CF3F0490BC0}" presName="spaceRect" presStyleCnt="0"/>
      <dgm:spPr/>
    </dgm:pt>
    <dgm:pt modelId="{7EEA112C-62B2-4231-8E9A-EBB54A755DB3}" type="pres">
      <dgm:prSet presAssocID="{3374DECD-5C38-4609-8EA7-7CF3F0490BC0}" presName="textRect" presStyleLbl="revTx" presStyleIdx="0" presStyleCnt="4">
        <dgm:presLayoutVars>
          <dgm:chMax val="1"/>
          <dgm:chPref val="1"/>
        </dgm:presLayoutVars>
      </dgm:prSet>
      <dgm:spPr/>
    </dgm:pt>
    <dgm:pt modelId="{66382D4B-D52F-4497-8A47-EC0581AABBC3}" type="pres">
      <dgm:prSet presAssocID="{34E65025-6455-48A3-BC2E-C2338C776644}" presName="sibTrans" presStyleLbl="sibTrans2D1" presStyleIdx="0" presStyleCnt="0"/>
      <dgm:spPr/>
    </dgm:pt>
    <dgm:pt modelId="{950C7C47-9DDF-4342-9440-C50DDE47C825}" type="pres">
      <dgm:prSet presAssocID="{3ED9D91D-B866-4C14-8611-E5EB48BC4D6C}" presName="compNode" presStyleCnt="0"/>
      <dgm:spPr/>
    </dgm:pt>
    <dgm:pt modelId="{E72046F6-8C59-4A89-A450-44774CDB45A9}" type="pres">
      <dgm:prSet presAssocID="{3ED9D91D-B866-4C14-8611-E5EB48BC4D6C}" presName="iconBgRect" presStyleLbl="bgShp" presStyleIdx="1" presStyleCnt="4"/>
      <dgm:spPr/>
    </dgm:pt>
    <dgm:pt modelId="{EA9B7429-B358-4614-934A-495F3796BAE5}" type="pres">
      <dgm:prSet presAssocID="{3ED9D91D-B866-4C14-8611-E5EB48BC4D6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ecision chart"/>
        </a:ext>
      </dgm:extLst>
    </dgm:pt>
    <dgm:pt modelId="{3845D6B7-95B2-4524-80B3-A8C65FBF4104}" type="pres">
      <dgm:prSet presAssocID="{3ED9D91D-B866-4C14-8611-E5EB48BC4D6C}" presName="spaceRect" presStyleCnt="0"/>
      <dgm:spPr/>
    </dgm:pt>
    <dgm:pt modelId="{19D1993A-BFD2-48D8-BBC9-F5A084615228}" type="pres">
      <dgm:prSet presAssocID="{3ED9D91D-B866-4C14-8611-E5EB48BC4D6C}" presName="textRect" presStyleLbl="revTx" presStyleIdx="1" presStyleCnt="4">
        <dgm:presLayoutVars>
          <dgm:chMax val="1"/>
          <dgm:chPref val="1"/>
        </dgm:presLayoutVars>
      </dgm:prSet>
      <dgm:spPr/>
    </dgm:pt>
    <dgm:pt modelId="{5474632E-04E2-4E95-AC45-A8239716CF1D}" type="pres">
      <dgm:prSet presAssocID="{F45DA3D1-2A1D-4A64-AA06-9AB756C38F5D}" presName="sibTrans" presStyleLbl="sibTrans2D1" presStyleIdx="0" presStyleCnt="0"/>
      <dgm:spPr/>
    </dgm:pt>
    <dgm:pt modelId="{2EE3856D-A9A9-43AC-B52E-EFDBB4EB0954}" type="pres">
      <dgm:prSet presAssocID="{CA4A5C17-2B8C-4C35-B214-483CE42E6C93}" presName="compNode" presStyleCnt="0"/>
      <dgm:spPr/>
    </dgm:pt>
    <dgm:pt modelId="{4620C686-AA64-4F20-8C9E-AAEB19312466}" type="pres">
      <dgm:prSet presAssocID="{CA4A5C17-2B8C-4C35-B214-483CE42E6C93}" presName="iconBgRect" presStyleLbl="bgShp" presStyleIdx="2" presStyleCnt="4"/>
      <dgm:spPr/>
    </dgm:pt>
    <dgm:pt modelId="{8C3CDB5A-B8AE-4FFB-A312-FFF4F280E82F}" type="pres">
      <dgm:prSet presAssocID="{CA4A5C17-2B8C-4C35-B214-483CE42E6C9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hopping cart"/>
        </a:ext>
      </dgm:extLst>
    </dgm:pt>
    <dgm:pt modelId="{729F2EEB-8F70-486B-BD10-AF3629966E84}" type="pres">
      <dgm:prSet presAssocID="{CA4A5C17-2B8C-4C35-B214-483CE42E6C93}" presName="spaceRect" presStyleCnt="0"/>
      <dgm:spPr/>
    </dgm:pt>
    <dgm:pt modelId="{44F37879-90F4-43B6-8035-B2820823BEE0}" type="pres">
      <dgm:prSet presAssocID="{CA4A5C17-2B8C-4C35-B214-483CE42E6C93}" presName="textRect" presStyleLbl="revTx" presStyleIdx="2" presStyleCnt="4">
        <dgm:presLayoutVars>
          <dgm:chMax val="1"/>
          <dgm:chPref val="1"/>
        </dgm:presLayoutVars>
      </dgm:prSet>
      <dgm:spPr/>
    </dgm:pt>
    <dgm:pt modelId="{CD7F6978-8671-403B-9ED9-EE15BA3A0FAC}" type="pres">
      <dgm:prSet presAssocID="{B74E7CFB-59E1-4294-8D49-709E7C16FA6E}" presName="sibTrans" presStyleLbl="sibTrans2D1" presStyleIdx="0" presStyleCnt="0"/>
      <dgm:spPr/>
    </dgm:pt>
    <dgm:pt modelId="{9A5C673C-186A-4278-B3E7-6B9589FBE080}" type="pres">
      <dgm:prSet presAssocID="{59844262-3B4C-49A4-8E0C-7133D4719D02}" presName="compNode" presStyleCnt="0"/>
      <dgm:spPr/>
    </dgm:pt>
    <dgm:pt modelId="{B89ACCCF-ED70-483C-8C78-C1781DE882DE}" type="pres">
      <dgm:prSet presAssocID="{59844262-3B4C-49A4-8E0C-7133D4719D02}" presName="iconBgRect" presStyleLbl="bgShp" presStyleIdx="3" presStyleCnt="4"/>
      <dgm:spPr/>
    </dgm:pt>
    <dgm:pt modelId="{65BB0F98-DC79-4855-A7B4-1CB089A34806}" type="pres">
      <dgm:prSet presAssocID="{59844262-3B4C-49A4-8E0C-7133D4719D0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uzzle"/>
        </a:ext>
      </dgm:extLst>
    </dgm:pt>
    <dgm:pt modelId="{2CA2D130-4639-41C3-8500-C47C119A936F}" type="pres">
      <dgm:prSet presAssocID="{59844262-3B4C-49A4-8E0C-7133D4719D02}" presName="spaceRect" presStyleCnt="0"/>
      <dgm:spPr/>
    </dgm:pt>
    <dgm:pt modelId="{415F7BE0-B380-44DE-A311-42D56E47B405}" type="pres">
      <dgm:prSet presAssocID="{59844262-3B4C-49A4-8E0C-7133D4719D02}" presName="textRect" presStyleLbl="revTx" presStyleIdx="3" presStyleCnt="4">
        <dgm:presLayoutVars>
          <dgm:chMax val="1"/>
          <dgm:chPref val="1"/>
        </dgm:presLayoutVars>
      </dgm:prSet>
      <dgm:spPr/>
    </dgm:pt>
  </dgm:ptLst>
  <dgm:cxnLst>
    <dgm:cxn modelId="{8A851409-2374-4F33-B763-3B21C35ED955}" srcId="{512633DE-ADA4-47FE-BAF6-2E7DA5651781}" destId="{3ED9D91D-B866-4C14-8611-E5EB48BC4D6C}" srcOrd="1" destOrd="0" parTransId="{9B79B3ED-B14F-41C3-9808-819EFC33E564}" sibTransId="{F45DA3D1-2A1D-4A64-AA06-9AB756C38F5D}"/>
    <dgm:cxn modelId="{7EEABD26-0422-4DFF-A2CB-7A3200F70223}" type="presOf" srcId="{3ED9D91D-B866-4C14-8611-E5EB48BC4D6C}" destId="{19D1993A-BFD2-48D8-BBC9-F5A084615228}" srcOrd="0" destOrd="0" presId="urn:microsoft.com/office/officeart/2018/2/layout/IconCircleList"/>
    <dgm:cxn modelId="{BF67FB5E-937F-4632-94F7-CEA06DC262BF}" srcId="{512633DE-ADA4-47FE-BAF6-2E7DA5651781}" destId="{59844262-3B4C-49A4-8E0C-7133D4719D02}" srcOrd="3" destOrd="0" parTransId="{D3111C45-FC62-4BFC-A133-93B73EBEF10D}" sibTransId="{782324A9-852D-4BE8-8979-67CCBD655FC1}"/>
    <dgm:cxn modelId="{6C24D549-3CCD-43E8-8128-DF02C1C49123}" type="presOf" srcId="{CA4A5C17-2B8C-4C35-B214-483CE42E6C93}" destId="{44F37879-90F4-43B6-8035-B2820823BEE0}" srcOrd="0" destOrd="0" presId="urn:microsoft.com/office/officeart/2018/2/layout/IconCircleList"/>
    <dgm:cxn modelId="{DE98BF7B-232E-4EBD-B019-3827874CC9E8}" type="presOf" srcId="{59844262-3B4C-49A4-8E0C-7133D4719D02}" destId="{415F7BE0-B380-44DE-A311-42D56E47B405}" srcOrd="0" destOrd="0" presId="urn:microsoft.com/office/officeart/2018/2/layout/IconCircleList"/>
    <dgm:cxn modelId="{61ABC77F-086B-4A8B-A99C-4DE75373A502}" type="presOf" srcId="{B74E7CFB-59E1-4294-8D49-709E7C16FA6E}" destId="{CD7F6978-8671-403B-9ED9-EE15BA3A0FAC}" srcOrd="0" destOrd="0" presId="urn:microsoft.com/office/officeart/2018/2/layout/IconCircleList"/>
    <dgm:cxn modelId="{81FAC085-A8E7-4640-8762-F09504689502}" type="presOf" srcId="{34E65025-6455-48A3-BC2E-C2338C776644}" destId="{66382D4B-D52F-4497-8A47-EC0581AABBC3}" srcOrd="0" destOrd="0" presId="urn:microsoft.com/office/officeart/2018/2/layout/IconCircleList"/>
    <dgm:cxn modelId="{6D023D97-0630-4019-AF23-DF021B128596}" srcId="{512633DE-ADA4-47FE-BAF6-2E7DA5651781}" destId="{CA4A5C17-2B8C-4C35-B214-483CE42E6C93}" srcOrd="2" destOrd="0" parTransId="{0ABDBCCB-8A88-4940-8EBB-0B7C56CCBDDB}" sibTransId="{B74E7CFB-59E1-4294-8D49-709E7C16FA6E}"/>
    <dgm:cxn modelId="{2DB267A2-268E-4E14-8D1E-83F984F697B5}" srcId="{512633DE-ADA4-47FE-BAF6-2E7DA5651781}" destId="{3374DECD-5C38-4609-8EA7-7CF3F0490BC0}" srcOrd="0" destOrd="0" parTransId="{96C196A6-815E-4CB4-8781-77BE6E72D9AF}" sibTransId="{34E65025-6455-48A3-BC2E-C2338C776644}"/>
    <dgm:cxn modelId="{B86775B8-179E-4235-8099-DC56375EB177}" type="presOf" srcId="{512633DE-ADA4-47FE-BAF6-2E7DA5651781}" destId="{0ED1218C-37DF-459F-BCA1-677A417BA192}" srcOrd="0" destOrd="0" presId="urn:microsoft.com/office/officeart/2018/2/layout/IconCircleList"/>
    <dgm:cxn modelId="{70CD8FD6-8C2F-483B-9F2C-7BF1F44B9A8A}" type="presOf" srcId="{F45DA3D1-2A1D-4A64-AA06-9AB756C38F5D}" destId="{5474632E-04E2-4E95-AC45-A8239716CF1D}" srcOrd="0" destOrd="0" presId="urn:microsoft.com/office/officeart/2018/2/layout/IconCircleList"/>
    <dgm:cxn modelId="{607CC2DC-85D3-4134-AB7E-A2F23EAAAA03}" type="presOf" srcId="{3374DECD-5C38-4609-8EA7-7CF3F0490BC0}" destId="{7EEA112C-62B2-4231-8E9A-EBB54A755DB3}" srcOrd="0" destOrd="0" presId="urn:microsoft.com/office/officeart/2018/2/layout/IconCircleList"/>
    <dgm:cxn modelId="{808D6A53-A54F-4E9A-AE9E-8F4BC7B9F347}" type="presParOf" srcId="{0ED1218C-37DF-459F-BCA1-677A417BA192}" destId="{50087091-E9DC-4C35-B91F-C60D0A1D7C3D}" srcOrd="0" destOrd="0" presId="urn:microsoft.com/office/officeart/2018/2/layout/IconCircleList"/>
    <dgm:cxn modelId="{9C5E7FE6-8811-4F17-A26B-189D78A7A237}" type="presParOf" srcId="{50087091-E9DC-4C35-B91F-C60D0A1D7C3D}" destId="{F52043AC-60CB-4AD2-8937-D9F89742A9ED}" srcOrd="0" destOrd="0" presId="urn:microsoft.com/office/officeart/2018/2/layout/IconCircleList"/>
    <dgm:cxn modelId="{FEDF8C47-271C-442C-A72A-59688BE1F5B8}" type="presParOf" srcId="{F52043AC-60CB-4AD2-8937-D9F89742A9ED}" destId="{37C44DFE-9C63-4A9A-AE40-151752423412}" srcOrd="0" destOrd="0" presId="urn:microsoft.com/office/officeart/2018/2/layout/IconCircleList"/>
    <dgm:cxn modelId="{E97976EA-95D7-402D-B097-52DF17A9C509}" type="presParOf" srcId="{F52043AC-60CB-4AD2-8937-D9F89742A9ED}" destId="{2338C7E5-595B-43E8-949C-6824AF5B386A}" srcOrd="1" destOrd="0" presId="urn:microsoft.com/office/officeart/2018/2/layout/IconCircleList"/>
    <dgm:cxn modelId="{44BC0DA7-FD5E-48D3-8422-4C9E91970BBC}" type="presParOf" srcId="{F52043AC-60CB-4AD2-8937-D9F89742A9ED}" destId="{547CF74C-A4DD-48FB-AFCF-E5CA09F99466}" srcOrd="2" destOrd="0" presId="urn:microsoft.com/office/officeart/2018/2/layout/IconCircleList"/>
    <dgm:cxn modelId="{6AB551BB-0D55-411A-8E2A-53174179709C}" type="presParOf" srcId="{F52043AC-60CB-4AD2-8937-D9F89742A9ED}" destId="{7EEA112C-62B2-4231-8E9A-EBB54A755DB3}" srcOrd="3" destOrd="0" presId="urn:microsoft.com/office/officeart/2018/2/layout/IconCircleList"/>
    <dgm:cxn modelId="{7A02C29E-CC8E-48B9-85DB-FFAF59C7AD17}" type="presParOf" srcId="{50087091-E9DC-4C35-B91F-C60D0A1D7C3D}" destId="{66382D4B-D52F-4497-8A47-EC0581AABBC3}" srcOrd="1" destOrd="0" presId="urn:microsoft.com/office/officeart/2018/2/layout/IconCircleList"/>
    <dgm:cxn modelId="{E2498F4D-5AD8-4CF9-B015-81824509F674}" type="presParOf" srcId="{50087091-E9DC-4C35-B91F-C60D0A1D7C3D}" destId="{950C7C47-9DDF-4342-9440-C50DDE47C825}" srcOrd="2" destOrd="0" presId="urn:microsoft.com/office/officeart/2018/2/layout/IconCircleList"/>
    <dgm:cxn modelId="{B34BDADA-4830-4FB6-B176-61450B93EA79}" type="presParOf" srcId="{950C7C47-9DDF-4342-9440-C50DDE47C825}" destId="{E72046F6-8C59-4A89-A450-44774CDB45A9}" srcOrd="0" destOrd="0" presId="urn:microsoft.com/office/officeart/2018/2/layout/IconCircleList"/>
    <dgm:cxn modelId="{EC7268B2-4C9D-4CF8-ADE3-7885C4B08D0B}" type="presParOf" srcId="{950C7C47-9DDF-4342-9440-C50DDE47C825}" destId="{EA9B7429-B358-4614-934A-495F3796BAE5}" srcOrd="1" destOrd="0" presId="urn:microsoft.com/office/officeart/2018/2/layout/IconCircleList"/>
    <dgm:cxn modelId="{897C22AE-97D6-4117-B70C-FD930D57FFDA}" type="presParOf" srcId="{950C7C47-9DDF-4342-9440-C50DDE47C825}" destId="{3845D6B7-95B2-4524-80B3-A8C65FBF4104}" srcOrd="2" destOrd="0" presId="urn:microsoft.com/office/officeart/2018/2/layout/IconCircleList"/>
    <dgm:cxn modelId="{C7FF831D-9697-46A8-8B14-D3EE37597BE1}" type="presParOf" srcId="{950C7C47-9DDF-4342-9440-C50DDE47C825}" destId="{19D1993A-BFD2-48D8-BBC9-F5A084615228}" srcOrd="3" destOrd="0" presId="urn:microsoft.com/office/officeart/2018/2/layout/IconCircleList"/>
    <dgm:cxn modelId="{F262B02B-2C80-4B06-8C7C-ADDF1BE9B12D}" type="presParOf" srcId="{50087091-E9DC-4C35-B91F-C60D0A1D7C3D}" destId="{5474632E-04E2-4E95-AC45-A8239716CF1D}" srcOrd="3" destOrd="0" presId="urn:microsoft.com/office/officeart/2018/2/layout/IconCircleList"/>
    <dgm:cxn modelId="{461F559E-D4C4-48D0-AC97-CBDF56E7B0D5}" type="presParOf" srcId="{50087091-E9DC-4C35-B91F-C60D0A1D7C3D}" destId="{2EE3856D-A9A9-43AC-B52E-EFDBB4EB0954}" srcOrd="4" destOrd="0" presId="urn:microsoft.com/office/officeart/2018/2/layout/IconCircleList"/>
    <dgm:cxn modelId="{21F53417-9734-4A35-943D-9676CDF7A288}" type="presParOf" srcId="{2EE3856D-A9A9-43AC-B52E-EFDBB4EB0954}" destId="{4620C686-AA64-4F20-8C9E-AAEB19312466}" srcOrd="0" destOrd="0" presId="urn:microsoft.com/office/officeart/2018/2/layout/IconCircleList"/>
    <dgm:cxn modelId="{03D15AD9-4D63-4F1D-A78F-B1E5D3269CB5}" type="presParOf" srcId="{2EE3856D-A9A9-43AC-B52E-EFDBB4EB0954}" destId="{8C3CDB5A-B8AE-4FFB-A312-FFF4F280E82F}" srcOrd="1" destOrd="0" presId="urn:microsoft.com/office/officeart/2018/2/layout/IconCircleList"/>
    <dgm:cxn modelId="{9E8B3595-42EC-402F-BB42-A0D47C66CA06}" type="presParOf" srcId="{2EE3856D-A9A9-43AC-B52E-EFDBB4EB0954}" destId="{729F2EEB-8F70-486B-BD10-AF3629966E84}" srcOrd="2" destOrd="0" presId="urn:microsoft.com/office/officeart/2018/2/layout/IconCircleList"/>
    <dgm:cxn modelId="{0D7D3BB6-BAB0-4F73-8739-753702EE5F40}" type="presParOf" srcId="{2EE3856D-A9A9-43AC-B52E-EFDBB4EB0954}" destId="{44F37879-90F4-43B6-8035-B2820823BEE0}" srcOrd="3" destOrd="0" presId="urn:microsoft.com/office/officeart/2018/2/layout/IconCircleList"/>
    <dgm:cxn modelId="{56DE2703-FC18-4296-86A9-12CADB2AB77E}" type="presParOf" srcId="{50087091-E9DC-4C35-B91F-C60D0A1D7C3D}" destId="{CD7F6978-8671-403B-9ED9-EE15BA3A0FAC}" srcOrd="5" destOrd="0" presId="urn:microsoft.com/office/officeart/2018/2/layout/IconCircleList"/>
    <dgm:cxn modelId="{9A153AFA-3490-4856-A687-D94F52A4EC82}" type="presParOf" srcId="{50087091-E9DC-4C35-B91F-C60D0A1D7C3D}" destId="{9A5C673C-186A-4278-B3E7-6B9589FBE080}" srcOrd="6" destOrd="0" presId="urn:microsoft.com/office/officeart/2018/2/layout/IconCircleList"/>
    <dgm:cxn modelId="{D93FB766-D726-4235-BD63-69AFB58C007F}" type="presParOf" srcId="{9A5C673C-186A-4278-B3E7-6B9589FBE080}" destId="{B89ACCCF-ED70-483C-8C78-C1781DE882DE}" srcOrd="0" destOrd="0" presId="urn:microsoft.com/office/officeart/2018/2/layout/IconCircleList"/>
    <dgm:cxn modelId="{47F80CEB-A77D-437D-951E-154ED4455F10}" type="presParOf" srcId="{9A5C673C-186A-4278-B3E7-6B9589FBE080}" destId="{65BB0F98-DC79-4855-A7B4-1CB089A34806}" srcOrd="1" destOrd="0" presId="urn:microsoft.com/office/officeart/2018/2/layout/IconCircleList"/>
    <dgm:cxn modelId="{A053E062-8EAE-44A6-A353-EA45E89559D4}" type="presParOf" srcId="{9A5C673C-186A-4278-B3E7-6B9589FBE080}" destId="{2CA2D130-4639-41C3-8500-C47C119A936F}" srcOrd="2" destOrd="0" presId="urn:microsoft.com/office/officeart/2018/2/layout/IconCircleList"/>
    <dgm:cxn modelId="{75D7F07D-504D-46DC-91CF-D13E6A99197E}" type="presParOf" srcId="{9A5C673C-186A-4278-B3E7-6B9589FBE080}" destId="{415F7BE0-B380-44DE-A311-42D56E47B405}"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63020F-E55A-4831-8011-4CD0A69CE45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BBDAF21-26C2-491E-A20B-FD1E577717D2}">
      <dgm:prSet/>
      <dgm:spPr/>
      <dgm:t>
        <a:bodyPr/>
        <a:lstStyle/>
        <a:p>
          <a:pPr>
            <a:lnSpc>
              <a:spcPct val="100000"/>
            </a:lnSpc>
          </a:pPr>
          <a:r>
            <a:rPr lang="en-GB" b="1" i="0"/>
            <a:t>Substitute:</a:t>
          </a:r>
          <a:r>
            <a:rPr lang="en-GB" b="0" i="0"/>
            <a:t> Exploring sustainable alternatives for dwindling products. Transitioning from conventional in-store shopping to augmented reality experiences.</a:t>
          </a:r>
          <a:endParaRPr lang="en-US"/>
        </a:p>
      </dgm:t>
    </dgm:pt>
    <dgm:pt modelId="{FEAEE6D1-5D12-478A-A4C9-3C63E4A2E5E6}" type="parTrans" cxnId="{A5188564-A561-4A98-943D-383430A0F6FE}">
      <dgm:prSet/>
      <dgm:spPr/>
      <dgm:t>
        <a:bodyPr/>
        <a:lstStyle/>
        <a:p>
          <a:endParaRPr lang="en-US"/>
        </a:p>
      </dgm:t>
    </dgm:pt>
    <dgm:pt modelId="{FA7DB3C8-C3CB-4A85-A8EC-A668D1C90EB8}" type="sibTrans" cxnId="{A5188564-A561-4A98-943D-383430A0F6FE}">
      <dgm:prSet/>
      <dgm:spPr/>
      <dgm:t>
        <a:bodyPr/>
        <a:lstStyle/>
        <a:p>
          <a:pPr>
            <a:lnSpc>
              <a:spcPct val="100000"/>
            </a:lnSpc>
          </a:pPr>
          <a:endParaRPr lang="en-US"/>
        </a:p>
      </dgm:t>
    </dgm:pt>
    <dgm:pt modelId="{5882F49E-CAB9-4B2A-A1E4-BC07D83D1274}">
      <dgm:prSet/>
      <dgm:spPr/>
      <dgm:t>
        <a:bodyPr/>
        <a:lstStyle/>
        <a:p>
          <a:pPr>
            <a:lnSpc>
              <a:spcPct val="100000"/>
            </a:lnSpc>
          </a:pPr>
          <a:r>
            <a:rPr lang="en-GB" b="1" i="0"/>
            <a:t>Combine:</a:t>
          </a:r>
          <a:r>
            <a:rPr lang="en-GB" b="0" i="0"/>
            <a:t> Forging partnerships with global brands to introduce unique product line-ups. Blending digital commerce with physical stores for an enriched shopping experience.</a:t>
          </a:r>
          <a:endParaRPr lang="en-US"/>
        </a:p>
      </dgm:t>
    </dgm:pt>
    <dgm:pt modelId="{4067C44E-4E62-418C-8989-081BB62753BC}" type="parTrans" cxnId="{EA481996-77B6-4BFB-83FB-08FE588DC3D7}">
      <dgm:prSet/>
      <dgm:spPr/>
      <dgm:t>
        <a:bodyPr/>
        <a:lstStyle/>
        <a:p>
          <a:endParaRPr lang="en-US"/>
        </a:p>
      </dgm:t>
    </dgm:pt>
    <dgm:pt modelId="{716E952B-9062-49B5-BE87-889A491111EE}" type="sibTrans" cxnId="{EA481996-77B6-4BFB-83FB-08FE588DC3D7}">
      <dgm:prSet/>
      <dgm:spPr/>
      <dgm:t>
        <a:bodyPr/>
        <a:lstStyle/>
        <a:p>
          <a:pPr>
            <a:lnSpc>
              <a:spcPct val="100000"/>
            </a:lnSpc>
          </a:pPr>
          <a:endParaRPr lang="en-US"/>
        </a:p>
      </dgm:t>
    </dgm:pt>
    <dgm:pt modelId="{DD942DF8-31F9-4981-B5A3-82A8676552BF}">
      <dgm:prSet/>
      <dgm:spPr/>
      <dgm:t>
        <a:bodyPr/>
        <a:lstStyle/>
        <a:p>
          <a:pPr>
            <a:lnSpc>
              <a:spcPct val="100000"/>
            </a:lnSpc>
          </a:pPr>
          <a:r>
            <a:rPr lang="en-GB" b="1" i="0"/>
            <a:t>Adapt:</a:t>
          </a:r>
          <a:r>
            <a:rPr lang="en-GB" b="0" i="0"/>
            <a:t> Bolstering online presence, community-focused outlets, and faster shopping experiences through technology integration.</a:t>
          </a:r>
          <a:endParaRPr lang="en-US"/>
        </a:p>
      </dgm:t>
    </dgm:pt>
    <dgm:pt modelId="{15B055D0-EBC7-412D-BE9C-F981D573FE35}" type="parTrans" cxnId="{F69A8444-3BCB-42D0-9B08-8D12E770A462}">
      <dgm:prSet/>
      <dgm:spPr/>
      <dgm:t>
        <a:bodyPr/>
        <a:lstStyle/>
        <a:p>
          <a:endParaRPr lang="en-US"/>
        </a:p>
      </dgm:t>
    </dgm:pt>
    <dgm:pt modelId="{79D6CDA7-69A6-4736-A818-3FBE8E1CC260}" type="sibTrans" cxnId="{F69A8444-3BCB-42D0-9B08-8D12E770A462}">
      <dgm:prSet/>
      <dgm:spPr/>
      <dgm:t>
        <a:bodyPr/>
        <a:lstStyle/>
        <a:p>
          <a:pPr>
            <a:lnSpc>
              <a:spcPct val="100000"/>
            </a:lnSpc>
          </a:pPr>
          <a:endParaRPr lang="en-US"/>
        </a:p>
      </dgm:t>
    </dgm:pt>
    <dgm:pt modelId="{16CA8149-5FBC-42FE-9E63-A56FDA0669E4}">
      <dgm:prSet/>
      <dgm:spPr/>
      <dgm:t>
        <a:bodyPr/>
        <a:lstStyle/>
        <a:p>
          <a:pPr>
            <a:lnSpc>
              <a:spcPct val="100000"/>
            </a:lnSpc>
          </a:pPr>
          <a:r>
            <a:rPr lang="en-GB" b="1" i="0"/>
            <a:t>Modify:</a:t>
          </a:r>
          <a:r>
            <a:rPr lang="en-GB" b="0" i="0"/>
            <a:t> Revamping in-store layouts for interactive zones and personalized experiences. Tailoring loyalty programs for a more personalized customer experience.</a:t>
          </a:r>
          <a:endParaRPr lang="en-US"/>
        </a:p>
      </dgm:t>
    </dgm:pt>
    <dgm:pt modelId="{352E67E7-AFEB-4D16-A721-7B6677544876}" type="parTrans" cxnId="{C4A74E35-4387-42F5-B036-D83EC682C6BF}">
      <dgm:prSet/>
      <dgm:spPr/>
      <dgm:t>
        <a:bodyPr/>
        <a:lstStyle/>
        <a:p>
          <a:endParaRPr lang="en-US"/>
        </a:p>
      </dgm:t>
    </dgm:pt>
    <dgm:pt modelId="{9072D53C-29C8-45C0-A857-81B489110297}" type="sibTrans" cxnId="{C4A74E35-4387-42F5-B036-D83EC682C6BF}">
      <dgm:prSet/>
      <dgm:spPr/>
      <dgm:t>
        <a:bodyPr/>
        <a:lstStyle/>
        <a:p>
          <a:pPr>
            <a:lnSpc>
              <a:spcPct val="100000"/>
            </a:lnSpc>
          </a:pPr>
          <a:endParaRPr lang="en-US"/>
        </a:p>
      </dgm:t>
    </dgm:pt>
    <dgm:pt modelId="{27A94B02-6CA8-4B50-B70B-2661758A5B3A}">
      <dgm:prSet/>
      <dgm:spPr/>
      <dgm:t>
        <a:bodyPr/>
        <a:lstStyle/>
        <a:p>
          <a:pPr>
            <a:lnSpc>
              <a:spcPct val="100000"/>
            </a:lnSpc>
          </a:pPr>
          <a:r>
            <a:rPr lang="en-GB" b="1" i="0"/>
            <a:t>Put to another use:</a:t>
          </a:r>
          <a:r>
            <a:rPr lang="en-GB" b="0" i="0"/>
            <a:t> Transforming underutilized store spaces into community hubs and engaging in innovative repurposing of surplus stock.</a:t>
          </a:r>
          <a:endParaRPr lang="en-US"/>
        </a:p>
      </dgm:t>
    </dgm:pt>
    <dgm:pt modelId="{8BE53BD5-E19D-47A9-9C64-C2AEFC07FA8D}" type="parTrans" cxnId="{2B3C8E04-7253-4D19-8FEE-DCC8522F6496}">
      <dgm:prSet/>
      <dgm:spPr/>
      <dgm:t>
        <a:bodyPr/>
        <a:lstStyle/>
        <a:p>
          <a:endParaRPr lang="en-US"/>
        </a:p>
      </dgm:t>
    </dgm:pt>
    <dgm:pt modelId="{E794547F-FD5F-4A65-802B-DC6512D0C81E}" type="sibTrans" cxnId="{2B3C8E04-7253-4D19-8FEE-DCC8522F6496}">
      <dgm:prSet/>
      <dgm:spPr/>
      <dgm:t>
        <a:bodyPr/>
        <a:lstStyle/>
        <a:p>
          <a:pPr>
            <a:lnSpc>
              <a:spcPct val="100000"/>
            </a:lnSpc>
          </a:pPr>
          <a:endParaRPr lang="en-US"/>
        </a:p>
      </dgm:t>
    </dgm:pt>
    <dgm:pt modelId="{851A3EB9-441B-4C28-B01A-267723914214}">
      <dgm:prSet/>
      <dgm:spPr/>
      <dgm:t>
        <a:bodyPr/>
        <a:lstStyle/>
        <a:p>
          <a:pPr>
            <a:lnSpc>
              <a:spcPct val="100000"/>
            </a:lnSpc>
          </a:pPr>
          <a:r>
            <a:rPr lang="en-GB" b="1" i="0"/>
            <a:t>Eliminate:</a:t>
          </a:r>
          <a:r>
            <a:rPr lang="en-GB" b="0" i="0"/>
            <a:t> Streamlining operational processes, reducing bureaucratic redundancies, and reviewing and updating product offerings to align with current market demands.</a:t>
          </a:r>
          <a:endParaRPr lang="en-US"/>
        </a:p>
      </dgm:t>
    </dgm:pt>
    <dgm:pt modelId="{27AA2A13-342F-4611-93B4-9CC7C78ACCFA}" type="parTrans" cxnId="{DC5D38BC-BA1E-40CF-A1DD-386507971B2B}">
      <dgm:prSet/>
      <dgm:spPr/>
      <dgm:t>
        <a:bodyPr/>
        <a:lstStyle/>
        <a:p>
          <a:endParaRPr lang="en-US"/>
        </a:p>
      </dgm:t>
    </dgm:pt>
    <dgm:pt modelId="{BEDF8874-E064-495A-A03E-98B06067AAB6}" type="sibTrans" cxnId="{DC5D38BC-BA1E-40CF-A1DD-386507971B2B}">
      <dgm:prSet/>
      <dgm:spPr/>
      <dgm:t>
        <a:bodyPr/>
        <a:lstStyle/>
        <a:p>
          <a:pPr>
            <a:lnSpc>
              <a:spcPct val="100000"/>
            </a:lnSpc>
          </a:pPr>
          <a:endParaRPr lang="en-US"/>
        </a:p>
      </dgm:t>
    </dgm:pt>
    <dgm:pt modelId="{BC24C4B5-70A4-4E90-8710-C0DF306B5ED7}">
      <dgm:prSet/>
      <dgm:spPr/>
      <dgm:t>
        <a:bodyPr/>
        <a:lstStyle/>
        <a:p>
          <a:pPr>
            <a:lnSpc>
              <a:spcPct val="100000"/>
            </a:lnSpc>
          </a:pPr>
          <a:r>
            <a:rPr lang="en-GB" b="1" i="0"/>
            <a:t>Reverse:</a:t>
          </a:r>
          <a:r>
            <a:rPr lang="en-GB" b="0" i="0"/>
            <a:t> Reimagining the supply chain with a focus on sustainability and reverse logistics. Championing responsible retail practices and eco-conscious initiatives.</a:t>
          </a:r>
          <a:endParaRPr lang="en-US"/>
        </a:p>
      </dgm:t>
    </dgm:pt>
    <dgm:pt modelId="{BCC552EB-CE74-4AFF-8AC0-360B2680C490}" type="parTrans" cxnId="{A48F963B-5E13-4BEF-BB83-291CCE6666ED}">
      <dgm:prSet/>
      <dgm:spPr/>
      <dgm:t>
        <a:bodyPr/>
        <a:lstStyle/>
        <a:p>
          <a:endParaRPr lang="en-US"/>
        </a:p>
      </dgm:t>
    </dgm:pt>
    <dgm:pt modelId="{DC5E0CE1-BD78-46DA-B5EB-F349883FC067}" type="sibTrans" cxnId="{A48F963B-5E13-4BEF-BB83-291CCE6666ED}">
      <dgm:prSet/>
      <dgm:spPr/>
      <dgm:t>
        <a:bodyPr/>
        <a:lstStyle/>
        <a:p>
          <a:endParaRPr lang="en-US"/>
        </a:p>
      </dgm:t>
    </dgm:pt>
    <dgm:pt modelId="{4DA3A41B-B19C-4629-BE4B-A5C56FF9182C}" type="pres">
      <dgm:prSet presAssocID="{4B63020F-E55A-4831-8011-4CD0A69CE459}" presName="root" presStyleCnt="0">
        <dgm:presLayoutVars>
          <dgm:dir/>
          <dgm:resizeHandles val="exact"/>
        </dgm:presLayoutVars>
      </dgm:prSet>
      <dgm:spPr/>
    </dgm:pt>
    <dgm:pt modelId="{07CF6DBF-73E0-4E4F-BF39-ADD174D9B59B}" type="pres">
      <dgm:prSet presAssocID="{4B63020F-E55A-4831-8011-4CD0A69CE459}" presName="container" presStyleCnt="0">
        <dgm:presLayoutVars>
          <dgm:dir/>
          <dgm:resizeHandles val="exact"/>
        </dgm:presLayoutVars>
      </dgm:prSet>
      <dgm:spPr/>
    </dgm:pt>
    <dgm:pt modelId="{2162CC5C-137A-4E40-AB95-555144F978F5}" type="pres">
      <dgm:prSet presAssocID="{4BBDAF21-26C2-491E-A20B-FD1E577717D2}" presName="compNode" presStyleCnt="0"/>
      <dgm:spPr/>
    </dgm:pt>
    <dgm:pt modelId="{3C8AA95E-C780-4B6E-998D-F141AA5A83B3}" type="pres">
      <dgm:prSet presAssocID="{4BBDAF21-26C2-491E-A20B-FD1E577717D2}" presName="iconBgRect" presStyleLbl="bgShp" presStyleIdx="0" presStyleCnt="7"/>
      <dgm:spPr/>
    </dgm:pt>
    <dgm:pt modelId="{F8AE2CAB-2802-4BE9-BA0F-2DE1918832F9}" type="pres">
      <dgm:prSet presAssocID="{4BBDAF21-26C2-491E-A20B-FD1E577717D2}"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y"/>
        </a:ext>
      </dgm:extLst>
    </dgm:pt>
    <dgm:pt modelId="{74B5CF96-704D-456D-9DB3-CBF711DB40BA}" type="pres">
      <dgm:prSet presAssocID="{4BBDAF21-26C2-491E-A20B-FD1E577717D2}" presName="spaceRect" presStyleCnt="0"/>
      <dgm:spPr/>
    </dgm:pt>
    <dgm:pt modelId="{26D5D304-3258-434F-998C-59793B087465}" type="pres">
      <dgm:prSet presAssocID="{4BBDAF21-26C2-491E-A20B-FD1E577717D2}" presName="textRect" presStyleLbl="revTx" presStyleIdx="0" presStyleCnt="7">
        <dgm:presLayoutVars>
          <dgm:chMax val="1"/>
          <dgm:chPref val="1"/>
        </dgm:presLayoutVars>
      </dgm:prSet>
      <dgm:spPr/>
    </dgm:pt>
    <dgm:pt modelId="{16AACB2B-14E4-4885-B6DF-E04D44ACC3F7}" type="pres">
      <dgm:prSet presAssocID="{FA7DB3C8-C3CB-4A85-A8EC-A668D1C90EB8}" presName="sibTrans" presStyleLbl="sibTrans2D1" presStyleIdx="0" presStyleCnt="0"/>
      <dgm:spPr/>
    </dgm:pt>
    <dgm:pt modelId="{8B163C76-BA70-484A-AB19-029EFC98E432}" type="pres">
      <dgm:prSet presAssocID="{5882F49E-CAB9-4B2A-A1E4-BC07D83D1274}" presName="compNode" presStyleCnt="0"/>
      <dgm:spPr/>
    </dgm:pt>
    <dgm:pt modelId="{825983D1-91EE-4C81-B0D4-FE986E274EFC}" type="pres">
      <dgm:prSet presAssocID="{5882F49E-CAB9-4B2A-A1E4-BC07D83D1274}" presName="iconBgRect" presStyleLbl="bgShp" presStyleIdx="1" presStyleCnt="7"/>
      <dgm:spPr/>
    </dgm:pt>
    <dgm:pt modelId="{0CE07D17-5AB6-4811-B5E9-25B92E177FC7}" type="pres">
      <dgm:prSet presAssocID="{5882F49E-CAB9-4B2A-A1E4-BC07D83D127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opping bag"/>
        </a:ext>
      </dgm:extLst>
    </dgm:pt>
    <dgm:pt modelId="{8FD9F192-1709-4922-A07A-2E9FAD96A071}" type="pres">
      <dgm:prSet presAssocID="{5882F49E-CAB9-4B2A-A1E4-BC07D83D1274}" presName="spaceRect" presStyleCnt="0"/>
      <dgm:spPr/>
    </dgm:pt>
    <dgm:pt modelId="{994A805A-9660-4942-918F-DDC49F800819}" type="pres">
      <dgm:prSet presAssocID="{5882F49E-CAB9-4B2A-A1E4-BC07D83D1274}" presName="textRect" presStyleLbl="revTx" presStyleIdx="1" presStyleCnt="7">
        <dgm:presLayoutVars>
          <dgm:chMax val="1"/>
          <dgm:chPref val="1"/>
        </dgm:presLayoutVars>
      </dgm:prSet>
      <dgm:spPr/>
    </dgm:pt>
    <dgm:pt modelId="{E0CFEB99-CFD9-476D-A3F4-4875EC4D4BA7}" type="pres">
      <dgm:prSet presAssocID="{716E952B-9062-49B5-BE87-889A491111EE}" presName="sibTrans" presStyleLbl="sibTrans2D1" presStyleIdx="0" presStyleCnt="0"/>
      <dgm:spPr/>
    </dgm:pt>
    <dgm:pt modelId="{4EB4972F-0397-4EAA-8DF4-E24503CA474C}" type="pres">
      <dgm:prSet presAssocID="{DD942DF8-31F9-4981-B5A3-82A8676552BF}" presName="compNode" presStyleCnt="0"/>
      <dgm:spPr/>
    </dgm:pt>
    <dgm:pt modelId="{B111E8AB-F9A4-4939-B055-B06F45B606A6}" type="pres">
      <dgm:prSet presAssocID="{DD942DF8-31F9-4981-B5A3-82A8676552BF}" presName="iconBgRect" presStyleLbl="bgShp" presStyleIdx="2" presStyleCnt="7"/>
      <dgm:spPr/>
    </dgm:pt>
    <dgm:pt modelId="{3959E683-04FD-42B7-8EA1-5F21DA190958}" type="pres">
      <dgm:prSet presAssocID="{DD942DF8-31F9-4981-B5A3-82A8676552BF}"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Kiosk"/>
        </a:ext>
      </dgm:extLst>
    </dgm:pt>
    <dgm:pt modelId="{4E2E4A1A-08B3-4849-85C3-AE6EE6E891A4}" type="pres">
      <dgm:prSet presAssocID="{DD942DF8-31F9-4981-B5A3-82A8676552BF}" presName="spaceRect" presStyleCnt="0"/>
      <dgm:spPr/>
    </dgm:pt>
    <dgm:pt modelId="{F634E3D2-F6B6-49B5-BE33-E4182AE36156}" type="pres">
      <dgm:prSet presAssocID="{DD942DF8-31F9-4981-B5A3-82A8676552BF}" presName="textRect" presStyleLbl="revTx" presStyleIdx="2" presStyleCnt="7">
        <dgm:presLayoutVars>
          <dgm:chMax val="1"/>
          <dgm:chPref val="1"/>
        </dgm:presLayoutVars>
      </dgm:prSet>
      <dgm:spPr/>
    </dgm:pt>
    <dgm:pt modelId="{387F0B23-11A7-442F-B3C4-F78B40383B55}" type="pres">
      <dgm:prSet presAssocID="{79D6CDA7-69A6-4736-A818-3FBE8E1CC260}" presName="sibTrans" presStyleLbl="sibTrans2D1" presStyleIdx="0" presStyleCnt="0"/>
      <dgm:spPr/>
    </dgm:pt>
    <dgm:pt modelId="{A1253809-3EAF-4726-9637-F231D497CDFE}" type="pres">
      <dgm:prSet presAssocID="{16CA8149-5FBC-42FE-9E63-A56FDA0669E4}" presName="compNode" presStyleCnt="0"/>
      <dgm:spPr/>
    </dgm:pt>
    <dgm:pt modelId="{964B9174-EE7E-4A62-8285-E770CBC5C058}" type="pres">
      <dgm:prSet presAssocID="{16CA8149-5FBC-42FE-9E63-A56FDA0669E4}" presName="iconBgRect" presStyleLbl="bgShp" presStyleIdx="3" presStyleCnt="7"/>
      <dgm:spPr/>
    </dgm:pt>
    <dgm:pt modelId="{1AE62478-7285-4FBB-913F-260878E08DFE}" type="pres">
      <dgm:prSet presAssocID="{16CA8149-5FBC-42FE-9E63-A56FDA0669E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dvertising"/>
        </a:ext>
      </dgm:extLst>
    </dgm:pt>
    <dgm:pt modelId="{82BC5427-F5EE-484D-BD9E-332B5827416B}" type="pres">
      <dgm:prSet presAssocID="{16CA8149-5FBC-42FE-9E63-A56FDA0669E4}" presName="spaceRect" presStyleCnt="0"/>
      <dgm:spPr/>
    </dgm:pt>
    <dgm:pt modelId="{E51E9F9F-3BA0-45F2-9D8B-8652C3507EFF}" type="pres">
      <dgm:prSet presAssocID="{16CA8149-5FBC-42FE-9E63-A56FDA0669E4}" presName="textRect" presStyleLbl="revTx" presStyleIdx="3" presStyleCnt="7">
        <dgm:presLayoutVars>
          <dgm:chMax val="1"/>
          <dgm:chPref val="1"/>
        </dgm:presLayoutVars>
      </dgm:prSet>
      <dgm:spPr/>
    </dgm:pt>
    <dgm:pt modelId="{979D982C-D99D-4BC8-B64E-3DF7214EE4F2}" type="pres">
      <dgm:prSet presAssocID="{9072D53C-29C8-45C0-A857-81B489110297}" presName="sibTrans" presStyleLbl="sibTrans2D1" presStyleIdx="0" presStyleCnt="0"/>
      <dgm:spPr/>
    </dgm:pt>
    <dgm:pt modelId="{7C94836F-5E48-40EA-A5B7-EFFE40757FCB}" type="pres">
      <dgm:prSet presAssocID="{27A94B02-6CA8-4B50-B70B-2661758A5B3A}" presName="compNode" presStyleCnt="0"/>
      <dgm:spPr/>
    </dgm:pt>
    <dgm:pt modelId="{9B832DD8-5DC1-440F-B140-491E6954C101}" type="pres">
      <dgm:prSet presAssocID="{27A94B02-6CA8-4B50-B70B-2661758A5B3A}" presName="iconBgRect" presStyleLbl="bgShp" presStyleIdx="4" presStyleCnt="7"/>
      <dgm:spPr/>
    </dgm:pt>
    <dgm:pt modelId="{575703CB-BF34-410A-BAE3-CE7AC1171513}" type="pres">
      <dgm:prSet presAssocID="{27A94B02-6CA8-4B50-B70B-2661758A5B3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siness Growth"/>
        </a:ext>
      </dgm:extLst>
    </dgm:pt>
    <dgm:pt modelId="{C95B2747-6554-4346-9B34-C08515998D0A}" type="pres">
      <dgm:prSet presAssocID="{27A94B02-6CA8-4B50-B70B-2661758A5B3A}" presName="spaceRect" presStyleCnt="0"/>
      <dgm:spPr/>
    </dgm:pt>
    <dgm:pt modelId="{AAC0D444-B172-4986-B6ED-43C71D7D0F45}" type="pres">
      <dgm:prSet presAssocID="{27A94B02-6CA8-4B50-B70B-2661758A5B3A}" presName="textRect" presStyleLbl="revTx" presStyleIdx="4" presStyleCnt="7">
        <dgm:presLayoutVars>
          <dgm:chMax val="1"/>
          <dgm:chPref val="1"/>
        </dgm:presLayoutVars>
      </dgm:prSet>
      <dgm:spPr/>
    </dgm:pt>
    <dgm:pt modelId="{A53B3CE1-92E0-49A2-818E-5F85C83A8108}" type="pres">
      <dgm:prSet presAssocID="{E794547F-FD5F-4A65-802B-DC6512D0C81E}" presName="sibTrans" presStyleLbl="sibTrans2D1" presStyleIdx="0" presStyleCnt="0"/>
      <dgm:spPr/>
    </dgm:pt>
    <dgm:pt modelId="{11F52E4E-B31E-4D7E-BB94-5A09B898AD8A}" type="pres">
      <dgm:prSet presAssocID="{851A3EB9-441B-4C28-B01A-267723914214}" presName="compNode" presStyleCnt="0"/>
      <dgm:spPr/>
    </dgm:pt>
    <dgm:pt modelId="{C0C0D26F-F28C-462C-9D37-5CD5BF3A0F57}" type="pres">
      <dgm:prSet presAssocID="{851A3EB9-441B-4C28-B01A-267723914214}" presName="iconBgRect" presStyleLbl="bgShp" presStyleIdx="5" presStyleCnt="7"/>
      <dgm:spPr/>
    </dgm:pt>
    <dgm:pt modelId="{6036826E-9BBE-4A08-9AC3-8AF6F62FBA6A}" type="pres">
      <dgm:prSet presAssocID="{851A3EB9-441B-4C28-B01A-26772391421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ierarchy"/>
        </a:ext>
      </dgm:extLst>
    </dgm:pt>
    <dgm:pt modelId="{4648167D-25AC-4360-8EF9-4B8320FD44D4}" type="pres">
      <dgm:prSet presAssocID="{851A3EB9-441B-4C28-B01A-267723914214}" presName="spaceRect" presStyleCnt="0"/>
      <dgm:spPr/>
    </dgm:pt>
    <dgm:pt modelId="{D759637C-CAB8-4B46-ABB6-834A099D9F5F}" type="pres">
      <dgm:prSet presAssocID="{851A3EB9-441B-4C28-B01A-267723914214}" presName="textRect" presStyleLbl="revTx" presStyleIdx="5" presStyleCnt="7">
        <dgm:presLayoutVars>
          <dgm:chMax val="1"/>
          <dgm:chPref val="1"/>
        </dgm:presLayoutVars>
      </dgm:prSet>
      <dgm:spPr/>
    </dgm:pt>
    <dgm:pt modelId="{945A6DC4-C2A1-434E-9DB1-6DDCE34F84EF}" type="pres">
      <dgm:prSet presAssocID="{BEDF8874-E064-495A-A03E-98B06067AAB6}" presName="sibTrans" presStyleLbl="sibTrans2D1" presStyleIdx="0" presStyleCnt="0"/>
      <dgm:spPr/>
    </dgm:pt>
    <dgm:pt modelId="{18BB13A9-F77E-47AB-8668-4AE433FB62C4}" type="pres">
      <dgm:prSet presAssocID="{BC24C4B5-70A4-4E90-8710-C0DF306B5ED7}" presName="compNode" presStyleCnt="0"/>
      <dgm:spPr/>
    </dgm:pt>
    <dgm:pt modelId="{9AF85B7E-4CAE-4EC8-8E03-128D6BFA2523}" type="pres">
      <dgm:prSet presAssocID="{BC24C4B5-70A4-4E90-8710-C0DF306B5ED7}" presName="iconBgRect" presStyleLbl="bgShp" presStyleIdx="6" presStyleCnt="7"/>
      <dgm:spPr/>
    </dgm:pt>
    <dgm:pt modelId="{0723532F-03E5-4EB7-B1F6-29CE17638BBC}" type="pres">
      <dgm:prSet presAssocID="{BC24C4B5-70A4-4E90-8710-C0DF306B5ED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Box"/>
        </a:ext>
      </dgm:extLst>
    </dgm:pt>
    <dgm:pt modelId="{0D90ED9E-497B-4E0C-AE23-45C0CB0DF081}" type="pres">
      <dgm:prSet presAssocID="{BC24C4B5-70A4-4E90-8710-C0DF306B5ED7}" presName="spaceRect" presStyleCnt="0"/>
      <dgm:spPr/>
    </dgm:pt>
    <dgm:pt modelId="{94850864-C3E5-4A88-A5A8-03372681A281}" type="pres">
      <dgm:prSet presAssocID="{BC24C4B5-70A4-4E90-8710-C0DF306B5ED7}" presName="textRect" presStyleLbl="revTx" presStyleIdx="6" presStyleCnt="7">
        <dgm:presLayoutVars>
          <dgm:chMax val="1"/>
          <dgm:chPref val="1"/>
        </dgm:presLayoutVars>
      </dgm:prSet>
      <dgm:spPr/>
    </dgm:pt>
  </dgm:ptLst>
  <dgm:cxnLst>
    <dgm:cxn modelId="{2B3C8E04-7253-4D19-8FEE-DCC8522F6496}" srcId="{4B63020F-E55A-4831-8011-4CD0A69CE459}" destId="{27A94B02-6CA8-4B50-B70B-2661758A5B3A}" srcOrd="4" destOrd="0" parTransId="{8BE53BD5-E19D-47A9-9C64-C2AEFC07FA8D}" sibTransId="{E794547F-FD5F-4A65-802B-DC6512D0C81E}"/>
    <dgm:cxn modelId="{A8204605-0460-44D2-83AF-6935E7C9299E}" type="presOf" srcId="{16CA8149-5FBC-42FE-9E63-A56FDA0669E4}" destId="{E51E9F9F-3BA0-45F2-9D8B-8652C3507EFF}" srcOrd="0" destOrd="0" presId="urn:microsoft.com/office/officeart/2018/2/layout/IconCircleList"/>
    <dgm:cxn modelId="{8CC8A906-705A-4930-B495-1557C7D1E8B5}" type="presOf" srcId="{851A3EB9-441B-4C28-B01A-267723914214}" destId="{D759637C-CAB8-4B46-ABB6-834A099D9F5F}" srcOrd="0" destOrd="0" presId="urn:microsoft.com/office/officeart/2018/2/layout/IconCircleList"/>
    <dgm:cxn modelId="{F032322C-4B47-40FF-9454-1AFC9269E9BC}" type="presOf" srcId="{DD942DF8-31F9-4981-B5A3-82A8676552BF}" destId="{F634E3D2-F6B6-49B5-BE33-E4182AE36156}" srcOrd="0" destOrd="0" presId="urn:microsoft.com/office/officeart/2018/2/layout/IconCircleList"/>
    <dgm:cxn modelId="{E1909132-01E8-4F02-9AAB-6498263412F1}" type="presOf" srcId="{FA7DB3C8-C3CB-4A85-A8EC-A668D1C90EB8}" destId="{16AACB2B-14E4-4885-B6DF-E04D44ACC3F7}" srcOrd="0" destOrd="0" presId="urn:microsoft.com/office/officeart/2018/2/layout/IconCircleList"/>
    <dgm:cxn modelId="{C4A74E35-4387-42F5-B036-D83EC682C6BF}" srcId="{4B63020F-E55A-4831-8011-4CD0A69CE459}" destId="{16CA8149-5FBC-42FE-9E63-A56FDA0669E4}" srcOrd="3" destOrd="0" parTransId="{352E67E7-AFEB-4D16-A721-7B6677544876}" sibTransId="{9072D53C-29C8-45C0-A857-81B489110297}"/>
    <dgm:cxn modelId="{A48F963B-5E13-4BEF-BB83-291CCE6666ED}" srcId="{4B63020F-E55A-4831-8011-4CD0A69CE459}" destId="{BC24C4B5-70A4-4E90-8710-C0DF306B5ED7}" srcOrd="6" destOrd="0" parTransId="{BCC552EB-CE74-4AFF-8AC0-360B2680C490}" sibTransId="{DC5E0CE1-BD78-46DA-B5EB-F349883FC067}"/>
    <dgm:cxn modelId="{145AB83C-328F-493B-BFA1-605215706B0E}" type="presOf" srcId="{E794547F-FD5F-4A65-802B-DC6512D0C81E}" destId="{A53B3CE1-92E0-49A2-818E-5F85C83A8108}" srcOrd="0" destOrd="0" presId="urn:microsoft.com/office/officeart/2018/2/layout/IconCircleList"/>
    <dgm:cxn modelId="{F69A8444-3BCB-42D0-9B08-8D12E770A462}" srcId="{4B63020F-E55A-4831-8011-4CD0A69CE459}" destId="{DD942DF8-31F9-4981-B5A3-82A8676552BF}" srcOrd="2" destOrd="0" parTransId="{15B055D0-EBC7-412D-BE9C-F981D573FE35}" sibTransId="{79D6CDA7-69A6-4736-A818-3FBE8E1CC260}"/>
    <dgm:cxn modelId="{A5188564-A561-4A98-943D-383430A0F6FE}" srcId="{4B63020F-E55A-4831-8011-4CD0A69CE459}" destId="{4BBDAF21-26C2-491E-A20B-FD1E577717D2}" srcOrd="0" destOrd="0" parTransId="{FEAEE6D1-5D12-478A-A4C9-3C63E4A2E5E6}" sibTransId="{FA7DB3C8-C3CB-4A85-A8EC-A668D1C90EB8}"/>
    <dgm:cxn modelId="{F4507D4F-00DD-4E3F-81FA-626EEDA9BEAC}" type="presOf" srcId="{4BBDAF21-26C2-491E-A20B-FD1E577717D2}" destId="{26D5D304-3258-434F-998C-59793B087465}" srcOrd="0" destOrd="0" presId="urn:microsoft.com/office/officeart/2018/2/layout/IconCircleList"/>
    <dgm:cxn modelId="{527E0054-2F24-4724-89DD-F8E9160195D9}" type="presOf" srcId="{9072D53C-29C8-45C0-A857-81B489110297}" destId="{979D982C-D99D-4BC8-B64E-3DF7214EE4F2}" srcOrd="0" destOrd="0" presId="urn:microsoft.com/office/officeart/2018/2/layout/IconCircleList"/>
    <dgm:cxn modelId="{EA481996-77B6-4BFB-83FB-08FE588DC3D7}" srcId="{4B63020F-E55A-4831-8011-4CD0A69CE459}" destId="{5882F49E-CAB9-4B2A-A1E4-BC07D83D1274}" srcOrd="1" destOrd="0" parTransId="{4067C44E-4E62-418C-8989-081BB62753BC}" sibTransId="{716E952B-9062-49B5-BE87-889A491111EE}"/>
    <dgm:cxn modelId="{B1F6A897-4411-4799-8850-2DEBEC788CDB}" type="presOf" srcId="{4B63020F-E55A-4831-8011-4CD0A69CE459}" destId="{4DA3A41B-B19C-4629-BE4B-A5C56FF9182C}" srcOrd="0" destOrd="0" presId="urn:microsoft.com/office/officeart/2018/2/layout/IconCircleList"/>
    <dgm:cxn modelId="{6A43D4AB-8E27-445B-9425-AB5C0097CBDF}" type="presOf" srcId="{716E952B-9062-49B5-BE87-889A491111EE}" destId="{E0CFEB99-CFD9-476D-A3F4-4875EC4D4BA7}" srcOrd="0" destOrd="0" presId="urn:microsoft.com/office/officeart/2018/2/layout/IconCircleList"/>
    <dgm:cxn modelId="{DC471DB4-9F5A-4ED2-92FD-01E4C13BAC6B}" type="presOf" srcId="{BC24C4B5-70A4-4E90-8710-C0DF306B5ED7}" destId="{94850864-C3E5-4A88-A5A8-03372681A281}" srcOrd="0" destOrd="0" presId="urn:microsoft.com/office/officeart/2018/2/layout/IconCircleList"/>
    <dgm:cxn modelId="{DC5D38BC-BA1E-40CF-A1DD-386507971B2B}" srcId="{4B63020F-E55A-4831-8011-4CD0A69CE459}" destId="{851A3EB9-441B-4C28-B01A-267723914214}" srcOrd="5" destOrd="0" parTransId="{27AA2A13-342F-4611-93B4-9CC7C78ACCFA}" sibTransId="{BEDF8874-E064-495A-A03E-98B06067AAB6}"/>
    <dgm:cxn modelId="{65A674CC-CF8B-40AD-82D4-15240F3905A5}" type="presOf" srcId="{27A94B02-6CA8-4B50-B70B-2661758A5B3A}" destId="{AAC0D444-B172-4986-B6ED-43C71D7D0F45}" srcOrd="0" destOrd="0" presId="urn:microsoft.com/office/officeart/2018/2/layout/IconCircleList"/>
    <dgm:cxn modelId="{A31C25E0-C34C-4520-83B1-3BBCF0897183}" type="presOf" srcId="{BEDF8874-E064-495A-A03E-98B06067AAB6}" destId="{945A6DC4-C2A1-434E-9DB1-6DDCE34F84EF}" srcOrd="0" destOrd="0" presId="urn:microsoft.com/office/officeart/2018/2/layout/IconCircleList"/>
    <dgm:cxn modelId="{83BBB8EC-03BD-45B3-A3DA-0D1A53BFD3AC}" type="presOf" srcId="{79D6CDA7-69A6-4736-A818-3FBE8E1CC260}" destId="{387F0B23-11A7-442F-B3C4-F78B40383B55}" srcOrd="0" destOrd="0" presId="urn:microsoft.com/office/officeart/2018/2/layout/IconCircleList"/>
    <dgm:cxn modelId="{FA9DECEC-E02A-417A-AFEE-91E8FCEDA1D2}" type="presOf" srcId="{5882F49E-CAB9-4B2A-A1E4-BC07D83D1274}" destId="{994A805A-9660-4942-918F-DDC49F800819}" srcOrd="0" destOrd="0" presId="urn:microsoft.com/office/officeart/2018/2/layout/IconCircleList"/>
    <dgm:cxn modelId="{24C4415E-D36B-484D-B27F-8F02E102ABB3}" type="presParOf" srcId="{4DA3A41B-B19C-4629-BE4B-A5C56FF9182C}" destId="{07CF6DBF-73E0-4E4F-BF39-ADD174D9B59B}" srcOrd="0" destOrd="0" presId="urn:microsoft.com/office/officeart/2018/2/layout/IconCircleList"/>
    <dgm:cxn modelId="{1943D7DF-AAB8-452F-8924-85AA00893FEB}" type="presParOf" srcId="{07CF6DBF-73E0-4E4F-BF39-ADD174D9B59B}" destId="{2162CC5C-137A-4E40-AB95-555144F978F5}" srcOrd="0" destOrd="0" presId="urn:microsoft.com/office/officeart/2018/2/layout/IconCircleList"/>
    <dgm:cxn modelId="{2E087224-60A5-4728-870B-C16F362F7E13}" type="presParOf" srcId="{2162CC5C-137A-4E40-AB95-555144F978F5}" destId="{3C8AA95E-C780-4B6E-998D-F141AA5A83B3}" srcOrd="0" destOrd="0" presId="urn:microsoft.com/office/officeart/2018/2/layout/IconCircleList"/>
    <dgm:cxn modelId="{0C8F95D1-DC17-467E-B710-C94E7F7E8B0A}" type="presParOf" srcId="{2162CC5C-137A-4E40-AB95-555144F978F5}" destId="{F8AE2CAB-2802-4BE9-BA0F-2DE1918832F9}" srcOrd="1" destOrd="0" presId="urn:microsoft.com/office/officeart/2018/2/layout/IconCircleList"/>
    <dgm:cxn modelId="{489E0D86-63DA-4A38-AB51-C0D840A6F9E2}" type="presParOf" srcId="{2162CC5C-137A-4E40-AB95-555144F978F5}" destId="{74B5CF96-704D-456D-9DB3-CBF711DB40BA}" srcOrd="2" destOrd="0" presId="urn:microsoft.com/office/officeart/2018/2/layout/IconCircleList"/>
    <dgm:cxn modelId="{CDBB7AF5-9A9C-4045-8848-E07BAC358E12}" type="presParOf" srcId="{2162CC5C-137A-4E40-AB95-555144F978F5}" destId="{26D5D304-3258-434F-998C-59793B087465}" srcOrd="3" destOrd="0" presId="urn:microsoft.com/office/officeart/2018/2/layout/IconCircleList"/>
    <dgm:cxn modelId="{4C4C3C1F-FFC9-4B7C-9F43-64E41E99D94A}" type="presParOf" srcId="{07CF6DBF-73E0-4E4F-BF39-ADD174D9B59B}" destId="{16AACB2B-14E4-4885-B6DF-E04D44ACC3F7}" srcOrd="1" destOrd="0" presId="urn:microsoft.com/office/officeart/2018/2/layout/IconCircleList"/>
    <dgm:cxn modelId="{23879851-67CF-4D5A-A3D2-FC38E56B4934}" type="presParOf" srcId="{07CF6DBF-73E0-4E4F-BF39-ADD174D9B59B}" destId="{8B163C76-BA70-484A-AB19-029EFC98E432}" srcOrd="2" destOrd="0" presId="urn:microsoft.com/office/officeart/2018/2/layout/IconCircleList"/>
    <dgm:cxn modelId="{A589A168-4D2E-45B3-B37D-85553AF731D8}" type="presParOf" srcId="{8B163C76-BA70-484A-AB19-029EFC98E432}" destId="{825983D1-91EE-4C81-B0D4-FE986E274EFC}" srcOrd="0" destOrd="0" presId="urn:microsoft.com/office/officeart/2018/2/layout/IconCircleList"/>
    <dgm:cxn modelId="{0D75941D-C38D-4E20-9E01-7CB3D542BA8F}" type="presParOf" srcId="{8B163C76-BA70-484A-AB19-029EFC98E432}" destId="{0CE07D17-5AB6-4811-B5E9-25B92E177FC7}" srcOrd="1" destOrd="0" presId="urn:microsoft.com/office/officeart/2018/2/layout/IconCircleList"/>
    <dgm:cxn modelId="{DF01F968-EAE7-4684-A441-AE7BC06DCBFA}" type="presParOf" srcId="{8B163C76-BA70-484A-AB19-029EFC98E432}" destId="{8FD9F192-1709-4922-A07A-2E9FAD96A071}" srcOrd="2" destOrd="0" presId="urn:microsoft.com/office/officeart/2018/2/layout/IconCircleList"/>
    <dgm:cxn modelId="{397893E2-E16E-4F27-8AA7-002FF1514117}" type="presParOf" srcId="{8B163C76-BA70-484A-AB19-029EFC98E432}" destId="{994A805A-9660-4942-918F-DDC49F800819}" srcOrd="3" destOrd="0" presId="urn:microsoft.com/office/officeart/2018/2/layout/IconCircleList"/>
    <dgm:cxn modelId="{5E2B00AD-98EC-471D-810A-29B705231237}" type="presParOf" srcId="{07CF6DBF-73E0-4E4F-BF39-ADD174D9B59B}" destId="{E0CFEB99-CFD9-476D-A3F4-4875EC4D4BA7}" srcOrd="3" destOrd="0" presId="urn:microsoft.com/office/officeart/2018/2/layout/IconCircleList"/>
    <dgm:cxn modelId="{48B842D9-1F37-430F-A6D1-50E1E5954DBF}" type="presParOf" srcId="{07CF6DBF-73E0-4E4F-BF39-ADD174D9B59B}" destId="{4EB4972F-0397-4EAA-8DF4-E24503CA474C}" srcOrd="4" destOrd="0" presId="urn:microsoft.com/office/officeart/2018/2/layout/IconCircleList"/>
    <dgm:cxn modelId="{EF1F8A66-2A96-4A2E-8004-079566CE92CE}" type="presParOf" srcId="{4EB4972F-0397-4EAA-8DF4-E24503CA474C}" destId="{B111E8AB-F9A4-4939-B055-B06F45B606A6}" srcOrd="0" destOrd="0" presId="urn:microsoft.com/office/officeart/2018/2/layout/IconCircleList"/>
    <dgm:cxn modelId="{80EBD655-B61B-425D-B1A5-1F3926002E58}" type="presParOf" srcId="{4EB4972F-0397-4EAA-8DF4-E24503CA474C}" destId="{3959E683-04FD-42B7-8EA1-5F21DA190958}" srcOrd="1" destOrd="0" presId="urn:microsoft.com/office/officeart/2018/2/layout/IconCircleList"/>
    <dgm:cxn modelId="{BAFA48B7-6E1C-4529-A248-ADB7513FC67D}" type="presParOf" srcId="{4EB4972F-0397-4EAA-8DF4-E24503CA474C}" destId="{4E2E4A1A-08B3-4849-85C3-AE6EE6E891A4}" srcOrd="2" destOrd="0" presId="urn:microsoft.com/office/officeart/2018/2/layout/IconCircleList"/>
    <dgm:cxn modelId="{6523CBBB-FAA9-4199-A2E0-A22B05275260}" type="presParOf" srcId="{4EB4972F-0397-4EAA-8DF4-E24503CA474C}" destId="{F634E3D2-F6B6-49B5-BE33-E4182AE36156}" srcOrd="3" destOrd="0" presId="urn:microsoft.com/office/officeart/2018/2/layout/IconCircleList"/>
    <dgm:cxn modelId="{CB0B57F8-C184-436A-8401-296C88B2C4D6}" type="presParOf" srcId="{07CF6DBF-73E0-4E4F-BF39-ADD174D9B59B}" destId="{387F0B23-11A7-442F-B3C4-F78B40383B55}" srcOrd="5" destOrd="0" presId="urn:microsoft.com/office/officeart/2018/2/layout/IconCircleList"/>
    <dgm:cxn modelId="{1B0D2672-AA1B-45C9-9DD6-D09BAC2C617E}" type="presParOf" srcId="{07CF6DBF-73E0-4E4F-BF39-ADD174D9B59B}" destId="{A1253809-3EAF-4726-9637-F231D497CDFE}" srcOrd="6" destOrd="0" presId="urn:microsoft.com/office/officeart/2018/2/layout/IconCircleList"/>
    <dgm:cxn modelId="{D3E7E307-45D2-4C2A-AC12-9F517827E8F9}" type="presParOf" srcId="{A1253809-3EAF-4726-9637-F231D497CDFE}" destId="{964B9174-EE7E-4A62-8285-E770CBC5C058}" srcOrd="0" destOrd="0" presId="urn:microsoft.com/office/officeart/2018/2/layout/IconCircleList"/>
    <dgm:cxn modelId="{83F00129-D717-4A04-8441-BC7CAB0E4DC6}" type="presParOf" srcId="{A1253809-3EAF-4726-9637-F231D497CDFE}" destId="{1AE62478-7285-4FBB-913F-260878E08DFE}" srcOrd="1" destOrd="0" presId="urn:microsoft.com/office/officeart/2018/2/layout/IconCircleList"/>
    <dgm:cxn modelId="{115EBABE-46CF-4A62-92A7-79A93023A0EC}" type="presParOf" srcId="{A1253809-3EAF-4726-9637-F231D497CDFE}" destId="{82BC5427-F5EE-484D-BD9E-332B5827416B}" srcOrd="2" destOrd="0" presId="urn:microsoft.com/office/officeart/2018/2/layout/IconCircleList"/>
    <dgm:cxn modelId="{3CD675C7-325F-44AD-94E5-C18AFD65917F}" type="presParOf" srcId="{A1253809-3EAF-4726-9637-F231D497CDFE}" destId="{E51E9F9F-3BA0-45F2-9D8B-8652C3507EFF}" srcOrd="3" destOrd="0" presId="urn:microsoft.com/office/officeart/2018/2/layout/IconCircleList"/>
    <dgm:cxn modelId="{101E4760-CD55-46F2-841E-517A1F522279}" type="presParOf" srcId="{07CF6DBF-73E0-4E4F-BF39-ADD174D9B59B}" destId="{979D982C-D99D-4BC8-B64E-3DF7214EE4F2}" srcOrd="7" destOrd="0" presId="urn:microsoft.com/office/officeart/2018/2/layout/IconCircleList"/>
    <dgm:cxn modelId="{36BC47EF-1BF5-418F-A222-7778F3708772}" type="presParOf" srcId="{07CF6DBF-73E0-4E4F-BF39-ADD174D9B59B}" destId="{7C94836F-5E48-40EA-A5B7-EFFE40757FCB}" srcOrd="8" destOrd="0" presId="urn:microsoft.com/office/officeart/2018/2/layout/IconCircleList"/>
    <dgm:cxn modelId="{A0450692-EAB1-4993-BF3E-8EDCEF462C4E}" type="presParOf" srcId="{7C94836F-5E48-40EA-A5B7-EFFE40757FCB}" destId="{9B832DD8-5DC1-440F-B140-491E6954C101}" srcOrd="0" destOrd="0" presId="urn:microsoft.com/office/officeart/2018/2/layout/IconCircleList"/>
    <dgm:cxn modelId="{14ECF957-FFF7-42BF-B6AE-902BC4D84E3E}" type="presParOf" srcId="{7C94836F-5E48-40EA-A5B7-EFFE40757FCB}" destId="{575703CB-BF34-410A-BAE3-CE7AC1171513}" srcOrd="1" destOrd="0" presId="urn:microsoft.com/office/officeart/2018/2/layout/IconCircleList"/>
    <dgm:cxn modelId="{B2075113-8604-4BDC-9036-CDF0363951BE}" type="presParOf" srcId="{7C94836F-5E48-40EA-A5B7-EFFE40757FCB}" destId="{C95B2747-6554-4346-9B34-C08515998D0A}" srcOrd="2" destOrd="0" presId="urn:microsoft.com/office/officeart/2018/2/layout/IconCircleList"/>
    <dgm:cxn modelId="{7A0B3960-28C6-40B5-8C32-6B11A878BC9F}" type="presParOf" srcId="{7C94836F-5E48-40EA-A5B7-EFFE40757FCB}" destId="{AAC0D444-B172-4986-B6ED-43C71D7D0F45}" srcOrd="3" destOrd="0" presId="urn:microsoft.com/office/officeart/2018/2/layout/IconCircleList"/>
    <dgm:cxn modelId="{936555A8-20D8-4429-A4E2-2EF6CF5231E7}" type="presParOf" srcId="{07CF6DBF-73E0-4E4F-BF39-ADD174D9B59B}" destId="{A53B3CE1-92E0-49A2-818E-5F85C83A8108}" srcOrd="9" destOrd="0" presId="urn:microsoft.com/office/officeart/2018/2/layout/IconCircleList"/>
    <dgm:cxn modelId="{ABC73974-44D8-4235-A63C-4AFF78484BDA}" type="presParOf" srcId="{07CF6DBF-73E0-4E4F-BF39-ADD174D9B59B}" destId="{11F52E4E-B31E-4D7E-BB94-5A09B898AD8A}" srcOrd="10" destOrd="0" presId="urn:microsoft.com/office/officeart/2018/2/layout/IconCircleList"/>
    <dgm:cxn modelId="{0598CC15-743A-4635-9228-967262967F4A}" type="presParOf" srcId="{11F52E4E-B31E-4D7E-BB94-5A09B898AD8A}" destId="{C0C0D26F-F28C-462C-9D37-5CD5BF3A0F57}" srcOrd="0" destOrd="0" presId="urn:microsoft.com/office/officeart/2018/2/layout/IconCircleList"/>
    <dgm:cxn modelId="{6EEE6F26-31F6-4399-9C8A-C38B896A8B75}" type="presParOf" srcId="{11F52E4E-B31E-4D7E-BB94-5A09B898AD8A}" destId="{6036826E-9BBE-4A08-9AC3-8AF6F62FBA6A}" srcOrd="1" destOrd="0" presId="urn:microsoft.com/office/officeart/2018/2/layout/IconCircleList"/>
    <dgm:cxn modelId="{53491383-0324-47AE-BB5C-AFF4692F33E7}" type="presParOf" srcId="{11F52E4E-B31E-4D7E-BB94-5A09B898AD8A}" destId="{4648167D-25AC-4360-8EF9-4B8320FD44D4}" srcOrd="2" destOrd="0" presId="urn:microsoft.com/office/officeart/2018/2/layout/IconCircleList"/>
    <dgm:cxn modelId="{ABECF45C-B49D-4411-A4D7-946D71B23126}" type="presParOf" srcId="{11F52E4E-B31E-4D7E-BB94-5A09B898AD8A}" destId="{D759637C-CAB8-4B46-ABB6-834A099D9F5F}" srcOrd="3" destOrd="0" presId="urn:microsoft.com/office/officeart/2018/2/layout/IconCircleList"/>
    <dgm:cxn modelId="{F39A6517-382C-43F2-9071-9560240B6ABD}" type="presParOf" srcId="{07CF6DBF-73E0-4E4F-BF39-ADD174D9B59B}" destId="{945A6DC4-C2A1-434E-9DB1-6DDCE34F84EF}" srcOrd="11" destOrd="0" presId="urn:microsoft.com/office/officeart/2018/2/layout/IconCircleList"/>
    <dgm:cxn modelId="{E8110254-1A8F-4DF0-B4F1-048CB1E41E18}" type="presParOf" srcId="{07CF6DBF-73E0-4E4F-BF39-ADD174D9B59B}" destId="{18BB13A9-F77E-47AB-8668-4AE433FB62C4}" srcOrd="12" destOrd="0" presId="urn:microsoft.com/office/officeart/2018/2/layout/IconCircleList"/>
    <dgm:cxn modelId="{F085ABD4-4443-4B77-9454-656AF931C0E5}" type="presParOf" srcId="{18BB13A9-F77E-47AB-8668-4AE433FB62C4}" destId="{9AF85B7E-4CAE-4EC8-8E03-128D6BFA2523}" srcOrd="0" destOrd="0" presId="urn:microsoft.com/office/officeart/2018/2/layout/IconCircleList"/>
    <dgm:cxn modelId="{88945590-1733-4F7A-9C39-8E5B8226C7F0}" type="presParOf" srcId="{18BB13A9-F77E-47AB-8668-4AE433FB62C4}" destId="{0723532F-03E5-4EB7-B1F6-29CE17638BBC}" srcOrd="1" destOrd="0" presId="urn:microsoft.com/office/officeart/2018/2/layout/IconCircleList"/>
    <dgm:cxn modelId="{32D76734-BD7C-48C1-BDFB-C16D7E8715D0}" type="presParOf" srcId="{18BB13A9-F77E-47AB-8668-4AE433FB62C4}" destId="{0D90ED9E-497B-4E0C-AE23-45C0CB0DF081}" srcOrd="2" destOrd="0" presId="urn:microsoft.com/office/officeart/2018/2/layout/IconCircleList"/>
    <dgm:cxn modelId="{988A8CD4-E19A-4CDC-9D56-3A8558328B0A}" type="presParOf" srcId="{18BB13A9-F77E-47AB-8668-4AE433FB62C4}" destId="{94850864-C3E5-4A88-A5A8-03372681A28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9AD823-82FF-4F8E-A5AE-DC9ED684D8D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B125547-0702-440A-9939-D102915856FE}">
      <dgm:prSet/>
      <dgm:spPr/>
      <dgm:t>
        <a:bodyPr/>
        <a:lstStyle/>
        <a:p>
          <a:pPr>
            <a:lnSpc>
              <a:spcPct val="100000"/>
            </a:lnSpc>
          </a:pPr>
          <a:r>
            <a:rPr lang="en-GB" b="1" i="0" dirty="0"/>
            <a:t>Stay Updated on Market Trends:</a:t>
          </a:r>
          <a:r>
            <a:rPr lang="en-GB" b="0" i="0" dirty="0"/>
            <a:t> Continuous monitoring and adaptation to emerging market trends.</a:t>
          </a:r>
          <a:endParaRPr lang="en-US" dirty="0"/>
        </a:p>
      </dgm:t>
    </dgm:pt>
    <dgm:pt modelId="{EA3EF3F1-E11F-4F3B-9A5C-8C4F2E76149B}" type="parTrans" cxnId="{71F279E7-E5EA-4C4C-8B4E-0B28DAF0A9CD}">
      <dgm:prSet/>
      <dgm:spPr/>
      <dgm:t>
        <a:bodyPr/>
        <a:lstStyle/>
        <a:p>
          <a:endParaRPr lang="en-US"/>
        </a:p>
      </dgm:t>
    </dgm:pt>
    <dgm:pt modelId="{6B8D0238-3FFB-4F98-A54C-3DBE594866B8}" type="sibTrans" cxnId="{71F279E7-E5EA-4C4C-8B4E-0B28DAF0A9CD}">
      <dgm:prSet/>
      <dgm:spPr/>
      <dgm:t>
        <a:bodyPr/>
        <a:lstStyle/>
        <a:p>
          <a:endParaRPr lang="en-US"/>
        </a:p>
      </dgm:t>
    </dgm:pt>
    <dgm:pt modelId="{DAD1F496-8A38-4064-8020-FCE5C1D30D16}">
      <dgm:prSet/>
      <dgm:spPr/>
      <dgm:t>
        <a:bodyPr/>
        <a:lstStyle/>
        <a:p>
          <a:pPr>
            <a:lnSpc>
              <a:spcPct val="100000"/>
            </a:lnSpc>
          </a:pPr>
          <a:r>
            <a:rPr lang="en-GB" b="1" i="0"/>
            <a:t>Invest in Robust Technology Infrastructure:</a:t>
          </a:r>
          <a:r>
            <a:rPr lang="en-GB" b="0" i="0"/>
            <a:t> Supporting omnichannel experiences for a seamless customer journey.</a:t>
          </a:r>
          <a:endParaRPr lang="en-US"/>
        </a:p>
      </dgm:t>
    </dgm:pt>
    <dgm:pt modelId="{2265859B-2FB0-491C-BF8F-BF4285A0A9E4}" type="parTrans" cxnId="{A23BC9FA-9BAF-4AD2-A026-1F2E8C368692}">
      <dgm:prSet/>
      <dgm:spPr/>
      <dgm:t>
        <a:bodyPr/>
        <a:lstStyle/>
        <a:p>
          <a:endParaRPr lang="en-US"/>
        </a:p>
      </dgm:t>
    </dgm:pt>
    <dgm:pt modelId="{73466313-1EA1-49F6-B0B3-29DE25461C57}" type="sibTrans" cxnId="{A23BC9FA-9BAF-4AD2-A026-1F2E8C368692}">
      <dgm:prSet/>
      <dgm:spPr/>
      <dgm:t>
        <a:bodyPr/>
        <a:lstStyle/>
        <a:p>
          <a:endParaRPr lang="en-US"/>
        </a:p>
      </dgm:t>
    </dgm:pt>
    <dgm:pt modelId="{6DE2AB7F-DDE9-4CA4-8B24-A10D91DF213C}">
      <dgm:prSet/>
      <dgm:spPr/>
      <dgm:t>
        <a:bodyPr/>
        <a:lstStyle/>
        <a:p>
          <a:pPr>
            <a:lnSpc>
              <a:spcPct val="100000"/>
            </a:lnSpc>
          </a:pPr>
          <a:r>
            <a:rPr lang="en-GB" b="1" i="0"/>
            <a:t>Prioritize Customer Feedback Mechanisms:</a:t>
          </a:r>
          <a:r>
            <a:rPr lang="en-GB" b="0" i="0"/>
            <a:t> Remain agile and responsive to changing consumer needs.</a:t>
          </a:r>
          <a:endParaRPr lang="en-US"/>
        </a:p>
      </dgm:t>
    </dgm:pt>
    <dgm:pt modelId="{583AE1C0-E3B5-4A56-90E3-CC42C4F0D596}" type="parTrans" cxnId="{31292C70-140A-4E00-B97D-33608BD11153}">
      <dgm:prSet/>
      <dgm:spPr/>
      <dgm:t>
        <a:bodyPr/>
        <a:lstStyle/>
        <a:p>
          <a:endParaRPr lang="en-US"/>
        </a:p>
      </dgm:t>
    </dgm:pt>
    <dgm:pt modelId="{9AFFAACA-0A76-4DE7-BDB3-28BC27859B1A}" type="sibTrans" cxnId="{31292C70-140A-4E00-B97D-33608BD11153}">
      <dgm:prSet/>
      <dgm:spPr/>
      <dgm:t>
        <a:bodyPr/>
        <a:lstStyle/>
        <a:p>
          <a:endParaRPr lang="en-US"/>
        </a:p>
      </dgm:t>
    </dgm:pt>
    <dgm:pt modelId="{10FA64CE-376D-445F-84E6-F9B05A5F2A1A}">
      <dgm:prSet/>
      <dgm:spPr/>
      <dgm:t>
        <a:bodyPr/>
        <a:lstStyle/>
        <a:p>
          <a:pPr>
            <a:lnSpc>
              <a:spcPct val="100000"/>
            </a:lnSpc>
          </a:pPr>
          <a:r>
            <a:rPr lang="en-GB" b="1" i="0"/>
            <a:t>Emphasize Sustainable Practices:</a:t>
          </a:r>
          <a:r>
            <a:rPr lang="en-GB" b="0" i="0"/>
            <a:t> Integrate sustainability in operations and supply chain for future market strength.</a:t>
          </a:r>
          <a:endParaRPr lang="en-US"/>
        </a:p>
      </dgm:t>
    </dgm:pt>
    <dgm:pt modelId="{AAA359E1-F1C6-494F-8D8E-170070A32EF0}" type="parTrans" cxnId="{6290B592-1185-4A9B-BA0D-1C8AD0D303A0}">
      <dgm:prSet/>
      <dgm:spPr/>
      <dgm:t>
        <a:bodyPr/>
        <a:lstStyle/>
        <a:p>
          <a:endParaRPr lang="en-US"/>
        </a:p>
      </dgm:t>
    </dgm:pt>
    <dgm:pt modelId="{643F96A9-75EC-4E07-8D06-0219CC846EAD}" type="sibTrans" cxnId="{6290B592-1185-4A9B-BA0D-1C8AD0D303A0}">
      <dgm:prSet/>
      <dgm:spPr/>
      <dgm:t>
        <a:bodyPr/>
        <a:lstStyle/>
        <a:p>
          <a:endParaRPr lang="en-US"/>
        </a:p>
      </dgm:t>
    </dgm:pt>
    <dgm:pt modelId="{DD3D5DDF-0E9E-4ED7-A16A-D227F5772255}" type="pres">
      <dgm:prSet presAssocID="{6C9AD823-82FF-4F8E-A5AE-DC9ED684D8DE}" presName="root" presStyleCnt="0">
        <dgm:presLayoutVars>
          <dgm:dir/>
          <dgm:resizeHandles val="exact"/>
        </dgm:presLayoutVars>
      </dgm:prSet>
      <dgm:spPr/>
    </dgm:pt>
    <dgm:pt modelId="{A3EF3617-8C97-4421-B3AC-6105A1904B38}" type="pres">
      <dgm:prSet presAssocID="{5B125547-0702-440A-9939-D102915856FE}" presName="compNode" presStyleCnt="0"/>
      <dgm:spPr/>
    </dgm:pt>
    <dgm:pt modelId="{4B7F35EC-213A-4F07-8C2E-9D12B661AC4E}" type="pres">
      <dgm:prSet presAssocID="{5B125547-0702-440A-9939-D102915856FE}" presName="bgRect" presStyleLbl="bgShp" presStyleIdx="0" presStyleCnt="4"/>
      <dgm:spPr/>
    </dgm:pt>
    <dgm:pt modelId="{2C650747-B3FC-4313-BA97-4C4E8848D8F6}" type="pres">
      <dgm:prSet presAssocID="{5B125547-0702-440A-9939-D102915856F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AEE665C8-FC8A-42FA-9E16-B30B5CC59137}" type="pres">
      <dgm:prSet presAssocID="{5B125547-0702-440A-9939-D102915856FE}" presName="spaceRect" presStyleCnt="0"/>
      <dgm:spPr/>
    </dgm:pt>
    <dgm:pt modelId="{02CBACC1-66EF-4E0B-B7E9-DC629696FB52}" type="pres">
      <dgm:prSet presAssocID="{5B125547-0702-440A-9939-D102915856FE}" presName="parTx" presStyleLbl="revTx" presStyleIdx="0" presStyleCnt="4">
        <dgm:presLayoutVars>
          <dgm:chMax val="0"/>
          <dgm:chPref val="0"/>
        </dgm:presLayoutVars>
      </dgm:prSet>
      <dgm:spPr/>
    </dgm:pt>
    <dgm:pt modelId="{67E6FF47-A72D-45E1-87DF-747D0F231B69}" type="pres">
      <dgm:prSet presAssocID="{6B8D0238-3FFB-4F98-A54C-3DBE594866B8}" presName="sibTrans" presStyleCnt="0"/>
      <dgm:spPr/>
    </dgm:pt>
    <dgm:pt modelId="{D36030E9-2E70-417D-AB09-113DDDED204A}" type="pres">
      <dgm:prSet presAssocID="{DAD1F496-8A38-4064-8020-FCE5C1D30D16}" presName="compNode" presStyleCnt="0"/>
      <dgm:spPr/>
    </dgm:pt>
    <dgm:pt modelId="{72E47E13-FD78-4AB7-B52B-5E3E967B4E73}" type="pres">
      <dgm:prSet presAssocID="{DAD1F496-8A38-4064-8020-FCE5C1D30D16}" presName="bgRect" presStyleLbl="bgShp" presStyleIdx="1" presStyleCnt="4"/>
      <dgm:spPr/>
    </dgm:pt>
    <dgm:pt modelId="{7E293ADB-BD90-42EB-9E1A-ED9D71C28293}" type="pres">
      <dgm:prSet presAssocID="{DAD1F496-8A38-4064-8020-FCE5C1D30D1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etwork"/>
        </a:ext>
      </dgm:extLst>
    </dgm:pt>
    <dgm:pt modelId="{B000FBDD-A8AD-475B-B77C-B625BA8D450A}" type="pres">
      <dgm:prSet presAssocID="{DAD1F496-8A38-4064-8020-FCE5C1D30D16}" presName="spaceRect" presStyleCnt="0"/>
      <dgm:spPr/>
    </dgm:pt>
    <dgm:pt modelId="{50C3560B-355C-4EEA-B32C-A334E966E263}" type="pres">
      <dgm:prSet presAssocID="{DAD1F496-8A38-4064-8020-FCE5C1D30D16}" presName="parTx" presStyleLbl="revTx" presStyleIdx="1" presStyleCnt="4">
        <dgm:presLayoutVars>
          <dgm:chMax val="0"/>
          <dgm:chPref val="0"/>
        </dgm:presLayoutVars>
      </dgm:prSet>
      <dgm:spPr/>
    </dgm:pt>
    <dgm:pt modelId="{CF3BA5A9-1039-4034-85A2-E5560DE4AEDA}" type="pres">
      <dgm:prSet presAssocID="{73466313-1EA1-49F6-B0B3-29DE25461C57}" presName="sibTrans" presStyleCnt="0"/>
      <dgm:spPr/>
    </dgm:pt>
    <dgm:pt modelId="{E32A14BE-8537-4B03-80D6-B107FF7A3914}" type="pres">
      <dgm:prSet presAssocID="{6DE2AB7F-DDE9-4CA4-8B24-A10D91DF213C}" presName="compNode" presStyleCnt="0"/>
      <dgm:spPr/>
    </dgm:pt>
    <dgm:pt modelId="{FE60F0C3-0C86-46C3-AA37-92BDECE7822B}" type="pres">
      <dgm:prSet presAssocID="{6DE2AB7F-DDE9-4CA4-8B24-A10D91DF213C}" presName="bgRect" presStyleLbl="bgShp" presStyleIdx="2" presStyleCnt="4"/>
      <dgm:spPr/>
    </dgm:pt>
    <dgm:pt modelId="{B2C3E210-43DA-4162-A116-7F0AD6D23046}" type="pres">
      <dgm:prSet presAssocID="{6DE2AB7F-DDE9-4CA4-8B24-A10D91DF213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nimize"/>
        </a:ext>
      </dgm:extLst>
    </dgm:pt>
    <dgm:pt modelId="{4E31E725-1A99-407C-9699-3D21C790BB2C}" type="pres">
      <dgm:prSet presAssocID="{6DE2AB7F-DDE9-4CA4-8B24-A10D91DF213C}" presName="spaceRect" presStyleCnt="0"/>
      <dgm:spPr/>
    </dgm:pt>
    <dgm:pt modelId="{D6749431-4440-4793-A8ED-3E014B91AC5A}" type="pres">
      <dgm:prSet presAssocID="{6DE2AB7F-DDE9-4CA4-8B24-A10D91DF213C}" presName="parTx" presStyleLbl="revTx" presStyleIdx="2" presStyleCnt="4">
        <dgm:presLayoutVars>
          <dgm:chMax val="0"/>
          <dgm:chPref val="0"/>
        </dgm:presLayoutVars>
      </dgm:prSet>
      <dgm:spPr/>
    </dgm:pt>
    <dgm:pt modelId="{A70FF697-10EE-487D-A392-3C6548205576}" type="pres">
      <dgm:prSet presAssocID="{9AFFAACA-0A76-4DE7-BDB3-28BC27859B1A}" presName="sibTrans" presStyleCnt="0"/>
      <dgm:spPr/>
    </dgm:pt>
    <dgm:pt modelId="{D1342209-1F6C-458C-AC01-86497BA573B8}" type="pres">
      <dgm:prSet presAssocID="{10FA64CE-376D-445F-84E6-F9B05A5F2A1A}" presName="compNode" presStyleCnt="0"/>
      <dgm:spPr/>
    </dgm:pt>
    <dgm:pt modelId="{B935D9E0-3085-4FCA-9BE9-21F00D4DCB4E}" type="pres">
      <dgm:prSet presAssocID="{10FA64CE-376D-445F-84E6-F9B05A5F2A1A}" presName="bgRect" presStyleLbl="bgShp" presStyleIdx="3" presStyleCnt="4"/>
      <dgm:spPr/>
    </dgm:pt>
    <dgm:pt modelId="{E53E272B-D7DD-4A38-9AE6-A27221977A01}" type="pres">
      <dgm:prSet presAssocID="{10FA64CE-376D-445F-84E6-F9B05A5F2A1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ustainability"/>
        </a:ext>
      </dgm:extLst>
    </dgm:pt>
    <dgm:pt modelId="{F4A16637-1C9E-41A0-BCA2-E0C6E4D61882}" type="pres">
      <dgm:prSet presAssocID="{10FA64CE-376D-445F-84E6-F9B05A5F2A1A}" presName="spaceRect" presStyleCnt="0"/>
      <dgm:spPr/>
    </dgm:pt>
    <dgm:pt modelId="{CF0FE3F4-3247-4D47-B626-FE818258BFC1}" type="pres">
      <dgm:prSet presAssocID="{10FA64CE-376D-445F-84E6-F9B05A5F2A1A}" presName="parTx" presStyleLbl="revTx" presStyleIdx="3" presStyleCnt="4">
        <dgm:presLayoutVars>
          <dgm:chMax val="0"/>
          <dgm:chPref val="0"/>
        </dgm:presLayoutVars>
      </dgm:prSet>
      <dgm:spPr/>
    </dgm:pt>
  </dgm:ptLst>
  <dgm:cxnLst>
    <dgm:cxn modelId="{EE65355B-7FF8-4FC5-B604-EDC5508A1D47}" type="presOf" srcId="{5B125547-0702-440A-9939-D102915856FE}" destId="{02CBACC1-66EF-4E0B-B7E9-DC629696FB52}" srcOrd="0" destOrd="0" presId="urn:microsoft.com/office/officeart/2018/2/layout/IconVerticalSolidList"/>
    <dgm:cxn modelId="{A4092A6B-8C01-4D20-B505-BE3C0604C5E8}" type="presOf" srcId="{DAD1F496-8A38-4064-8020-FCE5C1D30D16}" destId="{50C3560B-355C-4EEA-B32C-A334E966E263}" srcOrd="0" destOrd="0" presId="urn:microsoft.com/office/officeart/2018/2/layout/IconVerticalSolidList"/>
    <dgm:cxn modelId="{31292C70-140A-4E00-B97D-33608BD11153}" srcId="{6C9AD823-82FF-4F8E-A5AE-DC9ED684D8DE}" destId="{6DE2AB7F-DDE9-4CA4-8B24-A10D91DF213C}" srcOrd="2" destOrd="0" parTransId="{583AE1C0-E3B5-4A56-90E3-CC42C4F0D596}" sibTransId="{9AFFAACA-0A76-4DE7-BDB3-28BC27859B1A}"/>
    <dgm:cxn modelId="{6290B592-1185-4A9B-BA0D-1C8AD0D303A0}" srcId="{6C9AD823-82FF-4F8E-A5AE-DC9ED684D8DE}" destId="{10FA64CE-376D-445F-84E6-F9B05A5F2A1A}" srcOrd="3" destOrd="0" parTransId="{AAA359E1-F1C6-494F-8D8E-170070A32EF0}" sibTransId="{643F96A9-75EC-4E07-8D06-0219CC846EAD}"/>
    <dgm:cxn modelId="{56B805A8-C761-4D37-9C72-1E9B8B460E5A}" type="presOf" srcId="{10FA64CE-376D-445F-84E6-F9B05A5F2A1A}" destId="{CF0FE3F4-3247-4D47-B626-FE818258BFC1}" srcOrd="0" destOrd="0" presId="urn:microsoft.com/office/officeart/2018/2/layout/IconVerticalSolidList"/>
    <dgm:cxn modelId="{32D8A3CF-B761-4B82-B1A3-36919DA27852}" type="presOf" srcId="{6C9AD823-82FF-4F8E-A5AE-DC9ED684D8DE}" destId="{DD3D5DDF-0E9E-4ED7-A16A-D227F5772255}" srcOrd="0" destOrd="0" presId="urn:microsoft.com/office/officeart/2018/2/layout/IconVerticalSolidList"/>
    <dgm:cxn modelId="{3E2A08DE-4798-44E4-A1AA-534FA1D80D79}" type="presOf" srcId="{6DE2AB7F-DDE9-4CA4-8B24-A10D91DF213C}" destId="{D6749431-4440-4793-A8ED-3E014B91AC5A}" srcOrd="0" destOrd="0" presId="urn:microsoft.com/office/officeart/2018/2/layout/IconVerticalSolidList"/>
    <dgm:cxn modelId="{71F279E7-E5EA-4C4C-8B4E-0B28DAF0A9CD}" srcId="{6C9AD823-82FF-4F8E-A5AE-DC9ED684D8DE}" destId="{5B125547-0702-440A-9939-D102915856FE}" srcOrd="0" destOrd="0" parTransId="{EA3EF3F1-E11F-4F3B-9A5C-8C4F2E76149B}" sibTransId="{6B8D0238-3FFB-4F98-A54C-3DBE594866B8}"/>
    <dgm:cxn modelId="{A23BC9FA-9BAF-4AD2-A026-1F2E8C368692}" srcId="{6C9AD823-82FF-4F8E-A5AE-DC9ED684D8DE}" destId="{DAD1F496-8A38-4064-8020-FCE5C1D30D16}" srcOrd="1" destOrd="0" parTransId="{2265859B-2FB0-491C-BF8F-BF4285A0A9E4}" sibTransId="{73466313-1EA1-49F6-B0B3-29DE25461C57}"/>
    <dgm:cxn modelId="{E72522A2-EBEF-4FF0-A2C8-24448CB4ACA8}" type="presParOf" srcId="{DD3D5DDF-0E9E-4ED7-A16A-D227F5772255}" destId="{A3EF3617-8C97-4421-B3AC-6105A1904B38}" srcOrd="0" destOrd="0" presId="urn:microsoft.com/office/officeart/2018/2/layout/IconVerticalSolidList"/>
    <dgm:cxn modelId="{E2914A1B-255D-47B1-BB62-2A11C926ADB5}" type="presParOf" srcId="{A3EF3617-8C97-4421-B3AC-6105A1904B38}" destId="{4B7F35EC-213A-4F07-8C2E-9D12B661AC4E}" srcOrd="0" destOrd="0" presId="urn:microsoft.com/office/officeart/2018/2/layout/IconVerticalSolidList"/>
    <dgm:cxn modelId="{9B8925C2-26F1-4CF8-867D-1A786CEC311B}" type="presParOf" srcId="{A3EF3617-8C97-4421-B3AC-6105A1904B38}" destId="{2C650747-B3FC-4313-BA97-4C4E8848D8F6}" srcOrd="1" destOrd="0" presId="urn:microsoft.com/office/officeart/2018/2/layout/IconVerticalSolidList"/>
    <dgm:cxn modelId="{6D230B94-3DDC-4282-9FD1-1CC9E3ED010E}" type="presParOf" srcId="{A3EF3617-8C97-4421-B3AC-6105A1904B38}" destId="{AEE665C8-FC8A-42FA-9E16-B30B5CC59137}" srcOrd="2" destOrd="0" presId="urn:microsoft.com/office/officeart/2018/2/layout/IconVerticalSolidList"/>
    <dgm:cxn modelId="{9EEA547B-9474-4596-80B6-FBA6BDDF1993}" type="presParOf" srcId="{A3EF3617-8C97-4421-B3AC-6105A1904B38}" destId="{02CBACC1-66EF-4E0B-B7E9-DC629696FB52}" srcOrd="3" destOrd="0" presId="urn:microsoft.com/office/officeart/2018/2/layout/IconVerticalSolidList"/>
    <dgm:cxn modelId="{037BC618-FE50-4219-B433-423FECDF866E}" type="presParOf" srcId="{DD3D5DDF-0E9E-4ED7-A16A-D227F5772255}" destId="{67E6FF47-A72D-45E1-87DF-747D0F231B69}" srcOrd="1" destOrd="0" presId="urn:microsoft.com/office/officeart/2018/2/layout/IconVerticalSolidList"/>
    <dgm:cxn modelId="{5FF0E007-4335-440F-BB9F-38BDB9328043}" type="presParOf" srcId="{DD3D5DDF-0E9E-4ED7-A16A-D227F5772255}" destId="{D36030E9-2E70-417D-AB09-113DDDED204A}" srcOrd="2" destOrd="0" presId="urn:microsoft.com/office/officeart/2018/2/layout/IconVerticalSolidList"/>
    <dgm:cxn modelId="{530D8DAF-D68E-4D48-8B4C-9D48A3D546D0}" type="presParOf" srcId="{D36030E9-2E70-417D-AB09-113DDDED204A}" destId="{72E47E13-FD78-4AB7-B52B-5E3E967B4E73}" srcOrd="0" destOrd="0" presId="urn:microsoft.com/office/officeart/2018/2/layout/IconVerticalSolidList"/>
    <dgm:cxn modelId="{3BD7C2A9-118B-4C97-997C-33541E8B8198}" type="presParOf" srcId="{D36030E9-2E70-417D-AB09-113DDDED204A}" destId="{7E293ADB-BD90-42EB-9E1A-ED9D71C28293}" srcOrd="1" destOrd="0" presId="urn:microsoft.com/office/officeart/2018/2/layout/IconVerticalSolidList"/>
    <dgm:cxn modelId="{C9473DDA-18C0-4833-9343-7CBD940FD4B8}" type="presParOf" srcId="{D36030E9-2E70-417D-AB09-113DDDED204A}" destId="{B000FBDD-A8AD-475B-B77C-B625BA8D450A}" srcOrd="2" destOrd="0" presId="urn:microsoft.com/office/officeart/2018/2/layout/IconVerticalSolidList"/>
    <dgm:cxn modelId="{C6FED8C6-5DA6-4BB2-9F13-36105B60974D}" type="presParOf" srcId="{D36030E9-2E70-417D-AB09-113DDDED204A}" destId="{50C3560B-355C-4EEA-B32C-A334E966E263}" srcOrd="3" destOrd="0" presId="urn:microsoft.com/office/officeart/2018/2/layout/IconVerticalSolidList"/>
    <dgm:cxn modelId="{5954776B-8362-43A3-A93A-5CA35B0388EF}" type="presParOf" srcId="{DD3D5DDF-0E9E-4ED7-A16A-D227F5772255}" destId="{CF3BA5A9-1039-4034-85A2-E5560DE4AEDA}" srcOrd="3" destOrd="0" presId="urn:microsoft.com/office/officeart/2018/2/layout/IconVerticalSolidList"/>
    <dgm:cxn modelId="{18744C32-7400-4AD9-BED3-B8072C149C78}" type="presParOf" srcId="{DD3D5DDF-0E9E-4ED7-A16A-D227F5772255}" destId="{E32A14BE-8537-4B03-80D6-B107FF7A3914}" srcOrd="4" destOrd="0" presId="urn:microsoft.com/office/officeart/2018/2/layout/IconVerticalSolidList"/>
    <dgm:cxn modelId="{8078D652-25A3-4CF7-9EFF-DB299A5D8015}" type="presParOf" srcId="{E32A14BE-8537-4B03-80D6-B107FF7A3914}" destId="{FE60F0C3-0C86-46C3-AA37-92BDECE7822B}" srcOrd="0" destOrd="0" presId="urn:microsoft.com/office/officeart/2018/2/layout/IconVerticalSolidList"/>
    <dgm:cxn modelId="{FEFEC79E-9414-4A57-972C-D9D9D50BF9DC}" type="presParOf" srcId="{E32A14BE-8537-4B03-80D6-B107FF7A3914}" destId="{B2C3E210-43DA-4162-A116-7F0AD6D23046}" srcOrd="1" destOrd="0" presId="urn:microsoft.com/office/officeart/2018/2/layout/IconVerticalSolidList"/>
    <dgm:cxn modelId="{BB039466-2CB9-4F14-8040-F576C9C06B14}" type="presParOf" srcId="{E32A14BE-8537-4B03-80D6-B107FF7A3914}" destId="{4E31E725-1A99-407C-9699-3D21C790BB2C}" srcOrd="2" destOrd="0" presId="urn:microsoft.com/office/officeart/2018/2/layout/IconVerticalSolidList"/>
    <dgm:cxn modelId="{39C2165A-A143-4761-8A16-56E438B51F8E}" type="presParOf" srcId="{E32A14BE-8537-4B03-80D6-B107FF7A3914}" destId="{D6749431-4440-4793-A8ED-3E014B91AC5A}" srcOrd="3" destOrd="0" presId="urn:microsoft.com/office/officeart/2018/2/layout/IconVerticalSolidList"/>
    <dgm:cxn modelId="{6B552A72-CD87-4D07-88D0-26337A2D85D0}" type="presParOf" srcId="{DD3D5DDF-0E9E-4ED7-A16A-D227F5772255}" destId="{A70FF697-10EE-487D-A392-3C6548205576}" srcOrd="5" destOrd="0" presId="urn:microsoft.com/office/officeart/2018/2/layout/IconVerticalSolidList"/>
    <dgm:cxn modelId="{749ECA83-E51B-4928-AFA3-B02486BEA2CD}" type="presParOf" srcId="{DD3D5DDF-0E9E-4ED7-A16A-D227F5772255}" destId="{D1342209-1F6C-458C-AC01-86497BA573B8}" srcOrd="6" destOrd="0" presId="urn:microsoft.com/office/officeart/2018/2/layout/IconVerticalSolidList"/>
    <dgm:cxn modelId="{45EF5AC7-09CA-4902-A01F-2DBF6BDD059C}" type="presParOf" srcId="{D1342209-1F6C-458C-AC01-86497BA573B8}" destId="{B935D9E0-3085-4FCA-9BE9-21F00D4DCB4E}" srcOrd="0" destOrd="0" presId="urn:microsoft.com/office/officeart/2018/2/layout/IconVerticalSolidList"/>
    <dgm:cxn modelId="{703A6DC0-2646-4E2D-B441-ABD76B45E91B}" type="presParOf" srcId="{D1342209-1F6C-458C-AC01-86497BA573B8}" destId="{E53E272B-D7DD-4A38-9AE6-A27221977A01}" srcOrd="1" destOrd="0" presId="urn:microsoft.com/office/officeart/2018/2/layout/IconVerticalSolidList"/>
    <dgm:cxn modelId="{293CBC52-1F8C-42D9-B823-6C72DA35DD90}" type="presParOf" srcId="{D1342209-1F6C-458C-AC01-86497BA573B8}" destId="{F4A16637-1C9E-41A0-BCA2-E0C6E4D61882}" srcOrd="2" destOrd="0" presId="urn:microsoft.com/office/officeart/2018/2/layout/IconVerticalSolidList"/>
    <dgm:cxn modelId="{E129E13D-0E1D-433F-A590-E3F5C4B89BDF}" type="presParOf" srcId="{D1342209-1F6C-458C-AC01-86497BA573B8}" destId="{CF0FE3F4-3247-4D47-B626-FE818258BF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DC872-6BD8-4320-87C3-CFE34849708A}">
      <dsp:nvSpPr>
        <dsp:cNvPr id="0" name=""/>
        <dsp:cNvSpPr/>
      </dsp:nvSpPr>
      <dsp:spPr>
        <a:xfrm>
          <a:off x="415686" y="1459"/>
          <a:ext cx="2173955" cy="13043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a:t>Manifestation of Values:</a:t>
          </a:r>
          <a:r>
            <a:rPr lang="en-GB" sz="1500" b="0" i="0" kern="1200"/>
            <a:t> Products are not merely items, but a commitment to meeting diverse household needs.</a:t>
          </a:r>
          <a:endParaRPr lang="en-US" sz="1500" kern="1200"/>
        </a:p>
      </dsp:txBody>
      <dsp:txXfrm>
        <a:off x="415686" y="1459"/>
        <a:ext cx="2173955" cy="1304373"/>
      </dsp:txXfrm>
    </dsp:sp>
    <dsp:sp modelId="{F3C18CF9-655D-4F9A-A97C-10465D67F74F}">
      <dsp:nvSpPr>
        <dsp:cNvPr id="0" name=""/>
        <dsp:cNvSpPr/>
      </dsp:nvSpPr>
      <dsp:spPr>
        <a:xfrm>
          <a:off x="2807037" y="1459"/>
          <a:ext cx="2173955" cy="130437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a:t>Essence of Home Section:</a:t>
          </a:r>
          <a:r>
            <a:rPr lang="en-GB" sz="1500" b="0" i="0" kern="1200"/>
            <a:t> Blend practicality and individuality in decor, lighting, and DIY.</a:t>
          </a:r>
          <a:endParaRPr lang="en-US" sz="1500" kern="1200"/>
        </a:p>
      </dsp:txBody>
      <dsp:txXfrm>
        <a:off x="2807037" y="1459"/>
        <a:ext cx="2173955" cy="1304373"/>
      </dsp:txXfrm>
    </dsp:sp>
    <dsp:sp modelId="{747D619C-5B1D-447D-B120-3D63C82C24A3}">
      <dsp:nvSpPr>
        <dsp:cNvPr id="0" name=""/>
        <dsp:cNvSpPr/>
      </dsp:nvSpPr>
      <dsp:spPr>
        <a:xfrm>
          <a:off x="415686" y="1523228"/>
          <a:ext cx="2173955" cy="130437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dirty="0"/>
            <a:t>Gardening Paradise:</a:t>
          </a:r>
          <a:r>
            <a:rPr lang="en-GB" sz="1500" b="0" i="0" kern="1200" dirty="0"/>
            <a:t> Comprehensive range for seasoned and novice gardeners, covering every season.</a:t>
          </a:r>
          <a:endParaRPr lang="en-US" sz="1500" kern="1200" dirty="0"/>
        </a:p>
      </dsp:txBody>
      <dsp:txXfrm>
        <a:off x="415686" y="1523228"/>
        <a:ext cx="2173955" cy="1304373"/>
      </dsp:txXfrm>
    </dsp:sp>
    <dsp:sp modelId="{FDA5A905-FAC7-4A15-ACFE-04EDCA41FF9D}">
      <dsp:nvSpPr>
        <dsp:cNvPr id="0" name=""/>
        <dsp:cNvSpPr/>
      </dsp:nvSpPr>
      <dsp:spPr>
        <a:xfrm>
          <a:off x="2807037" y="1523228"/>
          <a:ext cx="2173955" cy="130437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a:t>Beauty and Health Range:</a:t>
          </a:r>
          <a:r>
            <a:rPr lang="en-GB" sz="1500" b="0" i="0" kern="1200"/>
            <a:t> Affordable and quality cosmetics, skincare, and a shift towards sustainability.</a:t>
          </a:r>
          <a:endParaRPr lang="en-US" sz="1500" kern="1200"/>
        </a:p>
      </dsp:txBody>
      <dsp:txXfrm>
        <a:off x="2807037" y="1523228"/>
        <a:ext cx="2173955" cy="1304373"/>
      </dsp:txXfrm>
    </dsp:sp>
    <dsp:sp modelId="{8601B936-BFB7-483E-8FF7-4AFEF489FE95}">
      <dsp:nvSpPr>
        <dsp:cNvPr id="0" name=""/>
        <dsp:cNvSpPr/>
      </dsp:nvSpPr>
      <dsp:spPr>
        <a:xfrm>
          <a:off x="415686" y="3044997"/>
          <a:ext cx="2173955" cy="130437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a:t>Proprietary Product Line:</a:t>
          </a:r>
          <a:r>
            <a:rPr lang="en-GB" sz="1500" b="0" i="0" kern="1200"/>
            <a:t> Balancing quality, pricing, and uniqueness in a crowded retail marketplace.</a:t>
          </a:r>
          <a:endParaRPr lang="en-US" sz="1500" kern="1200"/>
        </a:p>
      </dsp:txBody>
      <dsp:txXfrm>
        <a:off x="415686" y="3044997"/>
        <a:ext cx="2173955" cy="1304373"/>
      </dsp:txXfrm>
    </dsp:sp>
    <dsp:sp modelId="{77D7D0B9-DF91-486B-89FF-FBAD1024078C}">
      <dsp:nvSpPr>
        <dsp:cNvPr id="0" name=""/>
        <dsp:cNvSpPr/>
      </dsp:nvSpPr>
      <dsp:spPr>
        <a:xfrm>
          <a:off x="2807037" y="3044997"/>
          <a:ext cx="2173955" cy="130437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a:t>Essence of Wilko:</a:t>
          </a:r>
          <a:r>
            <a:rPr lang="en-GB" sz="1500" b="0" i="0" kern="1200"/>
            <a:t> Not just transactions but relationships, improving lifestyles, and offering value.</a:t>
          </a:r>
          <a:endParaRPr lang="en-US" sz="1500" kern="1200"/>
        </a:p>
      </dsp:txBody>
      <dsp:txXfrm>
        <a:off x="2807037" y="3044997"/>
        <a:ext cx="2173955" cy="13043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1E868-3ED9-4714-B13C-E9281FC23C8E}">
      <dsp:nvSpPr>
        <dsp:cNvPr id="0" name=""/>
        <dsp:cNvSpPr/>
      </dsp:nvSpPr>
      <dsp:spPr>
        <a:xfrm>
          <a:off x="1150" y="586209"/>
          <a:ext cx="562865" cy="5628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18BBA-F5BC-455C-AFC0-03ABF96A1197}">
      <dsp:nvSpPr>
        <dsp:cNvPr id="0" name=""/>
        <dsp:cNvSpPr/>
      </dsp:nvSpPr>
      <dsp:spPr>
        <a:xfrm>
          <a:off x="119352" y="704410"/>
          <a:ext cx="326462" cy="3264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FFD25-9DB9-4685-85D6-01CCAA1CB44F}">
      <dsp:nvSpPr>
        <dsp:cNvPr id="0" name=""/>
        <dsp:cNvSpPr/>
      </dsp:nvSpPr>
      <dsp:spPr>
        <a:xfrm>
          <a:off x="684630" y="586209"/>
          <a:ext cx="1326754" cy="562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Impact of E-commerce Emergence:</a:t>
          </a:r>
          <a:r>
            <a:rPr lang="en-GB" sz="1100" b="0" i="0" kern="1200"/>
            <a:t> Diverted traditional in-store consumers, leading to reduced sales.</a:t>
          </a:r>
          <a:endParaRPr lang="en-US" sz="1100" kern="1200"/>
        </a:p>
      </dsp:txBody>
      <dsp:txXfrm>
        <a:off x="684630" y="586209"/>
        <a:ext cx="1326754" cy="562865"/>
      </dsp:txXfrm>
    </dsp:sp>
    <dsp:sp modelId="{128BAA55-F725-44BB-AF63-49310874A610}">
      <dsp:nvSpPr>
        <dsp:cNvPr id="0" name=""/>
        <dsp:cNvSpPr/>
      </dsp:nvSpPr>
      <dsp:spPr>
        <a:xfrm>
          <a:off x="2242561" y="586209"/>
          <a:ext cx="562865" cy="5628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ADFD2B-5B22-4B40-940F-5A467ADFFD12}">
      <dsp:nvSpPr>
        <dsp:cNvPr id="0" name=""/>
        <dsp:cNvSpPr/>
      </dsp:nvSpPr>
      <dsp:spPr>
        <a:xfrm>
          <a:off x="2360763" y="704410"/>
          <a:ext cx="326462" cy="3264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848F65-3377-4136-A155-B4B9A574B9A6}">
      <dsp:nvSpPr>
        <dsp:cNvPr id="0" name=""/>
        <dsp:cNvSpPr/>
      </dsp:nvSpPr>
      <dsp:spPr>
        <a:xfrm>
          <a:off x="2926041" y="586209"/>
          <a:ext cx="1326754" cy="562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Economic Fluctuations Post-Brexit:</a:t>
          </a:r>
          <a:r>
            <a:rPr lang="en-GB" sz="1100" b="0" i="0" kern="1200"/>
            <a:t> Financial strain and operational viability challenges for Wilko.</a:t>
          </a:r>
          <a:endParaRPr lang="en-US" sz="1100" kern="1200"/>
        </a:p>
      </dsp:txBody>
      <dsp:txXfrm>
        <a:off x="2926041" y="586209"/>
        <a:ext cx="1326754" cy="562865"/>
      </dsp:txXfrm>
    </dsp:sp>
    <dsp:sp modelId="{AAC58C00-E2CE-481D-B111-BCC710E54EF7}">
      <dsp:nvSpPr>
        <dsp:cNvPr id="0" name=""/>
        <dsp:cNvSpPr/>
      </dsp:nvSpPr>
      <dsp:spPr>
        <a:xfrm>
          <a:off x="1150" y="1811255"/>
          <a:ext cx="562865" cy="5628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14CB6A-4817-4142-A9CF-B42A4851B718}">
      <dsp:nvSpPr>
        <dsp:cNvPr id="0" name=""/>
        <dsp:cNvSpPr/>
      </dsp:nvSpPr>
      <dsp:spPr>
        <a:xfrm>
          <a:off x="119352" y="1929456"/>
          <a:ext cx="326462" cy="3264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606A3C-9866-4A0A-B607-5E77CDB71210}">
      <dsp:nvSpPr>
        <dsp:cNvPr id="0" name=""/>
        <dsp:cNvSpPr/>
      </dsp:nvSpPr>
      <dsp:spPr>
        <a:xfrm>
          <a:off x="684630" y="1811255"/>
          <a:ext cx="1326754" cy="562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Intensified Competition:</a:t>
          </a:r>
          <a:r>
            <a:rPr lang="en-GB" sz="1100" b="0" i="0" kern="1200"/>
            <a:t> Growing market saturation and the struggle for distinctive brand positioning.</a:t>
          </a:r>
          <a:endParaRPr lang="en-US" sz="1100" kern="1200"/>
        </a:p>
      </dsp:txBody>
      <dsp:txXfrm>
        <a:off x="684630" y="1811255"/>
        <a:ext cx="1326754" cy="562865"/>
      </dsp:txXfrm>
    </dsp:sp>
    <dsp:sp modelId="{D1EB3049-DFB9-4140-B0F0-E1A2F8119FB0}">
      <dsp:nvSpPr>
        <dsp:cNvPr id="0" name=""/>
        <dsp:cNvSpPr/>
      </dsp:nvSpPr>
      <dsp:spPr>
        <a:xfrm>
          <a:off x="2242561" y="1811255"/>
          <a:ext cx="562865" cy="5628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BDBDDC-7789-442F-8282-8907888FBE96}">
      <dsp:nvSpPr>
        <dsp:cNvPr id="0" name=""/>
        <dsp:cNvSpPr/>
      </dsp:nvSpPr>
      <dsp:spPr>
        <a:xfrm>
          <a:off x="2360763" y="1929456"/>
          <a:ext cx="326462" cy="3264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48744A-8600-4E61-8E7E-32087FC832F2}">
      <dsp:nvSpPr>
        <dsp:cNvPr id="0" name=""/>
        <dsp:cNvSpPr/>
      </dsp:nvSpPr>
      <dsp:spPr>
        <a:xfrm>
          <a:off x="2926041" y="1811255"/>
          <a:ext cx="1326754" cy="562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Burgeoning Operational Expenses:</a:t>
          </a:r>
          <a:r>
            <a:rPr lang="en-GB" sz="1100" b="0" i="0" kern="1200"/>
            <a:t> Escalating rents and wage demands, straining financial health.</a:t>
          </a:r>
          <a:endParaRPr lang="en-US" sz="1100" kern="1200"/>
        </a:p>
      </dsp:txBody>
      <dsp:txXfrm>
        <a:off x="2926041" y="1811255"/>
        <a:ext cx="1326754" cy="562865"/>
      </dsp:txXfrm>
    </dsp:sp>
    <dsp:sp modelId="{872C17E3-47F8-421F-89FB-18A530D2835B}">
      <dsp:nvSpPr>
        <dsp:cNvPr id="0" name=""/>
        <dsp:cNvSpPr/>
      </dsp:nvSpPr>
      <dsp:spPr>
        <a:xfrm>
          <a:off x="1150" y="3036301"/>
          <a:ext cx="562865" cy="56286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53B5B6-0A2A-4BB0-BC00-4CEA22B66862}">
      <dsp:nvSpPr>
        <dsp:cNvPr id="0" name=""/>
        <dsp:cNvSpPr/>
      </dsp:nvSpPr>
      <dsp:spPr>
        <a:xfrm>
          <a:off x="119352" y="3154503"/>
          <a:ext cx="326462" cy="3264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15546-13CD-4E89-9963-DA0650787942}">
      <dsp:nvSpPr>
        <dsp:cNvPr id="0" name=""/>
        <dsp:cNvSpPr/>
      </dsp:nvSpPr>
      <dsp:spPr>
        <a:xfrm>
          <a:off x="684630" y="3036301"/>
          <a:ext cx="1326754" cy="5628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Shift in Consumer Expectations:</a:t>
          </a:r>
          <a:r>
            <a:rPr lang="en-GB" sz="1100" b="0" i="0" kern="1200"/>
            <a:t> Demanding immersive experiences and sustainable products, adding pressure for constant reinvention</a:t>
          </a:r>
          <a:endParaRPr lang="en-US" sz="1100" kern="1200"/>
        </a:p>
      </dsp:txBody>
      <dsp:txXfrm>
        <a:off x="684630" y="3036301"/>
        <a:ext cx="1326754" cy="5628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C44DFE-9C63-4A9A-AE40-151752423412}">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8C7E5-595B-43E8-949C-6824AF5B386A}">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EA112C-62B2-4231-8E9A-EBB54A755DB3}">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i="0" kern="1200"/>
            <a:t>Overview of SCAMPER Model:</a:t>
          </a:r>
          <a:r>
            <a:rPr lang="en-GB" sz="1700" b="0" i="0" kern="1200"/>
            <a:t> Introduced by Eberle in 1977 for inventive thinking and problem resolution.</a:t>
          </a:r>
          <a:endParaRPr lang="en-US" sz="1700" kern="1200"/>
        </a:p>
      </dsp:txBody>
      <dsp:txXfrm>
        <a:off x="1834517" y="469890"/>
        <a:ext cx="3148942" cy="1335915"/>
      </dsp:txXfrm>
    </dsp:sp>
    <dsp:sp modelId="{E72046F6-8C59-4A89-A450-44774CDB45A9}">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B7429-B358-4614-934A-495F3796BAE5}">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D1993A-BFD2-48D8-BBC9-F5A084615228}">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i="0" kern="1200"/>
            <a:t>Acronym Breakdown:</a:t>
          </a:r>
          <a:r>
            <a:rPr lang="en-GB" sz="1700" b="0" i="0" kern="1200"/>
            <a:t> Substitution, Combination, Adaptation, Modification, Put to another use, Elimination, Reverse.</a:t>
          </a:r>
          <a:endParaRPr lang="en-US" sz="1700" kern="1200"/>
        </a:p>
      </dsp:txBody>
      <dsp:txXfrm>
        <a:off x="7154322" y="469890"/>
        <a:ext cx="3148942" cy="1335915"/>
      </dsp:txXfrm>
    </dsp:sp>
    <dsp:sp modelId="{4620C686-AA64-4F20-8C9E-AAEB19312466}">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3CDB5A-B8AE-4FFB-A312-FFF4F280E82F}">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F37879-90F4-43B6-8035-B2820823BEE0}">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i="0" kern="1200"/>
            <a:t>Relevance in Retail Analysis:</a:t>
          </a:r>
          <a:r>
            <a:rPr lang="en-GB" sz="1700" b="0" i="0" kern="1200"/>
            <a:t> Critical in assessing strategies for Wilko’s challenges in a dynamic retail landscape.</a:t>
          </a:r>
          <a:endParaRPr lang="en-US" sz="1700" kern="1200"/>
        </a:p>
      </dsp:txBody>
      <dsp:txXfrm>
        <a:off x="1834517" y="2545532"/>
        <a:ext cx="3148942" cy="1335915"/>
      </dsp:txXfrm>
    </dsp:sp>
    <dsp:sp modelId="{B89ACCCF-ED70-483C-8C78-C1781DE882DE}">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BB0F98-DC79-4855-A7B4-1CB089A34806}">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5F7BE0-B380-44DE-A311-42D56E47B405}">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i="0" kern="1200"/>
            <a:t>Objective:</a:t>
          </a:r>
          <a:r>
            <a:rPr lang="en-GB" sz="1700" b="0" i="0" kern="1200"/>
            <a:t> To uncover potential areas for refinement and innovation within Wilko's operational framework.</a:t>
          </a:r>
          <a:endParaRPr lang="en-US" sz="1700" kern="1200"/>
        </a:p>
      </dsp:txBody>
      <dsp:txXfrm>
        <a:off x="7154322" y="2545532"/>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8AA95E-C780-4B6E-998D-F141AA5A83B3}">
      <dsp:nvSpPr>
        <dsp:cNvPr id="0" name=""/>
        <dsp:cNvSpPr/>
      </dsp:nvSpPr>
      <dsp:spPr>
        <a:xfrm>
          <a:off x="82613"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AE2CAB-2802-4BE9-BA0F-2DE1918832F9}">
      <dsp:nvSpPr>
        <dsp:cNvPr id="0" name=""/>
        <dsp:cNvSpPr/>
      </dsp:nvSpPr>
      <dsp:spPr>
        <a:xfrm>
          <a:off x="271034" y="27849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D5D304-3258-434F-998C-59793B087465}">
      <dsp:nvSpPr>
        <dsp:cNvPr id="0" name=""/>
        <dsp:cNvSpPr/>
      </dsp:nvSpPr>
      <dsp:spPr>
        <a:xfrm>
          <a:off x="1172126"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Substitute:</a:t>
          </a:r>
          <a:r>
            <a:rPr lang="en-GB" sz="1100" b="0" i="0" kern="1200"/>
            <a:t> Exploring sustainable alternatives for dwindling products. Transitioning from conventional in-store shopping to augmented reality experiences.</a:t>
          </a:r>
          <a:endParaRPr lang="en-US" sz="1100" kern="1200"/>
        </a:p>
      </dsp:txBody>
      <dsp:txXfrm>
        <a:off x="1172126" y="90072"/>
        <a:ext cx="2114937" cy="897246"/>
      </dsp:txXfrm>
    </dsp:sp>
    <dsp:sp modelId="{825983D1-91EE-4C81-B0D4-FE986E274EFC}">
      <dsp:nvSpPr>
        <dsp:cNvPr id="0" name=""/>
        <dsp:cNvSpPr/>
      </dsp:nvSpPr>
      <dsp:spPr>
        <a:xfrm>
          <a:off x="3655575"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E07D17-5AB6-4811-B5E9-25B92E177FC7}">
      <dsp:nvSpPr>
        <dsp:cNvPr id="0" name=""/>
        <dsp:cNvSpPr/>
      </dsp:nvSpPr>
      <dsp:spPr>
        <a:xfrm>
          <a:off x="3843996" y="27849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A805A-9660-4942-918F-DDC49F800819}">
      <dsp:nvSpPr>
        <dsp:cNvPr id="0" name=""/>
        <dsp:cNvSpPr/>
      </dsp:nvSpPr>
      <dsp:spPr>
        <a:xfrm>
          <a:off x="4745088"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Combine:</a:t>
          </a:r>
          <a:r>
            <a:rPr lang="en-GB" sz="1100" b="0" i="0" kern="1200"/>
            <a:t> Forging partnerships with global brands to introduce unique product line-ups. Blending digital commerce with physical stores for an enriched shopping experience.</a:t>
          </a:r>
          <a:endParaRPr lang="en-US" sz="1100" kern="1200"/>
        </a:p>
      </dsp:txBody>
      <dsp:txXfrm>
        <a:off x="4745088" y="90072"/>
        <a:ext cx="2114937" cy="897246"/>
      </dsp:txXfrm>
    </dsp:sp>
    <dsp:sp modelId="{B111E8AB-F9A4-4939-B055-B06F45B606A6}">
      <dsp:nvSpPr>
        <dsp:cNvPr id="0" name=""/>
        <dsp:cNvSpPr/>
      </dsp:nvSpPr>
      <dsp:spPr>
        <a:xfrm>
          <a:off x="7228536" y="9007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9E683-04FD-42B7-8EA1-5F21DA190958}">
      <dsp:nvSpPr>
        <dsp:cNvPr id="0" name=""/>
        <dsp:cNvSpPr/>
      </dsp:nvSpPr>
      <dsp:spPr>
        <a:xfrm>
          <a:off x="7416958" y="27849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34E3D2-F6B6-49B5-BE33-E4182AE36156}">
      <dsp:nvSpPr>
        <dsp:cNvPr id="0" name=""/>
        <dsp:cNvSpPr/>
      </dsp:nvSpPr>
      <dsp:spPr>
        <a:xfrm>
          <a:off x="8318049"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Adapt:</a:t>
          </a:r>
          <a:r>
            <a:rPr lang="en-GB" sz="1100" b="0" i="0" kern="1200"/>
            <a:t> Bolstering online presence, community-focused outlets, and faster shopping experiences through technology integration.</a:t>
          </a:r>
          <a:endParaRPr lang="en-US" sz="1100" kern="1200"/>
        </a:p>
      </dsp:txBody>
      <dsp:txXfrm>
        <a:off x="8318049" y="90072"/>
        <a:ext cx="2114937" cy="897246"/>
      </dsp:txXfrm>
    </dsp:sp>
    <dsp:sp modelId="{964B9174-EE7E-4A62-8285-E770CBC5C058}">
      <dsp:nvSpPr>
        <dsp:cNvPr id="0" name=""/>
        <dsp:cNvSpPr/>
      </dsp:nvSpPr>
      <dsp:spPr>
        <a:xfrm>
          <a:off x="82613"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E62478-7285-4FBB-913F-260878E08DFE}">
      <dsp:nvSpPr>
        <dsp:cNvPr id="0" name=""/>
        <dsp:cNvSpPr/>
      </dsp:nvSpPr>
      <dsp:spPr>
        <a:xfrm>
          <a:off x="271034" y="19154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1E9F9F-3BA0-45F2-9D8B-8652C3507EFF}">
      <dsp:nvSpPr>
        <dsp:cNvPr id="0" name=""/>
        <dsp:cNvSpPr/>
      </dsp:nvSpPr>
      <dsp:spPr>
        <a:xfrm>
          <a:off x="1172126"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Modify:</a:t>
          </a:r>
          <a:r>
            <a:rPr lang="en-GB" sz="1100" b="0" i="0" kern="1200"/>
            <a:t> Revamping in-store layouts for interactive zones and personalized experiences. Tailoring loyalty programs for a more personalized customer experience.</a:t>
          </a:r>
          <a:endParaRPr lang="en-US" sz="1100" kern="1200"/>
        </a:p>
      </dsp:txBody>
      <dsp:txXfrm>
        <a:off x="1172126" y="1727045"/>
        <a:ext cx="2114937" cy="897246"/>
      </dsp:txXfrm>
    </dsp:sp>
    <dsp:sp modelId="{9B832DD8-5DC1-440F-B140-491E6954C101}">
      <dsp:nvSpPr>
        <dsp:cNvPr id="0" name=""/>
        <dsp:cNvSpPr/>
      </dsp:nvSpPr>
      <dsp:spPr>
        <a:xfrm>
          <a:off x="3655575"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5703CB-BF34-410A-BAE3-CE7AC1171513}">
      <dsp:nvSpPr>
        <dsp:cNvPr id="0" name=""/>
        <dsp:cNvSpPr/>
      </dsp:nvSpPr>
      <dsp:spPr>
        <a:xfrm>
          <a:off x="3843996" y="191546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C0D444-B172-4986-B6ED-43C71D7D0F45}">
      <dsp:nvSpPr>
        <dsp:cNvPr id="0" name=""/>
        <dsp:cNvSpPr/>
      </dsp:nvSpPr>
      <dsp:spPr>
        <a:xfrm>
          <a:off x="4745088"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Put to another use:</a:t>
          </a:r>
          <a:r>
            <a:rPr lang="en-GB" sz="1100" b="0" i="0" kern="1200"/>
            <a:t> Transforming underutilized store spaces into community hubs and engaging in innovative repurposing of surplus stock.</a:t>
          </a:r>
          <a:endParaRPr lang="en-US" sz="1100" kern="1200"/>
        </a:p>
      </dsp:txBody>
      <dsp:txXfrm>
        <a:off x="4745088" y="1727045"/>
        <a:ext cx="2114937" cy="897246"/>
      </dsp:txXfrm>
    </dsp:sp>
    <dsp:sp modelId="{C0C0D26F-F28C-462C-9D37-5CD5BF3A0F57}">
      <dsp:nvSpPr>
        <dsp:cNvPr id="0" name=""/>
        <dsp:cNvSpPr/>
      </dsp:nvSpPr>
      <dsp:spPr>
        <a:xfrm>
          <a:off x="7228536" y="1727045"/>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36826E-9BBE-4A08-9AC3-8AF6F62FBA6A}">
      <dsp:nvSpPr>
        <dsp:cNvPr id="0" name=""/>
        <dsp:cNvSpPr/>
      </dsp:nvSpPr>
      <dsp:spPr>
        <a:xfrm>
          <a:off x="7416958" y="1915467"/>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59637C-CAB8-4B46-ABB6-834A099D9F5F}">
      <dsp:nvSpPr>
        <dsp:cNvPr id="0" name=""/>
        <dsp:cNvSpPr/>
      </dsp:nvSpPr>
      <dsp:spPr>
        <a:xfrm>
          <a:off x="8318049"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Eliminate:</a:t>
          </a:r>
          <a:r>
            <a:rPr lang="en-GB" sz="1100" b="0" i="0" kern="1200"/>
            <a:t> Streamlining operational processes, reducing bureaucratic redundancies, and reviewing and updating product offerings to align with current market demands.</a:t>
          </a:r>
          <a:endParaRPr lang="en-US" sz="1100" kern="1200"/>
        </a:p>
      </dsp:txBody>
      <dsp:txXfrm>
        <a:off x="8318049" y="1727045"/>
        <a:ext cx="2114937" cy="897246"/>
      </dsp:txXfrm>
    </dsp:sp>
    <dsp:sp modelId="{9AF85B7E-4CAE-4EC8-8E03-128D6BFA2523}">
      <dsp:nvSpPr>
        <dsp:cNvPr id="0" name=""/>
        <dsp:cNvSpPr/>
      </dsp:nvSpPr>
      <dsp:spPr>
        <a:xfrm>
          <a:off x="82613" y="336401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23532F-03E5-4EB7-B1F6-29CE17638BBC}">
      <dsp:nvSpPr>
        <dsp:cNvPr id="0" name=""/>
        <dsp:cNvSpPr/>
      </dsp:nvSpPr>
      <dsp:spPr>
        <a:xfrm>
          <a:off x="271034" y="3552441"/>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850864-C3E5-4A88-A5A8-03372681A281}">
      <dsp:nvSpPr>
        <dsp:cNvPr id="0" name=""/>
        <dsp:cNvSpPr/>
      </dsp:nvSpPr>
      <dsp:spPr>
        <a:xfrm>
          <a:off x="1172126"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0" kern="1200"/>
            <a:t>Reverse:</a:t>
          </a:r>
          <a:r>
            <a:rPr lang="en-GB" sz="1100" b="0" i="0" kern="1200"/>
            <a:t> Reimagining the supply chain with a focus on sustainability and reverse logistics. Championing responsible retail practices and eco-conscious initiatives.</a:t>
          </a:r>
          <a:endParaRPr lang="en-US" sz="1100" kern="1200"/>
        </a:p>
      </dsp:txBody>
      <dsp:txXfrm>
        <a:off x="1172126" y="3364019"/>
        <a:ext cx="2114937" cy="8972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7F35EC-213A-4F07-8C2E-9D12B661AC4E}">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650747-B3FC-4313-BA97-4C4E8848D8F6}">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BACC1-66EF-4E0B-B7E9-DC629696FB52}">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1" i="0" kern="1200" dirty="0"/>
            <a:t>Stay Updated on Market Trends:</a:t>
          </a:r>
          <a:r>
            <a:rPr lang="en-GB" sz="2200" b="0" i="0" kern="1200" dirty="0"/>
            <a:t> Continuous monitoring and adaptation to emerging market trends.</a:t>
          </a:r>
          <a:endParaRPr lang="en-US" sz="2200" kern="1200" dirty="0"/>
        </a:p>
      </dsp:txBody>
      <dsp:txXfrm>
        <a:off x="1057183" y="1805"/>
        <a:ext cx="9458416" cy="915310"/>
      </dsp:txXfrm>
    </dsp:sp>
    <dsp:sp modelId="{72E47E13-FD78-4AB7-B52B-5E3E967B4E73}">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93ADB-BD90-42EB-9E1A-ED9D71C28293}">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C3560B-355C-4EEA-B32C-A334E966E263}">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1" i="0" kern="1200"/>
            <a:t>Invest in Robust Technology Infrastructure:</a:t>
          </a:r>
          <a:r>
            <a:rPr lang="en-GB" sz="2200" b="0" i="0" kern="1200"/>
            <a:t> Supporting omnichannel experiences for a seamless customer journey.</a:t>
          </a:r>
          <a:endParaRPr lang="en-US" sz="2200" kern="1200"/>
        </a:p>
      </dsp:txBody>
      <dsp:txXfrm>
        <a:off x="1057183" y="1145944"/>
        <a:ext cx="9458416" cy="915310"/>
      </dsp:txXfrm>
    </dsp:sp>
    <dsp:sp modelId="{FE60F0C3-0C86-46C3-AA37-92BDECE7822B}">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C3E210-43DA-4162-A116-7F0AD6D23046}">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749431-4440-4793-A8ED-3E014B91AC5A}">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1" i="0" kern="1200"/>
            <a:t>Prioritize Customer Feedback Mechanisms:</a:t>
          </a:r>
          <a:r>
            <a:rPr lang="en-GB" sz="2200" b="0" i="0" kern="1200"/>
            <a:t> Remain agile and responsive to changing consumer needs.</a:t>
          </a:r>
          <a:endParaRPr lang="en-US" sz="2200" kern="1200"/>
        </a:p>
      </dsp:txBody>
      <dsp:txXfrm>
        <a:off x="1057183" y="2290082"/>
        <a:ext cx="9458416" cy="915310"/>
      </dsp:txXfrm>
    </dsp:sp>
    <dsp:sp modelId="{B935D9E0-3085-4FCA-9BE9-21F00D4DCB4E}">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3E272B-D7DD-4A38-9AE6-A27221977A01}">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FE3F4-3247-4D47-B626-FE818258BFC1}">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1" i="0" kern="1200"/>
            <a:t>Emphasize Sustainable Practices:</a:t>
          </a:r>
          <a:r>
            <a:rPr lang="en-GB" sz="2200" b="0" i="0" kern="1200"/>
            <a:t> Integrate sustainability in operations and supply chain for future market strength.</a:t>
          </a:r>
          <a:endParaRPr lang="en-US" sz="2200" kern="1200"/>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B28DA6-215E-498F-B6CD-E72FA67553D9}"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4BE2A6-53DB-4A9C-B1AF-5BECE903FB13}" type="slidenum">
              <a:rPr lang="en-GB" smtClean="0"/>
              <a:t>‹#›</a:t>
            </a:fld>
            <a:endParaRPr lang="en-GB"/>
          </a:p>
        </p:txBody>
      </p:sp>
    </p:spTree>
    <p:extLst>
      <p:ext uri="{BB962C8B-B14F-4D97-AF65-F5344CB8AC3E}">
        <p14:creationId xmlns:p14="http://schemas.microsoft.com/office/powerpoint/2010/main" val="2295615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D1D5DB"/>
                </a:solidFill>
                <a:effectLst/>
                <a:latin typeface="Times New Roman" panose="02020603050405020304" pitchFamily="18" charset="0"/>
                <a:cs typeface="Times New Roman" panose="02020603050405020304" pitchFamily="18" charset="0"/>
              </a:rPr>
              <a:t>Delving into the closure of Wilko's stores, this presentation explores the dynamic retail sector and the application of the SCAMPER model for insightful analysis. </a:t>
            </a:r>
            <a:r>
              <a:rPr lang="en-GB" b="0" i="0" dirty="0" err="1">
                <a:solidFill>
                  <a:srgbClr val="D1D5DB"/>
                </a:solidFill>
                <a:effectLst/>
                <a:latin typeface="Times New Roman" panose="02020603050405020304" pitchFamily="18" charset="0"/>
                <a:cs typeface="Times New Roman" panose="02020603050405020304" pitchFamily="18" charset="0"/>
              </a:rPr>
              <a:t>Unraveling</a:t>
            </a:r>
            <a:r>
              <a:rPr lang="en-GB" b="0" i="0" dirty="0">
                <a:solidFill>
                  <a:srgbClr val="D1D5DB"/>
                </a:solidFill>
                <a:effectLst/>
                <a:latin typeface="Times New Roman" panose="02020603050405020304" pitchFamily="18" charset="0"/>
                <a:cs typeface="Times New Roman" panose="02020603050405020304" pitchFamily="18" charset="0"/>
              </a:rPr>
              <a:t> the factors behind Wilko's closure and proposing strategies for the broader retail industry's adaptability.</a:t>
            </a:r>
          </a:p>
          <a:p>
            <a:endParaRPr lang="en-GB" b="0" i="0" dirty="0">
              <a:solidFill>
                <a:srgbClr val="D1D5DB"/>
              </a:solidFill>
              <a:effectLst/>
              <a:latin typeface="Times New Roman" panose="02020603050405020304" pitchFamily="18" charset="0"/>
              <a:cs typeface="Times New Roman" panose="02020603050405020304" pitchFamily="18" charset="0"/>
            </a:endParaRP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In this slide, we'll take a closer look at the historical journey of Wilko and the values that shaped the company.</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Wilko was founded back in 1930 by James JK Wilkinson in Worksop. It all began as a small store, but the company's growth and influence have come a long way since then.</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One of the standout aspects of Wilko is its consumer-centric approach. The company was not just about selling products; it was about understanding and meeting the diverse needs of households.</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As Wilko expanded, it became a prominent brand in the UK retail landscape. It earned the trust and loyalty of countless households across the country.</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A key feature that sets Wilko apart is its diverse range of products. From household essentials to unique items, Wilko's offerings catered to various aspects of modern life. This diversity reflected the company's deep understanding of what consumers need and want.</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34BE2A6-53DB-4A9C-B1AF-5BECE903FB13}" type="slidenum">
              <a:rPr lang="en-GB" smtClean="0"/>
              <a:t>2</a:t>
            </a:fld>
            <a:endParaRPr lang="en-GB"/>
          </a:p>
        </p:txBody>
      </p:sp>
    </p:spTree>
    <p:extLst>
      <p:ext uri="{BB962C8B-B14F-4D97-AF65-F5344CB8AC3E}">
        <p14:creationId xmlns:p14="http://schemas.microsoft.com/office/powerpoint/2010/main" val="4009260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effectLst/>
                <a:latin typeface="Times New Roman" panose="02020603050405020304" pitchFamily="18" charset="0"/>
                <a:cs typeface="Times New Roman" panose="02020603050405020304" pitchFamily="18" charset="0"/>
              </a:rPr>
              <a:t>This slide highlights the essence of Wilko’s offerings, reflecting the company's core values in its products.</a:t>
            </a:r>
          </a:p>
          <a:p>
            <a:pPr algn="l">
              <a:buFont typeface="Arial" panose="020B0604020202020204" pitchFamily="34" charset="0"/>
              <a:buChar char="•"/>
            </a:pPr>
            <a:r>
              <a:rPr lang="en-GB" b="0" i="0" dirty="0">
                <a:effectLst/>
                <a:latin typeface="Times New Roman" panose="02020603050405020304" pitchFamily="18" charset="0"/>
                <a:cs typeface="Times New Roman" panose="02020603050405020304" pitchFamily="18" charset="0"/>
              </a:rPr>
              <a:t>Wilko's products weren't just items; they represented a commitment to meeting diverse household needs.</a:t>
            </a:r>
          </a:p>
          <a:p>
            <a:pPr algn="l">
              <a:buFont typeface="Arial" panose="020B0604020202020204" pitchFamily="34" charset="0"/>
              <a:buChar char="•"/>
            </a:pPr>
            <a:r>
              <a:rPr lang="en-GB" b="0" i="0" dirty="0">
                <a:effectLst/>
                <a:latin typeface="Times New Roman" panose="02020603050405020304" pitchFamily="18" charset="0"/>
                <a:cs typeface="Times New Roman" panose="02020603050405020304" pitchFamily="18" charset="0"/>
              </a:rPr>
              <a:t>The Home Section showcased a blend of practicality and individuality, offering decor, lighting, and DIY options for various tastes.</a:t>
            </a:r>
          </a:p>
          <a:p>
            <a:pPr algn="l">
              <a:buFont typeface="Arial" panose="020B0604020202020204" pitchFamily="34" charset="0"/>
              <a:buChar char="•"/>
            </a:pPr>
            <a:r>
              <a:rPr lang="en-GB" b="0" i="0" dirty="0">
                <a:effectLst/>
                <a:latin typeface="Times New Roman" panose="02020603050405020304" pitchFamily="18" charset="0"/>
                <a:cs typeface="Times New Roman" panose="02020603050405020304" pitchFamily="18" charset="0"/>
              </a:rPr>
              <a:t>Gardening, beauty, and health sections catered to a wide range of needs, adapting to sustainability trends and consumer preferences.</a:t>
            </a:r>
          </a:p>
          <a:p>
            <a:pPr algn="l">
              <a:buFont typeface="Arial" panose="020B0604020202020204" pitchFamily="34" charset="0"/>
              <a:buChar char="•"/>
            </a:pPr>
            <a:r>
              <a:rPr lang="en-GB" b="0" i="0" dirty="0">
                <a:effectLst/>
                <a:latin typeface="Times New Roman" panose="02020603050405020304" pitchFamily="18" charset="0"/>
                <a:cs typeface="Times New Roman" panose="02020603050405020304" pitchFamily="18" charset="0"/>
              </a:rPr>
              <a:t>Wilko’s proprietary product line emphasized quality, pricing, and uniqueness in a competitive market.</a:t>
            </a:r>
          </a:p>
          <a:p>
            <a:pPr algn="l">
              <a:buFont typeface="Arial" panose="020B0604020202020204" pitchFamily="34" charset="0"/>
              <a:buChar char="•"/>
            </a:pPr>
            <a:r>
              <a:rPr lang="en-GB" b="0" i="0" dirty="0">
                <a:effectLst/>
                <a:latin typeface="Times New Roman" panose="02020603050405020304" pitchFamily="18" charset="0"/>
                <a:cs typeface="Times New Roman" panose="02020603050405020304" pitchFamily="18" charset="0"/>
              </a:rPr>
              <a:t>Beyond transactions, Wilko aimed to build relationships, enhance lifestyles, and provide value through its offerings.</a:t>
            </a:r>
          </a:p>
          <a:p>
            <a:br>
              <a:rPr lang="en-GB"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34BE2A6-53DB-4A9C-B1AF-5BECE903FB13}" type="slidenum">
              <a:rPr lang="en-GB" smtClean="0"/>
              <a:t>3</a:t>
            </a:fld>
            <a:endParaRPr lang="en-GB"/>
          </a:p>
        </p:txBody>
      </p:sp>
    </p:spTree>
    <p:extLst>
      <p:ext uri="{BB962C8B-B14F-4D97-AF65-F5344CB8AC3E}">
        <p14:creationId xmlns:p14="http://schemas.microsoft.com/office/powerpoint/2010/main" val="2917937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This slide outlines the major challenges that contributed to the closure of Wilko's stores.</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The retail landscape experienced a significant transformation, primarily due to the burgeoning influence of e-commerce and the evolving preferences of consumers. This shift significantly altered how people shop and what they expect from retail experiences.</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External pressures, such as economic fluctuations post-Brexit, amplified the challenges. Increased competition in the retail space and rising operational expenses further strained Wilko's position in the market.</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Wilko attempted various strategies to adapt to these changing dynamics. However, the culmination of these challenges proved insurmountable, ultimately resulting in the closure of its stores in 2023.</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34BE2A6-53DB-4A9C-B1AF-5BECE903FB13}" type="slidenum">
              <a:rPr lang="en-GB" smtClean="0"/>
              <a:t>4</a:t>
            </a:fld>
            <a:endParaRPr lang="en-GB"/>
          </a:p>
        </p:txBody>
      </p:sp>
    </p:spTree>
    <p:extLst>
      <p:ext uri="{BB962C8B-B14F-4D97-AF65-F5344CB8AC3E}">
        <p14:creationId xmlns:p14="http://schemas.microsoft.com/office/powerpoint/2010/main" val="1808725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Slide 5 focuses on the positive aspects that upheld Wilko's position in the retail landscape.</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One of Wilko’s key strengths was its diverse product range. From household essentials to beauty and health products, Wilko catered to a wide spectrum of consumer needs, setting it apart in the market.</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The company's ability to strike a balance between affordability and quality was a significant driver of brand loyalty. This attracted thrifty consumers seeking value for their money.</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Another advantage was the strategic placement of Wilko stores. Whether in urban </a:t>
            </a:r>
            <a:r>
              <a:rPr lang="en-GB" b="0" i="0" dirty="0" err="1">
                <a:solidFill>
                  <a:srgbClr val="D1D5DB"/>
                </a:solidFill>
                <a:effectLst/>
                <a:latin typeface="Times New Roman" panose="02020603050405020304" pitchFamily="18" charset="0"/>
                <a:cs typeface="Times New Roman" panose="02020603050405020304" pitchFamily="18" charset="0"/>
              </a:rPr>
              <a:t>centers</a:t>
            </a:r>
            <a:r>
              <a:rPr lang="en-GB" b="0" i="0" dirty="0">
                <a:solidFill>
                  <a:srgbClr val="D1D5DB"/>
                </a:solidFill>
                <a:effectLst/>
                <a:latin typeface="Times New Roman" panose="02020603050405020304" pitchFamily="18" charset="0"/>
                <a:cs typeface="Times New Roman" panose="02020603050405020304" pitchFamily="18" charset="0"/>
              </a:rPr>
              <a:t> or expansive malls, the locations attracted diverse consumer traffic, making Wilko a common destination for varied shopping needs.</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Wilko's in-house brands further solidified its place in the market. By managing quality and pricing effectively, the company offered unique products, setting itself apart in a highly competitive retail environment.</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34BE2A6-53DB-4A9C-B1AF-5BECE903FB13}" type="slidenum">
              <a:rPr lang="en-GB" smtClean="0"/>
              <a:t>5</a:t>
            </a:fld>
            <a:endParaRPr lang="en-GB"/>
          </a:p>
        </p:txBody>
      </p:sp>
    </p:spTree>
    <p:extLst>
      <p:ext uri="{BB962C8B-B14F-4D97-AF65-F5344CB8AC3E}">
        <p14:creationId xmlns:p14="http://schemas.microsoft.com/office/powerpoint/2010/main" val="1121196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This slide delves into the adverse factors that contributed to the closure of Wilko's stores.</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The emergence of e-commerce had a significant impact. It diverted traditional in-store consumers, resulting in reduced sales and foot traffic, posing a challenge to Wilko's operational revenue.</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The economic fluctuations post-Brexit were particularly harsh for Wilko, resulting in financial strain and operational viability challenges, making it harder for the company to maintain its financial health.</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Intensified competition in the retail sector added pressure. With an already saturated market, establishing a distinctive brand position became increasingly challenging for Wilko.</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Rising operational expenses, including increasing rents and wage demands, further strained Wilko's financial standing, affecting its overall viability.</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Additionally, the shift in consumer expectations towards immersive shopping experiences and sustainable products demanded constant reinvention. Meeting these changing demands added pressure on Wilko's resources and operational strategies.</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34BE2A6-53DB-4A9C-B1AF-5BECE903FB13}" type="slidenum">
              <a:rPr lang="en-GB" smtClean="0"/>
              <a:t>6</a:t>
            </a:fld>
            <a:endParaRPr lang="en-GB"/>
          </a:p>
        </p:txBody>
      </p:sp>
    </p:spTree>
    <p:extLst>
      <p:ext uri="{BB962C8B-B14F-4D97-AF65-F5344CB8AC3E}">
        <p14:creationId xmlns:p14="http://schemas.microsoft.com/office/powerpoint/2010/main" val="794715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The SCAMPER model, introduced by Eberle in 1977, was designed for inventive thinking and problem resolution. It provides a structured framework for exploring innovative solutions.</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SCAMPER stands for Substitution, Combination, Adaptation, Modification, Put to another use, Elimination, and Reverse. Each element represents a different approach to creative problem-solving.</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In the context of retail analysis, the SCAMPER model becomes a crucial tool for evaluating strategies for a company like Wilko, especially in the face of a dynamic and challenging retail landscape.</a:t>
            </a:r>
          </a:p>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The objective here is to identify potential areas within Wilko's operational framework that could be refined or innovated upon using the SCAMPER model. This will provide insights into potential avenues for improvement and adaptation.</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34BE2A6-53DB-4A9C-B1AF-5BECE903FB13}" type="slidenum">
              <a:rPr lang="en-GB" smtClean="0"/>
              <a:t>7</a:t>
            </a:fld>
            <a:endParaRPr lang="en-GB"/>
          </a:p>
        </p:txBody>
      </p:sp>
    </p:spTree>
    <p:extLst>
      <p:ext uri="{BB962C8B-B14F-4D97-AF65-F5344CB8AC3E}">
        <p14:creationId xmlns:p14="http://schemas.microsoft.com/office/powerpoint/2010/main" val="7274044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FFFFFF"/>
                </a:solidFill>
                <a:effectLst/>
                <a:latin typeface="Times New Roman" panose="02020603050405020304" pitchFamily="18" charset="0"/>
                <a:cs typeface="Times New Roman" panose="02020603050405020304" pitchFamily="18" charset="0"/>
              </a:rPr>
              <a:t>This slide focuses on how we apply the SCAMPER model to </a:t>
            </a:r>
            <a:r>
              <a:rPr lang="en-GB" b="0" i="0" dirty="0" err="1">
                <a:solidFill>
                  <a:srgbClr val="FFFFFF"/>
                </a:solidFill>
                <a:effectLst/>
                <a:latin typeface="Times New Roman" panose="02020603050405020304" pitchFamily="18" charset="0"/>
                <a:cs typeface="Times New Roman" panose="02020603050405020304" pitchFamily="18" charset="0"/>
              </a:rPr>
              <a:t>analyze</a:t>
            </a:r>
            <a:r>
              <a:rPr lang="en-GB" b="0" i="0" dirty="0">
                <a:solidFill>
                  <a:srgbClr val="FFFFFF"/>
                </a:solidFill>
                <a:effectLst/>
                <a:latin typeface="Times New Roman" panose="02020603050405020304" pitchFamily="18" charset="0"/>
                <a:cs typeface="Times New Roman" panose="02020603050405020304" pitchFamily="18" charset="0"/>
              </a:rPr>
              <a:t> Wilko's closure and explore potential innovative solutions.</a:t>
            </a:r>
          </a:p>
          <a:p>
            <a:pPr algn="l">
              <a:buFont typeface="Arial" panose="020B0604020202020204" pitchFamily="34" charset="0"/>
              <a:buChar char="•"/>
            </a:pPr>
            <a:r>
              <a:rPr lang="en-GB" b="1" i="0" dirty="0">
                <a:solidFill>
                  <a:srgbClr val="FFFFFF"/>
                </a:solidFill>
                <a:effectLst/>
                <a:latin typeface="Times New Roman" panose="02020603050405020304" pitchFamily="18" charset="0"/>
                <a:cs typeface="Times New Roman" panose="02020603050405020304" pitchFamily="18" charset="0"/>
              </a:rPr>
              <a:t>Substitute:</a:t>
            </a:r>
            <a:r>
              <a:rPr lang="en-GB" b="0" i="0" dirty="0">
                <a:solidFill>
                  <a:srgbClr val="FFFFFF"/>
                </a:solidFill>
                <a:effectLst/>
                <a:latin typeface="Times New Roman" panose="02020603050405020304" pitchFamily="18" charset="0"/>
                <a:cs typeface="Times New Roman" panose="02020603050405020304" pitchFamily="18" charset="0"/>
              </a:rPr>
              <a:t> We consider substituting dwindling products with more sustainable options and the shift to augmented reality experiences for a more immersive shopping venture.</a:t>
            </a:r>
          </a:p>
          <a:p>
            <a:pPr algn="l">
              <a:buFont typeface="Arial" panose="020B0604020202020204" pitchFamily="34" charset="0"/>
              <a:buChar char="•"/>
            </a:pPr>
            <a:r>
              <a:rPr lang="en-GB" b="1" i="0" dirty="0">
                <a:solidFill>
                  <a:srgbClr val="FFFFFF"/>
                </a:solidFill>
                <a:effectLst/>
                <a:latin typeface="Times New Roman" panose="02020603050405020304" pitchFamily="18" charset="0"/>
                <a:cs typeface="Times New Roman" panose="02020603050405020304" pitchFamily="18" charset="0"/>
              </a:rPr>
              <a:t>Combine:</a:t>
            </a:r>
            <a:r>
              <a:rPr lang="en-GB" b="0" i="0" dirty="0">
                <a:solidFill>
                  <a:srgbClr val="FFFFFF"/>
                </a:solidFill>
                <a:effectLst/>
                <a:latin typeface="Times New Roman" panose="02020603050405020304" pitchFamily="18" charset="0"/>
                <a:cs typeface="Times New Roman" panose="02020603050405020304" pitchFamily="18" charset="0"/>
              </a:rPr>
              <a:t> The idea here is to partner with global brands for unique product line-ups and integrating digital commerce seamlessly with physical stores, enriching the overall shopping experience.</a:t>
            </a:r>
          </a:p>
          <a:p>
            <a:pPr algn="l">
              <a:buFont typeface="Arial" panose="020B0604020202020204" pitchFamily="34" charset="0"/>
              <a:buChar char="•"/>
            </a:pPr>
            <a:r>
              <a:rPr lang="en-GB" b="1" i="0" dirty="0">
                <a:solidFill>
                  <a:srgbClr val="FFFFFF"/>
                </a:solidFill>
                <a:effectLst/>
                <a:latin typeface="Times New Roman" panose="02020603050405020304" pitchFamily="18" charset="0"/>
                <a:cs typeface="Times New Roman" panose="02020603050405020304" pitchFamily="18" charset="0"/>
              </a:rPr>
              <a:t>Adapt:</a:t>
            </a:r>
            <a:r>
              <a:rPr lang="en-GB" b="0" i="0" dirty="0">
                <a:solidFill>
                  <a:srgbClr val="FFFFFF"/>
                </a:solidFill>
                <a:effectLst/>
                <a:latin typeface="Times New Roman" panose="02020603050405020304" pitchFamily="18" charset="0"/>
                <a:cs typeface="Times New Roman" panose="02020603050405020304" pitchFamily="18" charset="0"/>
              </a:rPr>
              <a:t> Wilko could have adapted by strengthening their online presence, focusing on community-oriented outlets, and implementing faster shopping experiences through technology integration.</a:t>
            </a:r>
          </a:p>
          <a:p>
            <a:pPr algn="l">
              <a:buFont typeface="Arial" panose="020B0604020202020204" pitchFamily="34" charset="0"/>
              <a:buChar char="•"/>
            </a:pPr>
            <a:r>
              <a:rPr lang="en-GB" b="1" i="0" dirty="0">
                <a:solidFill>
                  <a:srgbClr val="FFFFFF"/>
                </a:solidFill>
                <a:effectLst/>
                <a:latin typeface="Times New Roman" panose="02020603050405020304" pitchFamily="18" charset="0"/>
                <a:cs typeface="Times New Roman" panose="02020603050405020304" pitchFamily="18" charset="0"/>
              </a:rPr>
              <a:t>Modify:</a:t>
            </a:r>
            <a:r>
              <a:rPr lang="en-GB" b="0" i="0" dirty="0">
                <a:solidFill>
                  <a:srgbClr val="FFFFFF"/>
                </a:solidFill>
                <a:effectLst/>
                <a:latin typeface="Times New Roman" panose="02020603050405020304" pitchFamily="18" charset="0"/>
                <a:cs typeface="Times New Roman" panose="02020603050405020304" pitchFamily="18" charset="0"/>
              </a:rPr>
              <a:t> The approach would be to revamp in-store layouts for interactive zones, delivering more personalized experiences, and refining loyalty programs for a better customer experience.</a:t>
            </a:r>
          </a:p>
          <a:p>
            <a:pPr algn="l">
              <a:buFont typeface="Arial" panose="020B0604020202020204" pitchFamily="34" charset="0"/>
              <a:buChar char="•"/>
            </a:pPr>
            <a:r>
              <a:rPr lang="en-GB" b="1" i="0" dirty="0">
                <a:solidFill>
                  <a:srgbClr val="FFFFFF"/>
                </a:solidFill>
                <a:effectLst/>
                <a:latin typeface="Times New Roman" panose="02020603050405020304" pitchFamily="18" charset="0"/>
                <a:cs typeface="Times New Roman" panose="02020603050405020304" pitchFamily="18" charset="0"/>
              </a:rPr>
              <a:t>Put to Another Use:</a:t>
            </a:r>
            <a:r>
              <a:rPr lang="en-GB" b="0" i="0" dirty="0">
                <a:solidFill>
                  <a:srgbClr val="FFFFFF"/>
                </a:solidFill>
                <a:effectLst/>
                <a:latin typeface="Times New Roman" panose="02020603050405020304" pitchFamily="18" charset="0"/>
                <a:cs typeface="Times New Roman" panose="02020603050405020304" pitchFamily="18" charset="0"/>
              </a:rPr>
              <a:t> Transforming underutilized store spaces into community hubs and repurposing surplus stock innovatively to engage customers in new ways.</a:t>
            </a:r>
          </a:p>
          <a:p>
            <a:pPr algn="l">
              <a:buFont typeface="Arial" panose="020B0604020202020204" pitchFamily="34" charset="0"/>
              <a:buChar char="•"/>
            </a:pPr>
            <a:r>
              <a:rPr lang="en-GB" b="1" i="0" dirty="0">
                <a:solidFill>
                  <a:srgbClr val="FFFFFF"/>
                </a:solidFill>
                <a:effectLst/>
                <a:latin typeface="Times New Roman" panose="02020603050405020304" pitchFamily="18" charset="0"/>
                <a:cs typeface="Times New Roman" panose="02020603050405020304" pitchFamily="18" charset="0"/>
              </a:rPr>
              <a:t>Eliminate:</a:t>
            </a:r>
            <a:r>
              <a:rPr lang="en-GB" b="0" i="0" dirty="0">
                <a:solidFill>
                  <a:srgbClr val="FFFFFF"/>
                </a:solidFill>
                <a:effectLst/>
                <a:latin typeface="Times New Roman" panose="02020603050405020304" pitchFamily="18" charset="0"/>
                <a:cs typeface="Times New Roman" panose="02020603050405020304" pitchFamily="18" charset="0"/>
              </a:rPr>
              <a:t> Streamlining operational processes, reducing bureaucracy, and aligning product offerings to current market demands could improve efficiency.</a:t>
            </a:r>
          </a:p>
          <a:p>
            <a:pPr algn="l">
              <a:buFont typeface="Arial" panose="020B0604020202020204" pitchFamily="34" charset="0"/>
              <a:buChar char="•"/>
            </a:pPr>
            <a:r>
              <a:rPr lang="en-GB" b="1" i="0" dirty="0">
                <a:solidFill>
                  <a:srgbClr val="FFFFFF"/>
                </a:solidFill>
                <a:effectLst/>
                <a:latin typeface="Times New Roman" panose="02020603050405020304" pitchFamily="18" charset="0"/>
                <a:cs typeface="Times New Roman" panose="02020603050405020304" pitchFamily="18" charset="0"/>
              </a:rPr>
              <a:t>Reverse:</a:t>
            </a:r>
            <a:r>
              <a:rPr lang="en-GB" b="0" i="0" dirty="0">
                <a:solidFill>
                  <a:srgbClr val="FFFFFF"/>
                </a:solidFill>
                <a:effectLst/>
                <a:latin typeface="Times New Roman" panose="02020603050405020304" pitchFamily="18" charset="0"/>
                <a:cs typeface="Times New Roman" panose="02020603050405020304" pitchFamily="18" charset="0"/>
              </a:rPr>
              <a:t> This involves reimagining the supply chain with a focus on sustainability, championing eco-conscious initiatives, and implementing reverse logistics for a more responsible retail approach.</a:t>
            </a:r>
          </a:p>
          <a:p>
            <a:br>
              <a:rPr lang="en-GB" b="0" i="0" dirty="0">
                <a:solidFill>
                  <a:srgbClr val="FFFFFF"/>
                </a:solidFill>
                <a:effectLst/>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34BE2A6-53DB-4A9C-B1AF-5BECE903FB13}" type="slidenum">
              <a:rPr lang="en-GB" smtClean="0"/>
              <a:t>8</a:t>
            </a:fld>
            <a:endParaRPr lang="en-GB"/>
          </a:p>
        </p:txBody>
      </p:sp>
    </p:spTree>
    <p:extLst>
      <p:ext uri="{BB962C8B-B14F-4D97-AF65-F5344CB8AC3E}">
        <p14:creationId xmlns:p14="http://schemas.microsoft.com/office/powerpoint/2010/main" val="3092027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This slide focuses on actionable recommendations for retailers, drawing from the insights gained through Wilko's closure and the application of the SCAMPER model.</a:t>
            </a:r>
          </a:p>
          <a:p>
            <a:pPr algn="l">
              <a:buFont typeface="Arial" panose="020B0604020202020204" pitchFamily="34" charset="0"/>
              <a:buChar char="•"/>
            </a:pPr>
            <a:r>
              <a:rPr lang="en-GB" b="1" i="0" dirty="0">
                <a:solidFill>
                  <a:srgbClr val="D1D5DB"/>
                </a:solidFill>
                <a:effectLst/>
                <a:latin typeface="Times New Roman" panose="02020603050405020304" pitchFamily="18" charset="0"/>
                <a:cs typeface="Times New Roman" panose="02020603050405020304" pitchFamily="18" charset="0"/>
              </a:rPr>
              <a:t>Stay Updated on Market Trends:</a:t>
            </a:r>
            <a:r>
              <a:rPr lang="en-GB" b="0" i="0" dirty="0">
                <a:solidFill>
                  <a:srgbClr val="D1D5DB"/>
                </a:solidFill>
                <a:effectLst/>
                <a:latin typeface="Times New Roman" panose="02020603050405020304" pitchFamily="18" charset="0"/>
                <a:cs typeface="Times New Roman" panose="02020603050405020304" pitchFamily="18" charset="0"/>
              </a:rPr>
              <a:t> It's vital for retailers to keep a keen eye on market trends. Adapting to evolving consumer preferences and industry shifts is essential for sustained relevance.</a:t>
            </a:r>
          </a:p>
          <a:p>
            <a:pPr algn="l">
              <a:buFont typeface="Arial" panose="020B0604020202020204" pitchFamily="34" charset="0"/>
              <a:buChar char="•"/>
            </a:pPr>
            <a:r>
              <a:rPr lang="en-GB" b="1" i="0" dirty="0">
                <a:solidFill>
                  <a:srgbClr val="D1D5DB"/>
                </a:solidFill>
                <a:effectLst/>
                <a:latin typeface="Times New Roman" panose="02020603050405020304" pitchFamily="18" charset="0"/>
                <a:cs typeface="Times New Roman" panose="02020603050405020304" pitchFamily="18" charset="0"/>
              </a:rPr>
              <a:t>Invest in Robust Technology Infrastructure:</a:t>
            </a:r>
            <a:r>
              <a:rPr lang="en-GB" b="0" i="0" dirty="0">
                <a:solidFill>
                  <a:srgbClr val="D1D5DB"/>
                </a:solidFill>
                <a:effectLst/>
                <a:latin typeface="Times New Roman" panose="02020603050405020304" pitchFamily="18" charset="0"/>
                <a:cs typeface="Times New Roman" panose="02020603050405020304" pitchFamily="18" charset="0"/>
              </a:rPr>
              <a:t> Establishing a strong technological backbone is crucial. This allows for seamless omnichannel experiences, meeting the diverse needs of modern consumers across various platforms.</a:t>
            </a:r>
          </a:p>
          <a:p>
            <a:pPr algn="l">
              <a:buFont typeface="Arial" panose="020B0604020202020204" pitchFamily="34" charset="0"/>
              <a:buChar char="•"/>
            </a:pPr>
            <a:r>
              <a:rPr lang="en-GB" b="1" i="0" dirty="0">
                <a:solidFill>
                  <a:srgbClr val="D1D5DB"/>
                </a:solidFill>
                <a:effectLst/>
                <a:latin typeface="Times New Roman" panose="02020603050405020304" pitchFamily="18" charset="0"/>
                <a:cs typeface="Times New Roman" panose="02020603050405020304" pitchFamily="18" charset="0"/>
              </a:rPr>
              <a:t>Prioritize Customer Feedback Mechanisms:</a:t>
            </a:r>
            <a:r>
              <a:rPr lang="en-GB" b="0" i="0" dirty="0">
                <a:solidFill>
                  <a:srgbClr val="D1D5DB"/>
                </a:solidFill>
                <a:effectLst/>
                <a:latin typeface="Times New Roman" panose="02020603050405020304" pitchFamily="18" charset="0"/>
                <a:cs typeface="Times New Roman" panose="02020603050405020304" pitchFamily="18" charset="0"/>
              </a:rPr>
              <a:t> Being responsive to customer feedback is key. It enables businesses to adapt swiftly to changing consumer needs, ensuring an agile and customer-centric approach.</a:t>
            </a:r>
          </a:p>
          <a:p>
            <a:pPr algn="l">
              <a:buFont typeface="Arial" panose="020B0604020202020204" pitchFamily="34" charset="0"/>
              <a:buChar char="•"/>
            </a:pPr>
            <a:r>
              <a:rPr lang="en-GB" b="1" i="0" dirty="0">
                <a:solidFill>
                  <a:srgbClr val="D1D5DB"/>
                </a:solidFill>
                <a:effectLst/>
                <a:latin typeface="Times New Roman" panose="02020603050405020304" pitchFamily="18" charset="0"/>
                <a:cs typeface="Times New Roman" panose="02020603050405020304" pitchFamily="18" charset="0"/>
              </a:rPr>
              <a:t>Emphasize Sustainable Practices:</a:t>
            </a:r>
            <a:r>
              <a:rPr lang="en-GB" b="0" i="0" dirty="0">
                <a:solidFill>
                  <a:srgbClr val="D1D5DB"/>
                </a:solidFill>
                <a:effectLst/>
                <a:latin typeface="Times New Roman" panose="02020603050405020304" pitchFamily="18" charset="0"/>
                <a:cs typeface="Times New Roman" panose="02020603050405020304" pitchFamily="18" charset="0"/>
              </a:rPr>
              <a:t> Integrating sustainability into operations and the supply chain is imperative. Embracing sustainable practices not only aligns with contemporary consumer values but also contributes to future market resilience.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34BE2A6-53DB-4A9C-B1AF-5BECE903FB13}" type="slidenum">
              <a:rPr lang="en-GB" smtClean="0"/>
              <a:t>9</a:t>
            </a:fld>
            <a:endParaRPr lang="en-GB"/>
          </a:p>
        </p:txBody>
      </p:sp>
    </p:spTree>
    <p:extLst>
      <p:ext uri="{BB962C8B-B14F-4D97-AF65-F5344CB8AC3E}">
        <p14:creationId xmlns:p14="http://schemas.microsoft.com/office/powerpoint/2010/main" val="22434362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D1D5DB"/>
                </a:solidFill>
                <a:effectLst/>
                <a:latin typeface="Times New Roman" panose="02020603050405020304" pitchFamily="18" charset="0"/>
                <a:cs typeface="Times New Roman" panose="02020603050405020304" pitchFamily="18" charset="0"/>
              </a:rPr>
              <a:t>This slide encapsulates the key takeaways from our analysis of Wilko's closure through the SCAMPER model and offers conclusive insights.</a:t>
            </a:r>
          </a:p>
          <a:p>
            <a:pPr algn="l">
              <a:buFont typeface="Arial" panose="020B0604020202020204" pitchFamily="34" charset="0"/>
              <a:buChar char="•"/>
            </a:pPr>
            <a:r>
              <a:rPr lang="en-GB" b="1" i="0" dirty="0">
                <a:solidFill>
                  <a:srgbClr val="D1D5DB"/>
                </a:solidFill>
                <a:effectLst/>
                <a:latin typeface="Times New Roman" panose="02020603050405020304" pitchFamily="18" charset="0"/>
                <a:cs typeface="Times New Roman" panose="02020603050405020304" pitchFamily="18" charset="0"/>
              </a:rPr>
              <a:t>Reflection on Wilko's Closure:</a:t>
            </a:r>
            <a:r>
              <a:rPr lang="en-GB" b="0" i="0" dirty="0">
                <a:solidFill>
                  <a:srgbClr val="D1D5DB"/>
                </a:solidFill>
                <a:effectLst/>
                <a:latin typeface="Times New Roman" panose="02020603050405020304" pitchFamily="18" charset="0"/>
                <a:cs typeface="Times New Roman" panose="02020603050405020304" pitchFamily="18" charset="0"/>
              </a:rPr>
              <a:t> The application of the SCAMPER model provided valuable insights into potential strategies that could have prevented Wilko's closure.</a:t>
            </a:r>
          </a:p>
          <a:p>
            <a:pPr algn="l">
              <a:buFont typeface="Arial" panose="020B0604020202020204" pitchFamily="34" charset="0"/>
              <a:buChar char="•"/>
            </a:pPr>
            <a:r>
              <a:rPr lang="en-GB" b="1" i="0" dirty="0">
                <a:solidFill>
                  <a:srgbClr val="D1D5DB"/>
                </a:solidFill>
                <a:effectLst/>
                <a:latin typeface="Times New Roman" panose="02020603050405020304" pitchFamily="18" charset="0"/>
                <a:cs typeface="Times New Roman" panose="02020603050405020304" pitchFamily="18" charset="0"/>
              </a:rPr>
              <a:t>Proactive Measures and Operational Enhancements:</a:t>
            </a:r>
            <a:r>
              <a:rPr lang="en-GB" b="0" i="0" dirty="0">
                <a:solidFill>
                  <a:srgbClr val="D1D5DB"/>
                </a:solidFill>
                <a:effectLst/>
                <a:latin typeface="Times New Roman" panose="02020603050405020304" pitchFamily="18" charset="0"/>
                <a:cs typeface="Times New Roman" panose="02020603050405020304" pitchFamily="18" charset="0"/>
              </a:rPr>
              <a:t> The identified strategies, such as substituting products, forming strategic partnerships, emphasizing e-commerce, and streamlining operations, were proactive steps Wilko could have taken to maintain its relevance.</a:t>
            </a:r>
          </a:p>
          <a:p>
            <a:pPr algn="l">
              <a:buFont typeface="Arial" panose="020B0604020202020204" pitchFamily="34" charset="0"/>
              <a:buChar char="•"/>
            </a:pPr>
            <a:r>
              <a:rPr lang="en-GB" b="1" i="0" dirty="0">
                <a:solidFill>
                  <a:srgbClr val="D1D5DB"/>
                </a:solidFill>
                <a:effectLst/>
                <a:latin typeface="Times New Roman" panose="02020603050405020304" pitchFamily="18" charset="0"/>
                <a:cs typeface="Times New Roman" panose="02020603050405020304" pitchFamily="18" charset="0"/>
              </a:rPr>
              <a:t>Future Imperative:</a:t>
            </a:r>
            <a:r>
              <a:rPr lang="en-GB" b="0" i="0" dirty="0">
                <a:solidFill>
                  <a:srgbClr val="D1D5DB"/>
                </a:solidFill>
                <a:effectLst/>
                <a:latin typeface="Times New Roman" panose="02020603050405020304" pitchFamily="18" charset="0"/>
                <a:cs typeface="Times New Roman" panose="02020603050405020304" pitchFamily="18" charset="0"/>
              </a:rPr>
              <a:t> The closure of Wilko underscores the critical need for continuous innovation and adaptation in a market environment that's rapidly evolving.</a:t>
            </a:r>
          </a:p>
          <a:p>
            <a:pPr algn="l">
              <a:buFont typeface="Arial" panose="020B0604020202020204" pitchFamily="34" charset="0"/>
              <a:buChar char="•"/>
            </a:pPr>
            <a:r>
              <a:rPr lang="en-GB" b="1" i="0" dirty="0">
                <a:solidFill>
                  <a:srgbClr val="D1D5DB"/>
                </a:solidFill>
                <a:effectLst/>
                <a:latin typeface="Times New Roman" panose="02020603050405020304" pitchFamily="18" charset="0"/>
                <a:cs typeface="Times New Roman" panose="02020603050405020304" pitchFamily="18" charset="0"/>
              </a:rPr>
              <a:t>Lessons Learned:</a:t>
            </a:r>
            <a:r>
              <a:rPr lang="en-GB" b="0" i="0" dirty="0">
                <a:solidFill>
                  <a:srgbClr val="D1D5DB"/>
                </a:solidFill>
                <a:effectLst/>
                <a:latin typeface="Times New Roman" panose="02020603050405020304" pitchFamily="18" charset="0"/>
                <a:cs typeface="Times New Roman" panose="02020603050405020304" pitchFamily="18" charset="0"/>
              </a:rPr>
              <a:t> Wilko's challenges serve as a lesson, emphasizing the necessity for businesses to continuously innovate and adapt to remain competitive in a dynamic retail landscape.</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34BE2A6-53DB-4A9C-B1AF-5BECE903FB13}" type="slidenum">
              <a:rPr lang="en-GB" smtClean="0"/>
              <a:t>10</a:t>
            </a:fld>
            <a:endParaRPr lang="en-GB"/>
          </a:p>
        </p:txBody>
      </p:sp>
    </p:spTree>
    <p:extLst>
      <p:ext uri="{BB962C8B-B14F-4D97-AF65-F5344CB8AC3E}">
        <p14:creationId xmlns:p14="http://schemas.microsoft.com/office/powerpoint/2010/main" val="1360456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24631-3E7E-40A8-C0CF-22C9E73E9A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58CB4D-0DA4-C9A4-CF05-49FF731D70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080CF-46C3-C2CB-1B73-9A8C023162B8}"/>
              </a:ext>
            </a:extLst>
          </p:cNvPr>
          <p:cNvSpPr>
            <a:spLocks noGrp="1"/>
          </p:cNvSpPr>
          <p:nvPr>
            <p:ph type="dt" sz="half" idx="10"/>
          </p:nvPr>
        </p:nvSpPr>
        <p:spPr/>
        <p:txBody>
          <a:bodyPr/>
          <a:lstStyle/>
          <a:p>
            <a:fld id="{48060B63-0A00-4D03-83F9-56F25F8BCD05}" type="datetimeFigureOut">
              <a:rPr lang="en-GB" smtClean="0"/>
              <a:t>12/11/2023</a:t>
            </a:fld>
            <a:endParaRPr lang="en-GB"/>
          </a:p>
        </p:txBody>
      </p:sp>
      <p:sp>
        <p:nvSpPr>
          <p:cNvPr id="5" name="Footer Placeholder 4">
            <a:extLst>
              <a:ext uri="{FF2B5EF4-FFF2-40B4-BE49-F238E27FC236}">
                <a16:creationId xmlns:a16="http://schemas.microsoft.com/office/drawing/2014/main" id="{4B5F790E-AF27-2250-1BF0-68403D6E67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3FD224-9013-1860-8E30-EE785C70A142}"/>
              </a:ext>
            </a:extLst>
          </p:cNvPr>
          <p:cNvSpPr>
            <a:spLocks noGrp="1"/>
          </p:cNvSpPr>
          <p:nvPr>
            <p:ph type="sldNum" sz="quarter" idx="12"/>
          </p:nvPr>
        </p:nvSpPr>
        <p:spPr/>
        <p:txBody>
          <a:bodyPr/>
          <a:lstStyle/>
          <a:p>
            <a:fld id="{C47AA854-2603-4F44-8139-93100536C188}" type="slidenum">
              <a:rPr lang="en-GB" smtClean="0"/>
              <a:t>‹#›</a:t>
            </a:fld>
            <a:endParaRPr lang="en-GB"/>
          </a:p>
        </p:txBody>
      </p:sp>
    </p:spTree>
    <p:extLst>
      <p:ext uri="{BB962C8B-B14F-4D97-AF65-F5344CB8AC3E}">
        <p14:creationId xmlns:p14="http://schemas.microsoft.com/office/powerpoint/2010/main" val="1157316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5D17A-9936-79CB-4256-CF7F23E489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F06480-A229-E693-56BA-8E44D84C7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13CBC8-A2E3-8F80-5108-272EBE57D3AA}"/>
              </a:ext>
            </a:extLst>
          </p:cNvPr>
          <p:cNvSpPr>
            <a:spLocks noGrp="1"/>
          </p:cNvSpPr>
          <p:nvPr>
            <p:ph type="dt" sz="half" idx="10"/>
          </p:nvPr>
        </p:nvSpPr>
        <p:spPr/>
        <p:txBody>
          <a:bodyPr/>
          <a:lstStyle/>
          <a:p>
            <a:fld id="{48060B63-0A00-4D03-83F9-56F25F8BCD05}" type="datetimeFigureOut">
              <a:rPr lang="en-GB" smtClean="0"/>
              <a:t>12/11/2023</a:t>
            </a:fld>
            <a:endParaRPr lang="en-GB"/>
          </a:p>
        </p:txBody>
      </p:sp>
      <p:sp>
        <p:nvSpPr>
          <p:cNvPr id="5" name="Footer Placeholder 4">
            <a:extLst>
              <a:ext uri="{FF2B5EF4-FFF2-40B4-BE49-F238E27FC236}">
                <a16:creationId xmlns:a16="http://schemas.microsoft.com/office/drawing/2014/main" id="{EA3D0948-20AF-1677-805C-5FC2248636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4D527E-031E-FCFE-CF17-EF68639DB5D6}"/>
              </a:ext>
            </a:extLst>
          </p:cNvPr>
          <p:cNvSpPr>
            <a:spLocks noGrp="1"/>
          </p:cNvSpPr>
          <p:nvPr>
            <p:ph type="sldNum" sz="quarter" idx="12"/>
          </p:nvPr>
        </p:nvSpPr>
        <p:spPr/>
        <p:txBody>
          <a:bodyPr/>
          <a:lstStyle/>
          <a:p>
            <a:fld id="{C47AA854-2603-4F44-8139-93100536C188}" type="slidenum">
              <a:rPr lang="en-GB" smtClean="0"/>
              <a:t>‹#›</a:t>
            </a:fld>
            <a:endParaRPr lang="en-GB"/>
          </a:p>
        </p:txBody>
      </p:sp>
    </p:spTree>
    <p:extLst>
      <p:ext uri="{BB962C8B-B14F-4D97-AF65-F5344CB8AC3E}">
        <p14:creationId xmlns:p14="http://schemas.microsoft.com/office/powerpoint/2010/main" val="2392317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AA931-3AB2-A392-3838-6067068065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5E1CEC-58CB-7233-3334-283EDE0B89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6706B6-56FC-7719-4FAD-BA1F4925AE95}"/>
              </a:ext>
            </a:extLst>
          </p:cNvPr>
          <p:cNvSpPr>
            <a:spLocks noGrp="1"/>
          </p:cNvSpPr>
          <p:nvPr>
            <p:ph type="dt" sz="half" idx="10"/>
          </p:nvPr>
        </p:nvSpPr>
        <p:spPr/>
        <p:txBody>
          <a:bodyPr/>
          <a:lstStyle/>
          <a:p>
            <a:fld id="{48060B63-0A00-4D03-83F9-56F25F8BCD05}" type="datetimeFigureOut">
              <a:rPr lang="en-GB" smtClean="0"/>
              <a:t>12/11/2023</a:t>
            </a:fld>
            <a:endParaRPr lang="en-GB"/>
          </a:p>
        </p:txBody>
      </p:sp>
      <p:sp>
        <p:nvSpPr>
          <p:cNvPr id="5" name="Footer Placeholder 4">
            <a:extLst>
              <a:ext uri="{FF2B5EF4-FFF2-40B4-BE49-F238E27FC236}">
                <a16:creationId xmlns:a16="http://schemas.microsoft.com/office/drawing/2014/main" id="{5A4DAC28-BA72-DFAC-9E9C-77B84B5218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F6BDD5-7B85-1336-10E2-9FBE2B289012}"/>
              </a:ext>
            </a:extLst>
          </p:cNvPr>
          <p:cNvSpPr>
            <a:spLocks noGrp="1"/>
          </p:cNvSpPr>
          <p:nvPr>
            <p:ph type="sldNum" sz="quarter" idx="12"/>
          </p:nvPr>
        </p:nvSpPr>
        <p:spPr/>
        <p:txBody>
          <a:bodyPr/>
          <a:lstStyle/>
          <a:p>
            <a:fld id="{C47AA854-2603-4F44-8139-93100536C188}" type="slidenum">
              <a:rPr lang="en-GB" smtClean="0"/>
              <a:t>‹#›</a:t>
            </a:fld>
            <a:endParaRPr lang="en-GB"/>
          </a:p>
        </p:txBody>
      </p:sp>
    </p:spTree>
    <p:extLst>
      <p:ext uri="{BB962C8B-B14F-4D97-AF65-F5344CB8AC3E}">
        <p14:creationId xmlns:p14="http://schemas.microsoft.com/office/powerpoint/2010/main" val="2525540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8121B-40E7-A6CC-19D1-7108BA55FB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087999-5451-E946-49B2-02F5C12165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AE3F1A-A219-9B74-96EE-F78267C4D1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6C3AB1-059F-962C-0A20-6C01AEC4FE72}"/>
              </a:ext>
            </a:extLst>
          </p:cNvPr>
          <p:cNvSpPr>
            <a:spLocks noGrp="1"/>
          </p:cNvSpPr>
          <p:nvPr>
            <p:ph type="dt" sz="half" idx="10"/>
          </p:nvPr>
        </p:nvSpPr>
        <p:spPr/>
        <p:txBody>
          <a:bodyPr/>
          <a:lstStyle/>
          <a:p>
            <a:fld id="{48060B63-0A00-4D03-83F9-56F25F8BCD05}" type="datetimeFigureOut">
              <a:rPr lang="en-GB" smtClean="0"/>
              <a:t>12/11/2023</a:t>
            </a:fld>
            <a:endParaRPr lang="en-GB"/>
          </a:p>
        </p:txBody>
      </p:sp>
      <p:sp>
        <p:nvSpPr>
          <p:cNvPr id="6" name="Footer Placeholder 5">
            <a:extLst>
              <a:ext uri="{FF2B5EF4-FFF2-40B4-BE49-F238E27FC236}">
                <a16:creationId xmlns:a16="http://schemas.microsoft.com/office/drawing/2014/main" id="{4BD8E412-F83D-1B52-4850-40A10683FC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1E88EE-76D7-6EA9-6DBB-B10E35C1FD15}"/>
              </a:ext>
            </a:extLst>
          </p:cNvPr>
          <p:cNvSpPr>
            <a:spLocks noGrp="1"/>
          </p:cNvSpPr>
          <p:nvPr>
            <p:ph type="sldNum" sz="quarter" idx="12"/>
          </p:nvPr>
        </p:nvSpPr>
        <p:spPr/>
        <p:txBody>
          <a:bodyPr/>
          <a:lstStyle/>
          <a:p>
            <a:fld id="{C47AA854-2603-4F44-8139-93100536C188}" type="slidenum">
              <a:rPr lang="en-GB" smtClean="0"/>
              <a:t>‹#›</a:t>
            </a:fld>
            <a:endParaRPr lang="en-GB"/>
          </a:p>
        </p:txBody>
      </p:sp>
    </p:spTree>
    <p:extLst>
      <p:ext uri="{BB962C8B-B14F-4D97-AF65-F5344CB8AC3E}">
        <p14:creationId xmlns:p14="http://schemas.microsoft.com/office/powerpoint/2010/main" val="2020806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996F6-E870-2469-D612-A8E05D0C5D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6459ED-814F-203B-073C-7D24BA5B45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429545-9309-7FBF-26A2-599ECC5F16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48587BD-2501-91BA-BF4F-A19C3BDF85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EEA68B-3E88-31A0-28FE-B19212A22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9F4366D-8E99-4F54-843B-7E41FA1E60C2}"/>
              </a:ext>
            </a:extLst>
          </p:cNvPr>
          <p:cNvSpPr>
            <a:spLocks noGrp="1"/>
          </p:cNvSpPr>
          <p:nvPr>
            <p:ph type="dt" sz="half" idx="10"/>
          </p:nvPr>
        </p:nvSpPr>
        <p:spPr/>
        <p:txBody>
          <a:bodyPr/>
          <a:lstStyle/>
          <a:p>
            <a:fld id="{48060B63-0A00-4D03-83F9-56F25F8BCD05}" type="datetimeFigureOut">
              <a:rPr lang="en-GB" smtClean="0"/>
              <a:t>12/11/2023</a:t>
            </a:fld>
            <a:endParaRPr lang="en-GB"/>
          </a:p>
        </p:txBody>
      </p:sp>
      <p:sp>
        <p:nvSpPr>
          <p:cNvPr id="8" name="Footer Placeholder 7">
            <a:extLst>
              <a:ext uri="{FF2B5EF4-FFF2-40B4-BE49-F238E27FC236}">
                <a16:creationId xmlns:a16="http://schemas.microsoft.com/office/drawing/2014/main" id="{5369B6C9-7913-9EFD-B12A-0DE16E26C0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5012C7-B88F-5D6C-E7E5-13B00529EA2B}"/>
              </a:ext>
            </a:extLst>
          </p:cNvPr>
          <p:cNvSpPr>
            <a:spLocks noGrp="1"/>
          </p:cNvSpPr>
          <p:nvPr>
            <p:ph type="sldNum" sz="quarter" idx="12"/>
          </p:nvPr>
        </p:nvSpPr>
        <p:spPr/>
        <p:txBody>
          <a:bodyPr/>
          <a:lstStyle/>
          <a:p>
            <a:fld id="{C47AA854-2603-4F44-8139-93100536C188}" type="slidenum">
              <a:rPr lang="en-GB" smtClean="0"/>
              <a:t>‹#›</a:t>
            </a:fld>
            <a:endParaRPr lang="en-GB"/>
          </a:p>
        </p:txBody>
      </p:sp>
    </p:spTree>
    <p:extLst>
      <p:ext uri="{BB962C8B-B14F-4D97-AF65-F5344CB8AC3E}">
        <p14:creationId xmlns:p14="http://schemas.microsoft.com/office/powerpoint/2010/main" val="403628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B051B-A274-D0B0-F631-8AFAC468B9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3E0C0F-D138-EB60-C729-E7730D687FD0}"/>
              </a:ext>
            </a:extLst>
          </p:cNvPr>
          <p:cNvSpPr>
            <a:spLocks noGrp="1"/>
          </p:cNvSpPr>
          <p:nvPr>
            <p:ph type="dt" sz="half" idx="10"/>
          </p:nvPr>
        </p:nvSpPr>
        <p:spPr/>
        <p:txBody>
          <a:bodyPr/>
          <a:lstStyle/>
          <a:p>
            <a:fld id="{48060B63-0A00-4D03-83F9-56F25F8BCD05}" type="datetimeFigureOut">
              <a:rPr lang="en-GB" smtClean="0"/>
              <a:t>12/11/2023</a:t>
            </a:fld>
            <a:endParaRPr lang="en-GB"/>
          </a:p>
        </p:txBody>
      </p:sp>
      <p:sp>
        <p:nvSpPr>
          <p:cNvPr id="4" name="Footer Placeholder 3">
            <a:extLst>
              <a:ext uri="{FF2B5EF4-FFF2-40B4-BE49-F238E27FC236}">
                <a16:creationId xmlns:a16="http://schemas.microsoft.com/office/drawing/2014/main" id="{7FC6773F-2AC0-CB69-843B-7A4924EB512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7E4CD1-F602-5869-1994-1E85BD85E193}"/>
              </a:ext>
            </a:extLst>
          </p:cNvPr>
          <p:cNvSpPr>
            <a:spLocks noGrp="1"/>
          </p:cNvSpPr>
          <p:nvPr>
            <p:ph type="sldNum" sz="quarter" idx="12"/>
          </p:nvPr>
        </p:nvSpPr>
        <p:spPr/>
        <p:txBody>
          <a:bodyPr/>
          <a:lstStyle/>
          <a:p>
            <a:fld id="{C47AA854-2603-4F44-8139-93100536C188}" type="slidenum">
              <a:rPr lang="en-GB" smtClean="0"/>
              <a:t>‹#›</a:t>
            </a:fld>
            <a:endParaRPr lang="en-GB"/>
          </a:p>
        </p:txBody>
      </p:sp>
    </p:spTree>
    <p:extLst>
      <p:ext uri="{BB962C8B-B14F-4D97-AF65-F5344CB8AC3E}">
        <p14:creationId xmlns:p14="http://schemas.microsoft.com/office/powerpoint/2010/main" val="2194491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574B34-131F-8A3E-EA35-AEFF28B7A8F5}"/>
              </a:ext>
            </a:extLst>
          </p:cNvPr>
          <p:cNvSpPr>
            <a:spLocks noGrp="1"/>
          </p:cNvSpPr>
          <p:nvPr>
            <p:ph type="dt" sz="half" idx="10"/>
          </p:nvPr>
        </p:nvSpPr>
        <p:spPr/>
        <p:txBody>
          <a:bodyPr/>
          <a:lstStyle/>
          <a:p>
            <a:fld id="{48060B63-0A00-4D03-83F9-56F25F8BCD05}" type="datetimeFigureOut">
              <a:rPr lang="en-GB" smtClean="0"/>
              <a:t>12/11/2023</a:t>
            </a:fld>
            <a:endParaRPr lang="en-GB"/>
          </a:p>
        </p:txBody>
      </p:sp>
      <p:sp>
        <p:nvSpPr>
          <p:cNvPr id="3" name="Footer Placeholder 2">
            <a:extLst>
              <a:ext uri="{FF2B5EF4-FFF2-40B4-BE49-F238E27FC236}">
                <a16:creationId xmlns:a16="http://schemas.microsoft.com/office/drawing/2014/main" id="{12D9797C-34D5-F5CC-0D1E-C16BA3EAD6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D9E2E8-B4AB-14E7-E675-B0765DF20CD3}"/>
              </a:ext>
            </a:extLst>
          </p:cNvPr>
          <p:cNvSpPr>
            <a:spLocks noGrp="1"/>
          </p:cNvSpPr>
          <p:nvPr>
            <p:ph type="sldNum" sz="quarter" idx="12"/>
          </p:nvPr>
        </p:nvSpPr>
        <p:spPr/>
        <p:txBody>
          <a:bodyPr/>
          <a:lstStyle/>
          <a:p>
            <a:fld id="{C47AA854-2603-4F44-8139-93100536C188}" type="slidenum">
              <a:rPr lang="en-GB" smtClean="0"/>
              <a:t>‹#›</a:t>
            </a:fld>
            <a:endParaRPr lang="en-GB"/>
          </a:p>
        </p:txBody>
      </p:sp>
    </p:spTree>
    <p:extLst>
      <p:ext uri="{BB962C8B-B14F-4D97-AF65-F5344CB8AC3E}">
        <p14:creationId xmlns:p14="http://schemas.microsoft.com/office/powerpoint/2010/main" val="1329749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EB5AB-EB9C-B41E-2FA7-5C7275A323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D49D73-6922-0AFA-0A72-7106816D5E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CD833C-71E5-0A08-A5FE-BD43F7E2F9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D79ED0-04AA-FC53-3911-5EE62B5ED0BA}"/>
              </a:ext>
            </a:extLst>
          </p:cNvPr>
          <p:cNvSpPr>
            <a:spLocks noGrp="1"/>
          </p:cNvSpPr>
          <p:nvPr>
            <p:ph type="dt" sz="half" idx="10"/>
          </p:nvPr>
        </p:nvSpPr>
        <p:spPr/>
        <p:txBody>
          <a:bodyPr/>
          <a:lstStyle/>
          <a:p>
            <a:fld id="{48060B63-0A00-4D03-83F9-56F25F8BCD05}" type="datetimeFigureOut">
              <a:rPr lang="en-GB" smtClean="0"/>
              <a:t>12/11/2023</a:t>
            </a:fld>
            <a:endParaRPr lang="en-GB"/>
          </a:p>
        </p:txBody>
      </p:sp>
      <p:sp>
        <p:nvSpPr>
          <p:cNvPr id="6" name="Footer Placeholder 5">
            <a:extLst>
              <a:ext uri="{FF2B5EF4-FFF2-40B4-BE49-F238E27FC236}">
                <a16:creationId xmlns:a16="http://schemas.microsoft.com/office/drawing/2014/main" id="{4DD808C7-E372-162F-99BC-46300A4CF5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D3C635-7C0B-722D-93A1-AB17C7DD165A}"/>
              </a:ext>
            </a:extLst>
          </p:cNvPr>
          <p:cNvSpPr>
            <a:spLocks noGrp="1"/>
          </p:cNvSpPr>
          <p:nvPr>
            <p:ph type="sldNum" sz="quarter" idx="12"/>
          </p:nvPr>
        </p:nvSpPr>
        <p:spPr/>
        <p:txBody>
          <a:bodyPr/>
          <a:lstStyle/>
          <a:p>
            <a:fld id="{C47AA854-2603-4F44-8139-93100536C188}" type="slidenum">
              <a:rPr lang="en-GB" smtClean="0"/>
              <a:t>‹#›</a:t>
            </a:fld>
            <a:endParaRPr lang="en-GB"/>
          </a:p>
        </p:txBody>
      </p:sp>
    </p:spTree>
    <p:extLst>
      <p:ext uri="{BB962C8B-B14F-4D97-AF65-F5344CB8AC3E}">
        <p14:creationId xmlns:p14="http://schemas.microsoft.com/office/powerpoint/2010/main" val="215707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14461-EE69-2EC4-CDC0-BEB1B06BE0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62D9C2-A4D0-B272-CA3B-2EC87F7E5A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FF06C6C-84F4-1478-5011-9638E4D757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3CD39D-187B-12A9-1023-D2E6FEF7C2C8}"/>
              </a:ext>
            </a:extLst>
          </p:cNvPr>
          <p:cNvSpPr>
            <a:spLocks noGrp="1"/>
          </p:cNvSpPr>
          <p:nvPr>
            <p:ph type="dt" sz="half" idx="10"/>
          </p:nvPr>
        </p:nvSpPr>
        <p:spPr/>
        <p:txBody>
          <a:bodyPr/>
          <a:lstStyle/>
          <a:p>
            <a:fld id="{48060B63-0A00-4D03-83F9-56F25F8BCD05}" type="datetimeFigureOut">
              <a:rPr lang="en-GB" smtClean="0"/>
              <a:t>12/11/2023</a:t>
            </a:fld>
            <a:endParaRPr lang="en-GB"/>
          </a:p>
        </p:txBody>
      </p:sp>
      <p:sp>
        <p:nvSpPr>
          <p:cNvPr id="6" name="Footer Placeholder 5">
            <a:extLst>
              <a:ext uri="{FF2B5EF4-FFF2-40B4-BE49-F238E27FC236}">
                <a16:creationId xmlns:a16="http://schemas.microsoft.com/office/drawing/2014/main" id="{BECA60E3-9095-88CB-2726-E800013DBE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22B96C-6C13-F6ED-DB77-814B2C0F9030}"/>
              </a:ext>
            </a:extLst>
          </p:cNvPr>
          <p:cNvSpPr>
            <a:spLocks noGrp="1"/>
          </p:cNvSpPr>
          <p:nvPr>
            <p:ph type="sldNum" sz="quarter" idx="12"/>
          </p:nvPr>
        </p:nvSpPr>
        <p:spPr/>
        <p:txBody>
          <a:bodyPr/>
          <a:lstStyle/>
          <a:p>
            <a:fld id="{C47AA854-2603-4F44-8139-93100536C188}" type="slidenum">
              <a:rPr lang="en-GB" smtClean="0"/>
              <a:t>‹#›</a:t>
            </a:fld>
            <a:endParaRPr lang="en-GB"/>
          </a:p>
        </p:txBody>
      </p:sp>
    </p:spTree>
    <p:extLst>
      <p:ext uri="{BB962C8B-B14F-4D97-AF65-F5344CB8AC3E}">
        <p14:creationId xmlns:p14="http://schemas.microsoft.com/office/powerpoint/2010/main" val="2053643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22FA-FBB6-D104-57FB-281A59BCDF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17A5EE-940D-14BA-4DF1-F8966D9E6D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525A86-7CED-6EDC-F7C2-6CB39B85892F}"/>
              </a:ext>
            </a:extLst>
          </p:cNvPr>
          <p:cNvSpPr>
            <a:spLocks noGrp="1"/>
          </p:cNvSpPr>
          <p:nvPr>
            <p:ph type="dt" sz="half" idx="10"/>
          </p:nvPr>
        </p:nvSpPr>
        <p:spPr/>
        <p:txBody>
          <a:bodyPr/>
          <a:lstStyle/>
          <a:p>
            <a:fld id="{48060B63-0A00-4D03-83F9-56F25F8BCD05}" type="datetimeFigureOut">
              <a:rPr lang="en-GB" smtClean="0"/>
              <a:t>12/11/2023</a:t>
            </a:fld>
            <a:endParaRPr lang="en-GB"/>
          </a:p>
        </p:txBody>
      </p:sp>
      <p:sp>
        <p:nvSpPr>
          <p:cNvPr id="5" name="Footer Placeholder 4">
            <a:extLst>
              <a:ext uri="{FF2B5EF4-FFF2-40B4-BE49-F238E27FC236}">
                <a16:creationId xmlns:a16="http://schemas.microsoft.com/office/drawing/2014/main" id="{7FE5FA8A-696E-5FB6-F889-28A66653BC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A1EEB8-359F-DA0F-F9A6-925A4811617F}"/>
              </a:ext>
            </a:extLst>
          </p:cNvPr>
          <p:cNvSpPr>
            <a:spLocks noGrp="1"/>
          </p:cNvSpPr>
          <p:nvPr>
            <p:ph type="sldNum" sz="quarter" idx="12"/>
          </p:nvPr>
        </p:nvSpPr>
        <p:spPr/>
        <p:txBody>
          <a:bodyPr/>
          <a:lstStyle/>
          <a:p>
            <a:fld id="{C47AA854-2603-4F44-8139-93100536C188}" type="slidenum">
              <a:rPr lang="en-GB" smtClean="0"/>
              <a:t>‹#›</a:t>
            </a:fld>
            <a:endParaRPr lang="en-GB"/>
          </a:p>
        </p:txBody>
      </p:sp>
    </p:spTree>
    <p:extLst>
      <p:ext uri="{BB962C8B-B14F-4D97-AF65-F5344CB8AC3E}">
        <p14:creationId xmlns:p14="http://schemas.microsoft.com/office/powerpoint/2010/main" val="2248346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8D977F-4ADE-F7A3-FECD-52325FB9D4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0105FB-8ADF-F92E-C63C-20B13B3F6B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4EAEBB-8A8E-E53A-F936-8B2C96462A17}"/>
              </a:ext>
            </a:extLst>
          </p:cNvPr>
          <p:cNvSpPr>
            <a:spLocks noGrp="1"/>
          </p:cNvSpPr>
          <p:nvPr>
            <p:ph type="dt" sz="half" idx="10"/>
          </p:nvPr>
        </p:nvSpPr>
        <p:spPr/>
        <p:txBody>
          <a:bodyPr/>
          <a:lstStyle/>
          <a:p>
            <a:fld id="{48060B63-0A00-4D03-83F9-56F25F8BCD05}" type="datetimeFigureOut">
              <a:rPr lang="en-GB" smtClean="0"/>
              <a:t>12/11/2023</a:t>
            </a:fld>
            <a:endParaRPr lang="en-GB"/>
          </a:p>
        </p:txBody>
      </p:sp>
      <p:sp>
        <p:nvSpPr>
          <p:cNvPr id="5" name="Footer Placeholder 4">
            <a:extLst>
              <a:ext uri="{FF2B5EF4-FFF2-40B4-BE49-F238E27FC236}">
                <a16:creationId xmlns:a16="http://schemas.microsoft.com/office/drawing/2014/main" id="{4862B650-4D69-CACD-CE2E-CA6D98B99A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F33BCA-E421-1397-3B0D-38F55F6A5202}"/>
              </a:ext>
            </a:extLst>
          </p:cNvPr>
          <p:cNvSpPr>
            <a:spLocks noGrp="1"/>
          </p:cNvSpPr>
          <p:nvPr>
            <p:ph type="sldNum" sz="quarter" idx="12"/>
          </p:nvPr>
        </p:nvSpPr>
        <p:spPr/>
        <p:txBody>
          <a:bodyPr/>
          <a:lstStyle/>
          <a:p>
            <a:fld id="{C47AA854-2603-4F44-8139-93100536C188}" type="slidenum">
              <a:rPr lang="en-GB" smtClean="0"/>
              <a:t>‹#›</a:t>
            </a:fld>
            <a:endParaRPr lang="en-GB"/>
          </a:p>
        </p:txBody>
      </p:sp>
    </p:spTree>
    <p:extLst>
      <p:ext uri="{BB962C8B-B14F-4D97-AF65-F5344CB8AC3E}">
        <p14:creationId xmlns:p14="http://schemas.microsoft.com/office/powerpoint/2010/main" val="2754326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A33C41-674E-ABD3-A699-09BB8197A4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5DAAE1-F68F-29CE-A6E0-18DDA44BA5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05F502-627D-A14A-FA40-8E8C57B0D4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060B63-0A00-4D03-83F9-56F25F8BCD05}" type="datetimeFigureOut">
              <a:rPr lang="en-GB" smtClean="0"/>
              <a:t>12/11/2023</a:t>
            </a:fld>
            <a:endParaRPr lang="en-GB"/>
          </a:p>
        </p:txBody>
      </p:sp>
      <p:sp>
        <p:nvSpPr>
          <p:cNvPr id="5" name="Footer Placeholder 4">
            <a:extLst>
              <a:ext uri="{FF2B5EF4-FFF2-40B4-BE49-F238E27FC236}">
                <a16:creationId xmlns:a16="http://schemas.microsoft.com/office/drawing/2014/main" id="{69AF0FF2-30D3-A62E-476A-2FD9B6CB91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83E9333-AE1B-224A-7D0D-34CCE725A1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7AA854-2603-4F44-8139-93100536C188}" type="slidenum">
              <a:rPr lang="en-GB" smtClean="0"/>
              <a:t>‹#›</a:t>
            </a:fld>
            <a:endParaRPr lang="en-GB"/>
          </a:p>
        </p:txBody>
      </p:sp>
    </p:spTree>
    <p:extLst>
      <p:ext uri="{BB962C8B-B14F-4D97-AF65-F5344CB8AC3E}">
        <p14:creationId xmlns:p14="http://schemas.microsoft.com/office/powerpoint/2010/main" val="11832727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wilko.com/en-uk/corporate/our-history" TargetMode="External"/><Relationship Id="rId2" Type="http://schemas.openxmlformats.org/officeDocument/2006/relationships/hyperlink" Target="https://www.bbc.co.uk/news/business-66743050" TargetMode="External"/><Relationship Id="rId1" Type="http://schemas.openxmlformats.org/officeDocument/2006/relationships/slideLayout" Target="../slideLayouts/slideLayout2.xml"/><Relationship Id="rId4" Type="http://schemas.openxmlformats.org/officeDocument/2006/relationships/hyperlink" Target="https://www.wilko.com/en-uk/"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alking through a store&#10;&#10;Description automatically generated">
            <a:extLst>
              <a:ext uri="{FF2B5EF4-FFF2-40B4-BE49-F238E27FC236}">
                <a16:creationId xmlns:a16="http://schemas.microsoft.com/office/drawing/2014/main" id="{3FC3292D-C13E-878B-CDE1-2E4DF4E95E1E}"/>
              </a:ext>
            </a:extLst>
          </p:cNvPr>
          <p:cNvPicPr>
            <a:picLocks noChangeAspect="1"/>
          </p:cNvPicPr>
          <p:nvPr/>
        </p:nvPicPr>
        <p:blipFill rotWithShape="1">
          <a:blip r:embed="rId2">
            <a:extLst>
              <a:ext uri="{28A0092B-C50C-407E-A947-70E740481C1C}">
                <a14:useLocalDpi xmlns:a14="http://schemas.microsoft.com/office/drawing/2010/main" val="0"/>
              </a:ext>
            </a:extLst>
          </a:blip>
          <a:srcRect r="25"/>
          <a:stretch/>
        </p:blipFill>
        <p:spPr>
          <a:xfrm>
            <a:off x="20" y="10"/>
            <a:ext cx="12188932" cy="6857990"/>
          </a:xfrm>
          <a:prstGeom prst="rect">
            <a:avLst/>
          </a:prstGeom>
        </p:spPr>
      </p:pic>
      <p:sp>
        <p:nvSpPr>
          <p:cNvPr id="12" name="Freeform: Shape 11">
            <a:extLst>
              <a:ext uri="{FF2B5EF4-FFF2-40B4-BE49-F238E27FC236}">
                <a16:creationId xmlns:a16="http://schemas.microsoft.com/office/drawing/2014/main" id="{A435A76B-D478-4F38-9D76-040E49ADC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0138" y="2758601"/>
            <a:ext cx="7832767" cy="4099399"/>
          </a:xfrm>
          <a:custGeom>
            <a:avLst/>
            <a:gdLst>
              <a:gd name="connsiteX0" fmla="*/ 4436398 w 7832767"/>
              <a:gd name="connsiteY0" fmla="*/ 580 h 4099399"/>
              <a:gd name="connsiteX1" fmla="*/ 5062070 w 7832767"/>
              <a:gd name="connsiteY1" fmla="*/ 20166 h 4099399"/>
              <a:gd name="connsiteX2" fmla="*/ 6429770 w 7832767"/>
              <a:gd name="connsiteY2" fmla="*/ 44716 h 4099399"/>
              <a:gd name="connsiteX3" fmla="*/ 7261927 w 7832767"/>
              <a:gd name="connsiteY3" fmla="*/ 147922 h 4099399"/>
              <a:gd name="connsiteX4" fmla="*/ 7370574 w 7832767"/>
              <a:gd name="connsiteY4" fmla="*/ 185497 h 4099399"/>
              <a:gd name="connsiteX5" fmla="*/ 7342690 w 7832767"/>
              <a:gd name="connsiteY5" fmla="*/ 262652 h 4099399"/>
              <a:gd name="connsiteX6" fmla="*/ 7154722 w 7832767"/>
              <a:gd name="connsiteY6" fmla="*/ 283192 h 4099399"/>
              <a:gd name="connsiteX7" fmla="*/ 7257600 w 7832767"/>
              <a:gd name="connsiteY7" fmla="*/ 340809 h 4099399"/>
              <a:gd name="connsiteX8" fmla="*/ 7031654 w 7832767"/>
              <a:gd name="connsiteY8" fmla="*/ 384897 h 4099399"/>
              <a:gd name="connsiteX9" fmla="*/ 7061460 w 7832767"/>
              <a:gd name="connsiteY9" fmla="*/ 415459 h 4099399"/>
              <a:gd name="connsiteX10" fmla="*/ 7091746 w 7832767"/>
              <a:gd name="connsiteY10" fmla="*/ 444516 h 4099399"/>
              <a:gd name="connsiteX11" fmla="*/ 6661966 w 7832767"/>
              <a:gd name="connsiteY11" fmla="*/ 519166 h 4099399"/>
              <a:gd name="connsiteX12" fmla="*/ 7169625 w 7832767"/>
              <a:gd name="connsiteY12" fmla="*/ 655940 h 4099399"/>
              <a:gd name="connsiteX13" fmla="*/ 7077324 w 7832767"/>
              <a:gd name="connsiteY13" fmla="*/ 729587 h 4099399"/>
              <a:gd name="connsiteX14" fmla="*/ 7370574 w 7832767"/>
              <a:gd name="connsiteY14" fmla="*/ 845819 h 4099399"/>
              <a:gd name="connsiteX15" fmla="*/ 7608539 w 7832767"/>
              <a:gd name="connsiteY15" fmla="*/ 990610 h 4099399"/>
              <a:gd name="connsiteX16" fmla="*/ 7742185 w 7832767"/>
              <a:gd name="connsiteY16" fmla="*/ 1180991 h 4099399"/>
              <a:gd name="connsiteX17" fmla="*/ 7789296 w 7832767"/>
              <a:gd name="connsiteY17" fmla="*/ 1266161 h 4099399"/>
              <a:gd name="connsiteX18" fmla="*/ 7831602 w 7832767"/>
              <a:gd name="connsiteY18" fmla="*/ 1355841 h 4099399"/>
              <a:gd name="connsiteX19" fmla="*/ 7758529 w 7832767"/>
              <a:gd name="connsiteY19" fmla="*/ 1445019 h 4099399"/>
              <a:gd name="connsiteX20" fmla="*/ 7710936 w 7832767"/>
              <a:gd name="connsiteY20" fmla="*/ 1553237 h 4099399"/>
              <a:gd name="connsiteX21" fmla="*/ 7754684 w 7832767"/>
              <a:gd name="connsiteY21" fmla="*/ 1616863 h 4099399"/>
              <a:gd name="connsiteX22" fmla="*/ 7755645 w 7832767"/>
              <a:gd name="connsiteY22" fmla="*/ 1759148 h 4099399"/>
              <a:gd name="connsiteX23" fmla="*/ 7725360 w 7832767"/>
              <a:gd name="connsiteY23" fmla="*/ 1826283 h 4099399"/>
              <a:gd name="connsiteX24" fmla="*/ 7633056 w 7832767"/>
              <a:gd name="connsiteY24" fmla="*/ 1972074 h 4099399"/>
              <a:gd name="connsiteX25" fmla="*/ 7554696 w 7832767"/>
              <a:gd name="connsiteY25" fmla="*/ 2004640 h 4099399"/>
              <a:gd name="connsiteX26" fmla="*/ 7562870 w 7832767"/>
              <a:gd name="connsiteY26" fmla="*/ 2592817 h 4099399"/>
              <a:gd name="connsiteX27" fmla="*/ 7620078 w 7832767"/>
              <a:gd name="connsiteY27" fmla="*/ 2877387 h 4099399"/>
              <a:gd name="connsiteX28" fmla="*/ 7579695 w 7832767"/>
              <a:gd name="connsiteY28" fmla="*/ 3198029 h 4099399"/>
              <a:gd name="connsiteX29" fmla="*/ 7713340 w 7832767"/>
              <a:gd name="connsiteY29" fmla="*/ 3435003 h 4099399"/>
              <a:gd name="connsiteX30" fmla="*/ 7658054 w 7832767"/>
              <a:gd name="connsiteY30" fmla="*/ 3526187 h 4099399"/>
              <a:gd name="connsiteX31" fmla="*/ 7813815 w 7832767"/>
              <a:gd name="connsiteY31" fmla="*/ 3628391 h 4099399"/>
              <a:gd name="connsiteX32" fmla="*/ 7669112 w 7832767"/>
              <a:gd name="connsiteY32" fmla="*/ 3773681 h 4099399"/>
              <a:gd name="connsiteX33" fmla="*/ 7429704 w 7832767"/>
              <a:gd name="connsiteY33" fmla="*/ 4001137 h 4099399"/>
              <a:gd name="connsiteX34" fmla="*/ 7417475 w 7832767"/>
              <a:gd name="connsiteY34" fmla="*/ 4099399 h 4099399"/>
              <a:gd name="connsiteX35" fmla="*/ 180606 w 7832767"/>
              <a:gd name="connsiteY35" fmla="*/ 4099399 h 4099399"/>
              <a:gd name="connsiteX36" fmla="*/ 164649 w 7832767"/>
              <a:gd name="connsiteY36" fmla="*/ 4093760 h 4099399"/>
              <a:gd name="connsiteX37" fmla="*/ 160465 w 7832767"/>
              <a:gd name="connsiteY37" fmla="*/ 4076287 h 4099399"/>
              <a:gd name="connsiteX38" fmla="*/ 549383 w 7832767"/>
              <a:gd name="connsiteY38" fmla="*/ 3827790 h 4099399"/>
              <a:gd name="connsiteX39" fmla="*/ 756100 w 7832767"/>
              <a:gd name="connsiteY39" fmla="*/ 3722078 h 4099399"/>
              <a:gd name="connsiteX40" fmla="*/ 415738 w 7832767"/>
              <a:gd name="connsiteY40" fmla="*/ 3746126 h 4099399"/>
              <a:gd name="connsiteX41" fmla="*/ 671971 w 7832767"/>
              <a:gd name="connsiteY41" fmla="*/ 3563762 h 4099399"/>
              <a:gd name="connsiteX42" fmla="*/ 619570 w 7832767"/>
              <a:gd name="connsiteY42" fmla="*/ 3530194 h 4099399"/>
              <a:gd name="connsiteX43" fmla="*/ 523422 w 7832767"/>
              <a:gd name="connsiteY43" fmla="*/ 3507649 h 4099399"/>
              <a:gd name="connsiteX44" fmla="*/ 957048 w 7832767"/>
              <a:gd name="connsiteY44" fmla="*/ 3392918 h 4099399"/>
              <a:gd name="connsiteX45" fmla="*/ 835904 w 7832767"/>
              <a:gd name="connsiteY45" fmla="*/ 3231596 h 4099399"/>
              <a:gd name="connsiteX46" fmla="*/ 930608 w 7832767"/>
              <a:gd name="connsiteY46" fmla="*/ 3195022 h 4099399"/>
              <a:gd name="connsiteX47" fmla="*/ 817153 w 7832767"/>
              <a:gd name="connsiteY47" fmla="*/ 3190514 h 4099399"/>
              <a:gd name="connsiteX48" fmla="*/ 727736 w 7832767"/>
              <a:gd name="connsiteY48" fmla="*/ 3191015 h 4099399"/>
              <a:gd name="connsiteX49" fmla="*/ 567170 w 7832767"/>
              <a:gd name="connsiteY49" fmla="*/ 3150434 h 4099399"/>
              <a:gd name="connsiteX50" fmla="*/ 2784 w 7832767"/>
              <a:gd name="connsiteY50" fmla="*/ 3218569 h 4099399"/>
              <a:gd name="connsiteX51" fmla="*/ 122006 w 7832767"/>
              <a:gd name="connsiteY51" fmla="*/ 3122877 h 4099399"/>
              <a:gd name="connsiteX52" fmla="*/ 264786 w 7832767"/>
              <a:gd name="connsiteY52" fmla="*/ 3068269 h 4099399"/>
              <a:gd name="connsiteX53" fmla="*/ 72009 w 7832767"/>
              <a:gd name="connsiteY53" fmla="*/ 3039210 h 4099399"/>
              <a:gd name="connsiteX54" fmla="*/ 459485 w 7832767"/>
              <a:gd name="connsiteY54" fmla="*/ 2948028 h 4099399"/>
              <a:gd name="connsiteX55" fmla="*/ 365260 w 7832767"/>
              <a:gd name="connsiteY55" fmla="*/ 2866364 h 4099399"/>
              <a:gd name="connsiteX56" fmla="*/ 607071 w 7832767"/>
              <a:gd name="connsiteY56" fmla="*/ 2498127 h 4099399"/>
              <a:gd name="connsiteX57" fmla="*/ 1090213 w 7832767"/>
              <a:gd name="connsiteY57" fmla="*/ 2289209 h 4099399"/>
              <a:gd name="connsiteX58" fmla="*/ 1337313 w 7832767"/>
              <a:gd name="connsiteY58" fmla="*/ 2272676 h 4099399"/>
              <a:gd name="connsiteX59" fmla="*/ 1268086 w 7832767"/>
              <a:gd name="connsiteY59" fmla="*/ 2205541 h 4099399"/>
              <a:gd name="connsiteX60" fmla="*/ 1449324 w 7832767"/>
              <a:gd name="connsiteY60" fmla="*/ 1827285 h 4099399"/>
              <a:gd name="connsiteX61" fmla="*/ 1255107 w 7832767"/>
              <a:gd name="connsiteY61" fmla="*/ 1849829 h 4099399"/>
              <a:gd name="connsiteX62" fmla="*/ 259497 w 7832767"/>
              <a:gd name="connsiteY62" fmla="*/ 1865862 h 4099399"/>
              <a:gd name="connsiteX63" fmla="*/ 160947 w 7832767"/>
              <a:gd name="connsiteY63" fmla="*/ 1851332 h 4099399"/>
              <a:gd name="connsiteX64" fmla="*/ 845998 w 7832767"/>
              <a:gd name="connsiteY64" fmla="*/ 1661453 h 4099399"/>
              <a:gd name="connsiteX65" fmla="*/ 575343 w 7832767"/>
              <a:gd name="connsiteY65" fmla="*/ 1610350 h 4099399"/>
              <a:gd name="connsiteX66" fmla="*/ 512846 w 7832767"/>
              <a:gd name="connsiteY66" fmla="*/ 1589809 h 4099399"/>
              <a:gd name="connsiteX67" fmla="*/ 570054 w 7832767"/>
              <a:gd name="connsiteY67" fmla="*/ 1536702 h 4099399"/>
              <a:gd name="connsiteX68" fmla="*/ 714276 w 7832767"/>
              <a:gd name="connsiteY68" fmla="*/ 1483095 h 4099399"/>
              <a:gd name="connsiteX69" fmla="*/ 321033 w 7832767"/>
              <a:gd name="connsiteY69" fmla="*/ 1560250 h 4099399"/>
              <a:gd name="connsiteX70" fmla="*/ 348915 w 7832767"/>
              <a:gd name="connsiteY70" fmla="*/ 1478587 h 4099399"/>
              <a:gd name="connsiteX71" fmla="*/ 309975 w 7832767"/>
              <a:gd name="connsiteY71" fmla="*/ 1404938 h 4099399"/>
              <a:gd name="connsiteX72" fmla="*/ 531595 w 7832767"/>
              <a:gd name="connsiteY72" fmla="*/ 1310249 h 4099399"/>
              <a:gd name="connsiteX73" fmla="*/ 840230 w 7832767"/>
              <a:gd name="connsiteY73" fmla="*/ 1125380 h 4099399"/>
              <a:gd name="connsiteX74" fmla="*/ 1149825 w 7832767"/>
              <a:gd name="connsiteY74" fmla="*/ 1007142 h 4099399"/>
              <a:gd name="connsiteX75" fmla="*/ 1405096 w 7832767"/>
              <a:gd name="connsiteY75" fmla="*/ 901932 h 4099399"/>
              <a:gd name="connsiteX76" fmla="*/ 1167613 w 7832767"/>
              <a:gd name="connsiteY76" fmla="*/ 918465 h 4099399"/>
              <a:gd name="connsiteX77" fmla="*/ 1563740 w 7832767"/>
              <a:gd name="connsiteY77" fmla="*/ 752632 h 4099399"/>
              <a:gd name="connsiteX78" fmla="*/ 1623833 w 7832767"/>
              <a:gd name="connsiteY78" fmla="*/ 742112 h 4099399"/>
              <a:gd name="connsiteX79" fmla="*/ 2259848 w 7832767"/>
              <a:gd name="connsiteY79" fmla="*/ 624877 h 4099399"/>
              <a:gd name="connsiteX80" fmla="*/ 2382917 w 7832767"/>
              <a:gd name="connsiteY80" fmla="*/ 566761 h 4099399"/>
              <a:gd name="connsiteX81" fmla="*/ 2241099 w 7832767"/>
              <a:gd name="connsiteY81" fmla="*/ 554235 h 4099399"/>
              <a:gd name="connsiteX82" fmla="*/ 1768535 w 7832767"/>
              <a:gd name="connsiteY82" fmla="*/ 588806 h 4099399"/>
              <a:gd name="connsiteX83" fmla="*/ 2089668 w 7832767"/>
              <a:gd name="connsiteY83" fmla="*/ 516159 h 4099399"/>
              <a:gd name="connsiteX84" fmla="*/ 1739690 w 7832767"/>
              <a:gd name="connsiteY84" fmla="*/ 493614 h 4099399"/>
              <a:gd name="connsiteX85" fmla="*/ 1657003 w 7832767"/>
              <a:gd name="connsiteY85" fmla="*/ 436500 h 4099399"/>
              <a:gd name="connsiteX86" fmla="*/ 1716134 w 7832767"/>
              <a:gd name="connsiteY86" fmla="*/ 380889 h 4099399"/>
              <a:gd name="connsiteX87" fmla="*/ 1931986 w 7832767"/>
              <a:gd name="connsiteY87" fmla="*/ 319766 h 4099399"/>
              <a:gd name="connsiteX88" fmla="*/ 2152163 w 7832767"/>
              <a:gd name="connsiteY88" fmla="*/ 230087 h 4099399"/>
              <a:gd name="connsiteX89" fmla="*/ 2858367 w 7832767"/>
              <a:gd name="connsiteY89" fmla="*/ 102831 h 4099399"/>
              <a:gd name="connsiteX90" fmla="*/ 3327568 w 7832767"/>
              <a:gd name="connsiteY90" fmla="*/ 61248 h 4099399"/>
              <a:gd name="connsiteX91" fmla="*/ 4227028 w 7832767"/>
              <a:gd name="connsiteY91" fmla="*/ 1129 h 4099399"/>
              <a:gd name="connsiteX92" fmla="*/ 4436398 w 7832767"/>
              <a:gd name="connsiteY92" fmla="*/ 580 h 409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7832767" h="4099399">
                <a:moveTo>
                  <a:pt x="4436398" y="580"/>
                </a:moveTo>
                <a:cubicBezTo>
                  <a:pt x="4645360" y="3164"/>
                  <a:pt x="4853309" y="13778"/>
                  <a:pt x="5062070" y="20166"/>
                </a:cubicBezTo>
                <a:cubicBezTo>
                  <a:pt x="5516848" y="34696"/>
                  <a:pt x="5974030" y="34194"/>
                  <a:pt x="6429770" y="44716"/>
                </a:cubicBezTo>
                <a:cubicBezTo>
                  <a:pt x="6713886" y="51228"/>
                  <a:pt x="6994637" y="74776"/>
                  <a:pt x="7261927" y="147922"/>
                </a:cubicBezTo>
                <a:cubicBezTo>
                  <a:pt x="7299424" y="158443"/>
                  <a:pt x="7341729" y="160448"/>
                  <a:pt x="7370574" y="185497"/>
                </a:cubicBezTo>
                <a:cubicBezTo>
                  <a:pt x="7402784" y="213553"/>
                  <a:pt x="7389804" y="254635"/>
                  <a:pt x="7342690" y="262652"/>
                </a:cubicBezTo>
                <a:cubicBezTo>
                  <a:pt x="7282599" y="273173"/>
                  <a:pt x="7221066" y="276179"/>
                  <a:pt x="7154722" y="283192"/>
                </a:cubicBezTo>
                <a:cubicBezTo>
                  <a:pt x="7180202" y="321770"/>
                  <a:pt x="7241736" y="292713"/>
                  <a:pt x="7257600" y="340809"/>
                </a:cubicBezTo>
                <a:cubicBezTo>
                  <a:pt x="7186452" y="373874"/>
                  <a:pt x="7100400" y="352331"/>
                  <a:pt x="7031654" y="384897"/>
                </a:cubicBezTo>
                <a:cubicBezTo>
                  <a:pt x="7033577" y="407441"/>
                  <a:pt x="7048960" y="409446"/>
                  <a:pt x="7061460" y="415459"/>
                </a:cubicBezTo>
                <a:cubicBezTo>
                  <a:pt x="7073960" y="420968"/>
                  <a:pt x="7105206" y="412953"/>
                  <a:pt x="7091746" y="444516"/>
                </a:cubicBezTo>
                <a:cubicBezTo>
                  <a:pt x="6948967" y="463553"/>
                  <a:pt x="6812438" y="528183"/>
                  <a:pt x="6661966" y="519166"/>
                </a:cubicBezTo>
                <a:cubicBezTo>
                  <a:pt x="6848013" y="536700"/>
                  <a:pt x="7005214" y="608344"/>
                  <a:pt x="7169625" y="655940"/>
                </a:cubicBezTo>
                <a:cubicBezTo>
                  <a:pt x="7162896" y="712052"/>
                  <a:pt x="7096554" y="689507"/>
                  <a:pt x="7077324" y="729587"/>
                </a:cubicBezTo>
                <a:cubicBezTo>
                  <a:pt x="7182606" y="757642"/>
                  <a:pt x="7283560" y="790709"/>
                  <a:pt x="7370574" y="845819"/>
                </a:cubicBezTo>
                <a:cubicBezTo>
                  <a:pt x="7448935" y="895418"/>
                  <a:pt x="7523448" y="950028"/>
                  <a:pt x="7608539" y="990610"/>
                </a:cubicBezTo>
                <a:cubicBezTo>
                  <a:pt x="7697957" y="1033195"/>
                  <a:pt x="7752280" y="1087804"/>
                  <a:pt x="7742185" y="1180991"/>
                </a:cubicBezTo>
                <a:cubicBezTo>
                  <a:pt x="7737858" y="1219067"/>
                  <a:pt x="7749396" y="1251131"/>
                  <a:pt x="7789296" y="1266161"/>
                </a:cubicBezTo>
                <a:cubicBezTo>
                  <a:pt x="7838813" y="1284698"/>
                  <a:pt x="7833526" y="1312754"/>
                  <a:pt x="7831602" y="1355841"/>
                </a:cubicBezTo>
                <a:cubicBezTo>
                  <a:pt x="7828717" y="1407443"/>
                  <a:pt x="7803238" y="1427485"/>
                  <a:pt x="7758529" y="1445019"/>
                </a:cubicBezTo>
                <a:cubicBezTo>
                  <a:pt x="7694591" y="1469568"/>
                  <a:pt x="7694110" y="1507644"/>
                  <a:pt x="7710936" y="1553237"/>
                </a:cubicBezTo>
                <a:cubicBezTo>
                  <a:pt x="7720072" y="1578286"/>
                  <a:pt x="7734012" y="1598327"/>
                  <a:pt x="7754684" y="1616863"/>
                </a:cubicBezTo>
                <a:cubicBezTo>
                  <a:pt x="7826314" y="1681493"/>
                  <a:pt x="7825833" y="1682494"/>
                  <a:pt x="7755645" y="1759148"/>
                </a:cubicBezTo>
                <a:cubicBezTo>
                  <a:pt x="7736896" y="1779688"/>
                  <a:pt x="7716704" y="1793216"/>
                  <a:pt x="7725360" y="1826283"/>
                </a:cubicBezTo>
                <a:cubicBezTo>
                  <a:pt x="7754684" y="1936002"/>
                  <a:pt x="7750838" y="1936002"/>
                  <a:pt x="7633056" y="1972074"/>
                </a:cubicBezTo>
                <a:cubicBezTo>
                  <a:pt x="7606135" y="1980591"/>
                  <a:pt x="7570080" y="1973076"/>
                  <a:pt x="7554696" y="2004640"/>
                </a:cubicBezTo>
                <a:cubicBezTo>
                  <a:pt x="7564311" y="2027686"/>
                  <a:pt x="7541716" y="2583799"/>
                  <a:pt x="7562870" y="2592817"/>
                </a:cubicBezTo>
                <a:cubicBezTo>
                  <a:pt x="7728244" y="2663458"/>
                  <a:pt x="7748914" y="2746625"/>
                  <a:pt x="7620078" y="2877387"/>
                </a:cubicBezTo>
                <a:cubicBezTo>
                  <a:pt x="7533544" y="2965063"/>
                  <a:pt x="7543639" y="3108349"/>
                  <a:pt x="7579695" y="3198029"/>
                </a:cubicBezTo>
                <a:cubicBezTo>
                  <a:pt x="7715743" y="3237608"/>
                  <a:pt x="7685939" y="3342818"/>
                  <a:pt x="7713340" y="3435003"/>
                </a:cubicBezTo>
                <a:cubicBezTo>
                  <a:pt x="7733531" y="3504142"/>
                  <a:pt x="7654210" y="3494623"/>
                  <a:pt x="7658054" y="3526187"/>
                </a:cubicBezTo>
                <a:cubicBezTo>
                  <a:pt x="7708052" y="3564262"/>
                  <a:pt x="7774874" y="3576287"/>
                  <a:pt x="7813815" y="3628391"/>
                </a:cubicBezTo>
                <a:cubicBezTo>
                  <a:pt x="7743627" y="3666467"/>
                  <a:pt x="7708052" y="3720074"/>
                  <a:pt x="7669112" y="3773681"/>
                </a:cubicBezTo>
                <a:cubicBezTo>
                  <a:pt x="7606135" y="3860855"/>
                  <a:pt x="7520564" y="3934503"/>
                  <a:pt x="7429704" y="4001137"/>
                </a:cubicBezTo>
                <a:lnTo>
                  <a:pt x="7417475" y="4099399"/>
                </a:lnTo>
                <a:lnTo>
                  <a:pt x="180606" y="4099399"/>
                </a:lnTo>
                <a:lnTo>
                  <a:pt x="164649" y="4093760"/>
                </a:lnTo>
                <a:cubicBezTo>
                  <a:pt x="148507" y="4086464"/>
                  <a:pt x="145082" y="4080295"/>
                  <a:pt x="160465" y="4076287"/>
                </a:cubicBezTo>
                <a:cubicBezTo>
                  <a:pt x="230173" y="4057751"/>
                  <a:pt x="478714" y="3837810"/>
                  <a:pt x="549383" y="3827790"/>
                </a:cubicBezTo>
                <a:cubicBezTo>
                  <a:pt x="631589" y="3816267"/>
                  <a:pt x="647934" y="3800736"/>
                  <a:pt x="756100" y="3722078"/>
                </a:cubicBezTo>
                <a:cubicBezTo>
                  <a:pt x="827251" y="3670474"/>
                  <a:pt x="531115" y="3782698"/>
                  <a:pt x="415738" y="3746126"/>
                </a:cubicBezTo>
                <a:cubicBezTo>
                  <a:pt x="373433" y="3732598"/>
                  <a:pt x="671971" y="3589813"/>
                  <a:pt x="671971" y="3563762"/>
                </a:cubicBezTo>
                <a:cubicBezTo>
                  <a:pt x="671971" y="3536206"/>
                  <a:pt x="645049" y="3530194"/>
                  <a:pt x="619570" y="3530194"/>
                </a:cubicBezTo>
                <a:cubicBezTo>
                  <a:pt x="562844" y="3530194"/>
                  <a:pt x="580151" y="3506145"/>
                  <a:pt x="523422" y="3507649"/>
                </a:cubicBezTo>
                <a:cubicBezTo>
                  <a:pt x="689758" y="3438010"/>
                  <a:pt x="792637" y="3456547"/>
                  <a:pt x="957048" y="3392918"/>
                </a:cubicBezTo>
                <a:cubicBezTo>
                  <a:pt x="1037333" y="3361856"/>
                  <a:pt x="753217" y="3258649"/>
                  <a:pt x="835904" y="3231596"/>
                </a:cubicBezTo>
                <a:cubicBezTo>
                  <a:pt x="867151" y="3221074"/>
                  <a:pt x="908974" y="3232097"/>
                  <a:pt x="930608" y="3195022"/>
                </a:cubicBezTo>
                <a:cubicBezTo>
                  <a:pt x="896476" y="3165464"/>
                  <a:pt x="851286" y="3178490"/>
                  <a:pt x="817153" y="3190514"/>
                </a:cubicBezTo>
                <a:cubicBezTo>
                  <a:pt x="730141" y="3221576"/>
                  <a:pt x="736391" y="3214062"/>
                  <a:pt x="727736" y="3191015"/>
                </a:cubicBezTo>
                <a:cubicBezTo>
                  <a:pt x="699374" y="3112357"/>
                  <a:pt x="629186" y="3137408"/>
                  <a:pt x="567170" y="3150434"/>
                </a:cubicBezTo>
                <a:cubicBezTo>
                  <a:pt x="379682" y="3189512"/>
                  <a:pt x="189791" y="3178490"/>
                  <a:pt x="2784" y="3218569"/>
                </a:cubicBezTo>
                <a:cubicBezTo>
                  <a:pt x="-17406" y="3223079"/>
                  <a:pt x="77299" y="3133400"/>
                  <a:pt x="122006" y="3122877"/>
                </a:cubicBezTo>
                <a:cubicBezTo>
                  <a:pt x="170561" y="3111856"/>
                  <a:pt x="230173" y="3119872"/>
                  <a:pt x="264786" y="3068269"/>
                </a:cubicBezTo>
                <a:cubicBezTo>
                  <a:pt x="203252" y="3055243"/>
                  <a:pt x="133065" y="3080292"/>
                  <a:pt x="72009" y="3039210"/>
                </a:cubicBezTo>
                <a:cubicBezTo>
                  <a:pt x="207578" y="2982597"/>
                  <a:pt x="342665" y="2984601"/>
                  <a:pt x="459485" y="2948028"/>
                </a:cubicBezTo>
                <a:cubicBezTo>
                  <a:pt x="470061" y="2880393"/>
                  <a:pt x="393143" y="2904941"/>
                  <a:pt x="365260" y="2866364"/>
                </a:cubicBezTo>
                <a:cubicBezTo>
                  <a:pt x="1245010" y="2800232"/>
                  <a:pt x="753697" y="2604840"/>
                  <a:pt x="607071" y="2498127"/>
                </a:cubicBezTo>
                <a:cubicBezTo>
                  <a:pt x="558036" y="2462556"/>
                  <a:pt x="1073387" y="2293717"/>
                  <a:pt x="1090213" y="2289209"/>
                </a:cubicBezTo>
                <a:cubicBezTo>
                  <a:pt x="1132999" y="2278688"/>
                  <a:pt x="1302700" y="2286203"/>
                  <a:pt x="1337313" y="2272676"/>
                </a:cubicBezTo>
                <a:cubicBezTo>
                  <a:pt x="1381541" y="2255643"/>
                  <a:pt x="1235395" y="2226083"/>
                  <a:pt x="1268086" y="2205541"/>
                </a:cubicBezTo>
                <a:cubicBezTo>
                  <a:pt x="1497398" y="2060752"/>
                  <a:pt x="1513743" y="1842815"/>
                  <a:pt x="1449324" y="1827285"/>
                </a:cubicBezTo>
                <a:cubicBezTo>
                  <a:pt x="1382502" y="1811252"/>
                  <a:pt x="1317121" y="1823778"/>
                  <a:pt x="1255107" y="1849829"/>
                </a:cubicBezTo>
                <a:cubicBezTo>
                  <a:pt x="1154152" y="1892415"/>
                  <a:pt x="455158" y="1831793"/>
                  <a:pt x="259497" y="1865862"/>
                </a:cubicBezTo>
                <a:cubicBezTo>
                  <a:pt x="229691" y="1870872"/>
                  <a:pt x="189311" y="1893417"/>
                  <a:pt x="160947" y="1851332"/>
                </a:cubicBezTo>
                <a:cubicBezTo>
                  <a:pt x="362377" y="1715060"/>
                  <a:pt x="621013" y="1754138"/>
                  <a:pt x="845998" y="1661453"/>
                </a:cubicBezTo>
                <a:cubicBezTo>
                  <a:pt x="757542" y="1597824"/>
                  <a:pt x="667645" y="1600832"/>
                  <a:pt x="575343" y="1610350"/>
                </a:cubicBezTo>
                <a:cubicBezTo>
                  <a:pt x="551306" y="1612855"/>
                  <a:pt x="518615" y="1616362"/>
                  <a:pt x="512846" y="1589809"/>
                </a:cubicBezTo>
                <a:cubicBezTo>
                  <a:pt x="505636" y="1556242"/>
                  <a:pt x="544576" y="1550229"/>
                  <a:pt x="570054" y="1536702"/>
                </a:cubicBezTo>
                <a:cubicBezTo>
                  <a:pt x="608994" y="1515660"/>
                  <a:pt x="666682" y="1540710"/>
                  <a:pt x="714276" y="1483095"/>
                </a:cubicBezTo>
                <a:cubicBezTo>
                  <a:pt x="570054" y="1496622"/>
                  <a:pt x="448428" y="1520170"/>
                  <a:pt x="321033" y="1560250"/>
                </a:cubicBezTo>
                <a:cubicBezTo>
                  <a:pt x="332089" y="1524679"/>
                  <a:pt x="370548" y="1508145"/>
                  <a:pt x="348915" y="1478587"/>
                </a:cubicBezTo>
                <a:cubicBezTo>
                  <a:pt x="332571" y="1456542"/>
                  <a:pt x="285939" y="1446021"/>
                  <a:pt x="309975" y="1404938"/>
                </a:cubicBezTo>
                <a:cubicBezTo>
                  <a:pt x="377759" y="1361351"/>
                  <a:pt x="473907" y="1372876"/>
                  <a:pt x="531595" y="1310249"/>
                </a:cubicBezTo>
                <a:cubicBezTo>
                  <a:pt x="613321" y="1221071"/>
                  <a:pt x="740236" y="1190509"/>
                  <a:pt x="840230" y="1125380"/>
                </a:cubicBezTo>
                <a:cubicBezTo>
                  <a:pt x="873400" y="1104337"/>
                  <a:pt x="1091175" y="1030690"/>
                  <a:pt x="1149825" y="1007142"/>
                </a:cubicBezTo>
                <a:cubicBezTo>
                  <a:pt x="1231551" y="974076"/>
                  <a:pt x="1324813" y="962553"/>
                  <a:pt x="1405096" y="901932"/>
                </a:cubicBezTo>
                <a:cubicBezTo>
                  <a:pt x="1326255" y="889406"/>
                  <a:pt x="1262318" y="946021"/>
                  <a:pt x="1167613" y="918465"/>
                </a:cubicBezTo>
                <a:cubicBezTo>
                  <a:pt x="1317602" y="859848"/>
                  <a:pt x="1455092" y="833294"/>
                  <a:pt x="1563740" y="752632"/>
                </a:cubicBezTo>
                <a:cubicBezTo>
                  <a:pt x="1577201" y="742613"/>
                  <a:pt x="1603642" y="745619"/>
                  <a:pt x="1623833" y="742112"/>
                </a:cubicBezTo>
                <a:cubicBezTo>
                  <a:pt x="1836317" y="706540"/>
                  <a:pt x="2049765" y="676480"/>
                  <a:pt x="2259848" y="624877"/>
                </a:cubicBezTo>
                <a:cubicBezTo>
                  <a:pt x="2307442" y="612853"/>
                  <a:pt x="2391570" y="609847"/>
                  <a:pt x="2382917" y="566761"/>
                </a:cubicBezTo>
                <a:cubicBezTo>
                  <a:pt x="2369937" y="502131"/>
                  <a:pt x="2291577" y="548223"/>
                  <a:pt x="2241099" y="554235"/>
                </a:cubicBezTo>
                <a:cubicBezTo>
                  <a:pt x="2084379" y="573775"/>
                  <a:pt x="1927659" y="607843"/>
                  <a:pt x="1768535" y="588806"/>
                </a:cubicBezTo>
                <a:cubicBezTo>
                  <a:pt x="1875738" y="564757"/>
                  <a:pt x="1982463" y="540207"/>
                  <a:pt x="2089668" y="516159"/>
                </a:cubicBezTo>
                <a:cubicBezTo>
                  <a:pt x="1966597" y="524676"/>
                  <a:pt x="1859394" y="468563"/>
                  <a:pt x="1739690" y="493614"/>
                </a:cubicBezTo>
                <a:cubicBezTo>
                  <a:pt x="1701230" y="501630"/>
                  <a:pt x="1660850" y="476079"/>
                  <a:pt x="1657003" y="436500"/>
                </a:cubicBezTo>
                <a:cubicBezTo>
                  <a:pt x="1652677" y="404937"/>
                  <a:pt x="1688732" y="390909"/>
                  <a:pt x="1716134" y="380889"/>
                </a:cubicBezTo>
                <a:cubicBezTo>
                  <a:pt x="1786322" y="355337"/>
                  <a:pt x="1842086" y="279687"/>
                  <a:pt x="1931986" y="319766"/>
                </a:cubicBezTo>
                <a:cubicBezTo>
                  <a:pt x="1988712" y="256640"/>
                  <a:pt x="2079091" y="246619"/>
                  <a:pt x="2152163" y="230087"/>
                </a:cubicBezTo>
                <a:cubicBezTo>
                  <a:pt x="2385321" y="177982"/>
                  <a:pt x="2621844" y="137401"/>
                  <a:pt x="2858367" y="102831"/>
                </a:cubicBezTo>
                <a:cubicBezTo>
                  <a:pt x="3013645" y="80286"/>
                  <a:pt x="3173731" y="89806"/>
                  <a:pt x="3327568" y="61248"/>
                </a:cubicBezTo>
                <a:cubicBezTo>
                  <a:pt x="3628510" y="5637"/>
                  <a:pt x="3927528" y="7141"/>
                  <a:pt x="4227028" y="1129"/>
                </a:cubicBezTo>
                <a:cubicBezTo>
                  <a:pt x="4296975" y="-249"/>
                  <a:pt x="4366742" y="-281"/>
                  <a:pt x="4436398" y="58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4CD2F9-7E4E-F1F3-001A-4D386223843D}"/>
              </a:ext>
            </a:extLst>
          </p:cNvPr>
          <p:cNvSpPr>
            <a:spLocks noGrp="1"/>
          </p:cNvSpPr>
          <p:nvPr>
            <p:ph type="ctrTitle"/>
          </p:nvPr>
        </p:nvSpPr>
        <p:spPr>
          <a:xfrm>
            <a:off x="6274904" y="3001617"/>
            <a:ext cx="5257799" cy="1878144"/>
          </a:xfrm>
        </p:spPr>
        <p:txBody>
          <a:bodyPr anchor="b">
            <a:normAutofit/>
          </a:bodyPr>
          <a:lstStyle/>
          <a:p>
            <a:pPr algn="l"/>
            <a:r>
              <a:rPr lang="en-US" sz="3400" b="1" dirty="0">
                <a:effectLst/>
                <a:latin typeface="Arial" panose="020B0604020202020204" pitchFamily="34" charset="0"/>
                <a:ea typeface="Arial" panose="020B0604020202020204" pitchFamily="34" charset="0"/>
              </a:rPr>
              <a:t>Innovative</a:t>
            </a:r>
            <a:r>
              <a:rPr lang="en-US" sz="3400" b="1" spc="-40" dirty="0">
                <a:effectLst/>
                <a:latin typeface="Arial" panose="020B0604020202020204" pitchFamily="34" charset="0"/>
                <a:ea typeface="Arial" panose="020B0604020202020204" pitchFamily="34" charset="0"/>
              </a:rPr>
              <a:t> </a:t>
            </a:r>
            <a:r>
              <a:rPr lang="en-US" sz="3400" b="1" dirty="0">
                <a:effectLst/>
                <a:latin typeface="Arial" panose="020B0604020202020204" pitchFamily="34" charset="0"/>
                <a:ea typeface="Arial" panose="020B0604020202020204" pitchFamily="34" charset="0"/>
              </a:rPr>
              <a:t>Service</a:t>
            </a:r>
            <a:r>
              <a:rPr lang="en-US" sz="3400" b="1" spc="-40" dirty="0">
                <a:effectLst/>
                <a:latin typeface="Arial" panose="020B0604020202020204" pitchFamily="34" charset="0"/>
                <a:ea typeface="Arial" panose="020B0604020202020204" pitchFamily="34" charset="0"/>
              </a:rPr>
              <a:t> </a:t>
            </a:r>
            <a:r>
              <a:rPr lang="en-US" sz="3400" b="1" spc="-20" dirty="0">
                <a:effectLst/>
                <a:latin typeface="Arial" panose="020B0604020202020204" pitchFamily="34" charset="0"/>
                <a:ea typeface="Arial" panose="020B0604020202020204" pitchFamily="34" charset="0"/>
              </a:rPr>
              <a:t>Plan </a:t>
            </a:r>
            <a:br>
              <a:rPr lang="en-US" sz="3400" b="1" spc="-20" dirty="0">
                <a:effectLst/>
                <a:latin typeface="Arial" panose="020B0604020202020204" pitchFamily="34" charset="0"/>
                <a:ea typeface="Arial" panose="020B0604020202020204" pitchFamily="34" charset="0"/>
              </a:rPr>
            </a:br>
            <a:r>
              <a:rPr lang="en-US" sz="3400" b="1" spc="-20" dirty="0">
                <a:effectLst/>
                <a:latin typeface="Arial" panose="020B0604020202020204" pitchFamily="34" charset="0"/>
                <a:ea typeface="Arial" panose="020B0604020202020204" pitchFamily="34" charset="0"/>
              </a:rPr>
              <a:t>Presentation</a:t>
            </a:r>
            <a:br>
              <a:rPr lang="en-US" sz="3400" b="1" spc="-20" dirty="0">
                <a:effectLst/>
                <a:latin typeface="Arial" panose="020B0604020202020204" pitchFamily="34" charset="0"/>
                <a:ea typeface="Arial" panose="020B0604020202020204" pitchFamily="34" charset="0"/>
              </a:rPr>
            </a:br>
            <a:r>
              <a:rPr lang="en-US" sz="3400" b="1" spc="-20" dirty="0">
                <a:effectLst/>
                <a:latin typeface="Arial" panose="020B0604020202020204" pitchFamily="34" charset="0"/>
                <a:ea typeface="Arial" panose="020B0604020202020204" pitchFamily="34" charset="0"/>
              </a:rPr>
              <a:t>Wilko Store Closure  </a:t>
            </a:r>
            <a:endParaRPr lang="en-GB" sz="3400" dirty="0"/>
          </a:p>
        </p:txBody>
      </p:sp>
      <p:sp>
        <p:nvSpPr>
          <p:cNvPr id="3" name="Subtitle 2">
            <a:extLst>
              <a:ext uri="{FF2B5EF4-FFF2-40B4-BE49-F238E27FC236}">
                <a16:creationId xmlns:a16="http://schemas.microsoft.com/office/drawing/2014/main" id="{1E52F962-885D-0517-3492-C2DB5ABF0B8B}"/>
              </a:ext>
            </a:extLst>
          </p:cNvPr>
          <p:cNvSpPr>
            <a:spLocks noGrp="1"/>
          </p:cNvSpPr>
          <p:nvPr>
            <p:ph type="subTitle" idx="1"/>
          </p:nvPr>
        </p:nvSpPr>
        <p:spPr>
          <a:xfrm>
            <a:off x="6283692" y="4898703"/>
            <a:ext cx="5249011" cy="646785"/>
          </a:xfrm>
        </p:spPr>
        <p:txBody>
          <a:bodyPr>
            <a:normAutofit fontScale="25000" lnSpcReduction="20000"/>
          </a:bodyPr>
          <a:lstStyle/>
          <a:p>
            <a:pPr algn="l"/>
            <a:r>
              <a:rPr lang="en-GB" sz="4400" b="1" kern="150" spc="-50" dirty="0">
                <a:effectLst/>
                <a:latin typeface="Times New Roman" panose="02020603050405020304" pitchFamily="18" charset="0"/>
                <a:ea typeface="Times New Roman" panose="02020603050405020304" pitchFamily="18" charset="0"/>
                <a:cs typeface="Times New Roman" panose="02020603050405020304" pitchFamily="18" charset="0"/>
              </a:rPr>
              <a:t>Module: BMSW6102</a:t>
            </a:r>
            <a:endParaRPr lang="en-GB" sz="4400" kern="150" spc="-5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gn="l"/>
            <a:r>
              <a:rPr lang="en-GB" sz="4400" b="1" kern="150" spc="-50" dirty="0">
                <a:effectLst/>
                <a:latin typeface="Times New Roman" panose="02020603050405020304" pitchFamily="18" charset="0"/>
                <a:ea typeface="Times New Roman" panose="02020603050405020304" pitchFamily="18" charset="0"/>
                <a:cs typeface="Times New Roman" panose="02020603050405020304" pitchFamily="18" charset="0"/>
              </a:rPr>
              <a:t>Module name: Developing Innovation and Creativity for Business Advantage</a:t>
            </a:r>
            <a:endParaRPr lang="en-GB" sz="4400" kern="150" spc="-5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gn="l"/>
            <a:r>
              <a:rPr lang="en-GB" sz="4400" b="1" kern="150" spc="-50" dirty="0">
                <a:effectLst/>
                <a:latin typeface="Times New Roman" panose="02020603050405020304" pitchFamily="18" charset="0"/>
                <a:ea typeface="Times New Roman" panose="02020603050405020304" pitchFamily="18" charset="0"/>
                <a:cs typeface="Times New Roman" panose="02020603050405020304" pitchFamily="18" charset="0"/>
              </a:rPr>
              <a:t>Lecturer: Olu Adegbite</a:t>
            </a:r>
            <a:endParaRPr lang="en-GB" sz="4400" kern="150" spc="-5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gn="l"/>
            <a:r>
              <a:rPr lang="en-GB" sz="4400" b="1" kern="150" spc="-50" dirty="0">
                <a:effectLst/>
                <a:latin typeface="Times New Roman" panose="02020603050405020304" pitchFamily="18" charset="0"/>
                <a:ea typeface="Times New Roman" panose="02020603050405020304" pitchFamily="18" charset="0"/>
                <a:cs typeface="Times New Roman" panose="02020603050405020304" pitchFamily="18" charset="0"/>
              </a:rPr>
              <a:t>Student Name: Lucian-Daniel </a:t>
            </a:r>
            <a:r>
              <a:rPr lang="en-GB" sz="4400" b="1" kern="150" spc="-50" dirty="0" err="1">
                <a:effectLst/>
                <a:latin typeface="Times New Roman" panose="02020603050405020304" pitchFamily="18" charset="0"/>
                <a:ea typeface="Times New Roman" panose="02020603050405020304" pitchFamily="18" charset="0"/>
                <a:cs typeface="Times New Roman" panose="02020603050405020304" pitchFamily="18" charset="0"/>
              </a:rPr>
              <a:t>Oprea</a:t>
            </a:r>
            <a:endParaRPr lang="en-GB" sz="4400" kern="150" spc="-5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gn="l"/>
            <a:r>
              <a:rPr lang="en-GB" sz="4400" b="1" kern="150" spc="-50" dirty="0">
                <a:effectLst/>
                <a:latin typeface="Times New Roman" panose="02020603050405020304" pitchFamily="18" charset="0"/>
                <a:ea typeface="Times New Roman" panose="02020603050405020304" pitchFamily="18" charset="0"/>
                <a:cs typeface="Times New Roman" panose="02020603050405020304" pitchFamily="18" charset="0"/>
              </a:rPr>
              <a:t>Student ID: 2107118</a:t>
            </a:r>
            <a:endParaRPr lang="en-GB" sz="4400" kern="150" spc="-50" dirty="0">
              <a:effectLst/>
              <a:latin typeface="Calibri Light" panose="020F0302020204030204" pitchFamily="34" charset="0"/>
              <a:ea typeface="Times New Roman" panose="02020603050405020304" pitchFamily="18" charset="0"/>
              <a:cs typeface="Times New Roman" panose="02020603050405020304" pitchFamily="18" charset="0"/>
            </a:endParaRPr>
          </a:p>
          <a:p>
            <a:pPr algn="l"/>
            <a:endParaRPr lang="en-GB" sz="600" dirty="0"/>
          </a:p>
        </p:txBody>
      </p:sp>
    </p:spTree>
    <p:extLst>
      <p:ext uri="{BB962C8B-B14F-4D97-AF65-F5344CB8AC3E}">
        <p14:creationId xmlns:p14="http://schemas.microsoft.com/office/powerpoint/2010/main" val="3220414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F7EB-1F32-BD26-C969-858406D47986}"/>
              </a:ext>
            </a:extLst>
          </p:cNvPr>
          <p:cNvSpPr>
            <a:spLocks noGrp="1"/>
          </p:cNvSpPr>
          <p:nvPr>
            <p:ph type="title"/>
          </p:nvPr>
        </p:nvSpPr>
        <p:spPr>
          <a:xfrm>
            <a:off x="876693" y="741391"/>
            <a:ext cx="3455821" cy="1616203"/>
          </a:xfrm>
        </p:spPr>
        <p:txBody>
          <a:bodyPr anchor="b">
            <a:normAutofit/>
          </a:bodyPr>
          <a:lstStyle/>
          <a:p>
            <a:r>
              <a:rPr lang="en-GB" sz="2700" b="0" i="0">
                <a:effectLst/>
                <a:latin typeface="Times New Roman" panose="02020603050405020304" pitchFamily="18" charset="0"/>
                <a:cs typeface="Times New Roman" panose="02020603050405020304" pitchFamily="18" charset="0"/>
              </a:rPr>
              <a:t>Analysing Wilko's Store Closure: Retail Sector Exploration</a:t>
            </a:r>
            <a:br>
              <a:rPr lang="en-GB" sz="2700" b="0" i="0">
                <a:effectLst/>
                <a:latin typeface="Times New Roman" panose="02020603050405020304" pitchFamily="18" charset="0"/>
                <a:cs typeface="Times New Roman" panose="02020603050405020304" pitchFamily="18" charset="0"/>
              </a:rPr>
            </a:br>
            <a:r>
              <a:rPr lang="en-GB" sz="2700" b="1" i="0">
                <a:effectLst/>
                <a:latin typeface="Söhne"/>
              </a:rPr>
              <a:t>Wilko’s History </a:t>
            </a:r>
            <a:endParaRPr lang="en-GB" sz="27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3BB041B-7EBC-2B24-C49B-CE5EFDF05A8D}"/>
              </a:ext>
            </a:extLst>
          </p:cNvPr>
          <p:cNvSpPr>
            <a:spLocks noGrp="1"/>
          </p:cNvSpPr>
          <p:nvPr>
            <p:ph idx="1"/>
          </p:nvPr>
        </p:nvSpPr>
        <p:spPr>
          <a:xfrm>
            <a:off x="876693" y="2533476"/>
            <a:ext cx="3455821" cy="3447832"/>
          </a:xfrm>
        </p:spPr>
        <p:txBody>
          <a:bodyPr anchor="t">
            <a:normAutofit/>
          </a:bodyPr>
          <a:lstStyle/>
          <a:p>
            <a:pPr>
              <a:buFont typeface="Arial" panose="020B0604020202020204" pitchFamily="34" charset="0"/>
              <a:buChar char="•"/>
            </a:pPr>
            <a:r>
              <a:rPr lang="en-GB" sz="1700" b="1" i="0" dirty="0">
                <a:effectLst/>
                <a:latin typeface="Söhne"/>
              </a:rPr>
              <a:t>Founding and Evolution:</a:t>
            </a:r>
            <a:r>
              <a:rPr lang="en-GB" sz="1700" b="0" i="0" dirty="0">
                <a:effectLst/>
                <a:latin typeface="Söhne"/>
              </a:rPr>
              <a:t> Established in 1930 by James JK Wilkinson in Worksop.</a:t>
            </a:r>
          </a:p>
          <a:p>
            <a:pPr>
              <a:buFont typeface="Arial" panose="020B0604020202020204" pitchFamily="34" charset="0"/>
              <a:buChar char="•"/>
            </a:pPr>
            <a:r>
              <a:rPr lang="en-GB" sz="1700" b="1" i="0" dirty="0">
                <a:effectLst/>
                <a:latin typeface="Söhne"/>
              </a:rPr>
              <a:t>Consumer-Centric Approach:</a:t>
            </a:r>
            <a:r>
              <a:rPr lang="en-GB" sz="1700" b="0" i="0" dirty="0">
                <a:effectLst/>
                <a:latin typeface="Söhne"/>
              </a:rPr>
              <a:t> Founded on understanding and meeting diverse household needs.</a:t>
            </a:r>
          </a:p>
          <a:p>
            <a:pPr>
              <a:buFont typeface="Arial" panose="020B0604020202020204" pitchFamily="34" charset="0"/>
              <a:buChar char="•"/>
            </a:pPr>
            <a:r>
              <a:rPr lang="en-GB" sz="1700" b="1" i="0" dirty="0">
                <a:effectLst/>
                <a:latin typeface="Söhne"/>
              </a:rPr>
              <a:t>Expansive Growth:</a:t>
            </a:r>
            <a:r>
              <a:rPr lang="en-GB" sz="1700" b="0" i="0" dirty="0">
                <a:effectLst/>
                <a:latin typeface="Söhne"/>
              </a:rPr>
              <a:t> Journey from humble beginnings to a prominent UK household brand.</a:t>
            </a:r>
          </a:p>
          <a:p>
            <a:pPr>
              <a:buFont typeface="Arial" panose="020B0604020202020204" pitchFamily="34" charset="0"/>
              <a:buChar char="•"/>
            </a:pPr>
            <a:r>
              <a:rPr lang="en-GB" sz="1700" b="1" i="0" dirty="0">
                <a:effectLst/>
                <a:latin typeface="Söhne"/>
              </a:rPr>
              <a:t>Diverse Product Offerings:</a:t>
            </a:r>
            <a:r>
              <a:rPr lang="en-GB" sz="1700" b="0" i="0" dirty="0">
                <a:effectLst/>
                <a:latin typeface="Söhne"/>
              </a:rPr>
              <a:t> A testament to Wilko's commitment to varied aspects of home life.</a:t>
            </a:r>
          </a:p>
          <a:p>
            <a:pPr marL="0" indent="0">
              <a:buNone/>
            </a:pPr>
            <a:endParaRPr lang="en-GB" sz="1700" dirty="0"/>
          </a:p>
        </p:txBody>
      </p:sp>
      <p:pic>
        <p:nvPicPr>
          <p:cNvPr id="5" name="Picture 4" descr="A store front with a sign&#10;&#10;Description automatically generated">
            <a:extLst>
              <a:ext uri="{FF2B5EF4-FFF2-40B4-BE49-F238E27FC236}">
                <a16:creationId xmlns:a16="http://schemas.microsoft.com/office/drawing/2014/main" id="{E3AC4F48-654B-B48C-BD3E-470F1BB5C4AA}"/>
              </a:ext>
            </a:extLst>
          </p:cNvPr>
          <p:cNvPicPr>
            <a:picLocks noChangeAspect="1"/>
          </p:cNvPicPr>
          <p:nvPr/>
        </p:nvPicPr>
        <p:blipFill rotWithShape="1">
          <a:blip r:embed="rId3">
            <a:extLst>
              <a:ext uri="{28A0092B-C50C-407E-A947-70E740481C1C}">
                <a14:useLocalDpi xmlns:a14="http://schemas.microsoft.com/office/drawing/2010/main" val="0"/>
              </a:ext>
            </a:extLst>
          </a:blip>
          <a:srcRect l="1650" r="1650" b="-1"/>
          <a:stretch/>
        </p:blipFill>
        <p:spPr>
          <a:xfrm>
            <a:off x="5086726" y="10"/>
            <a:ext cx="7105273" cy="6857990"/>
          </a:xfrm>
          <a:prstGeom prst="rect">
            <a:avLst/>
          </a:prstGeom>
        </p:spPr>
      </p:pic>
      <p:grpSp>
        <p:nvGrpSpPr>
          <p:cNvPr id="17" name="Group 16">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8" name="Rectangle 17">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5135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024687B-3153-123C-0A8C-D7D007FAF1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9768"/>
            <a:ext cx="12202175" cy="1519356"/>
            <a:chOff x="-1" y="-29768"/>
            <a:chExt cx="12202175" cy="1519356"/>
          </a:xfrm>
        </p:grpSpPr>
        <p:sp>
          <p:nvSpPr>
            <p:cNvPr id="13" name="Rectangle 12">
              <a:extLst>
                <a:ext uri="{FF2B5EF4-FFF2-40B4-BE49-F238E27FC236}">
                  <a16:creationId xmlns:a16="http://schemas.microsoft.com/office/drawing/2014/main" id="{8D6305F5-7509-0BF5-12D3-30451FCD7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71C5C7A-6D55-5B27-646E-39C962693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17093" y="-1801610"/>
              <a:ext cx="1507122" cy="5063040"/>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B3B1F4-948C-963C-E6EA-60CF7FBFA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00712" y="-3130481"/>
              <a:ext cx="1519356" cy="7720782"/>
            </a:xfrm>
            <a:prstGeom prst="rect">
              <a:avLst/>
            </a:prstGeom>
            <a:gradFill>
              <a:gsLst>
                <a:gs pos="29000">
                  <a:schemeClr val="accent5">
                    <a:lumMod val="60000"/>
                    <a:lumOff val="40000"/>
                    <a:alpha val="0"/>
                  </a:schemeClr>
                </a:gs>
                <a:gs pos="100000">
                  <a:schemeClr val="accent5">
                    <a:lumMod val="75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3761B3-4755-11F6-FAF2-D830567B9312}"/>
              </a:ext>
            </a:extLst>
          </p:cNvPr>
          <p:cNvSpPr>
            <a:spLocks noGrp="1"/>
          </p:cNvSpPr>
          <p:nvPr>
            <p:ph type="title"/>
          </p:nvPr>
        </p:nvSpPr>
        <p:spPr>
          <a:xfrm>
            <a:off x="876691" y="301843"/>
            <a:ext cx="10477109" cy="1003532"/>
          </a:xfrm>
        </p:spPr>
        <p:txBody>
          <a:bodyPr anchor="ctr">
            <a:normAutofit/>
          </a:bodyPr>
          <a:lstStyle/>
          <a:p>
            <a:r>
              <a:rPr lang="en-GB" sz="3200" b="1" i="0">
                <a:solidFill>
                  <a:srgbClr val="FFFFFF"/>
                </a:solidFill>
                <a:effectLst/>
                <a:latin typeface="Söhne"/>
              </a:rPr>
              <a:t>Wilko's Consumer-Centric Offerings</a:t>
            </a:r>
            <a:endParaRPr lang="en-GB" sz="3200">
              <a:solidFill>
                <a:srgbClr val="FFFFFF"/>
              </a:solidFill>
            </a:endParaRPr>
          </a:p>
        </p:txBody>
      </p:sp>
      <p:pic>
        <p:nvPicPr>
          <p:cNvPr id="5" name="Picture 4" descr="A hand holding a spray bottle and tape&#10;&#10;Description automatically generated">
            <a:extLst>
              <a:ext uri="{FF2B5EF4-FFF2-40B4-BE49-F238E27FC236}">
                <a16:creationId xmlns:a16="http://schemas.microsoft.com/office/drawing/2014/main" id="{E7BF08CC-F797-44E6-4AD7-EFF86EDE7F3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84258" y="3408840"/>
            <a:ext cx="4531442" cy="1472143"/>
          </a:xfrm>
          <a:prstGeom prst="rect">
            <a:avLst/>
          </a:prstGeom>
        </p:spPr>
      </p:pic>
      <p:graphicFrame>
        <p:nvGraphicFramePr>
          <p:cNvPr id="7" name="Content Placeholder 2">
            <a:extLst>
              <a:ext uri="{FF2B5EF4-FFF2-40B4-BE49-F238E27FC236}">
                <a16:creationId xmlns:a16="http://schemas.microsoft.com/office/drawing/2014/main" id="{155C2ACE-C0E3-677B-F2E0-89FB81F3A57B}"/>
              </a:ext>
            </a:extLst>
          </p:cNvPr>
          <p:cNvGraphicFramePr>
            <a:graphicFrameLocks noGrp="1"/>
          </p:cNvGraphicFramePr>
          <p:nvPr>
            <p:ph idx="1"/>
            <p:extLst>
              <p:ext uri="{D42A27DB-BD31-4B8C-83A1-F6EECF244321}">
                <p14:modId xmlns:p14="http://schemas.microsoft.com/office/powerpoint/2010/main" val="3929072431"/>
              </p:ext>
            </p:extLst>
          </p:nvPr>
        </p:nvGraphicFramePr>
        <p:xfrm>
          <a:off x="876300" y="1925837"/>
          <a:ext cx="5396680" cy="43508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613761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hand touching a screen with icons&#10;&#10;Description automatically generated">
            <a:extLst>
              <a:ext uri="{FF2B5EF4-FFF2-40B4-BE49-F238E27FC236}">
                <a16:creationId xmlns:a16="http://schemas.microsoft.com/office/drawing/2014/main" id="{69EDA046-5D0D-5302-4779-5B9F758EAC3F}"/>
              </a:ext>
            </a:extLst>
          </p:cNvPr>
          <p:cNvPicPr>
            <a:picLocks noChangeAspect="1"/>
          </p:cNvPicPr>
          <p:nvPr/>
        </p:nvPicPr>
        <p:blipFill rotWithShape="1">
          <a:blip r:embed="rId3">
            <a:extLst>
              <a:ext uri="{28A0092B-C50C-407E-A947-70E740481C1C}">
                <a14:useLocalDpi xmlns:a14="http://schemas.microsoft.com/office/drawing/2010/main" val="0"/>
              </a:ext>
            </a:extLst>
          </a:blip>
          <a:srcRect t="6957" r="-2" b="18484"/>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A street sign with flags&#10;&#10;Description automatically generated">
            <a:extLst>
              <a:ext uri="{FF2B5EF4-FFF2-40B4-BE49-F238E27FC236}">
                <a16:creationId xmlns:a16="http://schemas.microsoft.com/office/drawing/2014/main" id="{E1BE78D5-8E54-FBCD-4783-76E7A0130C75}"/>
              </a:ext>
            </a:extLst>
          </p:cNvPr>
          <p:cNvPicPr>
            <a:picLocks noChangeAspect="1"/>
          </p:cNvPicPr>
          <p:nvPr/>
        </p:nvPicPr>
        <p:blipFill rotWithShape="1">
          <a:blip r:embed="rId4">
            <a:extLst>
              <a:ext uri="{28A0092B-C50C-407E-A947-70E740481C1C}">
                <a14:useLocalDpi xmlns:a14="http://schemas.microsoft.com/office/drawing/2010/main" val="0"/>
              </a:ext>
            </a:extLst>
          </a:blip>
          <a:srcRect t="5419" r="-2" b="25607"/>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4" name="Freeform: Shape 13">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D64886BA-03A1-F9F8-28D7-1597AFA45A6E}"/>
              </a:ext>
            </a:extLst>
          </p:cNvPr>
          <p:cNvSpPr>
            <a:spLocks noGrp="1"/>
          </p:cNvSpPr>
          <p:nvPr>
            <p:ph type="title"/>
          </p:nvPr>
        </p:nvSpPr>
        <p:spPr>
          <a:xfrm>
            <a:off x="448056" y="859536"/>
            <a:ext cx="4832802" cy="1243584"/>
          </a:xfrm>
        </p:spPr>
        <p:txBody>
          <a:bodyPr>
            <a:normAutofit/>
          </a:bodyPr>
          <a:lstStyle/>
          <a:p>
            <a:r>
              <a:rPr lang="en-GB" sz="3400" b="1" i="0">
                <a:effectLst/>
                <a:latin typeface="Söhne"/>
              </a:rPr>
              <a:t>Challenges Impacting Wilko's Closure</a:t>
            </a:r>
            <a:endParaRPr lang="en-GB" sz="3400"/>
          </a:p>
        </p:txBody>
      </p:sp>
      <p:sp>
        <p:nvSpPr>
          <p:cNvPr id="18" name="Rectangle 17">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0" name="Rectangle 19">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5BF062D-B4E8-F8C2-80AE-33CDDD92ADC9}"/>
              </a:ext>
            </a:extLst>
          </p:cNvPr>
          <p:cNvSpPr>
            <a:spLocks noGrp="1"/>
          </p:cNvSpPr>
          <p:nvPr>
            <p:ph idx="1"/>
          </p:nvPr>
        </p:nvSpPr>
        <p:spPr>
          <a:xfrm>
            <a:off x="448056" y="2512611"/>
            <a:ext cx="4832803" cy="3664351"/>
          </a:xfrm>
        </p:spPr>
        <p:txBody>
          <a:bodyPr>
            <a:normAutofit/>
          </a:bodyPr>
          <a:lstStyle/>
          <a:p>
            <a:pPr>
              <a:buFont typeface="Arial" panose="020B0604020202020204" pitchFamily="34" charset="0"/>
              <a:buChar char="•"/>
            </a:pPr>
            <a:r>
              <a:rPr lang="en-GB" sz="1700" b="1" i="0" dirty="0">
                <a:effectLst/>
                <a:latin typeface="Times New Roman" panose="02020603050405020304" pitchFamily="18" charset="0"/>
                <a:cs typeface="Times New Roman" panose="02020603050405020304" pitchFamily="18" charset="0"/>
              </a:rPr>
              <a:t>Shifting Retail Dynamics:</a:t>
            </a:r>
            <a:r>
              <a:rPr lang="en-GB" sz="1700" b="0" i="0" dirty="0">
                <a:effectLst/>
                <a:latin typeface="Times New Roman" panose="02020603050405020304" pitchFamily="18" charset="0"/>
                <a:cs typeface="Times New Roman" panose="02020603050405020304" pitchFamily="18" charset="0"/>
              </a:rPr>
              <a:t> Rise of e-commerce and evolving consumer preferences.</a:t>
            </a:r>
          </a:p>
          <a:p>
            <a:pPr>
              <a:buFont typeface="Arial" panose="020B0604020202020204" pitchFamily="34" charset="0"/>
              <a:buChar char="•"/>
            </a:pPr>
            <a:r>
              <a:rPr lang="en-GB" sz="1700" b="1" i="0" dirty="0">
                <a:effectLst/>
                <a:latin typeface="Times New Roman" panose="02020603050405020304" pitchFamily="18" charset="0"/>
                <a:cs typeface="Times New Roman" panose="02020603050405020304" pitchFamily="18" charset="0"/>
              </a:rPr>
              <a:t>Pressures Leading to Closure:</a:t>
            </a:r>
            <a:r>
              <a:rPr lang="en-GB" sz="1700" b="0" i="0" dirty="0">
                <a:effectLst/>
                <a:latin typeface="Times New Roman" panose="02020603050405020304" pitchFamily="18" charset="0"/>
                <a:cs typeface="Times New Roman" panose="02020603050405020304" pitchFamily="18" charset="0"/>
              </a:rPr>
              <a:t> Economic fluctuations post-Brexit, heightened competition, and increased operational expenses.</a:t>
            </a:r>
          </a:p>
          <a:p>
            <a:pPr>
              <a:buFont typeface="Arial" panose="020B0604020202020204" pitchFamily="34" charset="0"/>
              <a:buChar char="•"/>
            </a:pPr>
            <a:r>
              <a:rPr lang="en-GB" sz="1700" b="1" i="0" dirty="0">
                <a:effectLst/>
                <a:latin typeface="Times New Roman" panose="02020603050405020304" pitchFamily="18" charset="0"/>
                <a:cs typeface="Times New Roman" panose="02020603050405020304" pitchFamily="18" charset="0"/>
              </a:rPr>
              <a:t>Wilko's Adaptation Efforts:</a:t>
            </a:r>
            <a:r>
              <a:rPr lang="en-GB" sz="1700" b="0" i="0" dirty="0">
                <a:effectLst/>
                <a:latin typeface="Times New Roman" panose="02020603050405020304" pitchFamily="18" charset="0"/>
                <a:cs typeface="Times New Roman" panose="02020603050405020304" pitchFamily="18" charset="0"/>
              </a:rPr>
              <a:t> Strategies implemented to navigate the changing retail landscape.</a:t>
            </a:r>
          </a:p>
          <a:p>
            <a:pPr>
              <a:buFont typeface="Arial" panose="020B0604020202020204" pitchFamily="34" charset="0"/>
              <a:buChar char="•"/>
            </a:pPr>
            <a:r>
              <a:rPr lang="en-GB" sz="1700" b="1" i="0" dirty="0">
                <a:effectLst/>
                <a:latin typeface="Times New Roman" panose="02020603050405020304" pitchFamily="18" charset="0"/>
                <a:cs typeface="Times New Roman" panose="02020603050405020304" pitchFamily="18" charset="0"/>
              </a:rPr>
              <a:t>Resultant Outcome:</a:t>
            </a:r>
            <a:r>
              <a:rPr lang="en-GB" sz="1700" b="0" i="0" dirty="0">
                <a:effectLst/>
                <a:latin typeface="Times New Roman" panose="02020603050405020304" pitchFamily="18" charset="0"/>
                <a:cs typeface="Times New Roman" panose="02020603050405020304" pitchFamily="18" charset="0"/>
              </a:rPr>
              <a:t> How these combined challenges led to the closure of Wilko's stores in 2023.</a:t>
            </a:r>
          </a:p>
          <a:p>
            <a:pPr marL="0" indent="0">
              <a:buNone/>
            </a:pPr>
            <a:endParaRPr lang="en-GB" sz="1700" dirty="0"/>
          </a:p>
        </p:txBody>
      </p:sp>
    </p:spTree>
    <p:extLst>
      <p:ext uri="{BB962C8B-B14F-4D97-AF65-F5344CB8AC3E}">
        <p14:creationId xmlns:p14="http://schemas.microsoft.com/office/powerpoint/2010/main" val="2379756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dog food bags&#10;&#10;Description automatically generated">
            <a:extLst>
              <a:ext uri="{FF2B5EF4-FFF2-40B4-BE49-F238E27FC236}">
                <a16:creationId xmlns:a16="http://schemas.microsoft.com/office/drawing/2014/main" id="{01AAC717-957E-CFF0-EDD3-6548113A32F8}"/>
              </a:ext>
            </a:extLst>
          </p:cNvPr>
          <p:cNvPicPr>
            <a:picLocks noChangeAspect="1"/>
          </p:cNvPicPr>
          <p:nvPr/>
        </p:nvPicPr>
        <p:blipFill rotWithShape="1">
          <a:blip r:embed="rId3">
            <a:extLst>
              <a:ext uri="{28A0092B-C50C-407E-A947-70E740481C1C}">
                <a14:useLocalDpi xmlns:a14="http://schemas.microsoft.com/office/drawing/2010/main" val="0"/>
              </a:ext>
            </a:extLst>
          </a:blip>
          <a:srcRect r="5882"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22C974-286A-3C81-FAA9-AC5E875E27DA}"/>
              </a:ext>
            </a:extLst>
          </p:cNvPr>
          <p:cNvSpPr>
            <a:spLocks noGrp="1"/>
          </p:cNvSpPr>
          <p:nvPr>
            <p:ph type="title"/>
          </p:nvPr>
        </p:nvSpPr>
        <p:spPr>
          <a:xfrm>
            <a:off x="7531610" y="365125"/>
            <a:ext cx="3822189" cy="1899912"/>
          </a:xfrm>
        </p:spPr>
        <p:txBody>
          <a:bodyPr>
            <a:normAutofit/>
          </a:bodyPr>
          <a:lstStyle/>
          <a:p>
            <a:r>
              <a:rPr lang="en-GB" sz="3700" b="1" i="0">
                <a:effectLst/>
                <a:latin typeface="Söhne"/>
              </a:rPr>
              <a:t>Wilko's Strengths and Positive Influences</a:t>
            </a:r>
            <a:endParaRPr lang="en-GB" sz="3700"/>
          </a:p>
        </p:txBody>
      </p:sp>
      <p:sp>
        <p:nvSpPr>
          <p:cNvPr id="3" name="Content Placeholder 2">
            <a:extLst>
              <a:ext uri="{FF2B5EF4-FFF2-40B4-BE49-F238E27FC236}">
                <a16:creationId xmlns:a16="http://schemas.microsoft.com/office/drawing/2014/main" id="{AA2733D6-5CFC-BCCB-997F-83198311E2E6}"/>
              </a:ext>
            </a:extLst>
          </p:cNvPr>
          <p:cNvSpPr>
            <a:spLocks noGrp="1"/>
          </p:cNvSpPr>
          <p:nvPr>
            <p:ph idx="1"/>
          </p:nvPr>
        </p:nvSpPr>
        <p:spPr>
          <a:xfrm>
            <a:off x="7531610" y="2434201"/>
            <a:ext cx="3822189" cy="3742762"/>
          </a:xfrm>
        </p:spPr>
        <p:txBody>
          <a:bodyPr>
            <a:normAutofit/>
          </a:bodyPr>
          <a:lstStyle/>
          <a:p>
            <a:pPr>
              <a:buFont typeface="Arial" panose="020B0604020202020204" pitchFamily="34" charset="0"/>
              <a:buChar char="•"/>
            </a:pPr>
            <a:r>
              <a:rPr lang="en-GB" sz="1400" b="1" i="0">
                <a:effectLst/>
                <a:latin typeface="Times New Roman" panose="02020603050405020304" pitchFamily="18" charset="0"/>
                <a:cs typeface="Times New Roman" panose="02020603050405020304" pitchFamily="18" charset="0"/>
              </a:rPr>
              <a:t>Diversified Product Range:</a:t>
            </a:r>
            <a:r>
              <a:rPr lang="en-GB" sz="1400" b="0" i="0">
                <a:effectLst/>
                <a:latin typeface="Times New Roman" panose="02020603050405020304" pitchFamily="18" charset="0"/>
                <a:cs typeface="Times New Roman" panose="02020603050405020304" pitchFamily="18" charset="0"/>
              </a:rPr>
              <a:t> Covering household essentials to beauty and health products, catering to diverse consumer needs.</a:t>
            </a:r>
          </a:p>
          <a:p>
            <a:pPr>
              <a:buFont typeface="Arial" panose="020B0604020202020204" pitchFamily="34" charset="0"/>
              <a:buChar char="•"/>
            </a:pPr>
            <a:r>
              <a:rPr lang="en-GB" sz="1400" b="1" i="0">
                <a:effectLst/>
                <a:latin typeface="Times New Roman" panose="02020603050405020304" pitchFamily="18" charset="0"/>
                <a:cs typeface="Times New Roman" panose="02020603050405020304" pitchFamily="18" charset="0"/>
              </a:rPr>
              <a:t>Affordability and Quality:</a:t>
            </a:r>
            <a:r>
              <a:rPr lang="en-GB" sz="1400" b="0" i="0">
                <a:effectLst/>
                <a:latin typeface="Times New Roman" panose="02020603050405020304" pitchFamily="18" charset="0"/>
                <a:cs typeface="Times New Roman" panose="02020603050405020304" pitchFamily="18" charset="0"/>
              </a:rPr>
              <a:t> Maintaining a balance that attracted thrifty consumers, fostering brand loyalty.</a:t>
            </a:r>
          </a:p>
          <a:p>
            <a:pPr>
              <a:buFont typeface="Arial" panose="020B0604020202020204" pitchFamily="34" charset="0"/>
              <a:buChar char="•"/>
            </a:pPr>
            <a:r>
              <a:rPr lang="en-GB" sz="1400" b="1" i="0">
                <a:effectLst/>
                <a:latin typeface="Times New Roman" panose="02020603050405020304" pitchFamily="18" charset="0"/>
                <a:cs typeface="Times New Roman" panose="02020603050405020304" pitchFamily="18" charset="0"/>
              </a:rPr>
              <a:t>Strategic Store Locations:</a:t>
            </a:r>
            <a:r>
              <a:rPr lang="en-GB" sz="1400" b="0" i="0">
                <a:effectLst/>
                <a:latin typeface="Times New Roman" panose="02020603050405020304" pitchFamily="18" charset="0"/>
                <a:cs typeface="Times New Roman" panose="02020603050405020304" pitchFamily="18" charset="0"/>
              </a:rPr>
              <a:t> Punctuating urban centres and expansive malls, ensuring accessibility and diverse consumer traffic.</a:t>
            </a:r>
          </a:p>
          <a:p>
            <a:pPr>
              <a:buFont typeface="Arial" panose="020B0604020202020204" pitchFamily="34" charset="0"/>
              <a:buChar char="•"/>
            </a:pPr>
            <a:r>
              <a:rPr lang="en-GB" sz="1400" b="1" i="0">
                <a:effectLst/>
                <a:latin typeface="Times New Roman" panose="02020603050405020304" pitchFamily="18" charset="0"/>
                <a:cs typeface="Times New Roman" panose="02020603050405020304" pitchFamily="18" charset="0"/>
              </a:rPr>
              <a:t>Brand Resonance through In-House Brands:</a:t>
            </a:r>
            <a:r>
              <a:rPr lang="en-GB" sz="1400" b="0" i="0">
                <a:effectLst/>
                <a:latin typeface="Times New Roman" panose="02020603050405020304" pitchFamily="18" charset="0"/>
                <a:cs typeface="Times New Roman" panose="02020603050405020304" pitchFamily="18" charset="0"/>
              </a:rPr>
              <a:t> Managed quality and pricing, offering uniqueness in a competitive market.</a:t>
            </a:r>
          </a:p>
          <a:p>
            <a:pPr marL="0" indent="0">
              <a:buNone/>
            </a:pPr>
            <a:endParaRPr lang="en-GB" sz="1400"/>
          </a:p>
        </p:txBody>
      </p:sp>
    </p:spTree>
    <p:extLst>
      <p:ext uri="{BB962C8B-B14F-4D97-AF65-F5344CB8AC3E}">
        <p14:creationId xmlns:p14="http://schemas.microsoft.com/office/powerpoint/2010/main" val="1379072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82C19-D96F-5CDE-4618-6E3AC0EB6573}"/>
              </a:ext>
            </a:extLst>
          </p:cNvPr>
          <p:cNvSpPr>
            <a:spLocks noGrp="1"/>
          </p:cNvSpPr>
          <p:nvPr>
            <p:ph type="title"/>
          </p:nvPr>
        </p:nvSpPr>
        <p:spPr>
          <a:xfrm>
            <a:off x="876693" y="741391"/>
            <a:ext cx="3455821" cy="1616203"/>
          </a:xfrm>
        </p:spPr>
        <p:txBody>
          <a:bodyPr anchor="b">
            <a:normAutofit/>
          </a:bodyPr>
          <a:lstStyle/>
          <a:p>
            <a:r>
              <a:rPr lang="en-GB" sz="3200" b="1" i="0">
                <a:effectLst/>
                <a:latin typeface="Söhne"/>
              </a:rPr>
              <a:t>Adverse Influences on Wilko's Closure</a:t>
            </a:r>
            <a:endParaRPr lang="en-GB" sz="3200"/>
          </a:p>
        </p:txBody>
      </p:sp>
      <p:graphicFrame>
        <p:nvGraphicFramePr>
          <p:cNvPr id="18" name="Content Placeholder 2">
            <a:extLst>
              <a:ext uri="{FF2B5EF4-FFF2-40B4-BE49-F238E27FC236}">
                <a16:creationId xmlns:a16="http://schemas.microsoft.com/office/drawing/2014/main" id="{A375DF4E-110A-278A-43F9-570A22236AFF}"/>
              </a:ext>
            </a:extLst>
          </p:cNvPr>
          <p:cNvGraphicFramePr>
            <a:graphicFrameLocks noGrp="1"/>
          </p:cNvGraphicFramePr>
          <p:nvPr>
            <p:ph idx="1"/>
          </p:nvPr>
        </p:nvGraphicFramePr>
        <p:xfrm>
          <a:off x="278296" y="2533476"/>
          <a:ext cx="4253947" cy="4185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group of people walking past a store&#10;&#10;Description automatically generated">
            <a:extLst>
              <a:ext uri="{FF2B5EF4-FFF2-40B4-BE49-F238E27FC236}">
                <a16:creationId xmlns:a16="http://schemas.microsoft.com/office/drawing/2014/main" id="{7D451EB0-8D6F-78C2-76A3-91991101CC6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07920" y="1914417"/>
            <a:ext cx="6660989" cy="4297540"/>
          </a:xfrm>
          <a:prstGeom prst="rect">
            <a:avLst/>
          </a:prstGeom>
          <a:ln>
            <a:noFill/>
          </a:ln>
          <a:effectLst>
            <a:softEdge rad="112500"/>
          </a:effectLst>
        </p:spPr>
      </p:pic>
      <p:grpSp>
        <p:nvGrpSpPr>
          <p:cNvPr id="14" name="Group 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5" name="Rectangle 1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87968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A4E81-65AF-FA9C-B638-B5E5C94E1008}"/>
              </a:ext>
            </a:extLst>
          </p:cNvPr>
          <p:cNvSpPr>
            <a:spLocks noGrp="1"/>
          </p:cNvSpPr>
          <p:nvPr>
            <p:ph type="title"/>
          </p:nvPr>
        </p:nvSpPr>
        <p:spPr/>
        <p:txBody>
          <a:bodyPr/>
          <a:lstStyle/>
          <a:p>
            <a:r>
              <a:rPr lang="en-GB" b="1" i="0" dirty="0">
                <a:effectLst/>
                <a:latin typeface="Söhne"/>
              </a:rPr>
              <a:t>Introduction to the SCAMPER Model</a:t>
            </a:r>
            <a:endParaRPr lang="en-GB" dirty="0"/>
          </a:p>
        </p:txBody>
      </p:sp>
      <p:graphicFrame>
        <p:nvGraphicFramePr>
          <p:cNvPr id="5" name="Content Placeholder 2">
            <a:extLst>
              <a:ext uri="{FF2B5EF4-FFF2-40B4-BE49-F238E27FC236}">
                <a16:creationId xmlns:a16="http://schemas.microsoft.com/office/drawing/2014/main" id="{F4ACCC74-9191-1B75-22C5-41FD4E8CEA5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86218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7A199-C9EE-55E3-237D-7641F0C028C9}"/>
              </a:ext>
            </a:extLst>
          </p:cNvPr>
          <p:cNvSpPr>
            <a:spLocks noGrp="1"/>
          </p:cNvSpPr>
          <p:nvPr>
            <p:ph type="title"/>
          </p:nvPr>
        </p:nvSpPr>
        <p:spPr>
          <a:xfrm>
            <a:off x="758687" y="366125"/>
            <a:ext cx="10515600" cy="1325563"/>
          </a:xfrm>
        </p:spPr>
        <p:txBody>
          <a:bodyPr/>
          <a:lstStyle/>
          <a:p>
            <a:r>
              <a:rPr lang="en-GB" b="1" i="0" dirty="0" err="1">
                <a:effectLst/>
                <a:latin typeface="Söhne"/>
              </a:rPr>
              <a:t>Analyzing</a:t>
            </a:r>
            <a:r>
              <a:rPr lang="en-GB" b="1" i="0" dirty="0">
                <a:effectLst/>
                <a:latin typeface="Söhne"/>
              </a:rPr>
              <a:t> Wilko's Closure with SCAMPER Model</a:t>
            </a:r>
            <a:endParaRPr lang="en-GB" dirty="0"/>
          </a:p>
        </p:txBody>
      </p:sp>
      <p:graphicFrame>
        <p:nvGraphicFramePr>
          <p:cNvPr id="5" name="Content Placeholder 2">
            <a:extLst>
              <a:ext uri="{FF2B5EF4-FFF2-40B4-BE49-F238E27FC236}">
                <a16:creationId xmlns:a16="http://schemas.microsoft.com/office/drawing/2014/main" id="{ACC5AC7A-F316-3635-9AD5-972F1E4E73A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1369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77ADD-3474-BDE3-EE03-EBE5AAFF1DD9}"/>
              </a:ext>
            </a:extLst>
          </p:cNvPr>
          <p:cNvSpPr>
            <a:spLocks noGrp="1"/>
          </p:cNvSpPr>
          <p:nvPr>
            <p:ph type="title"/>
          </p:nvPr>
        </p:nvSpPr>
        <p:spPr/>
        <p:txBody>
          <a:bodyPr/>
          <a:lstStyle/>
          <a:p>
            <a:r>
              <a:rPr lang="en-GB" b="1" i="0" dirty="0">
                <a:effectLst/>
                <a:latin typeface="Söhne"/>
              </a:rPr>
              <a:t>Recommendations</a:t>
            </a:r>
            <a:endParaRPr lang="en-GB" dirty="0"/>
          </a:p>
        </p:txBody>
      </p:sp>
      <p:graphicFrame>
        <p:nvGraphicFramePr>
          <p:cNvPr id="5" name="Content Placeholder 2">
            <a:extLst>
              <a:ext uri="{FF2B5EF4-FFF2-40B4-BE49-F238E27FC236}">
                <a16:creationId xmlns:a16="http://schemas.microsoft.com/office/drawing/2014/main" id="{3F1033CD-3121-4EBE-8732-98BC5B12A5F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3690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2E192-512A-5A4A-69E3-7614F6E78E5D}"/>
              </a:ext>
            </a:extLst>
          </p:cNvPr>
          <p:cNvSpPr>
            <a:spLocks noGrp="1"/>
          </p:cNvSpPr>
          <p:nvPr>
            <p:ph type="title"/>
          </p:nvPr>
        </p:nvSpPr>
        <p:spPr>
          <a:xfrm>
            <a:off x="466722" y="586855"/>
            <a:ext cx="3201366" cy="3387497"/>
          </a:xfrm>
        </p:spPr>
        <p:txBody>
          <a:bodyPr anchor="b">
            <a:normAutofit/>
          </a:bodyPr>
          <a:lstStyle/>
          <a:p>
            <a:pPr algn="r"/>
            <a:r>
              <a:rPr lang="en-GB" sz="4000" b="1" i="0">
                <a:solidFill>
                  <a:srgbClr val="FFFFFF"/>
                </a:solidFill>
                <a:effectLst/>
                <a:latin typeface="Söhne"/>
              </a:rPr>
              <a:t>Conclusion</a:t>
            </a:r>
            <a:endParaRPr lang="en-GB" sz="4000">
              <a:solidFill>
                <a:srgbClr val="FFFFFF"/>
              </a:solidFill>
            </a:endParaRPr>
          </a:p>
        </p:txBody>
      </p:sp>
      <p:sp>
        <p:nvSpPr>
          <p:cNvPr id="3" name="Content Placeholder 2">
            <a:extLst>
              <a:ext uri="{FF2B5EF4-FFF2-40B4-BE49-F238E27FC236}">
                <a16:creationId xmlns:a16="http://schemas.microsoft.com/office/drawing/2014/main" id="{9A524BF8-2D93-35C2-0ACA-ACC9C884C626}"/>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GB" sz="2000" b="1" i="0">
                <a:effectLst/>
                <a:latin typeface="Times New Roman" panose="02020603050405020304" pitchFamily="18" charset="0"/>
                <a:cs typeface="Times New Roman" panose="02020603050405020304" pitchFamily="18" charset="0"/>
              </a:rPr>
              <a:t>Reflection on Wilko's Closure:</a:t>
            </a:r>
            <a:r>
              <a:rPr lang="en-GB" sz="2000" b="0" i="0">
                <a:effectLst/>
                <a:latin typeface="Times New Roman" panose="02020603050405020304" pitchFamily="18" charset="0"/>
                <a:cs typeface="Times New Roman" panose="02020603050405020304" pitchFamily="18" charset="0"/>
              </a:rPr>
              <a:t> SCAMPER model analysis provided potential avenues to prevent closure.</a:t>
            </a:r>
          </a:p>
          <a:p>
            <a:pPr>
              <a:buFont typeface="Arial" panose="020B0604020202020204" pitchFamily="34" charset="0"/>
              <a:buChar char="•"/>
            </a:pPr>
            <a:r>
              <a:rPr lang="en-GB" sz="2000" b="1" i="0">
                <a:effectLst/>
                <a:latin typeface="Times New Roman" panose="02020603050405020304" pitchFamily="18" charset="0"/>
                <a:cs typeface="Times New Roman" panose="02020603050405020304" pitchFamily="18" charset="0"/>
              </a:rPr>
              <a:t>Proactive Measures and Operational Enhancements:</a:t>
            </a:r>
            <a:r>
              <a:rPr lang="en-GB" sz="2000" b="0" i="0">
                <a:effectLst/>
                <a:latin typeface="Times New Roman" panose="02020603050405020304" pitchFamily="18" charset="0"/>
                <a:cs typeface="Times New Roman" panose="02020603050405020304" pitchFamily="18" charset="0"/>
              </a:rPr>
              <a:t> Substituting products, strategic partnerships, e-commerce emphasis, and operational streamlining.</a:t>
            </a:r>
          </a:p>
          <a:p>
            <a:pPr>
              <a:buFont typeface="Arial" panose="020B0604020202020204" pitchFamily="34" charset="0"/>
              <a:buChar char="•"/>
            </a:pPr>
            <a:r>
              <a:rPr lang="en-GB" sz="2000" b="1" i="0">
                <a:effectLst/>
                <a:latin typeface="Times New Roman" panose="02020603050405020304" pitchFamily="18" charset="0"/>
                <a:cs typeface="Times New Roman" panose="02020603050405020304" pitchFamily="18" charset="0"/>
              </a:rPr>
              <a:t>Future Imperative:</a:t>
            </a:r>
            <a:r>
              <a:rPr lang="en-GB" sz="2000" b="0" i="0">
                <a:effectLst/>
                <a:latin typeface="Times New Roman" panose="02020603050405020304" pitchFamily="18" charset="0"/>
                <a:cs typeface="Times New Roman" panose="02020603050405020304" pitchFamily="18" charset="0"/>
              </a:rPr>
              <a:t> Continuous innovation and adaptation are crucial in a rapidly changing market environment.</a:t>
            </a:r>
          </a:p>
          <a:p>
            <a:pPr>
              <a:buFont typeface="Arial" panose="020B0604020202020204" pitchFamily="34" charset="0"/>
              <a:buChar char="•"/>
            </a:pPr>
            <a:r>
              <a:rPr lang="en-GB" sz="2000" b="1" i="0">
                <a:effectLst/>
                <a:latin typeface="Times New Roman" panose="02020603050405020304" pitchFamily="18" charset="0"/>
                <a:cs typeface="Times New Roman" panose="02020603050405020304" pitchFamily="18" charset="0"/>
              </a:rPr>
              <a:t>Lessons Learned:</a:t>
            </a:r>
            <a:r>
              <a:rPr lang="en-GB" sz="2000" b="0" i="0">
                <a:effectLst/>
                <a:latin typeface="Times New Roman" panose="02020603050405020304" pitchFamily="18" charset="0"/>
                <a:cs typeface="Times New Roman" panose="02020603050405020304" pitchFamily="18" charset="0"/>
              </a:rPr>
              <a:t> Wilko’s challenges highlight the need for businesses to innovate and adapt continuously.</a:t>
            </a:r>
          </a:p>
          <a:p>
            <a:pPr marL="0" indent="0">
              <a:buNone/>
            </a:pPr>
            <a:endParaRPr lang="en-GB" sz="2000"/>
          </a:p>
        </p:txBody>
      </p:sp>
    </p:spTree>
    <p:extLst>
      <p:ext uri="{BB962C8B-B14F-4D97-AF65-F5344CB8AC3E}">
        <p14:creationId xmlns:p14="http://schemas.microsoft.com/office/powerpoint/2010/main" val="1873777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CFAEC-F119-9ED7-99C9-09A1E621137F}"/>
              </a:ext>
            </a:extLst>
          </p:cNvPr>
          <p:cNvSpPr>
            <a:spLocks noGrp="1"/>
          </p:cNvSpPr>
          <p:nvPr>
            <p:ph type="title"/>
          </p:nvPr>
        </p:nvSpPr>
        <p:spPr>
          <a:xfrm>
            <a:off x="4725382" y="643260"/>
            <a:ext cx="6195081" cy="1576054"/>
          </a:xfrm>
        </p:spPr>
        <p:txBody>
          <a:bodyPr anchor="b">
            <a:normAutofit/>
          </a:bodyPr>
          <a:lstStyle/>
          <a:p>
            <a:r>
              <a:rPr lang="en-GB" sz="3600" dirty="0">
                <a:solidFill>
                  <a:schemeClr val="tx2"/>
                </a:solidFill>
              </a:rPr>
              <a:t>References </a:t>
            </a:r>
          </a:p>
        </p:txBody>
      </p:sp>
      <p:sp>
        <p:nvSpPr>
          <p:cNvPr id="8" name="Freeform: Shape 7">
            <a:extLst>
              <a:ext uri="{FF2B5EF4-FFF2-40B4-BE49-F238E27FC236}">
                <a16:creationId xmlns:a16="http://schemas.microsoft.com/office/drawing/2014/main" id="{965701A1-6702-97E2-FDA3-D766A6A0B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42313">
            <a:off x="-122271" y="844079"/>
            <a:ext cx="1274987" cy="1053765"/>
          </a:xfrm>
          <a:custGeom>
            <a:avLst/>
            <a:gdLst>
              <a:gd name="connsiteX0" fmla="*/ 28155 w 1274987"/>
              <a:gd name="connsiteY0" fmla="*/ 17133 h 1053765"/>
              <a:gd name="connsiteX1" fmla="*/ 613218 w 1274987"/>
              <a:gd name="connsiteY1" fmla="*/ 79473 h 1053765"/>
              <a:gd name="connsiteX2" fmla="*/ 1094738 w 1274987"/>
              <a:gd name="connsiteY2" fmla="*/ 458170 h 1053765"/>
              <a:gd name="connsiteX3" fmla="*/ 1260715 w 1274987"/>
              <a:gd name="connsiteY3" fmla="*/ 875444 h 1053765"/>
              <a:gd name="connsiteX4" fmla="*/ 1274569 w 1274987"/>
              <a:gd name="connsiteY4" fmla="*/ 1044480 h 1053765"/>
              <a:gd name="connsiteX5" fmla="*/ 1195790 w 1274987"/>
              <a:gd name="connsiteY5" fmla="*/ 1044946 h 1053765"/>
              <a:gd name="connsiteX6" fmla="*/ 349940 w 1274987"/>
              <a:gd name="connsiteY6" fmla="*/ 859242 h 1053765"/>
              <a:gd name="connsiteX7" fmla="*/ 172845 w 1274987"/>
              <a:gd name="connsiteY7" fmla="*/ 813281 h 1053765"/>
              <a:gd name="connsiteX8" fmla="*/ 0 w 1274987"/>
              <a:gd name="connsiteY8" fmla="*/ 25294 h 105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4987" h="1053765">
                <a:moveTo>
                  <a:pt x="28155" y="17133"/>
                </a:moveTo>
                <a:cubicBezTo>
                  <a:pt x="225435" y="-25943"/>
                  <a:pt x="445581" y="18661"/>
                  <a:pt x="613218" y="79473"/>
                </a:cubicBezTo>
                <a:cubicBezTo>
                  <a:pt x="804803" y="148973"/>
                  <a:pt x="986821" y="325508"/>
                  <a:pt x="1094738" y="458170"/>
                </a:cubicBezTo>
                <a:cubicBezTo>
                  <a:pt x="1202654" y="590832"/>
                  <a:pt x="1243206" y="757481"/>
                  <a:pt x="1260715" y="875444"/>
                </a:cubicBezTo>
                <a:cubicBezTo>
                  <a:pt x="1264163" y="908176"/>
                  <a:pt x="1277505" y="1021069"/>
                  <a:pt x="1274569" y="1044480"/>
                </a:cubicBezTo>
                <a:cubicBezTo>
                  <a:pt x="1263505" y="1058303"/>
                  <a:pt x="1246986" y="1055191"/>
                  <a:pt x="1195790" y="1044946"/>
                </a:cubicBezTo>
                <a:cubicBezTo>
                  <a:pt x="912975" y="1003179"/>
                  <a:pt x="633455" y="932979"/>
                  <a:pt x="349940" y="859242"/>
                </a:cubicBezTo>
                <a:lnTo>
                  <a:pt x="172845" y="813281"/>
                </a:lnTo>
                <a:lnTo>
                  <a:pt x="0" y="25294"/>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0" name="Group 9">
            <a:extLst>
              <a:ext uri="{FF2B5EF4-FFF2-40B4-BE49-F238E27FC236}">
                <a16:creationId xmlns:a16="http://schemas.microsoft.com/office/drawing/2014/main" id="{8FCB18FC-DCF4-0937-320A-92B5AB07A8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77615" y="370219"/>
            <a:ext cx="351313" cy="359331"/>
            <a:chOff x="9553737" y="5949448"/>
            <a:chExt cx="351313" cy="359331"/>
          </a:xfrm>
        </p:grpSpPr>
        <p:sp>
          <p:nvSpPr>
            <p:cNvPr id="11" name="Freeform: Shape 10">
              <a:extLst>
                <a:ext uri="{FF2B5EF4-FFF2-40B4-BE49-F238E27FC236}">
                  <a16:creationId xmlns:a16="http://schemas.microsoft.com/office/drawing/2014/main" id="{3C117547-BB14-BB27-1C13-55E1D59381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53738" y="5949448"/>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CEA52A3-435A-4072-874D-4E07A58F1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53737" y="5954115"/>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4" name="Freeform: Shape 13">
            <a:extLst>
              <a:ext uri="{FF2B5EF4-FFF2-40B4-BE49-F238E27FC236}">
                <a16:creationId xmlns:a16="http://schemas.microsoft.com/office/drawing/2014/main" id="{7C93153C-A191-C0D8-765C-1AA01BA0E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178026" flipH="1" flipV="1">
            <a:off x="76741" y="2855226"/>
            <a:ext cx="1279679" cy="1147201"/>
          </a:xfrm>
          <a:custGeom>
            <a:avLst/>
            <a:gdLst>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340649 w 1619348"/>
              <a:gd name="connsiteY15" fmla="*/ 1227684 h 1455334"/>
              <a:gd name="connsiteX16" fmla="*/ 164618 w 1619348"/>
              <a:gd name="connsiteY16" fmla="*/ 1081639 h 1455334"/>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164618 w 1619348"/>
              <a:gd name="connsiteY15" fmla="*/ 1081639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49450"/>
              <a:gd name="connsiteX1" fmla="*/ 0 w 1619348"/>
              <a:gd name="connsiteY1" fmla="*/ 910437 h 1449450"/>
              <a:gd name="connsiteX2" fmla="*/ 379896 w 1619348"/>
              <a:gd name="connsiteY2" fmla="*/ 396309 h 1449450"/>
              <a:gd name="connsiteX3" fmla="*/ 907704 w 1619348"/>
              <a:gd name="connsiteY3" fmla="*/ 46408 h 1449450"/>
              <a:gd name="connsiteX4" fmla="*/ 1619348 w 1619348"/>
              <a:gd name="connsiteY4" fmla="*/ 19864 h 1449450"/>
              <a:gd name="connsiteX5" fmla="*/ 1336246 w 1619348"/>
              <a:gd name="connsiteY5" fmla="*/ 430433 h 1449450"/>
              <a:gd name="connsiteX6" fmla="*/ 1004984 w 1619348"/>
              <a:gd name="connsiteY6" fmla="*/ 698792 h 1449450"/>
              <a:gd name="connsiteX7" fmla="*/ 798499 w 1619348"/>
              <a:gd name="connsiteY7" fmla="*/ 808317 h 1449450"/>
              <a:gd name="connsiteX8" fmla="*/ 800389 w 1619348"/>
              <a:gd name="connsiteY8" fmla="*/ 844290 h 1449450"/>
              <a:gd name="connsiteX9" fmla="*/ 1054824 w 1619348"/>
              <a:gd name="connsiteY9" fmla="*/ 924348 h 1449450"/>
              <a:gd name="connsiteX10" fmla="*/ 1514867 w 1619348"/>
              <a:gd name="connsiteY10" fmla="*/ 1141481 h 1449450"/>
              <a:gd name="connsiteX11" fmla="*/ 1589766 w 1619348"/>
              <a:gd name="connsiteY11" fmla="*/ 1187689 h 1449450"/>
              <a:gd name="connsiteX12" fmla="*/ 1370811 w 1619348"/>
              <a:gd name="connsiteY12" fmla="*/ 1445268 h 1449450"/>
              <a:gd name="connsiteX13" fmla="*/ 1323182 w 1619348"/>
              <a:gd name="connsiteY13" fmla="*/ 1447990 h 1449450"/>
              <a:gd name="connsiteX14" fmla="*/ 814568 w 1619348"/>
              <a:gd name="connsiteY14" fmla="*/ 1400582 h 1449450"/>
              <a:gd name="connsiteX15" fmla="*/ 283148 w 1619348"/>
              <a:gd name="connsiteY15" fmla="*/ 1129982 h 1449450"/>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19348" h="1451706">
                <a:moveTo>
                  <a:pt x="283148" y="1132238"/>
                </a:moveTo>
                <a:cubicBezTo>
                  <a:pt x="147387" y="1050547"/>
                  <a:pt x="41739" y="969217"/>
                  <a:pt x="0" y="912693"/>
                </a:cubicBezTo>
                <a:cubicBezTo>
                  <a:pt x="126820" y="747535"/>
                  <a:pt x="242915" y="592015"/>
                  <a:pt x="392066" y="437499"/>
                </a:cubicBezTo>
                <a:cubicBezTo>
                  <a:pt x="540766" y="283450"/>
                  <a:pt x="703157" y="117894"/>
                  <a:pt x="907704" y="48664"/>
                </a:cubicBezTo>
                <a:cubicBezTo>
                  <a:pt x="1112251" y="-20566"/>
                  <a:pt x="1574254" y="-2821"/>
                  <a:pt x="1619348" y="22120"/>
                </a:cubicBezTo>
                <a:cubicBezTo>
                  <a:pt x="1576729" y="164256"/>
                  <a:pt x="1500114" y="264780"/>
                  <a:pt x="1336246" y="432689"/>
                </a:cubicBezTo>
                <a:cubicBezTo>
                  <a:pt x="1221147" y="544616"/>
                  <a:pt x="1094608" y="638068"/>
                  <a:pt x="1004984" y="701048"/>
                </a:cubicBezTo>
                <a:cubicBezTo>
                  <a:pt x="915359" y="764029"/>
                  <a:pt x="832598" y="786323"/>
                  <a:pt x="798499" y="810573"/>
                </a:cubicBezTo>
                <a:cubicBezTo>
                  <a:pt x="764400" y="834823"/>
                  <a:pt x="757668" y="827208"/>
                  <a:pt x="800389" y="846546"/>
                </a:cubicBezTo>
                <a:cubicBezTo>
                  <a:pt x="843110" y="865885"/>
                  <a:pt x="935744" y="877072"/>
                  <a:pt x="1054824" y="926604"/>
                </a:cubicBezTo>
                <a:cubicBezTo>
                  <a:pt x="1173903" y="976135"/>
                  <a:pt x="1375763" y="1066029"/>
                  <a:pt x="1514867" y="1143737"/>
                </a:cubicBezTo>
                <a:lnTo>
                  <a:pt x="1589766" y="1189945"/>
                </a:lnTo>
                <a:lnTo>
                  <a:pt x="1370811" y="1447524"/>
                </a:lnTo>
                <a:lnTo>
                  <a:pt x="1323182" y="1450246"/>
                </a:lnTo>
                <a:cubicBezTo>
                  <a:pt x="1168686" y="1458623"/>
                  <a:pt x="954594" y="1429397"/>
                  <a:pt x="814568" y="1402838"/>
                </a:cubicBezTo>
                <a:cubicBezTo>
                  <a:pt x="621474" y="1341780"/>
                  <a:pt x="418909" y="1213929"/>
                  <a:pt x="283148" y="1132238"/>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7EEB61BD-BC36-F14B-609A-3FACBC289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1552182" y="2219465"/>
            <a:ext cx="442769" cy="445803"/>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 name="Group 17">
            <a:extLst>
              <a:ext uri="{FF2B5EF4-FFF2-40B4-BE49-F238E27FC236}">
                <a16:creationId xmlns:a16="http://schemas.microsoft.com/office/drawing/2014/main" id="{8F464F07-0D7E-66CA-BE4F-C2D0C1DEA5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24119" flipH="1">
            <a:off x="2432655" y="301732"/>
            <a:ext cx="1284318" cy="1937410"/>
            <a:chOff x="11748101" y="3114058"/>
            <a:chExt cx="1284318" cy="1937410"/>
          </a:xfrm>
        </p:grpSpPr>
        <p:sp>
          <p:nvSpPr>
            <p:cNvPr id="19" name="Freeform: Shape 18">
              <a:extLst>
                <a:ext uri="{FF2B5EF4-FFF2-40B4-BE49-F238E27FC236}">
                  <a16:creationId xmlns:a16="http://schemas.microsoft.com/office/drawing/2014/main" id="{5EE1B48D-FF5A-846C-BCEE-2A936EE21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748101" y="3114058"/>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592F9F4E-63D9-377B-043B-81C65D28C9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748101" y="3114058"/>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20000"/>
                <a:lumOff val="80000"/>
                <a:alpha val="4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Shape 21">
            <a:extLst>
              <a:ext uri="{FF2B5EF4-FFF2-40B4-BE49-F238E27FC236}">
                <a16:creationId xmlns:a16="http://schemas.microsoft.com/office/drawing/2014/main" id="{8389DF01-A7F4-F947-B97C-7CF06510A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178026" flipH="1" flipV="1">
            <a:off x="76742" y="2855226"/>
            <a:ext cx="1279679" cy="1147201"/>
          </a:xfrm>
          <a:custGeom>
            <a:avLst/>
            <a:gdLst>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340649 w 1619348"/>
              <a:gd name="connsiteY15" fmla="*/ 1227684 h 1455334"/>
              <a:gd name="connsiteX16" fmla="*/ 164618 w 1619348"/>
              <a:gd name="connsiteY16" fmla="*/ 1081639 h 1455334"/>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164618 w 1619348"/>
              <a:gd name="connsiteY15" fmla="*/ 1081639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49450"/>
              <a:gd name="connsiteX1" fmla="*/ 0 w 1619348"/>
              <a:gd name="connsiteY1" fmla="*/ 910437 h 1449450"/>
              <a:gd name="connsiteX2" fmla="*/ 379896 w 1619348"/>
              <a:gd name="connsiteY2" fmla="*/ 396309 h 1449450"/>
              <a:gd name="connsiteX3" fmla="*/ 907704 w 1619348"/>
              <a:gd name="connsiteY3" fmla="*/ 46408 h 1449450"/>
              <a:gd name="connsiteX4" fmla="*/ 1619348 w 1619348"/>
              <a:gd name="connsiteY4" fmla="*/ 19864 h 1449450"/>
              <a:gd name="connsiteX5" fmla="*/ 1336246 w 1619348"/>
              <a:gd name="connsiteY5" fmla="*/ 430433 h 1449450"/>
              <a:gd name="connsiteX6" fmla="*/ 1004984 w 1619348"/>
              <a:gd name="connsiteY6" fmla="*/ 698792 h 1449450"/>
              <a:gd name="connsiteX7" fmla="*/ 798499 w 1619348"/>
              <a:gd name="connsiteY7" fmla="*/ 808317 h 1449450"/>
              <a:gd name="connsiteX8" fmla="*/ 800389 w 1619348"/>
              <a:gd name="connsiteY8" fmla="*/ 844290 h 1449450"/>
              <a:gd name="connsiteX9" fmla="*/ 1054824 w 1619348"/>
              <a:gd name="connsiteY9" fmla="*/ 924348 h 1449450"/>
              <a:gd name="connsiteX10" fmla="*/ 1514867 w 1619348"/>
              <a:gd name="connsiteY10" fmla="*/ 1141481 h 1449450"/>
              <a:gd name="connsiteX11" fmla="*/ 1589766 w 1619348"/>
              <a:gd name="connsiteY11" fmla="*/ 1187689 h 1449450"/>
              <a:gd name="connsiteX12" fmla="*/ 1370811 w 1619348"/>
              <a:gd name="connsiteY12" fmla="*/ 1445268 h 1449450"/>
              <a:gd name="connsiteX13" fmla="*/ 1323182 w 1619348"/>
              <a:gd name="connsiteY13" fmla="*/ 1447990 h 1449450"/>
              <a:gd name="connsiteX14" fmla="*/ 814568 w 1619348"/>
              <a:gd name="connsiteY14" fmla="*/ 1400582 h 1449450"/>
              <a:gd name="connsiteX15" fmla="*/ 283148 w 1619348"/>
              <a:gd name="connsiteY15" fmla="*/ 1129982 h 1449450"/>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19348" h="1451706">
                <a:moveTo>
                  <a:pt x="283148" y="1132238"/>
                </a:moveTo>
                <a:cubicBezTo>
                  <a:pt x="147387" y="1050547"/>
                  <a:pt x="41739" y="969217"/>
                  <a:pt x="0" y="912693"/>
                </a:cubicBezTo>
                <a:cubicBezTo>
                  <a:pt x="126820" y="747535"/>
                  <a:pt x="242915" y="592015"/>
                  <a:pt x="392066" y="437499"/>
                </a:cubicBezTo>
                <a:cubicBezTo>
                  <a:pt x="540766" y="283450"/>
                  <a:pt x="703157" y="117894"/>
                  <a:pt x="907704" y="48664"/>
                </a:cubicBezTo>
                <a:cubicBezTo>
                  <a:pt x="1112251" y="-20566"/>
                  <a:pt x="1574254" y="-2821"/>
                  <a:pt x="1619348" y="22120"/>
                </a:cubicBezTo>
                <a:cubicBezTo>
                  <a:pt x="1576729" y="164256"/>
                  <a:pt x="1500114" y="264780"/>
                  <a:pt x="1336246" y="432689"/>
                </a:cubicBezTo>
                <a:cubicBezTo>
                  <a:pt x="1221147" y="544616"/>
                  <a:pt x="1094608" y="638068"/>
                  <a:pt x="1004984" y="701048"/>
                </a:cubicBezTo>
                <a:cubicBezTo>
                  <a:pt x="915359" y="764029"/>
                  <a:pt x="832598" y="786323"/>
                  <a:pt x="798499" y="810573"/>
                </a:cubicBezTo>
                <a:cubicBezTo>
                  <a:pt x="764400" y="834823"/>
                  <a:pt x="757668" y="827208"/>
                  <a:pt x="800389" y="846546"/>
                </a:cubicBezTo>
                <a:cubicBezTo>
                  <a:pt x="843110" y="865885"/>
                  <a:pt x="935744" y="877072"/>
                  <a:pt x="1054824" y="926604"/>
                </a:cubicBezTo>
                <a:cubicBezTo>
                  <a:pt x="1173903" y="976135"/>
                  <a:pt x="1375763" y="1066029"/>
                  <a:pt x="1514867" y="1143737"/>
                </a:cubicBezTo>
                <a:lnTo>
                  <a:pt x="1589766" y="1189945"/>
                </a:lnTo>
                <a:lnTo>
                  <a:pt x="1370811" y="1447524"/>
                </a:lnTo>
                <a:lnTo>
                  <a:pt x="1323182" y="1450246"/>
                </a:lnTo>
                <a:cubicBezTo>
                  <a:pt x="1168686" y="1458623"/>
                  <a:pt x="954594" y="1429397"/>
                  <a:pt x="814568" y="1402838"/>
                </a:cubicBezTo>
                <a:cubicBezTo>
                  <a:pt x="621474" y="1341780"/>
                  <a:pt x="418909" y="1213929"/>
                  <a:pt x="283148" y="1132238"/>
                </a:cubicBezTo>
                <a:close/>
              </a:path>
            </a:pathLst>
          </a:custGeom>
          <a:solidFill>
            <a:schemeClr val="accent4">
              <a:lumMod val="40000"/>
              <a:lumOff val="6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4E4203D9-ED40-164B-0213-240FABE5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167868">
            <a:off x="1881899" y="3363262"/>
            <a:ext cx="1493750" cy="1040697"/>
          </a:xfrm>
          <a:custGeom>
            <a:avLst/>
            <a:gdLst>
              <a:gd name="connsiteX0" fmla="*/ 1007721 w 1719134"/>
              <a:gd name="connsiteY0" fmla="*/ 80 h 1362800"/>
              <a:gd name="connsiteX1" fmla="*/ 1353550 w 1719134"/>
              <a:gd name="connsiteY1" fmla="*/ 149151 h 1362800"/>
              <a:gd name="connsiteX2" fmla="*/ 1637568 w 1719134"/>
              <a:gd name="connsiteY2" fmla="*/ 474733 h 1362800"/>
              <a:gd name="connsiteX3" fmla="*/ 1719018 w 1719134"/>
              <a:gd name="connsiteY3" fmla="*/ 1228710 h 1362800"/>
              <a:gd name="connsiteX4" fmla="*/ 1719134 w 1719134"/>
              <a:gd name="connsiteY4" fmla="*/ 1229716 h 1362800"/>
              <a:gd name="connsiteX5" fmla="*/ 1381687 w 1719134"/>
              <a:gd name="connsiteY5" fmla="*/ 1256031 h 1362800"/>
              <a:gd name="connsiteX6" fmla="*/ 1379439 w 1719134"/>
              <a:gd name="connsiteY6" fmla="*/ 1252042 h 1362800"/>
              <a:gd name="connsiteX7" fmla="*/ 1346623 w 1719134"/>
              <a:gd name="connsiteY7" fmla="*/ 758751 h 1362800"/>
              <a:gd name="connsiteX8" fmla="*/ 1256568 w 1719134"/>
              <a:gd name="connsiteY8" fmla="*/ 509370 h 1362800"/>
              <a:gd name="connsiteX9" fmla="*/ 1014114 w 1719134"/>
              <a:gd name="connsiteY9" fmla="*/ 384679 h 1362800"/>
              <a:gd name="connsiteX10" fmla="*/ 570768 w 1719134"/>
              <a:gd name="connsiteY10" fmla="*/ 495515 h 1362800"/>
              <a:gd name="connsiteX11" fmla="*/ 328314 w 1719134"/>
              <a:gd name="connsiteY11" fmla="*/ 848806 h 1362800"/>
              <a:gd name="connsiteX12" fmla="*/ 337568 w 1719134"/>
              <a:gd name="connsiteY12" fmla="*/ 1327275 h 1362800"/>
              <a:gd name="connsiteX13" fmla="*/ 337035 w 1719134"/>
              <a:gd name="connsiteY13" fmla="*/ 1337494 h 1362800"/>
              <a:gd name="connsiteX14" fmla="*/ 12525 w 1719134"/>
              <a:gd name="connsiteY14" fmla="*/ 1362800 h 1362800"/>
              <a:gd name="connsiteX15" fmla="*/ 9836 w 1719134"/>
              <a:gd name="connsiteY15" fmla="*/ 1352962 h 1362800"/>
              <a:gd name="connsiteX16" fmla="*/ 51223 w 1719134"/>
              <a:gd name="connsiteY16" fmla="*/ 786461 h 1362800"/>
              <a:gd name="connsiteX17" fmla="*/ 307532 w 1719134"/>
              <a:gd name="connsiteY17" fmla="*/ 287697 h 1362800"/>
              <a:gd name="connsiteX18" fmla="*/ 944841 w 1719134"/>
              <a:gd name="connsiteY18" fmla="*/ 3679 h 1362800"/>
              <a:gd name="connsiteX19" fmla="*/ 1007721 w 1719134"/>
              <a:gd name="connsiteY19" fmla="*/ 80 h 1362800"/>
              <a:gd name="connsiteX0" fmla="*/ 1008116 w 1719529"/>
              <a:gd name="connsiteY0" fmla="*/ 80 h 1362800"/>
              <a:gd name="connsiteX1" fmla="*/ 1353945 w 1719529"/>
              <a:gd name="connsiteY1" fmla="*/ 149151 h 1362800"/>
              <a:gd name="connsiteX2" fmla="*/ 1637963 w 1719529"/>
              <a:gd name="connsiteY2" fmla="*/ 474733 h 1362800"/>
              <a:gd name="connsiteX3" fmla="*/ 1719413 w 1719529"/>
              <a:gd name="connsiteY3" fmla="*/ 1228710 h 1362800"/>
              <a:gd name="connsiteX4" fmla="*/ 1719529 w 1719529"/>
              <a:gd name="connsiteY4" fmla="*/ 1229716 h 1362800"/>
              <a:gd name="connsiteX5" fmla="*/ 1382082 w 1719529"/>
              <a:gd name="connsiteY5" fmla="*/ 1256031 h 1362800"/>
              <a:gd name="connsiteX6" fmla="*/ 1379834 w 1719529"/>
              <a:gd name="connsiteY6" fmla="*/ 1252042 h 1362800"/>
              <a:gd name="connsiteX7" fmla="*/ 1347018 w 1719529"/>
              <a:gd name="connsiteY7" fmla="*/ 758751 h 1362800"/>
              <a:gd name="connsiteX8" fmla="*/ 1256963 w 1719529"/>
              <a:gd name="connsiteY8" fmla="*/ 509370 h 1362800"/>
              <a:gd name="connsiteX9" fmla="*/ 1014509 w 1719529"/>
              <a:gd name="connsiteY9" fmla="*/ 384679 h 1362800"/>
              <a:gd name="connsiteX10" fmla="*/ 571163 w 1719529"/>
              <a:gd name="connsiteY10" fmla="*/ 495515 h 1362800"/>
              <a:gd name="connsiteX11" fmla="*/ 328709 w 1719529"/>
              <a:gd name="connsiteY11" fmla="*/ 848806 h 1362800"/>
              <a:gd name="connsiteX12" fmla="*/ 337963 w 1719529"/>
              <a:gd name="connsiteY12" fmla="*/ 1327275 h 1362800"/>
              <a:gd name="connsiteX13" fmla="*/ 337430 w 1719529"/>
              <a:gd name="connsiteY13" fmla="*/ 1337494 h 1362800"/>
              <a:gd name="connsiteX14" fmla="*/ 12920 w 1719529"/>
              <a:gd name="connsiteY14" fmla="*/ 1362800 h 1362800"/>
              <a:gd name="connsiteX15" fmla="*/ 10231 w 1719529"/>
              <a:gd name="connsiteY15" fmla="*/ 1352962 h 1362800"/>
              <a:gd name="connsiteX16" fmla="*/ 51618 w 1719529"/>
              <a:gd name="connsiteY16" fmla="*/ 786461 h 1362800"/>
              <a:gd name="connsiteX17" fmla="*/ 272760 w 1719529"/>
              <a:gd name="connsiteY17" fmla="*/ 244950 h 1362800"/>
              <a:gd name="connsiteX18" fmla="*/ 945236 w 1719529"/>
              <a:gd name="connsiteY18" fmla="*/ 3679 h 1362800"/>
              <a:gd name="connsiteX19" fmla="*/ 1008116 w 1719529"/>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28542 w 1719362"/>
              <a:gd name="connsiteY11" fmla="*/ 848806 h 1362800"/>
              <a:gd name="connsiteX12" fmla="*/ 337796 w 1719362"/>
              <a:gd name="connsiteY12" fmla="*/ 1327275 h 1362800"/>
              <a:gd name="connsiteX13" fmla="*/ 337263 w 1719362"/>
              <a:gd name="connsiteY13" fmla="*/ 1337494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87159 w 1719362"/>
              <a:gd name="connsiteY11" fmla="*/ 838119 h 1362800"/>
              <a:gd name="connsiteX12" fmla="*/ 337796 w 1719362"/>
              <a:gd name="connsiteY12" fmla="*/ 1327275 h 1362800"/>
              <a:gd name="connsiteX13" fmla="*/ 337263 w 1719362"/>
              <a:gd name="connsiteY13" fmla="*/ 1337494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87159 w 1719362"/>
              <a:gd name="connsiteY11" fmla="*/ 838119 h 1362800"/>
              <a:gd name="connsiteX12" fmla="*/ 337796 w 1719362"/>
              <a:gd name="connsiteY12" fmla="*/ 13272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87159 w 1719362"/>
              <a:gd name="connsiteY11" fmla="*/ 838119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41169 w 1719362"/>
              <a:gd name="connsiteY8" fmla="*/ 51395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41169 w 1719362"/>
              <a:gd name="connsiteY8" fmla="*/ 513950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41169 w 1719362"/>
              <a:gd name="connsiteY8" fmla="*/ 513950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75991 w 1719362"/>
              <a:gd name="connsiteY13" fmla="*/ 1361920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64800 w 1719362"/>
              <a:gd name="connsiteY12" fmla="*/ 1270788 h 1362800"/>
              <a:gd name="connsiteX13" fmla="*/ 475991 w 1719362"/>
              <a:gd name="connsiteY13" fmla="*/ 1361920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57501 w 1719362"/>
              <a:gd name="connsiteY11" fmla="*/ 803004 h 1362800"/>
              <a:gd name="connsiteX12" fmla="*/ 464800 w 1719362"/>
              <a:gd name="connsiteY12" fmla="*/ 1270788 h 1362800"/>
              <a:gd name="connsiteX13" fmla="*/ 475991 w 1719362"/>
              <a:gd name="connsiteY13" fmla="*/ 1361920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22264 w 1733677"/>
              <a:gd name="connsiteY0" fmla="*/ 80 h 1362800"/>
              <a:gd name="connsiteX1" fmla="*/ 1399357 w 1733677"/>
              <a:gd name="connsiteY1" fmla="*/ 118617 h 1362800"/>
              <a:gd name="connsiteX2" fmla="*/ 1652111 w 1733677"/>
              <a:gd name="connsiteY2" fmla="*/ 474733 h 1362800"/>
              <a:gd name="connsiteX3" fmla="*/ 1733561 w 1733677"/>
              <a:gd name="connsiteY3" fmla="*/ 1228710 h 1362800"/>
              <a:gd name="connsiteX4" fmla="*/ 1733677 w 1733677"/>
              <a:gd name="connsiteY4" fmla="*/ 1229716 h 1362800"/>
              <a:gd name="connsiteX5" fmla="*/ 1396230 w 1733677"/>
              <a:gd name="connsiteY5" fmla="*/ 1256031 h 1362800"/>
              <a:gd name="connsiteX6" fmla="*/ 1302154 w 1733677"/>
              <a:gd name="connsiteY6" fmla="*/ 1258148 h 1362800"/>
              <a:gd name="connsiteX7" fmla="*/ 1302554 w 1733677"/>
              <a:gd name="connsiteY7" fmla="*/ 751117 h 1362800"/>
              <a:gd name="connsiteX8" fmla="*/ 1206641 w 1733677"/>
              <a:gd name="connsiteY8" fmla="*/ 517003 h 1362800"/>
              <a:gd name="connsiteX9" fmla="*/ 993491 w 1733677"/>
              <a:gd name="connsiteY9" fmla="*/ 418265 h 1362800"/>
              <a:gd name="connsiteX10" fmla="*/ 585311 w 1733677"/>
              <a:gd name="connsiteY10" fmla="*/ 495515 h 1362800"/>
              <a:gd name="connsiteX11" fmla="*/ 471816 w 1733677"/>
              <a:gd name="connsiteY11" fmla="*/ 803004 h 1362800"/>
              <a:gd name="connsiteX12" fmla="*/ 479115 w 1733677"/>
              <a:gd name="connsiteY12" fmla="*/ 1270788 h 1362800"/>
              <a:gd name="connsiteX13" fmla="*/ 490306 w 1733677"/>
              <a:gd name="connsiteY13" fmla="*/ 1361920 h 1362800"/>
              <a:gd name="connsiteX14" fmla="*/ 27068 w 1733677"/>
              <a:gd name="connsiteY14" fmla="*/ 1362800 h 1362800"/>
              <a:gd name="connsiteX15" fmla="*/ 24379 w 1733677"/>
              <a:gd name="connsiteY15" fmla="*/ 1352962 h 1362800"/>
              <a:gd name="connsiteX16" fmla="*/ 26691 w 1733677"/>
              <a:gd name="connsiteY16" fmla="*/ 766614 h 1362800"/>
              <a:gd name="connsiteX17" fmla="*/ 281047 w 1733677"/>
              <a:gd name="connsiteY17" fmla="*/ 215943 h 1362800"/>
              <a:gd name="connsiteX18" fmla="*/ 959384 w 1733677"/>
              <a:gd name="connsiteY18" fmla="*/ 3679 h 1362800"/>
              <a:gd name="connsiteX19" fmla="*/ 1022264 w 1733677"/>
              <a:gd name="connsiteY19" fmla="*/ 80 h 1362800"/>
              <a:gd name="connsiteX0" fmla="*/ 1018629 w 1730042"/>
              <a:gd name="connsiteY0" fmla="*/ 80 h 1362800"/>
              <a:gd name="connsiteX1" fmla="*/ 1395722 w 1730042"/>
              <a:gd name="connsiteY1" fmla="*/ 118617 h 1362800"/>
              <a:gd name="connsiteX2" fmla="*/ 1648476 w 1730042"/>
              <a:gd name="connsiteY2" fmla="*/ 474733 h 1362800"/>
              <a:gd name="connsiteX3" fmla="*/ 1729926 w 1730042"/>
              <a:gd name="connsiteY3" fmla="*/ 1228710 h 1362800"/>
              <a:gd name="connsiteX4" fmla="*/ 1730042 w 1730042"/>
              <a:gd name="connsiteY4" fmla="*/ 1229716 h 1362800"/>
              <a:gd name="connsiteX5" fmla="*/ 1392595 w 1730042"/>
              <a:gd name="connsiteY5" fmla="*/ 1256031 h 1362800"/>
              <a:gd name="connsiteX6" fmla="*/ 1298519 w 1730042"/>
              <a:gd name="connsiteY6" fmla="*/ 1258148 h 1362800"/>
              <a:gd name="connsiteX7" fmla="*/ 1298919 w 1730042"/>
              <a:gd name="connsiteY7" fmla="*/ 751117 h 1362800"/>
              <a:gd name="connsiteX8" fmla="*/ 1203006 w 1730042"/>
              <a:gd name="connsiteY8" fmla="*/ 517003 h 1362800"/>
              <a:gd name="connsiteX9" fmla="*/ 989856 w 1730042"/>
              <a:gd name="connsiteY9" fmla="*/ 418265 h 1362800"/>
              <a:gd name="connsiteX10" fmla="*/ 581676 w 1730042"/>
              <a:gd name="connsiteY10" fmla="*/ 495515 h 1362800"/>
              <a:gd name="connsiteX11" fmla="*/ 468181 w 1730042"/>
              <a:gd name="connsiteY11" fmla="*/ 803004 h 1362800"/>
              <a:gd name="connsiteX12" fmla="*/ 475480 w 1730042"/>
              <a:gd name="connsiteY12" fmla="*/ 1270788 h 1362800"/>
              <a:gd name="connsiteX13" fmla="*/ 486671 w 1730042"/>
              <a:gd name="connsiteY13" fmla="*/ 1361920 h 1362800"/>
              <a:gd name="connsiteX14" fmla="*/ 23433 w 1730042"/>
              <a:gd name="connsiteY14" fmla="*/ 1362800 h 1362800"/>
              <a:gd name="connsiteX15" fmla="*/ 20744 w 1730042"/>
              <a:gd name="connsiteY15" fmla="*/ 1352962 h 1362800"/>
              <a:gd name="connsiteX16" fmla="*/ 23056 w 1730042"/>
              <a:gd name="connsiteY16" fmla="*/ 766614 h 1362800"/>
              <a:gd name="connsiteX17" fmla="*/ 222704 w 1730042"/>
              <a:gd name="connsiteY17" fmla="*/ 180830 h 1362800"/>
              <a:gd name="connsiteX18" fmla="*/ 955749 w 1730042"/>
              <a:gd name="connsiteY18" fmla="*/ 3679 h 1362800"/>
              <a:gd name="connsiteX19" fmla="*/ 1018629 w 1730042"/>
              <a:gd name="connsiteY19" fmla="*/ 80 h 1362800"/>
              <a:gd name="connsiteX0" fmla="*/ 1018629 w 1730042"/>
              <a:gd name="connsiteY0" fmla="*/ 80 h 1362800"/>
              <a:gd name="connsiteX1" fmla="*/ 1395722 w 1730042"/>
              <a:gd name="connsiteY1" fmla="*/ 118617 h 1362800"/>
              <a:gd name="connsiteX2" fmla="*/ 1648476 w 1730042"/>
              <a:gd name="connsiteY2" fmla="*/ 474733 h 1362800"/>
              <a:gd name="connsiteX3" fmla="*/ 1729926 w 1730042"/>
              <a:gd name="connsiteY3" fmla="*/ 1228710 h 1362800"/>
              <a:gd name="connsiteX4" fmla="*/ 1730042 w 1730042"/>
              <a:gd name="connsiteY4" fmla="*/ 1229716 h 1362800"/>
              <a:gd name="connsiteX5" fmla="*/ 1392595 w 1730042"/>
              <a:gd name="connsiteY5" fmla="*/ 1256031 h 1362800"/>
              <a:gd name="connsiteX6" fmla="*/ 1298519 w 1730042"/>
              <a:gd name="connsiteY6" fmla="*/ 1258148 h 1362800"/>
              <a:gd name="connsiteX7" fmla="*/ 1298919 w 1730042"/>
              <a:gd name="connsiteY7" fmla="*/ 751117 h 1362800"/>
              <a:gd name="connsiteX8" fmla="*/ 1203006 w 1730042"/>
              <a:gd name="connsiteY8" fmla="*/ 517003 h 1362800"/>
              <a:gd name="connsiteX9" fmla="*/ 989856 w 1730042"/>
              <a:gd name="connsiteY9" fmla="*/ 418265 h 1362800"/>
              <a:gd name="connsiteX10" fmla="*/ 581676 w 1730042"/>
              <a:gd name="connsiteY10" fmla="*/ 495515 h 1362800"/>
              <a:gd name="connsiteX11" fmla="*/ 468181 w 1730042"/>
              <a:gd name="connsiteY11" fmla="*/ 803004 h 1362800"/>
              <a:gd name="connsiteX12" fmla="*/ 475480 w 1730042"/>
              <a:gd name="connsiteY12" fmla="*/ 1270788 h 1362800"/>
              <a:gd name="connsiteX13" fmla="*/ 486671 w 1730042"/>
              <a:gd name="connsiteY13" fmla="*/ 1361920 h 1362800"/>
              <a:gd name="connsiteX14" fmla="*/ 23433 w 1730042"/>
              <a:gd name="connsiteY14" fmla="*/ 1362800 h 1362800"/>
              <a:gd name="connsiteX15" fmla="*/ 20744 w 1730042"/>
              <a:gd name="connsiteY15" fmla="*/ 1352962 h 1362800"/>
              <a:gd name="connsiteX16" fmla="*/ 23056 w 1730042"/>
              <a:gd name="connsiteY16" fmla="*/ 766614 h 1362800"/>
              <a:gd name="connsiteX17" fmla="*/ 222704 w 1730042"/>
              <a:gd name="connsiteY17" fmla="*/ 180830 h 1362800"/>
              <a:gd name="connsiteX18" fmla="*/ 955749 w 1730042"/>
              <a:gd name="connsiteY18" fmla="*/ 3679 h 1362800"/>
              <a:gd name="connsiteX19" fmla="*/ 1018629 w 1730042"/>
              <a:gd name="connsiteY19" fmla="*/ 80 h 1362800"/>
              <a:gd name="connsiteX0" fmla="*/ 1018629 w 1730042"/>
              <a:gd name="connsiteY0" fmla="*/ 0 h 1362720"/>
              <a:gd name="connsiteX1" fmla="*/ 1395722 w 1730042"/>
              <a:gd name="connsiteY1" fmla="*/ 118537 h 1362720"/>
              <a:gd name="connsiteX2" fmla="*/ 1648476 w 1730042"/>
              <a:gd name="connsiteY2" fmla="*/ 474653 h 1362720"/>
              <a:gd name="connsiteX3" fmla="*/ 1729926 w 1730042"/>
              <a:gd name="connsiteY3" fmla="*/ 1228630 h 1362720"/>
              <a:gd name="connsiteX4" fmla="*/ 1730042 w 1730042"/>
              <a:gd name="connsiteY4" fmla="*/ 1229636 h 1362720"/>
              <a:gd name="connsiteX5" fmla="*/ 1392595 w 1730042"/>
              <a:gd name="connsiteY5" fmla="*/ 1255951 h 1362720"/>
              <a:gd name="connsiteX6" fmla="*/ 1298519 w 1730042"/>
              <a:gd name="connsiteY6" fmla="*/ 1258068 h 1362720"/>
              <a:gd name="connsiteX7" fmla="*/ 1298919 w 1730042"/>
              <a:gd name="connsiteY7" fmla="*/ 751037 h 1362720"/>
              <a:gd name="connsiteX8" fmla="*/ 1203006 w 1730042"/>
              <a:gd name="connsiteY8" fmla="*/ 516923 h 1362720"/>
              <a:gd name="connsiteX9" fmla="*/ 989856 w 1730042"/>
              <a:gd name="connsiteY9" fmla="*/ 418185 h 1362720"/>
              <a:gd name="connsiteX10" fmla="*/ 581676 w 1730042"/>
              <a:gd name="connsiteY10" fmla="*/ 495435 h 1362720"/>
              <a:gd name="connsiteX11" fmla="*/ 468181 w 1730042"/>
              <a:gd name="connsiteY11" fmla="*/ 802924 h 1362720"/>
              <a:gd name="connsiteX12" fmla="*/ 475480 w 1730042"/>
              <a:gd name="connsiteY12" fmla="*/ 1270708 h 1362720"/>
              <a:gd name="connsiteX13" fmla="*/ 486671 w 1730042"/>
              <a:gd name="connsiteY13" fmla="*/ 1361840 h 1362720"/>
              <a:gd name="connsiteX14" fmla="*/ 23433 w 1730042"/>
              <a:gd name="connsiteY14" fmla="*/ 1362720 h 1362720"/>
              <a:gd name="connsiteX15" fmla="*/ 20744 w 1730042"/>
              <a:gd name="connsiteY15" fmla="*/ 1352882 h 1362720"/>
              <a:gd name="connsiteX16" fmla="*/ 23056 w 1730042"/>
              <a:gd name="connsiteY16" fmla="*/ 766534 h 1362720"/>
              <a:gd name="connsiteX17" fmla="*/ 222704 w 1730042"/>
              <a:gd name="connsiteY17" fmla="*/ 180750 h 1362720"/>
              <a:gd name="connsiteX18" fmla="*/ 1018629 w 1730042"/>
              <a:gd name="connsiteY18" fmla="*/ 0 h 1362720"/>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68181 w 1730042"/>
              <a:gd name="connsiteY11" fmla="*/ 803210 h 1363006"/>
              <a:gd name="connsiteX12" fmla="*/ 475480 w 1730042"/>
              <a:gd name="connsiteY12" fmla="*/ 1270994 h 1363006"/>
              <a:gd name="connsiteX13" fmla="*/ 486671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68181 w 1730042"/>
              <a:gd name="connsiteY11" fmla="*/ 803210 h 1363006"/>
              <a:gd name="connsiteX12" fmla="*/ 475480 w 1730042"/>
              <a:gd name="connsiteY12" fmla="*/ 1270994 h 1363006"/>
              <a:gd name="connsiteX13" fmla="*/ 370569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68181 w 1730042"/>
              <a:gd name="connsiteY11" fmla="*/ 803210 h 1363006"/>
              <a:gd name="connsiteX12" fmla="*/ 375964 w 1730042"/>
              <a:gd name="connsiteY12" fmla="*/ 1227033 h 1363006"/>
              <a:gd name="connsiteX13" fmla="*/ 370569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16351 w 1730042"/>
              <a:gd name="connsiteY11" fmla="*/ 756500 h 1363006"/>
              <a:gd name="connsiteX12" fmla="*/ 375964 w 1730042"/>
              <a:gd name="connsiteY12" fmla="*/ 1227033 h 1363006"/>
              <a:gd name="connsiteX13" fmla="*/ 370569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1453"/>
              <a:gd name="connsiteY0" fmla="*/ 286 h 1363006"/>
              <a:gd name="connsiteX1" fmla="*/ 1395722 w 1731453"/>
              <a:gd name="connsiteY1" fmla="*/ 118823 h 1363006"/>
              <a:gd name="connsiteX2" fmla="*/ 1648476 w 1731453"/>
              <a:gd name="connsiteY2" fmla="*/ 474939 h 1363006"/>
              <a:gd name="connsiteX3" fmla="*/ 1729926 w 1731453"/>
              <a:gd name="connsiteY3" fmla="*/ 1228916 h 1363006"/>
              <a:gd name="connsiteX4" fmla="*/ 1730042 w 1731453"/>
              <a:gd name="connsiteY4" fmla="*/ 1229922 h 1363006"/>
              <a:gd name="connsiteX5" fmla="*/ 1392595 w 1731453"/>
              <a:gd name="connsiteY5" fmla="*/ 1256237 h 1363006"/>
              <a:gd name="connsiteX6" fmla="*/ 1298519 w 1731453"/>
              <a:gd name="connsiteY6" fmla="*/ 1258354 h 1363006"/>
              <a:gd name="connsiteX7" fmla="*/ 1298919 w 1731453"/>
              <a:gd name="connsiteY7" fmla="*/ 751323 h 1363006"/>
              <a:gd name="connsiteX8" fmla="*/ 1203006 w 1731453"/>
              <a:gd name="connsiteY8" fmla="*/ 517209 h 1363006"/>
              <a:gd name="connsiteX9" fmla="*/ 989856 w 1731453"/>
              <a:gd name="connsiteY9" fmla="*/ 418471 h 1363006"/>
              <a:gd name="connsiteX10" fmla="*/ 581676 w 1731453"/>
              <a:gd name="connsiteY10" fmla="*/ 495721 h 1363006"/>
              <a:gd name="connsiteX11" fmla="*/ 416351 w 1731453"/>
              <a:gd name="connsiteY11" fmla="*/ 756500 h 1363006"/>
              <a:gd name="connsiteX12" fmla="*/ 375964 w 1731453"/>
              <a:gd name="connsiteY12" fmla="*/ 1227033 h 1363006"/>
              <a:gd name="connsiteX13" fmla="*/ 370569 w 1731453"/>
              <a:gd name="connsiteY13" fmla="*/ 1362126 h 1363006"/>
              <a:gd name="connsiteX14" fmla="*/ 23433 w 1731453"/>
              <a:gd name="connsiteY14" fmla="*/ 1363006 h 1363006"/>
              <a:gd name="connsiteX15" fmla="*/ 20744 w 1731453"/>
              <a:gd name="connsiteY15" fmla="*/ 1353168 h 1363006"/>
              <a:gd name="connsiteX16" fmla="*/ 23056 w 1731453"/>
              <a:gd name="connsiteY16" fmla="*/ 766820 h 1363006"/>
              <a:gd name="connsiteX17" fmla="*/ 222704 w 1731453"/>
              <a:gd name="connsiteY17" fmla="*/ 181036 h 1363006"/>
              <a:gd name="connsiteX18" fmla="*/ 1018629 w 1731453"/>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298519 w 1733229"/>
              <a:gd name="connsiteY6" fmla="*/ 1258354 h 1363006"/>
              <a:gd name="connsiteX7" fmla="*/ 1298919 w 1733229"/>
              <a:gd name="connsiteY7" fmla="*/ 751323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22920 w 1733229"/>
              <a:gd name="connsiteY6" fmla="*/ 1277587 h 1363006"/>
              <a:gd name="connsiteX7" fmla="*/ 1298919 w 1733229"/>
              <a:gd name="connsiteY7" fmla="*/ 751323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22920 w 1733229"/>
              <a:gd name="connsiteY6" fmla="*/ 1277587 h 1363006"/>
              <a:gd name="connsiteX7" fmla="*/ 1346608 w 1733229"/>
              <a:gd name="connsiteY7" fmla="*/ 745828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22923 w 1733229"/>
              <a:gd name="connsiteY6" fmla="*/ 1277587 h 1363006"/>
              <a:gd name="connsiteX7" fmla="*/ 1346608 w 1733229"/>
              <a:gd name="connsiteY7" fmla="*/ 745828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46608 w 1733229"/>
              <a:gd name="connsiteY7" fmla="*/ 745828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61124 w 1733229"/>
              <a:gd name="connsiteY7" fmla="*/ 721099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62552 w 1733229"/>
              <a:gd name="connsiteY1" fmla="*/ 165531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61124 w 1733229"/>
              <a:gd name="connsiteY7" fmla="*/ 721099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62552 w 1733229"/>
              <a:gd name="connsiteY1" fmla="*/ 165531 h 1363006"/>
              <a:gd name="connsiteX2" fmla="*/ 1642258 w 1733229"/>
              <a:gd name="connsiteY2" fmla="*/ 518900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61124 w 1733229"/>
              <a:gd name="connsiteY7" fmla="*/ 721099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23910 w 1738510"/>
              <a:gd name="connsiteY0" fmla="*/ 207 h 1362927"/>
              <a:gd name="connsiteX1" fmla="*/ 1367833 w 1738510"/>
              <a:gd name="connsiteY1" fmla="*/ 165452 h 1362927"/>
              <a:gd name="connsiteX2" fmla="*/ 1647539 w 1738510"/>
              <a:gd name="connsiteY2" fmla="*/ 518821 h 1362927"/>
              <a:gd name="connsiteX3" fmla="*/ 1735207 w 1738510"/>
              <a:gd name="connsiteY3" fmla="*/ 1228837 h 1362927"/>
              <a:gd name="connsiteX4" fmla="*/ 1735323 w 1738510"/>
              <a:gd name="connsiteY4" fmla="*/ 1229843 h 1362927"/>
              <a:gd name="connsiteX5" fmla="*/ 1547156 w 1738510"/>
              <a:gd name="connsiteY5" fmla="*/ 1264400 h 1362927"/>
              <a:gd name="connsiteX6" fmla="*/ 1444793 w 1738510"/>
              <a:gd name="connsiteY6" fmla="*/ 1263771 h 1362927"/>
              <a:gd name="connsiteX7" fmla="*/ 1366405 w 1738510"/>
              <a:gd name="connsiteY7" fmla="*/ 721020 h 1362927"/>
              <a:gd name="connsiteX8" fmla="*/ 1208287 w 1738510"/>
              <a:gd name="connsiteY8" fmla="*/ 517130 h 1362927"/>
              <a:gd name="connsiteX9" fmla="*/ 995137 w 1738510"/>
              <a:gd name="connsiteY9" fmla="*/ 418392 h 1362927"/>
              <a:gd name="connsiteX10" fmla="*/ 586957 w 1738510"/>
              <a:gd name="connsiteY10" fmla="*/ 495642 h 1362927"/>
              <a:gd name="connsiteX11" fmla="*/ 421632 w 1738510"/>
              <a:gd name="connsiteY11" fmla="*/ 756421 h 1362927"/>
              <a:gd name="connsiteX12" fmla="*/ 381245 w 1738510"/>
              <a:gd name="connsiteY12" fmla="*/ 1226954 h 1362927"/>
              <a:gd name="connsiteX13" fmla="*/ 375850 w 1738510"/>
              <a:gd name="connsiteY13" fmla="*/ 1362047 h 1362927"/>
              <a:gd name="connsiteX14" fmla="*/ 28714 w 1738510"/>
              <a:gd name="connsiteY14" fmla="*/ 1362927 h 1362927"/>
              <a:gd name="connsiteX15" fmla="*/ 26025 w 1738510"/>
              <a:gd name="connsiteY15" fmla="*/ 1353089 h 1362927"/>
              <a:gd name="connsiteX16" fmla="*/ 28337 w 1738510"/>
              <a:gd name="connsiteY16" fmla="*/ 766741 h 1362927"/>
              <a:gd name="connsiteX17" fmla="*/ 306772 w 1738510"/>
              <a:gd name="connsiteY17" fmla="*/ 205685 h 1362927"/>
              <a:gd name="connsiteX18" fmla="*/ 1023910 w 1738510"/>
              <a:gd name="connsiteY18" fmla="*/ 207 h 1362927"/>
              <a:gd name="connsiteX0" fmla="*/ 1010043 w 1724643"/>
              <a:gd name="connsiteY0" fmla="*/ 207 h 1362927"/>
              <a:gd name="connsiteX1" fmla="*/ 1353966 w 1724643"/>
              <a:gd name="connsiteY1" fmla="*/ 165452 h 1362927"/>
              <a:gd name="connsiteX2" fmla="*/ 1633672 w 1724643"/>
              <a:gd name="connsiteY2" fmla="*/ 518821 h 1362927"/>
              <a:gd name="connsiteX3" fmla="*/ 1721340 w 1724643"/>
              <a:gd name="connsiteY3" fmla="*/ 1228837 h 1362927"/>
              <a:gd name="connsiteX4" fmla="*/ 1721456 w 1724643"/>
              <a:gd name="connsiteY4" fmla="*/ 1229843 h 1362927"/>
              <a:gd name="connsiteX5" fmla="*/ 1533289 w 1724643"/>
              <a:gd name="connsiteY5" fmla="*/ 1264400 h 1362927"/>
              <a:gd name="connsiteX6" fmla="*/ 1430926 w 1724643"/>
              <a:gd name="connsiteY6" fmla="*/ 1263771 h 1362927"/>
              <a:gd name="connsiteX7" fmla="*/ 1352538 w 1724643"/>
              <a:gd name="connsiteY7" fmla="*/ 721020 h 1362927"/>
              <a:gd name="connsiteX8" fmla="*/ 1194420 w 1724643"/>
              <a:gd name="connsiteY8" fmla="*/ 517130 h 1362927"/>
              <a:gd name="connsiteX9" fmla="*/ 981270 w 1724643"/>
              <a:gd name="connsiteY9" fmla="*/ 418392 h 1362927"/>
              <a:gd name="connsiteX10" fmla="*/ 573090 w 1724643"/>
              <a:gd name="connsiteY10" fmla="*/ 495642 h 1362927"/>
              <a:gd name="connsiteX11" fmla="*/ 407765 w 1724643"/>
              <a:gd name="connsiteY11" fmla="*/ 756421 h 1362927"/>
              <a:gd name="connsiteX12" fmla="*/ 367378 w 1724643"/>
              <a:gd name="connsiteY12" fmla="*/ 1226954 h 1362927"/>
              <a:gd name="connsiteX13" fmla="*/ 361983 w 1724643"/>
              <a:gd name="connsiteY13" fmla="*/ 1362047 h 1362927"/>
              <a:gd name="connsiteX14" fmla="*/ 14847 w 1724643"/>
              <a:gd name="connsiteY14" fmla="*/ 1362927 h 1362927"/>
              <a:gd name="connsiteX15" fmla="*/ 12158 w 1724643"/>
              <a:gd name="connsiteY15" fmla="*/ 1353089 h 1362927"/>
              <a:gd name="connsiteX16" fmla="*/ 47643 w 1724643"/>
              <a:gd name="connsiteY16" fmla="*/ 753004 h 1362927"/>
              <a:gd name="connsiteX17" fmla="*/ 292905 w 1724643"/>
              <a:gd name="connsiteY17" fmla="*/ 205685 h 1362927"/>
              <a:gd name="connsiteX18" fmla="*/ 1010043 w 1724643"/>
              <a:gd name="connsiteY18" fmla="*/ 207 h 1362927"/>
              <a:gd name="connsiteX0" fmla="*/ 995196 w 1709796"/>
              <a:gd name="connsiteY0" fmla="*/ 207 h 1362927"/>
              <a:gd name="connsiteX1" fmla="*/ 1339119 w 1709796"/>
              <a:gd name="connsiteY1" fmla="*/ 165452 h 1362927"/>
              <a:gd name="connsiteX2" fmla="*/ 1618825 w 1709796"/>
              <a:gd name="connsiteY2" fmla="*/ 518821 h 1362927"/>
              <a:gd name="connsiteX3" fmla="*/ 1706493 w 1709796"/>
              <a:gd name="connsiteY3" fmla="*/ 1228837 h 1362927"/>
              <a:gd name="connsiteX4" fmla="*/ 1706609 w 1709796"/>
              <a:gd name="connsiteY4" fmla="*/ 1229843 h 1362927"/>
              <a:gd name="connsiteX5" fmla="*/ 1518442 w 1709796"/>
              <a:gd name="connsiteY5" fmla="*/ 1264400 h 1362927"/>
              <a:gd name="connsiteX6" fmla="*/ 1416079 w 1709796"/>
              <a:gd name="connsiteY6" fmla="*/ 1263771 h 1362927"/>
              <a:gd name="connsiteX7" fmla="*/ 1337691 w 1709796"/>
              <a:gd name="connsiteY7" fmla="*/ 721020 h 1362927"/>
              <a:gd name="connsiteX8" fmla="*/ 1179573 w 1709796"/>
              <a:gd name="connsiteY8" fmla="*/ 517130 h 1362927"/>
              <a:gd name="connsiteX9" fmla="*/ 966423 w 1709796"/>
              <a:gd name="connsiteY9" fmla="*/ 418392 h 1362927"/>
              <a:gd name="connsiteX10" fmla="*/ 558243 w 1709796"/>
              <a:gd name="connsiteY10" fmla="*/ 495642 h 1362927"/>
              <a:gd name="connsiteX11" fmla="*/ 392918 w 1709796"/>
              <a:gd name="connsiteY11" fmla="*/ 756421 h 1362927"/>
              <a:gd name="connsiteX12" fmla="*/ 352531 w 1709796"/>
              <a:gd name="connsiteY12" fmla="*/ 1226954 h 1362927"/>
              <a:gd name="connsiteX13" fmla="*/ 347136 w 1709796"/>
              <a:gd name="connsiteY13" fmla="*/ 1362047 h 1362927"/>
              <a:gd name="connsiteX14" fmla="*/ 0 w 1709796"/>
              <a:gd name="connsiteY14" fmla="*/ 1362927 h 1362927"/>
              <a:gd name="connsiteX15" fmla="*/ 32796 w 1709796"/>
              <a:gd name="connsiteY15" fmla="*/ 753004 h 1362927"/>
              <a:gd name="connsiteX16" fmla="*/ 278058 w 1709796"/>
              <a:gd name="connsiteY16" fmla="*/ 205685 h 1362927"/>
              <a:gd name="connsiteX17" fmla="*/ 995196 w 1709796"/>
              <a:gd name="connsiteY17" fmla="*/ 207 h 1362927"/>
              <a:gd name="connsiteX0" fmla="*/ 1008879 w 1723479"/>
              <a:gd name="connsiteY0" fmla="*/ 207 h 1362927"/>
              <a:gd name="connsiteX1" fmla="*/ 1352802 w 1723479"/>
              <a:gd name="connsiteY1" fmla="*/ 165452 h 1362927"/>
              <a:gd name="connsiteX2" fmla="*/ 1632508 w 1723479"/>
              <a:gd name="connsiteY2" fmla="*/ 518821 h 1362927"/>
              <a:gd name="connsiteX3" fmla="*/ 1720176 w 1723479"/>
              <a:gd name="connsiteY3" fmla="*/ 1228837 h 1362927"/>
              <a:gd name="connsiteX4" fmla="*/ 1720292 w 1723479"/>
              <a:gd name="connsiteY4" fmla="*/ 1229843 h 1362927"/>
              <a:gd name="connsiteX5" fmla="*/ 1532125 w 1723479"/>
              <a:gd name="connsiteY5" fmla="*/ 1264400 h 1362927"/>
              <a:gd name="connsiteX6" fmla="*/ 1429762 w 1723479"/>
              <a:gd name="connsiteY6" fmla="*/ 1263771 h 1362927"/>
              <a:gd name="connsiteX7" fmla="*/ 1351374 w 1723479"/>
              <a:gd name="connsiteY7" fmla="*/ 721020 h 1362927"/>
              <a:gd name="connsiteX8" fmla="*/ 1193256 w 1723479"/>
              <a:gd name="connsiteY8" fmla="*/ 517130 h 1362927"/>
              <a:gd name="connsiteX9" fmla="*/ 980106 w 1723479"/>
              <a:gd name="connsiteY9" fmla="*/ 418392 h 1362927"/>
              <a:gd name="connsiteX10" fmla="*/ 571926 w 1723479"/>
              <a:gd name="connsiteY10" fmla="*/ 495642 h 1362927"/>
              <a:gd name="connsiteX11" fmla="*/ 406601 w 1723479"/>
              <a:gd name="connsiteY11" fmla="*/ 756421 h 1362927"/>
              <a:gd name="connsiteX12" fmla="*/ 366214 w 1723479"/>
              <a:gd name="connsiteY12" fmla="*/ 1226954 h 1362927"/>
              <a:gd name="connsiteX13" fmla="*/ 360819 w 1723479"/>
              <a:gd name="connsiteY13" fmla="*/ 1362047 h 1362927"/>
              <a:gd name="connsiteX14" fmla="*/ 13683 w 1723479"/>
              <a:gd name="connsiteY14" fmla="*/ 1362927 h 1362927"/>
              <a:gd name="connsiteX15" fmla="*/ 46479 w 1723479"/>
              <a:gd name="connsiteY15" fmla="*/ 753004 h 1362927"/>
              <a:gd name="connsiteX16" fmla="*/ 291741 w 1723479"/>
              <a:gd name="connsiteY16" fmla="*/ 205685 h 1362927"/>
              <a:gd name="connsiteX17" fmla="*/ 1008879 w 1723479"/>
              <a:gd name="connsiteY17" fmla="*/ 207 h 1362927"/>
              <a:gd name="connsiteX0" fmla="*/ 1008879 w 1723479"/>
              <a:gd name="connsiteY0" fmla="*/ 207 h 1388279"/>
              <a:gd name="connsiteX1" fmla="*/ 1352802 w 1723479"/>
              <a:gd name="connsiteY1" fmla="*/ 165452 h 1388279"/>
              <a:gd name="connsiteX2" fmla="*/ 1632508 w 1723479"/>
              <a:gd name="connsiteY2" fmla="*/ 518821 h 1388279"/>
              <a:gd name="connsiteX3" fmla="*/ 1720176 w 1723479"/>
              <a:gd name="connsiteY3" fmla="*/ 1228837 h 1388279"/>
              <a:gd name="connsiteX4" fmla="*/ 1720292 w 1723479"/>
              <a:gd name="connsiteY4" fmla="*/ 1229843 h 1388279"/>
              <a:gd name="connsiteX5" fmla="*/ 1532125 w 1723479"/>
              <a:gd name="connsiteY5" fmla="*/ 1264400 h 1388279"/>
              <a:gd name="connsiteX6" fmla="*/ 1429762 w 1723479"/>
              <a:gd name="connsiteY6" fmla="*/ 1263771 h 1388279"/>
              <a:gd name="connsiteX7" fmla="*/ 1351374 w 1723479"/>
              <a:gd name="connsiteY7" fmla="*/ 721020 h 1388279"/>
              <a:gd name="connsiteX8" fmla="*/ 1193256 w 1723479"/>
              <a:gd name="connsiteY8" fmla="*/ 517130 h 1388279"/>
              <a:gd name="connsiteX9" fmla="*/ 980106 w 1723479"/>
              <a:gd name="connsiteY9" fmla="*/ 418392 h 1388279"/>
              <a:gd name="connsiteX10" fmla="*/ 571926 w 1723479"/>
              <a:gd name="connsiteY10" fmla="*/ 495642 h 1388279"/>
              <a:gd name="connsiteX11" fmla="*/ 406601 w 1723479"/>
              <a:gd name="connsiteY11" fmla="*/ 756421 h 1388279"/>
              <a:gd name="connsiteX12" fmla="*/ 366214 w 1723479"/>
              <a:gd name="connsiteY12" fmla="*/ 1226954 h 1388279"/>
              <a:gd name="connsiteX13" fmla="*/ 360819 w 1723479"/>
              <a:gd name="connsiteY13" fmla="*/ 1362047 h 1388279"/>
              <a:gd name="connsiteX14" fmla="*/ 13683 w 1723479"/>
              <a:gd name="connsiteY14" fmla="*/ 1362927 h 1388279"/>
              <a:gd name="connsiteX15" fmla="*/ 46479 w 1723479"/>
              <a:gd name="connsiteY15" fmla="*/ 753004 h 1388279"/>
              <a:gd name="connsiteX16" fmla="*/ 291741 w 1723479"/>
              <a:gd name="connsiteY16" fmla="*/ 205685 h 1388279"/>
              <a:gd name="connsiteX17" fmla="*/ 1008879 w 1723479"/>
              <a:gd name="connsiteY17" fmla="*/ 207 h 1388279"/>
              <a:gd name="connsiteX0" fmla="*/ 1008879 w 1723479"/>
              <a:gd name="connsiteY0" fmla="*/ 207 h 1388278"/>
              <a:gd name="connsiteX1" fmla="*/ 1352802 w 1723479"/>
              <a:gd name="connsiteY1" fmla="*/ 165452 h 1388278"/>
              <a:gd name="connsiteX2" fmla="*/ 1632508 w 1723479"/>
              <a:gd name="connsiteY2" fmla="*/ 518821 h 1388278"/>
              <a:gd name="connsiteX3" fmla="*/ 1720176 w 1723479"/>
              <a:gd name="connsiteY3" fmla="*/ 1228837 h 1388278"/>
              <a:gd name="connsiteX4" fmla="*/ 1720292 w 1723479"/>
              <a:gd name="connsiteY4" fmla="*/ 1229843 h 1388278"/>
              <a:gd name="connsiteX5" fmla="*/ 1532125 w 1723479"/>
              <a:gd name="connsiteY5" fmla="*/ 1264400 h 1388278"/>
              <a:gd name="connsiteX6" fmla="*/ 1353901 w 1723479"/>
              <a:gd name="connsiteY6" fmla="*/ 1270356 h 1388278"/>
              <a:gd name="connsiteX7" fmla="*/ 1351374 w 1723479"/>
              <a:gd name="connsiteY7" fmla="*/ 721020 h 1388278"/>
              <a:gd name="connsiteX8" fmla="*/ 1193256 w 1723479"/>
              <a:gd name="connsiteY8" fmla="*/ 517130 h 1388278"/>
              <a:gd name="connsiteX9" fmla="*/ 980106 w 1723479"/>
              <a:gd name="connsiteY9" fmla="*/ 418392 h 1388278"/>
              <a:gd name="connsiteX10" fmla="*/ 571926 w 1723479"/>
              <a:gd name="connsiteY10" fmla="*/ 495642 h 1388278"/>
              <a:gd name="connsiteX11" fmla="*/ 406601 w 1723479"/>
              <a:gd name="connsiteY11" fmla="*/ 756421 h 1388278"/>
              <a:gd name="connsiteX12" fmla="*/ 366214 w 1723479"/>
              <a:gd name="connsiteY12" fmla="*/ 1226954 h 1388278"/>
              <a:gd name="connsiteX13" fmla="*/ 360819 w 1723479"/>
              <a:gd name="connsiteY13" fmla="*/ 1362047 h 1388278"/>
              <a:gd name="connsiteX14" fmla="*/ 13683 w 1723479"/>
              <a:gd name="connsiteY14" fmla="*/ 1362927 h 1388278"/>
              <a:gd name="connsiteX15" fmla="*/ 46479 w 1723479"/>
              <a:gd name="connsiteY15" fmla="*/ 753004 h 1388278"/>
              <a:gd name="connsiteX16" fmla="*/ 291741 w 1723479"/>
              <a:gd name="connsiteY16" fmla="*/ 205685 h 1388278"/>
              <a:gd name="connsiteX17" fmla="*/ 1008879 w 1723479"/>
              <a:gd name="connsiteY17" fmla="*/ 207 h 1388278"/>
              <a:gd name="connsiteX0" fmla="*/ 1008879 w 1723479"/>
              <a:gd name="connsiteY0" fmla="*/ 207 h 1388278"/>
              <a:gd name="connsiteX1" fmla="*/ 1352802 w 1723479"/>
              <a:gd name="connsiteY1" fmla="*/ 165452 h 1388278"/>
              <a:gd name="connsiteX2" fmla="*/ 1632508 w 1723479"/>
              <a:gd name="connsiteY2" fmla="*/ 518821 h 1388278"/>
              <a:gd name="connsiteX3" fmla="*/ 1720176 w 1723479"/>
              <a:gd name="connsiteY3" fmla="*/ 1228837 h 1388278"/>
              <a:gd name="connsiteX4" fmla="*/ 1720292 w 1723479"/>
              <a:gd name="connsiteY4" fmla="*/ 1229843 h 1388278"/>
              <a:gd name="connsiteX5" fmla="*/ 1532125 w 1723479"/>
              <a:gd name="connsiteY5" fmla="*/ 1264400 h 1388278"/>
              <a:gd name="connsiteX6" fmla="*/ 1353901 w 1723479"/>
              <a:gd name="connsiteY6" fmla="*/ 1270356 h 1388278"/>
              <a:gd name="connsiteX7" fmla="*/ 1351374 w 1723479"/>
              <a:gd name="connsiteY7" fmla="*/ 721020 h 1388278"/>
              <a:gd name="connsiteX8" fmla="*/ 980106 w 1723479"/>
              <a:gd name="connsiteY8" fmla="*/ 418392 h 1388278"/>
              <a:gd name="connsiteX9" fmla="*/ 571926 w 1723479"/>
              <a:gd name="connsiteY9" fmla="*/ 495642 h 1388278"/>
              <a:gd name="connsiteX10" fmla="*/ 406601 w 1723479"/>
              <a:gd name="connsiteY10" fmla="*/ 756421 h 1388278"/>
              <a:gd name="connsiteX11" fmla="*/ 366214 w 1723479"/>
              <a:gd name="connsiteY11" fmla="*/ 1226954 h 1388278"/>
              <a:gd name="connsiteX12" fmla="*/ 360819 w 1723479"/>
              <a:gd name="connsiteY12" fmla="*/ 1362047 h 1388278"/>
              <a:gd name="connsiteX13" fmla="*/ 13683 w 1723479"/>
              <a:gd name="connsiteY13" fmla="*/ 1362927 h 1388278"/>
              <a:gd name="connsiteX14" fmla="*/ 46479 w 1723479"/>
              <a:gd name="connsiteY14" fmla="*/ 753004 h 1388278"/>
              <a:gd name="connsiteX15" fmla="*/ 291741 w 1723479"/>
              <a:gd name="connsiteY15" fmla="*/ 205685 h 1388278"/>
              <a:gd name="connsiteX16" fmla="*/ 1008879 w 1723479"/>
              <a:gd name="connsiteY16" fmla="*/ 207 h 1388278"/>
              <a:gd name="connsiteX0" fmla="*/ 1008879 w 1723479"/>
              <a:gd name="connsiteY0" fmla="*/ 207 h 1388278"/>
              <a:gd name="connsiteX1" fmla="*/ 1352802 w 1723479"/>
              <a:gd name="connsiteY1" fmla="*/ 165452 h 1388278"/>
              <a:gd name="connsiteX2" fmla="*/ 1632508 w 1723479"/>
              <a:gd name="connsiteY2" fmla="*/ 518821 h 1388278"/>
              <a:gd name="connsiteX3" fmla="*/ 1720176 w 1723479"/>
              <a:gd name="connsiteY3" fmla="*/ 1228837 h 1388278"/>
              <a:gd name="connsiteX4" fmla="*/ 1720292 w 1723479"/>
              <a:gd name="connsiteY4" fmla="*/ 1229843 h 1388278"/>
              <a:gd name="connsiteX5" fmla="*/ 1532125 w 1723479"/>
              <a:gd name="connsiteY5" fmla="*/ 1264400 h 1388278"/>
              <a:gd name="connsiteX6" fmla="*/ 1353901 w 1723479"/>
              <a:gd name="connsiteY6" fmla="*/ 1270356 h 1388278"/>
              <a:gd name="connsiteX7" fmla="*/ 1265334 w 1723479"/>
              <a:gd name="connsiteY7" fmla="*/ 668589 h 1388278"/>
              <a:gd name="connsiteX8" fmla="*/ 980106 w 1723479"/>
              <a:gd name="connsiteY8" fmla="*/ 418392 h 1388278"/>
              <a:gd name="connsiteX9" fmla="*/ 571926 w 1723479"/>
              <a:gd name="connsiteY9" fmla="*/ 495642 h 1388278"/>
              <a:gd name="connsiteX10" fmla="*/ 406601 w 1723479"/>
              <a:gd name="connsiteY10" fmla="*/ 756421 h 1388278"/>
              <a:gd name="connsiteX11" fmla="*/ 366214 w 1723479"/>
              <a:gd name="connsiteY11" fmla="*/ 1226954 h 1388278"/>
              <a:gd name="connsiteX12" fmla="*/ 360819 w 1723479"/>
              <a:gd name="connsiteY12" fmla="*/ 1362047 h 1388278"/>
              <a:gd name="connsiteX13" fmla="*/ 13683 w 1723479"/>
              <a:gd name="connsiteY13" fmla="*/ 1362927 h 1388278"/>
              <a:gd name="connsiteX14" fmla="*/ 46479 w 1723479"/>
              <a:gd name="connsiteY14" fmla="*/ 753004 h 1388278"/>
              <a:gd name="connsiteX15" fmla="*/ 291741 w 1723479"/>
              <a:gd name="connsiteY15" fmla="*/ 205685 h 1388278"/>
              <a:gd name="connsiteX16" fmla="*/ 1008879 w 1723479"/>
              <a:gd name="connsiteY16" fmla="*/ 207 h 1388278"/>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571926 w 1723479"/>
              <a:gd name="connsiteY9" fmla="*/ 495642 h 1389650"/>
              <a:gd name="connsiteX10" fmla="*/ 406601 w 1723479"/>
              <a:gd name="connsiteY10" fmla="*/ 756421 h 1389650"/>
              <a:gd name="connsiteX11" fmla="*/ 366214 w 1723479"/>
              <a:gd name="connsiteY11" fmla="*/ 1226954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571926 w 1723479"/>
              <a:gd name="connsiteY9" fmla="*/ 495642 h 1389650"/>
              <a:gd name="connsiteX10" fmla="*/ 406601 w 1723479"/>
              <a:gd name="connsiteY10" fmla="*/ 756421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571926 w 1723479"/>
              <a:gd name="connsiteY9" fmla="*/ 495642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635339 w 1723479"/>
              <a:gd name="connsiteY9" fmla="*/ 489596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47264 w 1723479"/>
              <a:gd name="connsiteY8" fmla="*/ 451192 h 1389650"/>
              <a:gd name="connsiteX9" fmla="*/ 635339 w 1723479"/>
              <a:gd name="connsiteY9" fmla="*/ 489596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28522 w 1723479"/>
              <a:gd name="connsiteY6" fmla="*/ 1277234 h 1389650"/>
              <a:gd name="connsiteX7" fmla="*/ 1265334 w 1723479"/>
              <a:gd name="connsiteY7" fmla="*/ 668589 h 1389650"/>
              <a:gd name="connsiteX8" fmla="*/ 947264 w 1723479"/>
              <a:gd name="connsiteY8" fmla="*/ 451192 h 1389650"/>
              <a:gd name="connsiteX9" fmla="*/ 635339 w 1723479"/>
              <a:gd name="connsiteY9" fmla="*/ 489596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1434 w 1716034"/>
              <a:gd name="connsiteY0" fmla="*/ 207 h 1389650"/>
              <a:gd name="connsiteX1" fmla="*/ 1345357 w 1716034"/>
              <a:gd name="connsiteY1" fmla="*/ 165452 h 1389650"/>
              <a:gd name="connsiteX2" fmla="*/ 1625063 w 1716034"/>
              <a:gd name="connsiteY2" fmla="*/ 518821 h 1389650"/>
              <a:gd name="connsiteX3" fmla="*/ 1712731 w 1716034"/>
              <a:gd name="connsiteY3" fmla="*/ 1228837 h 1389650"/>
              <a:gd name="connsiteX4" fmla="*/ 1712847 w 1716034"/>
              <a:gd name="connsiteY4" fmla="*/ 1229843 h 1389650"/>
              <a:gd name="connsiteX5" fmla="*/ 1524680 w 1716034"/>
              <a:gd name="connsiteY5" fmla="*/ 1264400 h 1389650"/>
              <a:gd name="connsiteX6" fmla="*/ 1321077 w 1716034"/>
              <a:gd name="connsiteY6" fmla="*/ 1277234 h 1389650"/>
              <a:gd name="connsiteX7" fmla="*/ 1257889 w 1716034"/>
              <a:gd name="connsiteY7" fmla="*/ 668589 h 1389650"/>
              <a:gd name="connsiteX8" fmla="*/ 939819 w 1716034"/>
              <a:gd name="connsiteY8" fmla="*/ 451192 h 1389650"/>
              <a:gd name="connsiteX9" fmla="*/ 627894 w 1716034"/>
              <a:gd name="connsiteY9" fmla="*/ 489596 h 1389650"/>
              <a:gd name="connsiteX10" fmla="*/ 460390 w 1716034"/>
              <a:gd name="connsiteY10" fmla="*/ 712482 h 1389650"/>
              <a:gd name="connsiteX11" fmla="*/ 406796 w 1716034"/>
              <a:gd name="connsiteY11" fmla="*/ 1203407 h 1389650"/>
              <a:gd name="connsiteX12" fmla="*/ 388395 w 1716034"/>
              <a:gd name="connsiteY12" fmla="*/ 1367138 h 1389650"/>
              <a:gd name="connsiteX13" fmla="*/ 6238 w 1716034"/>
              <a:gd name="connsiteY13" fmla="*/ 1362927 h 1389650"/>
              <a:gd name="connsiteX14" fmla="*/ 39034 w 1716034"/>
              <a:gd name="connsiteY14" fmla="*/ 753004 h 1389650"/>
              <a:gd name="connsiteX15" fmla="*/ 284296 w 1716034"/>
              <a:gd name="connsiteY15" fmla="*/ 205685 h 1389650"/>
              <a:gd name="connsiteX16" fmla="*/ 1001434 w 1716034"/>
              <a:gd name="connsiteY16" fmla="*/ 207 h 1389650"/>
              <a:gd name="connsiteX0" fmla="*/ 1001434 w 1716034"/>
              <a:gd name="connsiteY0" fmla="*/ 207 h 1367146"/>
              <a:gd name="connsiteX1" fmla="*/ 1345357 w 1716034"/>
              <a:gd name="connsiteY1" fmla="*/ 165452 h 1367146"/>
              <a:gd name="connsiteX2" fmla="*/ 1625063 w 1716034"/>
              <a:gd name="connsiteY2" fmla="*/ 518821 h 1367146"/>
              <a:gd name="connsiteX3" fmla="*/ 1712731 w 1716034"/>
              <a:gd name="connsiteY3" fmla="*/ 1228837 h 1367146"/>
              <a:gd name="connsiteX4" fmla="*/ 1712847 w 1716034"/>
              <a:gd name="connsiteY4" fmla="*/ 1229843 h 1367146"/>
              <a:gd name="connsiteX5" fmla="*/ 1524680 w 1716034"/>
              <a:gd name="connsiteY5" fmla="*/ 1264400 h 1367146"/>
              <a:gd name="connsiteX6" fmla="*/ 1321077 w 1716034"/>
              <a:gd name="connsiteY6" fmla="*/ 1277234 h 1367146"/>
              <a:gd name="connsiteX7" fmla="*/ 1257889 w 1716034"/>
              <a:gd name="connsiteY7" fmla="*/ 668589 h 1367146"/>
              <a:gd name="connsiteX8" fmla="*/ 939819 w 1716034"/>
              <a:gd name="connsiteY8" fmla="*/ 451192 h 1367146"/>
              <a:gd name="connsiteX9" fmla="*/ 627894 w 1716034"/>
              <a:gd name="connsiteY9" fmla="*/ 489596 h 1367146"/>
              <a:gd name="connsiteX10" fmla="*/ 460390 w 1716034"/>
              <a:gd name="connsiteY10" fmla="*/ 712482 h 1367146"/>
              <a:gd name="connsiteX11" fmla="*/ 406796 w 1716034"/>
              <a:gd name="connsiteY11" fmla="*/ 1203407 h 1367146"/>
              <a:gd name="connsiteX12" fmla="*/ 388395 w 1716034"/>
              <a:gd name="connsiteY12" fmla="*/ 1367138 h 1367146"/>
              <a:gd name="connsiteX13" fmla="*/ 6238 w 1716034"/>
              <a:gd name="connsiteY13" fmla="*/ 1362927 h 1367146"/>
              <a:gd name="connsiteX14" fmla="*/ 39034 w 1716034"/>
              <a:gd name="connsiteY14" fmla="*/ 753004 h 1367146"/>
              <a:gd name="connsiteX15" fmla="*/ 284296 w 1716034"/>
              <a:gd name="connsiteY15" fmla="*/ 205685 h 1367146"/>
              <a:gd name="connsiteX16" fmla="*/ 1001434 w 1716034"/>
              <a:gd name="connsiteY16" fmla="*/ 207 h 136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6034" h="1367146">
                <a:moveTo>
                  <a:pt x="1001434" y="207"/>
                </a:moveTo>
                <a:cubicBezTo>
                  <a:pt x="1142566" y="3048"/>
                  <a:pt x="1241419" y="79016"/>
                  <a:pt x="1345357" y="165452"/>
                </a:cubicBezTo>
                <a:cubicBezTo>
                  <a:pt x="1449295" y="251888"/>
                  <a:pt x="1563834" y="341590"/>
                  <a:pt x="1625063" y="518821"/>
                </a:cubicBezTo>
                <a:cubicBezTo>
                  <a:pt x="1686292" y="696052"/>
                  <a:pt x="1694421" y="1046017"/>
                  <a:pt x="1712731" y="1228837"/>
                </a:cubicBezTo>
                <a:cubicBezTo>
                  <a:pt x="1712770" y="1229172"/>
                  <a:pt x="1712808" y="1229508"/>
                  <a:pt x="1712847" y="1229843"/>
                </a:cubicBezTo>
                <a:cubicBezTo>
                  <a:pt x="1735132" y="1271585"/>
                  <a:pt x="1637162" y="1255628"/>
                  <a:pt x="1524680" y="1264400"/>
                </a:cubicBezTo>
                <a:cubicBezTo>
                  <a:pt x="1490559" y="1264190"/>
                  <a:pt x="1355198" y="1277444"/>
                  <a:pt x="1321077" y="1277234"/>
                </a:cubicBezTo>
                <a:cubicBezTo>
                  <a:pt x="1279421" y="1160758"/>
                  <a:pt x="1321432" y="806263"/>
                  <a:pt x="1257889" y="668589"/>
                </a:cubicBezTo>
                <a:cubicBezTo>
                  <a:pt x="1194346" y="530915"/>
                  <a:pt x="1044818" y="481024"/>
                  <a:pt x="939819" y="451192"/>
                </a:cubicBezTo>
                <a:cubicBezTo>
                  <a:pt x="834820" y="421360"/>
                  <a:pt x="707799" y="446048"/>
                  <a:pt x="627894" y="489596"/>
                </a:cubicBezTo>
                <a:cubicBezTo>
                  <a:pt x="547989" y="533144"/>
                  <a:pt x="497240" y="593514"/>
                  <a:pt x="460390" y="712482"/>
                </a:cubicBezTo>
                <a:cubicBezTo>
                  <a:pt x="423540" y="831450"/>
                  <a:pt x="405984" y="1061127"/>
                  <a:pt x="406796" y="1203407"/>
                </a:cubicBezTo>
                <a:cubicBezTo>
                  <a:pt x="406618" y="1206813"/>
                  <a:pt x="388573" y="1363732"/>
                  <a:pt x="388395" y="1367138"/>
                </a:cubicBezTo>
                <a:cubicBezTo>
                  <a:pt x="272683" y="1367431"/>
                  <a:pt x="80538" y="1360066"/>
                  <a:pt x="6238" y="1362927"/>
                </a:cubicBezTo>
                <a:cubicBezTo>
                  <a:pt x="-16153" y="1286751"/>
                  <a:pt x="28102" y="956312"/>
                  <a:pt x="39034" y="753004"/>
                </a:cubicBezTo>
                <a:cubicBezTo>
                  <a:pt x="85825" y="561770"/>
                  <a:pt x="135360" y="336149"/>
                  <a:pt x="284296" y="205685"/>
                </a:cubicBezTo>
                <a:cubicBezTo>
                  <a:pt x="450225" y="77929"/>
                  <a:pt x="598826" y="-4693"/>
                  <a:pt x="1001434" y="207"/>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F5DD3421-EE43-B1C6-21F0-0DC6774C9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639487">
            <a:off x="518663" y="5512879"/>
            <a:ext cx="1684664" cy="621628"/>
          </a:xfrm>
          <a:custGeom>
            <a:avLst/>
            <a:gdLst>
              <a:gd name="connsiteX0" fmla="*/ 2003413 w 2003413"/>
              <a:gd name="connsiteY0" fmla="*/ 484846 h 809645"/>
              <a:gd name="connsiteX1" fmla="*/ 1938043 w 2003413"/>
              <a:gd name="connsiteY1" fmla="*/ 809494 h 809645"/>
              <a:gd name="connsiteX2" fmla="*/ 869088 w 2003413"/>
              <a:gd name="connsiteY2" fmla="*/ 631860 h 809645"/>
              <a:gd name="connsiteX3" fmla="*/ 351508 w 2003413"/>
              <a:gd name="connsiteY3" fmla="*/ 530429 h 809645"/>
              <a:gd name="connsiteX4" fmla="*/ 347280 w 2003413"/>
              <a:gd name="connsiteY4" fmla="*/ 529560 h 809645"/>
              <a:gd name="connsiteX5" fmla="*/ 0 w 2003413"/>
              <a:gd name="connsiteY5" fmla="*/ 0 h 809645"/>
              <a:gd name="connsiteX6" fmla="*/ 187550 w 2003413"/>
              <a:gd name="connsiteY6" fmla="*/ 41501 h 809645"/>
              <a:gd name="connsiteX7" fmla="*/ 2003413 w 2003413"/>
              <a:gd name="connsiteY7" fmla="*/ 484846 h 809645"/>
              <a:gd name="connsiteX0" fmla="*/ 2003413 w 2003413"/>
              <a:gd name="connsiteY0" fmla="*/ 484846 h 809645"/>
              <a:gd name="connsiteX1" fmla="*/ 1938043 w 2003413"/>
              <a:gd name="connsiteY1" fmla="*/ 809494 h 809645"/>
              <a:gd name="connsiteX2" fmla="*/ 869088 w 2003413"/>
              <a:gd name="connsiteY2" fmla="*/ 631860 h 809645"/>
              <a:gd name="connsiteX3" fmla="*/ 351508 w 2003413"/>
              <a:gd name="connsiteY3" fmla="*/ 530429 h 809645"/>
              <a:gd name="connsiteX4" fmla="*/ 158184 w 2003413"/>
              <a:gd name="connsiteY4" fmla="*/ 569551 h 809645"/>
              <a:gd name="connsiteX5" fmla="*/ 0 w 2003413"/>
              <a:gd name="connsiteY5" fmla="*/ 0 h 809645"/>
              <a:gd name="connsiteX6" fmla="*/ 187550 w 2003413"/>
              <a:gd name="connsiteY6" fmla="*/ 41501 h 809645"/>
              <a:gd name="connsiteX7" fmla="*/ 2003413 w 2003413"/>
              <a:gd name="connsiteY7" fmla="*/ 484846 h 809645"/>
              <a:gd name="connsiteX0" fmla="*/ 2003413 w 2003413"/>
              <a:gd name="connsiteY0" fmla="*/ 484846 h 809645"/>
              <a:gd name="connsiteX1" fmla="*/ 1938043 w 2003413"/>
              <a:gd name="connsiteY1" fmla="*/ 809494 h 809645"/>
              <a:gd name="connsiteX2" fmla="*/ 869088 w 2003413"/>
              <a:gd name="connsiteY2" fmla="*/ 631860 h 809645"/>
              <a:gd name="connsiteX3" fmla="*/ 351508 w 2003413"/>
              <a:gd name="connsiteY3" fmla="*/ 530429 h 809645"/>
              <a:gd name="connsiteX4" fmla="*/ 135223 w 2003413"/>
              <a:gd name="connsiteY4" fmla="*/ 484065 h 809645"/>
              <a:gd name="connsiteX5" fmla="*/ 0 w 2003413"/>
              <a:gd name="connsiteY5" fmla="*/ 0 h 809645"/>
              <a:gd name="connsiteX6" fmla="*/ 187550 w 2003413"/>
              <a:gd name="connsiteY6" fmla="*/ 41501 h 809645"/>
              <a:gd name="connsiteX7" fmla="*/ 2003413 w 2003413"/>
              <a:gd name="connsiteY7" fmla="*/ 484846 h 809645"/>
              <a:gd name="connsiteX0" fmla="*/ 1972176 w 1972176"/>
              <a:gd name="connsiteY0" fmla="*/ 498777 h 823576"/>
              <a:gd name="connsiteX1" fmla="*/ 1906806 w 1972176"/>
              <a:gd name="connsiteY1" fmla="*/ 823425 h 823576"/>
              <a:gd name="connsiteX2" fmla="*/ 837851 w 1972176"/>
              <a:gd name="connsiteY2" fmla="*/ 645791 h 823576"/>
              <a:gd name="connsiteX3" fmla="*/ 320271 w 1972176"/>
              <a:gd name="connsiteY3" fmla="*/ 544360 h 823576"/>
              <a:gd name="connsiteX4" fmla="*/ 103986 w 1972176"/>
              <a:gd name="connsiteY4" fmla="*/ 497996 h 823576"/>
              <a:gd name="connsiteX5" fmla="*/ 1 w 1972176"/>
              <a:gd name="connsiteY5" fmla="*/ 0 h 823576"/>
              <a:gd name="connsiteX6" fmla="*/ 156313 w 1972176"/>
              <a:gd name="connsiteY6" fmla="*/ 55432 h 823576"/>
              <a:gd name="connsiteX7" fmla="*/ 1972176 w 1972176"/>
              <a:gd name="connsiteY7" fmla="*/ 498777 h 823576"/>
              <a:gd name="connsiteX0" fmla="*/ 1972175 w 1972175"/>
              <a:gd name="connsiteY0" fmla="*/ 498777 h 823607"/>
              <a:gd name="connsiteX1" fmla="*/ 1906805 w 1972175"/>
              <a:gd name="connsiteY1" fmla="*/ 823425 h 823607"/>
              <a:gd name="connsiteX2" fmla="*/ 320270 w 1972175"/>
              <a:gd name="connsiteY2" fmla="*/ 544360 h 823607"/>
              <a:gd name="connsiteX3" fmla="*/ 103985 w 1972175"/>
              <a:gd name="connsiteY3" fmla="*/ 497996 h 823607"/>
              <a:gd name="connsiteX4" fmla="*/ 0 w 1972175"/>
              <a:gd name="connsiteY4" fmla="*/ 0 h 823607"/>
              <a:gd name="connsiteX5" fmla="*/ 156312 w 1972175"/>
              <a:gd name="connsiteY5" fmla="*/ 55432 h 823607"/>
              <a:gd name="connsiteX6" fmla="*/ 1972175 w 1972175"/>
              <a:gd name="connsiteY6" fmla="*/ 498777 h 823607"/>
              <a:gd name="connsiteX0" fmla="*/ 2206394 w 2206394"/>
              <a:gd name="connsiteY0" fmla="*/ 498777 h 823607"/>
              <a:gd name="connsiteX1" fmla="*/ 2141024 w 2206394"/>
              <a:gd name="connsiteY1" fmla="*/ 823425 h 823607"/>
              <a:gd name="connsiteX2" fmla="*/ 554489 w 2206394"/>
              <a:gd name="connsiteY2" fmla="*/ 544360 h 823607"/>
              <a:gd name="connsiteX3" fmla="*/ 1 w 2206394"/>
              <a:gd name="connsiteY3" fmla="*/ 426869 h 823607"/>
              <a:gd name="connsiteX4" fmla="*/ 234219 w 2206394"/>
              <a:gd name="connsiteY4" fmla="*/ 0 h 823607"/>
              <a:gd name="connsiteX5" fmla="*/ 390531 w 2206394"/>
              <a:gd name="connsiteY5" fmla="*/ 55432 h 823607"/>
              <a:gd name="connsiteX6" fmla="*/ 2206394 w 2206394"/>
              <a:gd name="connsiteY6" fmla="*/ 498777 h 823607"/>
              <a:gd name="connsiteX0" fmla="*/ 2293370 w 2293370"/>
              <a:gd name="connsiteY0" fmla="*/ 498777 h 823607"/>
              <a:gd name="connsiteX1" fmla="*/ 2228000 w 2293370"/>
              <a:gd name="connsiteY1" fmla="*/ 823425 h 823607"/>
              <a:gd name="connsiteX2" fmla="*/ 641465 w 2293370"/>
              <a:gd name="connsiteY2" fmla="*/ 544360 h 823607"/>
              <a:gd name="connsiteX3" fmla="*/ 0 w 2293370"/>
              <a:gd name="connsiteY3" fmla="*/ 392166 h 823607"/>
              <a:gd name="connsiteX4" fmla="*/ 321195 w 2293370"/>
              <a:gd name="connsiteY4" fmla="*/ 0 h 823607"/>
              <a:gd name="connsiteX5" fmla="*/ 477507 w 2293370"/>
              <a:gd name="connsiteY5" fmla="*/ 55432 h 823607"/>
              <a:gd name="connsiteX6" fmla="*/ 2293370 w 2293370"/>
              <a:gd name="connsiteY6" fmla="*/ 498777 h 823607"/>
              <a:gd name="connsiteX0" fmla="*/ 2293370 w 2293370"/>
              <a:gd name="connsiteY0" fmla="*/ 474109 h 798939"/>
              <a:gd name="connsiteX1" fmla="*/ 2228000 w 2293370"/>
              <a:gd name="connsiteY1" fmla="*/ 798757 h 798939"/>
              <a:gd name="connsiteX2" fmla="*/ 641465 w 2293370"/>
              <a:gd name="connsiteY2" fmla="*/ 519692 h 798939"/>
              <a:gd name="connsiteX3" fmla="*/ 0 w 2293370"/>
              <a:gd name="connsiteY3" fmla="*/ 367498 h 798939"/>
              <a:gd name="connsiteX4" fmla="*/ 215772 w 2293370"/>
              <a:gd name="connsiteY4" fmla="*/ 0 h 798939"/>
              <a:gd name="connsiteX5" fmla="*/ 477507 w 2293370"/>
              <a:gd name="connsiteY5" fmla="*/ 30764 h 798939"/>
              <a:gd name="connsiteX6" fmla="*/ 2293370 w 2293370"/>
              <a:gd name="connsiteY6" fmla="*/ 474109 h 798939"/>
              <a:gd name="connsiteX0" fmla="*/ 2293370 w 2293370"/>
              <a:gd name="connsiteY0" fmla="*/ 525663 h 850493"/>
              <a:gd name="connsiteX1" fmla="*/ 2228000 w 2293370"/>
              <a:gd name="connsiteY1" fmla="*/ 850311 h 850493"/>
              <a:gd name="connsiteX2" fmla="*/ 641465 w 2293370"/>
              <a:gd name="connsiteY2" fmla="*/ 571246 h 850493"/>
              <a:gd name="connsiteX3" fmla="*/ 0 w 2293370"/>
              <a:gd name="connsiteY3" fmla="*/ 419052 h 850493"/>
              <a:gd name="connsiteX4" fmla="*/ 173837 w 2293370"/>
              <a:gd name="connsiteY4" fmla="*/ 0 h 850493"/>
              <a:gd name="connsiteX5" fmla="*/ 477507 w 2293370"/>
              <a:gd name="connsiteY5" fmla="*/ 82318 h 850493"/>
              <a:gd name="connsiteX6" fmla="*/ 2293370 w 2293370"/>
              <a:gd name="connsiteY6" fmla="*/ 525663 h 850493"/>
              <a:gd name="connsiteX0" fmla="*/ 2304909 w 2304909"/>
              <a:gd name="connsiteY0" fmla="*/ 555815 h 850493"/>
              <a:gd name="connsiteX1" fmla="*/ 2228000 w 2304909"/>
              <a:gd name="connsiteY1" fmla="*/ 850311 h 850493"/>
              <a:gd name="connsiteX2" fmla="*/ 641465 w 2304909"/>
              <a:gd name="connsiteY2" fmla="*/ 571246 h 850493"/>
              <a:gd name="connsiteX3" fmla="*/ 0 w 2304909"/>
              <a:gd name="connsiteY3" fmla="*/ 419052 h 850493"/>
              <a:gd name="connsiteX4" fmla="*/ 173837 w 2304909"/>
              <a:gd name="connsiteY4" fmla="*/ 0 h 850493"/>
              <a:gd name="connsiteX5" fmla="*/ 477507 w 2304909"/>
              <a:gd name="connsiteY5" fmla="*/ 82318 h 850493"/>
              <a:gd name="connsiteX6" fmla="*/ 2304909 w 2304909"/>
              <a:gd name="connsiteY6" fmla="*/ 555815 h 850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909" h="850493">
                <a:moveTo>
                  <a:pt x="2304909" y="555815"/>
                </a:moveTo>
                <a:cubicBezTo>
                  <a:pt x="2298928" y="606720"/>
                  <a:pt x="2248798" y="857925"/>
                  <a:pt x="2228000" y="850311"/>
                </a:cubicBezTo>
                <a:cubicBezTo>
                  <a:pt x="1952683" y="857908"/>
                  <a:pt x="941935" y="625484"/>
                  <a:pt x="641465" y="571246"/>
                </a:cubicBezTo>
                <a:lnTo>
                  <a:pt x="0" y="419052"/>
                </a:lnTo>
                <a:lnTo>
                  <a:pt x="173837" y="0"/>
                </a:lnTo>
                <a:lnTo>
                  <a:pt x="477507" y="82318"/>
                </a:lnTo>
                <a:cubicBezTo>
                  <a:pt x="1087774" y="228044"/>
                  <a:pt x="2246425" y="522632"/>
                  <a:pt x="2304909" y="555815"/>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46651266-2C19-DDE0-2E7F-AAB1CEEE6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426118" y="4816522"/>
            <a:ext cx="358028" cy="366860"/>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849475"/>
              <a:gd name="connsiteY0" fmla="*/ -4 h 4963943"/>
              <a:gd name="connsiteX1" fmla="*/ 4735908 w 4849475"/>
              <a:gd name="connsiteY1" fmla="*/ 1905902 h 4963943"/>
              <a:gd name="connsiteX2" fmla="*/ 4451030 w 4849475"/>
              <a:gd name="connsiteY2" fmla="*/ 3809083 h 4963943"/>
              <a:gd name="connsiteX3" fmla="*/ 3419865 w 4849475"/>
              <a:gd name="connsiteY3" fmla="*/ 4844851 h 4963943"/>
              <a:gd name="connsiteX4" fmla="*/ 1074535 w 4849475"/>
              <a:gd name="connsiteY4" fmla="*/ 4657232 h 4963943"/>
              <a:gd name="connsiteX5" fmla="*/ 33359 w 4849475"/>
              <a:gd name="connsiteY5" fmla="*/ 2995661 h 4963943"/>
              <a:gd name="connsiteX6" fmla="*/ 592137 w 4849475"/>
              <a:gd name="connsiteY6" fmla="*/ 805852 h 4963943"/>
              <a:gd name="connsiteX7" fmla="*/ 2649000 w 4849475"/>
              <a:gd name="connsiteY7" fmla="*/ -4 h 4963943"/>
              <a:gd name="connsiteX0" fmla="*/ 2649000 w 4750338"/>
              <a:gd name="connsiteY0" fmla="*/ -4 h 4963943"/>
              <a:gd name="connsiteX1" fmla="*/ 4615020 w 4750338"/>
              <a:gd name="connsiteY1" fmla="*/ 1658609 h 4963943"/>
              <a:gd name="connsiteX2" fmla="*/ 4451030 w 4750338"/>
              <a:gd name="connsiteY2" fmla="*/ 3809083 h 4963943"/>
              <a:gd name="connsiteX3" fmla="*/ 3419865 w 4750338"/>
              <a:gd name="connsiteY3" fmla="*/ 4844851 h 4963943"/>
              <a:gd name="connsiteX4" fmla="*/ 1074535 w 4750338"/>
              <a:gd name="connsiteY4" fmla="*/ 4657232 h 4963943"/>
              <a:gd name="connsiteX5" fmla="*/ 33359 w 4750338"/>
              <a:gd name="connsiteY5" fmla="*/ 2995661 h 4963943"/>
              <a:gd name="connsiteX6" fmla="*/ 592137 w 4750338"/>
              <a:gd name="connsiteY6" fmla="*/ 805852 h 4963943"/>
              <a:gd name="connsiteX7" fmla="*/ 2649000 w 4750338"/>
              <a:gd name="connsiteY7" fmla="*/ -4 h 4963943"/>
              <a:gd name="connsiteX0" fmla="*/ 2158871 w 4260209"/>
              <a:gd name="connsiteY0" fmla="*/ -4 h 5086984"/>
              <a:gd name="connsiteX1" fmla="*/ 4124891 w 4260209"/>
              <a:gd name="connsiteY1" fmla="*/ 1658609 h 5086984"/>
              <a:gd name="connsiteX2" fmla="*/ 3960901 w 4260209"/>
              <a:gd name="connsiteY2" fmla="*/ 3809083 h 5086984"/>
              <a:gd name="connsiteX3" fmla="*/ 2929736 w 4260209"/>
              <a:gd name="connsiteY3" fmla="*/ 4844851 h 5086984"/>
              <a:gd name="connsiteX4" fmla="*/ 584406 w 4260209"/>
              <a:gd name="connsiteY4" fmla="*/ 4657232 h 5086984"/>
              <a:gd name="connsiteX5" fmla="*/ 102008 w 4260209"/>
              <a:gd name="connsiteY5" fmla="*/ 805852 h 5086984"/>
              <a:gd name="connsiteX6" fmla="*/ 2158871 w 4260209"/>
              <a:gd name="connsiteY6" fmla="*/ -4 h 5086984"/>
              <a:gd name="connsiteX0" fmla="*/ 2341715 w 4443053"/>
              <a:gd name="connsiteY0" fmla="*/ -4 h 4937580"/>
              <a:gd name="connsiteX1" fmla="*/ 4307735 w 4443053"/>
              <a:gd name="connsiteY1" fmla="*/ 1658609 h 4937580"/>
              <a:gd name="connsiteX2" fmla="*/ 4143745 w 4443053"/>
              <a:gd name="connsiteY2" fmla="*/ 3809083 h 4937580"/>
              <a:gd name="connsiteX3" fmla="*/ 3112580 w 4443053"/>
              <a:gd name="connsiteY3" fmla="*/ 4844851 h 4937580"/>
              <a:gd name="connsiteX4" fmla="*/ 321924 w 4443053"/>
              <a:gd name="connsiteY4" fmla="*/ 4230304 h 4937580"/>
              <a:gd name="connsiteX5" fmla="*/ 284852 w 4443053"/>
              <a:gd name="connsiteY5" fmla="*/ 805852 h 4937580"/>
              <a:gd name="connsiteX6" fmla="*/ 2341715 w 4443053"/>
              <a:gd name="connsiteY6" fmla="*/ -4 h 4937580"/>
              <a:gd name="connsiteX0" fmla="*/ 2567003 w 4668341"/>
              <a:gd name="connsiteY0" fmla="*/ -4 h 4924017"/>
              <a:gd name="connsiteX1" fmla="*/ 4533023 w 4668341"/>
              <a:gd name="connsiteY1" fmla="*/ 1658609 h 4924017"/>
              <a:gd name="connsiteX2" fmla="*/ 4369033 w 4668341"/>
              <a:gd name="connsiteY2" fmla="*/ 3809083 h 4924017"/>
              <a:gd name="connsiteX3" fmla="*/ 3337868 w 4668341"/>
              <a:gd name="connsiteY3" fmla="*/ 4844851 h 4924017"/>
              <a:gd name="connsiteX4" fmla="*/ 547212 w 4668341"/>
              <a:gd name="connsiteY4" fmla="*/ 4230304 h 4924017"/>
              <a:gd name="connsiteX5" fmla="*/ 169043 w 4668341"/>
              <a:gd name="connsiteY5" fmla="*/ 1352706 h 4924017"/>
              <a:gd name="connsiteX6" fmla="*/ 2567003 w 4668341"/>
              <a:gd name="connsiteY6" fmla="*/ -4 h 4924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8341" h="4924017">
                <a:moveTo>
                  <a:pt x="2567003" y="-4"/>
                </a:moveTo>
                <a:cubicBezTo>
                  <a:pt x="3257631" y="183338"/>
                  <a:pt x="4232685" y="1023761"/>
                  <a:pt x="4533023" y="1658609"/>
                </a:cubicBezTo>
                <a:cubicBezTo>
                  <a:pt x="4833361" y="2293457"/>
                  <a:pt x="4568226" y="3278043"/>
                  <a:pt x="4369033" y="3809083"/>
                </a:cubicBezTo>
                <a:cubicBezTo>
                  <a:pt x="4169841" y="4340123"/>
                  <a:pt x="3650694" y="4729882"/>
                  <a:pt x="3337868" y="4844851"/>
                </a:cubicBezTo>
                <a:cubicBezTo>
                  <a:pt x="2627022" y="5065916"/>
                  <a:pt x="1075350" y="4812328"/>
                  <a:pt x="547212" y="4230304"/>
                </a:cubicBezTo>
                <a:cubicBezTo>
                  <a:pt x="19074" y="3648280"/>
                  <a:pt x="-167589" y="2057757"/>
                  <a:pt x="169043" y="1352706"/>
                </a:cubicBezTo>
                <a:cubicBezTo>
                  <a:pt x="505675" y="647655"/>
                  <a:pt x="1914330" y="30744"/>
                  <a:pt x="2567003" y="-4"/>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0" name="Group 29">
            <a:extLst>
              <a:ext uri="{FF2B5EF4-FFF2-40B4-BE49-F238E27FC236}">
                <a16:creationId xmlns:a16="http://schemas.microsoft.com/office/drawing/2014/main" id="{2B0012B1-C2DE-DD1B-E129-37A7B93D07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09175">
            <a:off x="2520779" y="5234557"/>
            <a:ext cx="1108069" cy="1180047"/>
            <a:chOff x="2159619" y="6366307"/>
            <a:chExt cx="1248687" cy="1329800"/>
          </a:xfrm>
        </p:grpSpPr>
        <p:sp>
          <p:nvSpPr>
            <p:cNvPr id="31" name="Freeform: Shape 30">
              <a:extLst>
                <a:ext uri="{FF2B5EF4-FFF2-40B4-BE49-F238E27FC236}">
                  <a16:creationId xmlns:a16="http://schemas.microsoft.com/office/drawing/2014/main" id="{9E2C0EEE-76F0-C666-A6C1-83E3F79E9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2159619" y="6366309"/>
              <a:ext cx="1248686" cy="1329798"/>
            </a:xfrm>
            <a:custGeom>
              <a:avLst/>
              <a:gdLst>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793072 w 2813738"/>
                <a:gd name="connsiteY9" fmla="*/ 1800696 h 3214044"/>
                <a:gd name="connsiteX10" fmla="*/ 2813681 w 2813738"/>
                <a:gd name="connsiteY10" fmla="*/ 2045662 h 3214044"/>
                <a:gd name="connsiteX11" fmla="*/ 2749358 w 2813738"/>
                <a:gd name="connsiteY11" fmla="*/ 2417869 h 3214044"/>
                <a:gd name="connsiteX12" fmla="*/ 2299096 w 2813738"/>
                <a:gd name="connsiteY12" fmla="*/ 3038713 h 3214044"/>
                <a:gd name="connsiteX13" fmla="*/ 1929645 w 2813738"/>
                <a:gd name="connsiteY13"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813681 w 2813738"/>
                <a:gd name="connsiteY9" fmla="*/ 2045662 h 3214044"/>
                <a:gd name="connsiteX10" fmla="*/ 2749358 w 2813738"/>
                <a:gd name="connsiteY10" fmla="*/ 2417869 h 3214044"/>
                <a:gd name="connsiteX11" fmla="*/ 2299096 w 2813738"/>
                <a:gd name="connsiteY11" fmla="*/ 3038713 h 3214044"/>
                <a:gd name="connsiteX12" fmla="*/ 1929645 w 2813738"/>
                <a:gd name="connsiteY12"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813681 w 2813738"/>
                <a:gd name="connsiteY8" fmla="*/ 2045662 h 3214044"/>
                <a:gd name="connsiteX9" fmla="*/ 2749358 w 2813738"/>
                <a:gd name="connsiteY9" fmla="*/ 2417869 h 3214044"/>
                <a:gd name="connsiteX10" fmla="*/ 2299096 w 2813738"/>
                <a:gd name="connsiteY10" fmla="*/ 3038713 h 3214044"/>
                <a:gd name="connsiteX11" fmla="*/ 1929645 w 2813738"/>
                <a:gd name="connsiteY11" fmla="*/ 3173450 h 3214044"/>
                <a:gd name="connsiteX0" fmla="*/ 2041023 w 2925116"/>
                <a:gd name="connsiteY0" fmla="*/ 3173450 h 3214044"/>
                <a:gd name="connsiteX1" fmla="*/ 1693151 w 2925116"/>
                <a:gd name="connsiteY1" fmla="*/ 3212054 h 3214044"/>
                <a:gd name="connsiteX2" fmla="*/ 657537 w 2925116"/>
                <a:gd name="connsiteY2" fmla="*/ 2756430 h 3214044"/>
                <a:gd name="connsiteX3" fmla="*/ 447435 w 2925116"/>
                <a:gd name="connsiteY3" fmla="*/ 2229184 h 3214044"/>
                <a:gd name="connsiteX4" fmla="*/ 111378 w 2925116"/>
                <a:gd name="connsiteY4" fmla="*/ 481954 h 3214044"/>
                <a:gd name="connsiteX5" fmla="*/ 2579243 w 2925116"/>
                <a:gd name="connsiteY5" fmla="*/ 0 h 3214044"/>
                <a:gd name="connsiteX6" fmla="*/ 2920808 w 2925116"/>
                <a:gd name="connsiteY6" fmla="*/ 1748995 h 3214044"/>
                <a:gd name="connsiteX7" fmla="*/ 2925059 w 2925116"/>
                <a:gd name="connsiteY7" fmla="*/ 2045662 h 3214044"/>
                <a:gd name="connsiteX8" fmla="*/ 2860736 w 2925116"/>
                <a:gd name="connsiteY8" fmla="*/ 2417869 h 3214044"/>
                <a:gd name="connsiteX9" fmla="*/ 2410474 w 2925116"/>
                <a:gd name="connsiteY9" fmla="*/ 3038713 h 3214044"/>
                <a:gd name="connsiteX10" fmla="*/ 2041023 w 2925116"/>
                <a:gd name="connsiteY10"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0 w 2813738"/>
                <a:gd name="connsiteY4" fmla="*/ 481954 h 3214044"/>
                <a:gd name="connsiteX5" fmla="*/ 2467865 w 2813738"/>
                <a:gd name="connsiteY5" fmla="*/ 0 h 3214044"/>
                <a:gd name="connsiteX6" fmla="*/ 2809430 w 2813738"/>
                <a:gd name="connsiteY6" fmla="*/ 1748995 h 3214044"/>
                <a:gd name="connsiteX7" fmla="*/ 2813681 w 2813738"/>
                <a:gd name="connsiteY7" fmla="*/ 2045662 h 3214044"/>
                <a:gd name="connsiteX8" fmla="*/ 2749358 w 2813738"/>
                <a:gd name="connsiteY8" fmla="*/ 2417869 h 3214044"/>
                <a:gd name="connsiteX9" fmla="*/ 2299096 w 2813738"/>
                <a:gd name="connsiteY9" fmla="*/ 3038713 h 3214044"/>
                <a:gd name="connsiteX10" fmla="*/ 1929645 w 2813738"/>
                <a:gd name="connsiteY10" fmla="*/ 3173450 h 3214044"/>
                <a:gd name="connsiteX0" fmla="*/ 1929645 w 2813738"/>
                <a:gd name="connsiteY0" fmla="*/ 3173450 h 3222394"/>
                <a:gd name="connsiteX1" fmla="*/ 1581773 w 2813738"/>
                <a:gd name="connsiteY1" fmla="*/ 3212054 h 3222394"/>
                <a:gd name="connsiteX2" fmla="*/ 634750 w 2813738"/>
                <a:gd name="connsiteY2" fmla="*/ 2993222 h 3222394"/>
                <a:gd name="connsiteX3" fmla="*/ 336057 w 2813738"/>
                <a:gd name="connsiteY3" fmla="*/ 2229184 h 3222394"/>
                <a:gd name="connsiteX4" fmla="*/ 0 w 2813738"/>
                <a:gd name="connsiteY4" fmla="*/ 481954 h 3222394"/>
                <a:gd name="connsiteX5" fmla="*/ 2467865 w 2813738"/>
                <a:gd name="connsiteY5" fmla="*/ 0 h 3222394"/>
                <a:gd name="connsiteX6" fmla="*/ 2809430 w 2813738"/>
                <a:gd name="connsiteY6" fmla="*/ 1748995 h 3222394"/>
                <a:gd name="connsiteX7" fmla="*/ 2813681 w 2813738"/>
                <a:gd name="connsiteY7" fmla="*/ 2045662 h 3222394"/>
                <a:gd name="connsiteX8" fmla="*/ 2749358 w 2813738"/>
                <a:gd name="connsiteY8" fmla="*/ 2417869 h 3222394"/>
                <a:gd name="connsiteX9" fmla="*/ 2299096 w 2813738"/>
                <a:gd name="connsiteY9" fmla="*/ 3038713 h 3222394"/>
                <a:gd name="connsiteX10" fmla="*/ 1929645 w 2813738"/>
                <a:gd name="connsiteY10" fmla="*/ 3173450 h 3222394"/>
                <a:gd name="connsiteX0" fmla="*/ 1929645 w 2813738"/>
                <a:gd name="connsiteY0" fmla="*/ 3173450 h 3259726"/>
                <a:gd name="connsiteX1" fmla="*/ 1581773 w 2813738"/>
                <a:gd name="connsiteY1" fmla="*/ 3212054 h 3259726"/>
                <a:gd name="connsiteX2" fmla="*/ 634750 w 2813738"/>
                <a:gd name="connsiteY2" fmla="*/ 2993222 h 3259726"/>
                <a:gd name="connsiteX3" fmla="*/ 336057 w 2813738"/>
                <a:gd name="connsiteY3" fmla="*/ 2229184 h 3259726"/>
                <a:gd name="connsiteX4" fmla="*/ 0 w 2813738"/>
                <a:gd name="connsiteY4" fmla="*/ 481954 h 3259726"/>
                <a:gd name="connsiteX5" fmla="*/ 2467865 w 2813738"/>
                <a:gd name="connsiteY5" fmla="*/ 0 h 3259726"/>
                <a:gd name="connsiteX6" fmla="*/ 2809430 w 2813738"/>
                <a:gd name="connsiteY6" fmla="*/ 1748995 h 3259726"/>
                <a:gd name="connsiteX7" fmla="*/ 2813681 w 2813738"/>
                <a:gd name="connsiteY7" fmla="*/ 2045662 h 3259726"/>
                <a:gd name="connsiteX8" fmla="*/ 2749358 w 2813738"/>
                <a:gd name="connsiteY8" fmla="*/ 2417869 h 3259726"/>
                <a:gd name="connsiteX9" fmla="*/ 2299096 w 2813738"/>
                <a:gd name="connsiteY9" fmla="*/ 3038713 h 3259726"/>
                <a:gd name="connsiteX10" fmla="*/ 1929645 w 2813738"/>
                <a:gd name="connsiteY10" fmla="*/ 3173450 h 3259726"/>
                <a:gd name="connsiteX0" fmla="*/ 1929645 w 2813738"/>
                <a:gd name="connsiteY0" fmla="*/ 3173450 h 3173450"/>
                <a:gd name="connsiteX1" fmla="*/ 634750 w 2813738"/>
                <a:gd name="connsiteY1" fmla="*/ 2993222 h 3173450"/>
                <a:gd name="connsiteX2" fmla="*/ 336057 w 2813738"/>
                <a:gd name="connsiteY2" fmla="*/ 2229184 h 3173450"/>
                <a:gd name="connsiteX3" fmla="*/ 0 w 2813738"/>
                <a:gd name="connsiteY3" fmla="*/ 481954 h 3173450"/>
                <a:gd name="connsiteX4" fmla="*/ 2467865 w 2813738"/>
                <a:gd name="connsiteY4" fmla="*/ 0 h 3173450"/>
                <a:gd name="connsiteX5" fmla="*/ 2809430 w 2813738"/>
                <a:gd name="connsiteY5" fmla="*/ 1748995 h 3173450"/>
                <a:gd name="connsiteX6" fmla="*/ 2813681 w 2813738"/>
                <a:gd name="connsiteY6" fmla="*/ 2045662 h 3173450"/>
                <a:gd name="connsiteX7" fmla="*/ 2749358 w 2813738"/>
                <a:gd name="connsiteY7" fmla="*/ 2417869 h 3173450"/>
                <a:gd name="connsiteX8" fmla="*/ 2299096 w 2813738"/>
                <a:gd name="connsiteY8" fmla="*/ 3038713 h 3173450"/>
                <a:gd name="connsiteX9" fmla="*/ 1929645 w 2813738"/>
                <a:gd name="connsiteY9" fmla="*/ 3173450 h 3173450"/>
                <a:gd name="connsiteX0" fmla="*/ 1929645 w 2813738"/>
                <a:gd name="connsiteY0" fmla="*/ 3173450 h 3248537"/>
                <a:gd name="connsiteX1" fmla="*/ 796962 w 2813738"/>
                <a:gd name="connsiteY1" fmla="*/ 3173288 h 3248537"/>
                <a:gd name="connsiteX2" fmla="*/ 336057 w 2813738"/>
                <a:gd name="connsiteY2" fmla="*/ 2229184 h 3248537"/>
                <a:gd name="connsiteX3" fmla="*/ 0 w 2813738"/>
                <a:gd name="connsiteY3" fmla="*/ 481954 h 3248537"/>
                <a:gd name="connsiteX4" fmla="*/ 2467865 w 2813738"/>
                <a:gd name="connsiteY4" fmla="*/ 0 h 3248537"/>
                <a:gd name="connsiteX5" fmla="*/ 2809430 w 2813738"/>
                <a:gd name="connsiteY5" fmla="*/ 1748995 h 3248537"/>
                <a:gd name="connsiteX6" fmla="*/ 2813681 w 2813738"/>
                <a:gd name="connsiteY6" fmla="*/ 2045662 h 3248537"/>
                <a:gd name="connsiteX7" fmla="*/ 2749358 w 2813738"/>
                <a:gd name="connsiteY7" fmla="*/ 2417869 h 3248537"/>
                <a:gd name="connsiteX8" fmla="*/ 2299096 w 2813738"/>
                <a:gd name="connsiteY8" fmla="*/ 3038713 h 3248537"/>
                <a:gd name="connsiteX9" fmla="*/ 1929645 w 2813738"/>
                <a:gd name="connsiteY9" fmla="*/ 3173450 h 3248537"/>
                <a:gd name="connsiteX0" fmla="*/ 1929645 w 2813681"/>
                <a:gd name="connsiteY0" fmla="*/ 3173450 h 3248537"/>
                <a:gd name="connsiteX1" fmla="*/ 796962 w 2813681"/>
                <a:gd name="connsiteY1" fmla="*/ 3173288 h 3248537"/>
                <a:gd name="connsiteX2" fmla="*/ 336057 w 2813681"/>
                <a:gd name="connsiteY2" fmla="*/ 2229184 h 3248537"/>
                <a:gd name="connsiteX3" fmla="*/ 0 w 2813681"/>
                <a:gd name="connsiteY3" fmla="*/ 481954 h 3248537"/>
                <a:gd name="connsiteX4" fmla="*/ 2467865 w 2813681"/>
                <a:gd name="connsiteY4" fmla="*/ 0 h 3248537"/>
                <a:gd name="connsiteX5" fmla="*/ 2809430 w 2813681"/>
                <a:gd name="connsiteY5" fmla="*/ 1748995 h 3248537"/>
                <a:gd name="connsiteX6" fmla="*/ 2813681 w 2813681"/>
                <a:gd name="connsiteY6" fmla="*/ 2045662 h 3248537"/>
                <a:gd name="connsiteX7" fmla="*/ 2299096 w 2813681"/>
                <a:gd name="connsiteY7" fmla="*/ 3038713 h 3248537"/>
                <a:gd name="connsiteX8" fmla="*/ 1929645 w 2813681"/>
                <a:gd name="connsiteY8" fmla="*/ 3173450 h 3248537"/>
                <a:gd name="connsiteX0" fmla="*/ 1929645 w 2816936"/>
                <a:gd name="connsiteY0" fmla="*/ 3173450 h 3248537"/>
                <a:gd name="connsiteX1" fmla="*/ 796962 w 2816936"/>
                <a:gd name="connsiteY1" fmla="*/ 3173288 h 3248537"/>
                <a:gd name="connsiteX2" fmla="*/ 336057 w 2816936"/>
                <a:gd name="connsiteY2" fmla="*/ 2229184 h 3248537"/>
                <a:gd name="connsiteX3" fmla="*/ 0 w 2816936"/>
                <a:gd name="connsiteY3" fmla="*/ 481954 h 3248537"/>
                <a:gd name="connsiteX4" fmla="*/ 2467865 w 2816936"/>
                <a:gd name="connsiteY4" fmla="*/ 0 h 3248537"/>
                <a:gd name="connsiteX5" fmla="*/ 2809430 w 2816936"/>
                <a:gd name="connsiteY5" fmla="*/ 1748995 h 3248537"/>
                <a:gd name="connsiteX6" fmla="*/ 2813681 w 2816936"/>
                <a:gd name="connsiteY6" fmla="*/ 2045662 h 3248537"/>
                <a:gd name="connsiteX7" fmla="*/ 2299096 w 2816936"/>
                <a:gd name="connsiteY7" fmla="*/ 3038713 h 3248537"/>
                <a:gd name="connsiteX8" fmla="*/ 1929645 w 2816936"/>
                <a:gd name="connsiteY8" fmla="*/ 3173450 h 3248537"/>
                <a:gd name="connsiteX0" fmla="*/ 1929645 w 2817968"/>
                <a:gd name="connsiteY0" fmla="*/ 3173450 h 3248537"/>
                <a:gd name="connsiteX1" fmla="*/ 796962 w 2817968"/>
                <a:gd name="connsiteY1" fmla="*/ 3173288 h 3248537"/>
                <a:gd name="connsiteX2" fmla="*/ 336057 w 2817968"/>
                <a:gd name="connsiteY2" fmla="*/ 2229184 h 3248537"/>
                <a:gd name="connsiteX3" fmla="*/ 0 w 2817968"/>
                <a:gd name="connsiteY3" fmla="*/ 481954 h 3248537"/>
                <a:gd name="connsiteX4" fmla="*/ 2467865 w 2817968"/>
                <a:gd name="connsiteY4" fmla="*/ 0 h 3248537"/>
                <a:gd name="connsiteX5" fmla="*/ 2809430 w 2817968"/>
                <a:gd name="connsiteY5" fmla="*/ 1748995 h 3248537"/>
                <a:gd name="connsiteX6" fmla="*/ 2813681 w 2817968"/>
                <a:gd name="connsiteY6" fmla="*/ 2045662 h 3248537"/>
                <a:gd name="connsiteX7" fmla="*/ 2299096 w 2817968"/>
                <a:gd name="connsiteY7" fmla="*/ 3038713 h 3248537"/>
                <a:gd name="connsiteX8" fmla="*/ 1929645 w 2817968"/>
                <a:gd name="connsiteY8" fmla="*/ 3173450 h 3248537"/>
                <a:gd name="connsiteX0" fmla="*/ 1929645 w 2818220"/>
                <a:gd name="connsiteY0" fmla="*/ 3173450 h 3248983"/>
                <a:gd name="connsiteX1" fmla="*/ 796962 w 2818220"/>
                <a:gd name="connsiteY1" fmla="*/ 3173288 h 3248983"/>
                <a:gd name="connsiteX2" fmla="*/ 336057 w 2818220"/>
                <a:gd name="connsiteY2" fmla="*/ 2229184 h 3248983"/>
                <a:gd name="connsiteX3" fmla="*/ 0 w 2818220"/>
                <a:gd name="connsiteY3" fmla="*/ 481954 h 3248983"/>
                <a:gd name="connsiteX4" fmla="*/ 2467865 w 2818220"/>
                <a:gd name="connsiteY4" fmla="*/ 0 h 3248983"/>
                <a:gd name="connsiteX5" fmla="*/ 2809430 w 2818220"/>
                <a:gd name="connsiteY5" fmla="*/ 1748995 h 3248983"/>
                <a:gd name="connsiteX6" fmla="*/ 2813681 w 2818220"/>
                <a:gd name="connsiteY6" fmla="*/ 2045662 h 3248983"/>
                <a:gd name="connsiteX7" fmla="*/ 2318165 w 2818220"/>
                <a:gd name="connsiteY7" fmla="*/ 3027931 h 3248983"/>
                <a:gd name="connsiteX8" fmla="*/ 1929645 w 2818220"/>
                <a:gd name="connsiteY8" fmla="*/ 3173450 h 3248983"/>
                <a:gd name="connsiteX0" fmla="*/ 1872966 w 2818220"/>
                <a:gd name="connsiteY0" fmla="*/ 3389204 h 3395069"/>
                <a:gd name="connsiteX1" fmla="*/ 796962 w 2818220"/>
                <a:gd name="connsiteY1" fmla="*/ 3173288 h 3395069"/>
                <a:gd name="connsiteX2" fmla="*/ 336057 w 2818220"/>
                <a:gd name="connsiteY2" fmla="*/ 2229184 h 3395069"/>
                <a:gd name="connsiteX3" fmla="*/ 0 w 2818220"/>
                <a:gd name="connsiteY3" fmla="*/ 481954 h 3395069"/>
                <a:gd name="connsiteX4" fmla="*/ 2467865 w 2818220"/>
                <a:gd name="connsiteY4" fmla="*/ 0 h 3395069"/>
                <a:gd name="connsiteX5" fmla="*/ 2809430 w 2818220"/>
                <a:gd name="connsiteY5" fmla="*/ 1748995 h 3395069"/>
                <a:gd name="connsiteX6" fmla="*/ 2813681 w 2818220"/>
                <a:gd name="connsiteY6" fmla="*/ 2045662 h 3395069"/>
                <a:gd name="connsiteX7" fmla="*/ 2318165 w 2818220"/>
                <a:gd name="connsiteY7" fmla="*/ 3027931 h 3395069"/>
                <a:gd name="connsiteX8" fmla="*/ 1872966 w 2818220"/>
                <a:gd name="connsiteY8" fmla="*/ 3389204 h 3395069"/>
                <a:gd name="connsiteX0" fmla="*/ 1861016 w 2818220"/>
                <a:gd name="connsiteY0" fmla="*/ 3328014 h 3339978"/>
                <a:gd name="connsiteX1" fmla="*/ 796962 w 2818220"/>
                <a:gd name="connsiteY1" fmla="*/ 3173288 h 3339978"/>
                <a:gd name="connsiteX2" fmla="*/ 336057 w 2818220"/>
                <a:gd name="connsiteY2" fmla="*/ 2229184 h 3339978"/>
                <a:gd name="connsiteX3" fmla="*/ 0 w 2818220"/>
                <a:gd name="connsiteY3" fmla="*/ 481954 h 3339978"/>
                <a:gd name="connsiteX4" fmla="*/ 2467865 w 2818220"/>
                <a:gd name="connsiteY4" fmla="*/ 0 h 3339978"/>
                <a:gd name="connsiteX5" fmla="*/ 2809430 w 2818220"/>
                <a:gd name="connsiteY5" fmla="*/ 1748995 h 3339978"/>
                <a:gd name="connsiteX6" fmla="*/ 2813681 w 2818220"/>
                <a:gd name="connsiteY6" fmla="*/ 2045662 h 3339978"/>
                <a:gd name="connsiteX7" fmla="*/ 2318165 w 2818220"/>
                <a:gd name="connsiteY7" fmla="*/ 3027931 h 3339978"/>
                <a:gd name="connsiteX8" fmla="*/ 1861016 w 2818220"/>
                <a:gd name="connsiteY8" fmla="*/ 3328014 h 3339978"/>
                <a:gd name="connsiteX0" fmla="*/ 1861016 w 2820003"/>
                <a:gd name="connsiteY0" fmla="*/ 3328014 h 3339751"/>
                <a:gd name="connsiteX1" fmla="*/ 796962 w 2820003"/>
                <a:gd name="connsiteY1" fmla="*/ 3173288 h 3339751"/>
                <a:gd name="connsiteX2" fmla="*/ 336057 w 2820003"/>
                <a:gd name="connsiteY2" fmla="*/ 2229184 h 3339751"/>
                <a:gd name="connsiteX3" fmla="*/ 0 w 2820003"/>
                <a:gd name="connsiteY3" fmla="*/ 481954 h 3339751"/>
                <a:gd name="connsiteX4" fmla="*/ 2467865 w 2820003"/>
                <a:gd name="connsiteY4" fmla="*/ 0 h 3339751"/>
                <a:gd name="connsiteX5" fmla="*/ 2809430 w 2820003"/>
                <a:gd name="connsiteY5" fmla="*/ 1748995 h 3339751"/>
                <a:gd name="connsiteX6" fmla="*/ 2813681 w 2820003"/>
                <a:gd name="connsiteY6" fmla="*/ 2045662 h 3339751"/>
                <a:gd name="connsiteX7" fmla="*/ 2410534 w 2820003"/>
                <a:gd name="connsiteY7" fmla="*/ 3031066 h 3339751"/>
                <a:gd name="connsiteX8" fmla="*/ 1861016 w 2820003"/>
                <a:gd name="connsiteY8" fmla="*/ 3328014 h 3339751"/>
                <a:gd name="connsiteX0" fmla="*/ 1861016 w 2819648"/>
                <a:gd name="connsiteY0" fmla="*/ 3328014 h 3339751"/>
                <a:gd name="connsiteX1" fmla="*/ 796962 w 2819648"/>
                <a:gd name="connsiteY1" fmla="*/ 3173288 h 3339751"/>
                <a:gd name="connsiteX2" fmla="*/ 336057 w 2819648"/>
                <a:gd name="connsiteY2" fmla="*/ 2229184 h 3339751"/>
                <a:gd name="connsiteX3" fmla="*/ 0 w 2819648"/>
                <a:gd name="connsiteY3" fmla="*/ 481954 h 3339751"/>
                <a:gd name="connsiteX4" fmla="*/ 2467865 w 2819648"/>
                <a:gd name="connsiteY4" fmla="*/ 0 h 3339751"/>
                <a:gd name="connsiteX5" fmla="*/ 2809430 w 2819648"/>
                <a:gd name="connsiteY5" fmla="*/ 1748995 h 3339751"/>
                <a:gd name="connsiteX6" fmla="*/ 2813681 w 2819648"/>
                <a:gd name="connsiteY6" fmla="*/ 2045662 h 3339751"/>
                <a:gd name="connsiteX7" fmla="*/ 2410534 w 2819648"/>
                <a:gd name="connsiteY7" fmla="*/ 3031066 h 3339751"/>
                <a:gd name="connsiteX8" fmla="*/ 1861016 w 2819648"/>
                <a:gd name="connsiteY8" fmla="*/ 3328014 h 3339751"/>
                <a:gd name="connsiteX0" fmla="*/ 1861016 w 2820851"/>
                <a:gd name="connsiteY0" fmla="*/ 3328014 h 3341130"/>
                <a:gd name="connsiteX1" fmla="*/ 796962 w 2820851"/>
                <a:gd name="connsiteY1" fmla="*/ 3173288 h 3341130"/>
                <a:gd name="connsiteX2" fmla="*/ 336057 w 2820851"/>
                <a:gd name="connsiteY2" fmla="*/ 2229184 h 3341130"/>
                <a:gd name="connsiteX3" fmla="*/ 0 w 2820851"/>
                <a:gd name="connsiteY3" fmla="*/ 481954 h 3341130"/>
                <a:gd name="connsiteX4" fmla="*/ 2467865 w 2820851"/>
                <a:gd name="connsiteY4" fmla="*/ 0 h 3341130"/>
                <a:gd name="connsiteX5" fmla="*/ 2809430 w 2820851"/>
                <a:gd name="connsiteY5" fmla="*/ 1748995 h 3341130"/>
                <a:gd name="connsiteX6" fmla="*/ 2813681 w 2820851"/>
                <a:gd name="connsiteY6" fmla="*/ 2045662 h 3341130"/>
                <a:gd name="connsiteX7" fmla="*/ 2452877 w 2820851"/>
                <a:gd name="connsiteY7" fmla="*/ 3012062 h 3341130"/>
                <a:gd name="connsiteX8" fmla="*/ 1861016 w 282085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3530 w 2835461"/>
                <a:gd name="connsiteY5" fmla="*/ 1718331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29919"/>
                <a:gd name="connsiteY0" fmla="*/ 3328014 h 3341130"/>
                <a:gd name="connsiteX1" fmla="*/ 796962 w 2829919"/>
                <a:gd name="connsiteY1" fmla="*/ 3173288 h 3341130"/>
                <a:gd name="connsiteX2" fmla="*/ 336057 w 2829919"/>
                <a:gd name="connsiteY2" fmla="*/ 2229184 h 3341130"/>
                <a:gd name="connsiteX3" fmla="*/ 0 w 2829919"/>
                <a:gd name="connsiteY3" fmla="*/ 481954 h 3341130"/>
                <a:gd name="connsiteX4" fmla="*/ 2467865 w 2829919"/>
                <a:gd name="connsiteY4" fmla="*/ 0 h 3341130"/>
                <a:gd name="connsiteX5" fmla="*/ 2803530 w 2829919"/>
                <a:gd name="connsiteY5" fmla="*/ 1718331 h 3341130"/>
                <a:gd name="connsiteX6" fmla="*/ 2828769 w 2829919"/>
                <a:gd name="connsiteY6" fmla="*/ 2091483 h 3341130"/>
                <a:gd name="connsiteX7" fmla="*/ 2452877 w 2829919"/>
                <a:gd name="connsiteY7" fmla="*/ 3012062 h 3341130"/>
                <a:gd name="connsiteX8" fmla="*/ 1861016 w 2829919"/>
                <a:gd name="connsiteY8" fmla="*/ 3328014 h 3341130"/>
                <a:gd name="connsiteX0" fmla="*/ 1861016 w 2829919"/>
                <a:gd name="connsiteY0" fmla="*/ 3328014 h 3346886"/>
                <a:gd name="connsiteX1" fmla="*/ 796962 w 2829919"/>
                <a:gd name="connsiteY1" fmla="*/ 3173288 h 3346886"/>
                <a:gd name="connsiteX2" fmla="*/ 336057 w 2829919"/>
                <a:gd name="connsiteY2" fmla="*/ 2229184 h 3346886"/>
                <a:gd name="connsiteX3" fmla="*/ 0 w 2829919"/>
                <a:gd name="connsiteY3" fmla="*/ 481954 h 3346886"/>
                <a:gd name="connsiteX4" fmla="*/ 2467865 w 2829919"/>
                <a:gd name="connsiteY4" fmla="*/ 0 h 3346886"/>
                <a:gd name="connsiteX5" fmla="*/ 2803530 w 2829919"/>
                <a:gd name="connsiteY5" fmla="*/ 1718331 h 3346886"/>
                <a:gd name="connsiteX6" fmla="*/ 2828769 w 2829919"/>
                <a:gd name="connsiteY6" fmla="*/ 2091483 h 3346886"/>
                <a:gd name="connsiteX7" fmla="*/ 2452877 w 2829919"/>
                <a:gd name="connsiteY7" fmla="*/ 3012062 h 3346886"/>
                <a:gd name="connsiteX8" fmla="*/ 1861016 w 2829919"/>
                <a:gd name="connsiteY8" fmla="*/ 3328014 h 334688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49572 w 2829919"/>
                <a:gd name="connsiteY4" fmla="*/ 2189943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9247"/>
                <a:gd name="connsiteX1" fmla="*/ 796962 w 2829919"/>
                <a:gd name="connsiteY1" fmla="*/ 3173288 h 3359247"/>
                <a:gd name="connsiteX2" fmla="*/ 336057 w 2829919"/>
                <a:gd name="connsiteY2" fmla="*/ 2229184 h 3359247"/>
                <a:gd name="connsiteX3" fmla="*/ 0 w 2829919"/>
                <a:gd name="connsiteY3" fmla="*/ 481954 h 3359247"/>
                <a:gd name="connsiteX4" fmla="*/ 1649572 w 2829919"/>
                <a:gd name="connsiteY4" fmla="*/ 2189943 h 3359247"/>
                <a:gd name="connsiteX5" fmla="*/ 2467865 w 2829919"/>
                <a:gd name="connsiteY5" fmla="*/ 0 h 3359247"/>
                <a:gd name="connsiteX6" fmla="*/ 2803530 w 2829919"/>
                <a:gd name="connsiteY6" fmla="*/ 1718331 h 3359247"/>
                <a:gd name="connsiteX7" fmla="*/ 2828769 w 2829919"/>
                <a:gd name="connsiteY7" fmla="*/ 2091483 h 3359247"/>
                <a:gd name="connsiteX8" fmla="*/ 2452877 w 2829919"/>
                <a:gd name="connsiteY8" fmla="*/ 3012062 h 3359247"/>
                <a:gd name="connsiteX9" fmla="*/ 1861016 w 2829919"/>
                <a:gd name="connsiteY9" fmla="*/ 3328014 h 3359247"/>
                <a:gd name="connsiteX0" fmla="*/ 1861016 w 2830596"/>
                <a:gd name="connsiteY0" fmla="*/ 3328014 h 3342040"/>
                <a:gd name="connsiteX1" fmla="*/ 796962 w 2830596"/>
                <a:gd name="connsiteY1" fmla="*/ 3173288 h 3342040"/>
                <a:gd name="connsiteX2" fmla="*/ 336057 w 2830596"/>
                <a:gd name="connsiteY2" fmla="*/ 2229184 h 3342040"/>
                <a:gd name="connsiteX3" fmla="*/ 0 w 2830596"/>
                <a:gd name="connsiteY3" fmla="*/ 481954 h 3342040"/>
                <a:gd name="connsiteX4" fmla="*/ 1649572 w 2830596"/>
                <a:gd name="connsiteY4" fmla="*/ 2189943 h 3342040"/>
                <a:gd name="connsiteX5" fmla="*/ 2467865 w 2830596"/>
                <a:gd name="connsiteY5" fmla="*/ 0 h 3342040"/>
                <a:gd name="connsiteX6" fmla="*/ 2803530 w 2830596"/>
                <a:gd name="connsiteY6" fmla="*/ 1718331 h 3342040"/>
                <a:gd name="connsiteX7" fmla="*/ 2828769 w 2830596"/>
                <a:gd name="connsiteY7" fmla="*/ 2091483 h 3342040"/>
                <a:gd name="connsiteX8" fmla="*/ 2516033 w 2830596"/>
                <a:gd name="connsiteY8" fmla="*/ 2999544 h 3342040"/>
                <a:gd name="connsiteX9" fmla="*/ 1861016 w 2830596"/>
                <a:gd name="connsiteY9" fmla="*/ 3328014 h 3342040"/>
                <a:gd name="connsiteX0" fmla="*/ 1861016 w 2830709"/>
                <a:gd name="connsiteY0" fmla="*/ 3328014 h 3344557"/>
                <a:gd name="connsiteX1" fmla="*/ 796962 w 2830709"/>
                <a:gd name="connsiteY1" fmla="*/ 3173288 h 3344557"/>
                <a:gd name="connsiteX2" fmla="*/ 336057 w 2830709"/>
                <a:gd name="connsiteY2" fmla="*/ 2229184 h 3344557"/>
                <a:gd name="connsiteX3" fmla="*/ 0 w 2830709"/>
                <a:gd name="connsiteY3" fmla="*/ 481954 h 3344557"/>
                <a:gd name="connsiteX4" fmla="*/ 1649572 w 2830709"/>
                <a:gd name="connsiteY4" fmla="*/ 2189943 h 3344557"/>
                <a:gd name="connsiteX5" fmla="*/ 2467865 w 2830709"/>
                <a:gd name="connsiteY5" fmla="*/ 0 h 3344557"/>
                <a:gd name="connsiteX6" fmla="*/ 2803530 w 2830709"/>
                <a:gd name="connsiteY6" fmla="*/ 1718331 h 3344557"/>
                <a:gd name="connsiteX7" fmla="*/ 2828769 w 2830709"/>
                <a:gd name="connsiteY7" fmla="*/ 2091483 h 3344557"/>
                <a:gd name="connsiteX8" fmla="*/ 2522497 w 2830709"/>
                <a:gd name="connsiteY8" fmla="*/ 2964989 h 3344557"/>
                <a:gd name="connsiteX9" fmla="*/ 1861016 w 2830709"/>
                <a:gd name="connsiteY9" fmla="*/ 3328014 h 3344557"/>
                <a:gd name="connsiteX0" fmla="*/ 1861016 w 2830709"/>
                <a:gd name="connsiteY0" fmla="*/ 3328014 h 3359688"/>
                <a:gd name="connsiteX1" fmla="*/ 796962 w 2830709"/>
                <a:gd name="connsiteY1" fmla="*/ 3173288 h 3359688"/>
                <a:gd name="connsiteX2" fmla="*/ 336057 w 2830709"/>
                <a:gd name="connsiteY2" fmla="*/ 2229184 h 3359688"/>
                <a:gd name="connsiteX3" fmla="*/ 0 w 2830709"/>
                <a:gd name="connsiteY3" fmla="*/ 481954 h 3359688"/>
                <a:gd name="connsiteX4" fmla="*/ 1649572 w 2830709"/>
                <a:gd name="connsiteY4" fmla="*/ 2189943 h 3359688"/>
                <a:gd name="connsiteX5" fmla="*/ 2467865 w 2830709"/>
                <a:gd name="connsiteY5" fmla="*/ 0 h 3359688"/>
                <a:gd name="connsiteX6" fmla="*/ 2803530 w 2830709"/>
                <a:gd name="connsiteY6" fmla="*/ 1718331 h 3359688"/>
                <a:gd name="connsiteX7" fmla="*/ 2828769 w 2830709"/>
                <a:gd name="connsiteY7" fmla="*/ 2091483 h 3359688"/>
                <a:gd name="connsiteX8" fmla="*/ 2522497 w 2830709"/>
                <a:gd name="connsiteY8" fmla="*/ 2964989 h 3359688"/>
                <a:gd name="connsiteX9" fmla="*/ 1861016 w 2830709"/>
                <a:gd name="connsiteY9" fmla="*/ 3328014 h 3359688"/>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9262 w 2830709"/>
                <a:gd name="connsiteY6" fmla="*/ 1436277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4478 w 2830709"/>
                <a:gd name="connsiteY6" fmla="*/ 1377332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28818"/>
                <a:gd name="connsiteY0" fmla="*/ 3328014 h 3360929"/>
                <a:gd name="connsiteX1" fmla="*/ 832092 w 2828818"/>
                <a:gd name="connsiteY1" fmla="*/ 3219563 h 3360929"/>
                <a:gd name="connsiteX2" fmla="*/ 336057 w 2828818"/>
                <a:gd name="connsiteY2" fmla="*/ 2229184 h 3360929"/>
                <a:gd name="connsiteX3" fmla="*/ 0 w 2828818"/>
                <a:gd name="connsiteY3" fmla="*/ 481954 h 3360929"/>
                <a:gd name="connsiteX4" fmla="*/ 1620462 w 2828818"/>
                <a:gd name="connsiteY4" fmla="*/ 2209024 h 3360929"/>
                <a:gd name="connsiteX5" fmla="*/ 2467865 w 2828818"/>
                <a:gd name="connsiteY5" fmla="*/ 0 h 3360929"/>
                <a:gd name="connsiteX6" fmla="*/ 2744478 w 2828818"/>
                <a:gd name="connsiteY6" fmla="*/ 1377332 h 3360929"/>
                <a:gd name="connsiteX7" fmla="*/ 2828769 w 2828818"/>
                <a:gd name="connsiteY7" fmla="*/ 2091483 h 3360929"/>
                <a:gd name="connsiteX8" fmla="*/ 2522497 w 2828818"/>
                <a:gd name="connsiteY8" fmla="*/ 2964989 h 3360929"/>
                <a:gd name="connsiteX9" fmla="*/ 1861016 w 2828818"/>
                <a:gd name="connsiteY9" fmla="*/ 3328014 h 3360929"/>
                <a:gd name="connsiteX0" fmla="*/ 1861016 w 2828818"/>
                <a:gd name="connsiteY0" fmla="*/ 3329418 h 3362333"/>
                <a:gd name="connsiteX1" fmla="*/ 832092 w 2828818"/>
                <a:gd name="connsiteY1" fmla="*/ 3220967 h 3362333"/>
                <a:gd name="connsiteX2" fmla="*/ 336057 w 2828818"/>
                <a:gd name="connsiteY2" fmla="*/ 2230588 h 3362333"/>
                <a:gd name="connsiteX3" fmla="*/ 0 w 2828818"/>
                <a:gd name="connsiteY3" fmla="*/ 483358 h 3362333"/>
                <a:gd name="connsiteX4" fmla="*/ 1620462 w 2828818"/>
                <a:gd name="connsiteY4" fmla="*/ 2210428 h 3362333"/>
                <a:gd name="connsiteX5" fmla="*/ 2467865 w 2828818"/>
                <a:gd name="connsiteY5" fmla="*/ 1404 h 3362333"/>
                <a:gd name="connsiteX6" fmla="*/ 2744478 w 2828818"/>
                <a:gd name="connsiteY6" fmla="*/ 1378736 h 3362333"/>
                <a:gd name="connsiteX7" fmla="*/ 2828769 w 2828818"/>
                <a:gd name="connsiteY7" fmla="*/ 2092887 h 3362333"/>
                <a:gd name="connsiteX8" fmla="*/ 2522497 w 2828818"/>
                <a:gd name="connsiteY8" fmla="*/ 2966393 h 3362333"/>
                <a:gd name="connsiteX9" fmla="*/ 1861016 w 2828818"/>
                <a:gd name="connsiteY9" fmla="*/ 3329418 h 3362333"/>
                <a:gd name="connsiteX0" fmla="*/ 1861016 w 2828818"/>
                <a:gd name="connsiteY0" fmla="*/ 3331389 h 3364304"/>
                <a:gd name="connsiteX1" fmla="*/ 832092 w 2828818"/>
                <a:gd name="connsiteY1" fmla="*/ 3222938 h 3364304"/>
                <a:gd name="connsiteX2" fmla="*/ 336057 w 2828818"/>
                <a:gd name="connsiteY2" fmla="*/ 2232559 h 3364304"/>
                <a:gd name="connsiteX3" fmla="*/ 0 w 2828818"/>
                <a:gd name="connsiteY3" fmla="*/ 485329 h 3364304"/>
                <a:gd name="connsiteX4" fmla="*/ 1620462 w 2828818"/>
                <a:gd name="connsiteY4" fmla="*/ 2212399 h 3364304"/>
                <a:gd name="connsiteX5" fmla="*/ 2467865 w 2828818"/>
                <a:gd name="connsiteY5" fmla="*/ 3375 h 3364304"/>
                <a:gd name="connsiteX6" fmla="*/ 2744478 w 2828818"/>
                <a:gd name="connsiteY6" fmla="*/ 1380707 h 3364304"/>
                <a:gd name="connsiteX7" fmla="*/ 2828769 w 2828818"/>
                <a:gd name="connsiteY7" fmla="*/ 2094858 h 3364304"/>
                <a:gd name="connsiteX8" fmla="*/ 2522497 w 2828818"/>
                <a:gd name="connsiteY8" fmla="*/ 2968364 h 3364304"/>
                <a:gd name="connsiteX9" fmla="*/ 1861016 w 2828818"/>
                <a:gd name="connsiteY9" fmla="*/ 3331389 h 336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8818" h="3364304">
                  <a:moveTo>
                    <a:pt x="1861016" y="3331389"/>
                  </a:moveTo>
                  <a:cubicBezTo>
                    <a:pt x="1579282" y="3373818"/>
                    <a:pt x="1086252" y="3406076"/>
                    <a:pt x="832092" y="3222938"/>
                  </a:cubicBezTo>
                  <a:cubicBezTo>
                    <a:pt x="577932" y="3039800"/>
                    <a:pt x="383616" y="2460381"/>
                    <a:pt x="336057" y="2232559"/>
                  </a:cubicBezTo>
                  <a:cubicBezTo>
                    <a:pt x="245031" y="1853480"/>
                    <a:pt x="73233" y="1027264"/>
                    <a:pt x="0" y="485329"/>
                  </a:cubicBezTo>
                  <a:cubicBezTo>
                    <a:pt x="397968" y="401539"/>
                    <a:pt x="1119633" y="1591204"/>
                    <a:pt x="1620462" y="2212399"/>
                  </a:cubicBezTo>
                  <a:cubicBezTo>
                    <a:pt x="1902930" y="1476058"/>
                    <a:pt x="2431930" y="-50801"/>
                    <a:pt x="2467865" y="3375"/>
                  </a:cubicBezTo>
                  <a:cubicBezTo>
                    <a:pt x="2486982" y="-62202"/>
                    <a:pt x="2689582" y="843324"/>
                    <a:pt x="2744478" y="1380707"/>
                  </a:cubicBezTo>
                  <a:lnTo>
                    <a:pt x="2828769" y="2094858"/>
                  </a:lnTo>
                  <a:cubicBezTo>
                    <a:pt x="2830893" y="2570497"/>
                    <a:pt x="2765339" y="2691167"/>
                    <a:pt x="2522497" y="2968364"/>
                  </a:cubicBezTo>
                  <a:cubicBezTo>
                    <a:pt x="2375158" y="3156329"/>
                    <a:pt x="2142750" y="3288960"/>
                    <a:pt x="1861016" y="333138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22B192CB-5A6D-40F7-FE0F-19E53F39DE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2159620" y="6366307"/>
              <a:ext cx="1248686" cy="1329798"/>
            </a:xfrm>
            <a:custGeom>
              <a:avLst/>
              <a:gdLst>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793072 w 2813738"/>
                <a:gd name="connsiteY9" fmla="*/ 1800696 h 3214044"/>
                <a:gd name="connsiteX10" fmla="*/ 2813681 w 2813738"/>
                <a:gd name="connsiteY10" fmla="*/ 2045662 h 3214044"/>
                <a:gd name="connsiteX11" fmla="*/ 2749358 w 2813738"/>
                <a:gd name="connsiteY11" fmla="*/ 2417869 h 3214044"/>
                <a:gd name="connsiteX12" fmla="*/ 2299096 w 2813738"/>
                <a:gd name="connsiteY12" fmla="*/ 3038713 h 3214044"/>
                <a:gd name="connsiteX13" fmla="*/ 1929645 w 2813738"/>
                <a:gd name="connsiteY13"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813681 w 2813738"/>
                <a:gd name="connsiteY9" fmla="*/ 2045662 h 3214044"/>
                <a:gd name="connsiteX10" fmla="*/ 2749358 w 2813738"/>
                <a:gd name="connsiteY10" fmla="*/ 2417869 h 3214044"/>
                <a:gd name="connsiteX11" fmla="*/ 2299096 w 2813738"/>
                <a:gd name="connsiteY11" fmla="*/ 3038713 h 3214044"/>
                <a:gd name="connsiteX12" fmla="*/ 1929645 w 2813738"/>
                <a:gd name="connsiteY12"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813681 w 2813738"/>
                <a:gd name="connsiteY8" fmla="*/ 2045662 h 3214044"/>
                <a:gd name="connsiteX9" fmla="*/ 2749358 w 2813738"/>
                <a:gd name="connsiteY9" fmla="*/ 2417869 h 3214044"/>
                <a:gd name="connsiteX10" fmla="*/ 2299096 w 2813738"/>
                <a:gd name="connsiteY10" fmla="*/ 3038713 h 3214044"/>
                <a:gd name="connsiteX11" fmla="*/ 1929645 w 2813738"/>
                <a:gd name="connsiteY11" fmla="*/ 3173450 h 3214044"/>
                <a:gd name="connsiteX0" fmla="*/ 2041023 w 2925116"/>
                <a:gd name="connsiteY0" fmla="*/ 3173450 h 3214044"/>
                <a:gd name="connsiteX1" fmla="*/ 1693151 w 2925116"/>
                <a:gd name="connsiteY1" fmla="*/ 3212054 h 3214044"/>
                <a:gd name="connsiteX2" fmla="*/ 657537 w 2925116"/>
                <a:gd name="connsiteY2" fmla="*/ 2756430 h 3214044"/>
                <a:gd name="connsiteX3" fmla="*/ 447435 w 2925116"/>
                <a:gd name="connsiteY3" fmla="*/ 2229184 h 3214044"/>
                <a:gd name="connsiteX4" fmla="*/ 111378 w 2925116"/>
                <a:gd name="connsiteY4" fmla="*/ 481954 h 3214044"/>
                <a:gd name="connsiteX5" fmla="*/ 2579243 w 2925116"/>
                <a:gd name="connsiteY5" fmla="*/ 0 h 3214044"/>
                <a:gd name="connsiteX6" fmla="*/ 2920808 w 2925116"/>
                <a:gd name="connsiteY6" fmla="*/ 1748995 h 3214044"/>
                <a:gd name="connsiteX7" fmla="*/ 2925059 w 2925116"/>
                <a:gd name="connsiteY7" fmla="*/ 2045662 h 3214044"/>
                <a:gd name="connsiteX8" fmla="*/ 2860736 w 2925116"/>
                <a:gd name="connsiteY8" fmla="*/ 2417869 h 3214044"/>
                <a:gd name="connsiteX9" fmla="*/ 2410474 w 2925116"/>
                <a:gd name="connsiteY9" fmla="*/ 3038713 h 3214044"/>
                <a:gd name="connsiteX10" fmla="*/ 2041023 w 2925116"/>
                <a:gd name="connsiteY10"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0 w 2813738"/>
                <a:gd name="connsiteY4" fmla="*/ 481954 h 3214044"/>
                <a:gd name="connsiteX5" fmla="*/ 2467865 w 2813738"/>
                <a:gd name="connsiteY5" fmla="*/ 0 h 3214044"/>
                <a:gd name="connsiteX6" fmla="*/ 2809430 w 2813738"/>
                <a:gd name="connsiteY6" fmla="*/ 1748995 h 3214044"/>
                <a:gd name="connsiteX7" fmla="*/ 2813681 w 2813738"/>
                <a:gd name="connsiteY7" fmla="*/ 2045662 h 3214044"/>
                <a:gd name="connsiteX8" fmla="*/ 2749358 w 2813738"/>
                <a:gd name="connsiteY8" fmla="*/ 2417869 h 3214044"/>
                <a:gd name="connsiteX9" fmla="*/ 2299096 w 2813738"/>
                <a:gd name="connsiteY9" fmla="*/ 3038713 h 3214044"/>
                <a:gd name="connsiteX10" fmla="*/ 1929645 w 2813738"/>
                <a:gd name="connsiteY10" fmla="*/ 3173450 h 3214044"/>
                <a:gd name="connsiteX0" fmla="*/ 1929645 w 2813738"/>
                <a:gd name="connsiteY0" fmla="*/ 3173450 h 3222394"/>
                <a:gd name="connsiteX1" fmla="*/ 1581773 w 2813738"/>
                <a:gd name="connsiteY1" fmla="*/ 3212054 h 3222394"/>
                <a:gd name="connsiteX2" fmla="*/ 634750 w 2813738"/>
                <a:gd name="connsiteY2" fmla="*/ 2993222 h 3222394"/>
                <a:gd name="connsiteX3" fmla="*/ 336057 w 2813738"/>
                <a:gd name="connsiteY3" fmla="*/ 2229184 h 3222394"/>
                <a:gd name="connsiteX4" fmla="*/ 0 w 2813738"/>
                <a:gd name="connsiteY4" fmla="*/ 481954 h 3222394"/>
                <a:gd name="connsiteX5" fmla="*/ 2467865 w 2813738"/>
                <a:gd name="connsiteY5" fmla="*/ 0 h 3222394"/>
                <a:gd name="connsiteX6" fmla="*/ 2809430 w 2813738"/>
                <a:gd name="connsiteY6" fmla="*/ 1748995 h 3222394"/>
                <a:gd name="connsiteX7" fmla="*/ 2813681 w 2813738"/>
                <a:gd name="connsiteY7" fmla="*/ 2045662 h 3222394"/>
                <a:gd name="connsiteX8" fmla="*/ 2749358 w 2813738"/>
                <a:gd name="connsiteY8" fmla="*/ 2417869 h 3222394"/>
                <a:gd name="connsiteX9" fmla="*/ 2299096 w 2813738"/>
                <a:gd name="connsiteY9" fmla="*/ 3038713 h 3222394"/>
                <a:gd name="connsiteX10" fmla="*/ 1929645 w 2813738"/>
                <a:gd name="connsiteY10" fmla="*/ 3173450 h 3222394"/>
                <a:gd name="connsiteX0" fmla="*/ 1929645 w 2813738"/>
                <a:gd name="connsiteY0" fmla="*/ 3173450 h 3259726"/>
                <a:gd name="connsiteX1" fmla="*/ 1581773 w 2813738"/>
                <a:gd name="connsiteY1" fmla="*/ 3212054 h 3259726"/>
                <a:gd name="connsiteX2" fmla="*/ 634750 w 2813738"/>
                <a:gd name="connsiteY2" fmla="*/ 2993222 h 3259726"/>
                <a:gd name="connsiteX3" fmla="*/ 336057 w 2813738"/>
                <a:gd name="connsiteY3" fmla="*/ 2229184 h 3259726"/>
                <a:gd name="connsiteX4" fmla="*/ 0 w 2813738"/>
                <a:gd name="connsiteY4" fmla="*/ 481954 h 3259726"/>
                <a:gd name="connsiteX5" fmla="*/ 2467865 w 2813738"/>
                <a:gd name="connsiteY5" fmla="*/ 0 h 3259726"/>
                <a:gd name="connsiteX6" fmla="*/ 2809430 w 2813738"/>
                <a:gd name="connsiteY6" fmla="*/ 1748995 h 3259726"/>
                <a:gd name="connsiteX7" fmla="*/ 2813681 w 2813738"/>
                <a:gd name="connsiteY7" fmla="*/ 2045662 h 3259726"/>
                <a:gd name="connsiteX8" fmla="*/ 2749358 w 2813738"/>
                <a:gd name="connsiteY8" fmla="*/ 2417869 h 3259726"/>
                <a:gd name="connsiteX9" fmla="*/ 2299096 w 2813738"/>
                <a:gd name="connsiteY9" fmla="*/ 3038713 h 3259726"/>
                <a:gd name="connsiteX10" fmla="*/ 1929645 w 2813738"/>
                <a:gd name="connsiteY10" fmla="*/ 3173450 h 3259726"/>
                <a:gd name="connsiteX0" fmla="*/ 1929645 w 2813738"/>
                <a:gd name="connsiteY0" fmla="*/ 3173450 h 3173450"/>
                <a:gd name="connsiteX1" fmla="*/ 634750 w 2813738"/>
                <a:gd name="connsiteY1" fmla="*/ 2993222 h 3173450"/>
                <a:gd name="connsiteX2" fmla="*/ 336057 w 2813738"/>
                <a:gd name="connsiteY2" fmla="*/ 2229184 h 3173450"/>
                <a:gd name="connsiteX3" fmla="*/ 0 w 2813738"/>
                <a:gd name="connsiteY3" fmla="*/ 481954 h 3173450"/>
                <a:gd name="connsiteX4" fmla="*/ 2467865 w 2813738"/>
                <a:gd name="connsiteY4" fmla="*/ 0 h 3173450"/>
                <a:gd name="connsiteX5" fmla="*/ 2809430 w 2813738"/>
                <a:gd name="connsiteY5" fmla="*/ 1748995 h 3173450"/>
                <a:gd name="connsiteX6" fmla="*/ 2813681 w 2813738"/>
                <a:gd name="connsiteY6" fmla="*/ 2045662 h 3173450"/>
                <a:gd name="connsiteX7" fmla="*/ 2749358 w 2813738"/>
                <a:gd name="connsiteY7" fmla="*/ 2417869 h 3173450"/>
                <a:gd name="connsiteX8" fmla="*/ 2299096 w 2813738"/>
                <a:gd name="connsiteY8" fmla="*/ 3038713 h 3173450"/>
                <a:gd name="connsiteX9" fmla="*/ 1929645 w 2813738"/>
                <a:gd name="connsiteY9" fmla="*/ 3173450 h 3173450"/>
                <a:gd name="connsiteX0" fmla="*/ 1929645 w 2813738"/>
                <a:gd name="connsiteY0" fmla="*/ 3173450 h 3248537"/>
                <a:gd name="connsiteX1" fmla="*/ 796962 w 2813738"/>
                <a:gd name="connsiteY1" fmla="*/ 3173288 h 3248537"/>
                <a:gd name="connsiteX2" fmla="*/ 336057 w 2813738"/>
                <a:gd name="connsiteY2" fmla="*/ 2229184 h 3248537"/>
                <a:gd name="connsiteX3" fmla="*/ 0 w 2813738"/>
                <a:gd name="connsiteY3" fmla="*/ 481954 h 3248537"/>
                <a:gd name="connsiteX4" fmla="*/ 2467865 w 2813738"/>
                <a:gd name="connsiteY4" fmla="*/ 0 h 3248537"/>
                <a:gd name="connsiteX5" fmla="*/ 2809430 w 2813738"/>
                <a:gd name="connsiteY5" fmla="*/ 1748995 h 3248537"/>
                <a:gd name="connsiteX6" fmla="*/ 2813681 w 2813738"/>
                <a:gd name="connsiteY6" fmla="*/ 2045662 h 3248537"/>
                <a:gd name="connsiteX7" fmla="*/ 2749358 w 2813738"/>
                <a:gd name="connsiteY7" fmla="*/ 2417869 h 3248537"/>
                <a:gd name="connsiteX8" fmla="*/ 2299096 w 2813738"/>
                <a:gd name="connsiteY8" fmla="*/ 3038713 h 3248537"/>
                <a:gd name="connsiteX9" fmla="*/ 1929645 w 2813738"/>
                <a:gd name="connsiteY9" fmla="*/ 3173450 h 3248537"/>
                <a:gd name="connsiteX0" fmla="*/ 1929645 w 2813681"/>
                <a:gd name="connsiteY0" fmla="*/ 3173450 h 3248537"/>
                <a:gd name="connsiteX1" fmla="*/ 796962 w 2813681"/>
                <a:gd name="connsiteY1" fmla="*/ 3173288 h 3248537"/>
                <a:gd name="connsiteX2" fmla="*/ 336057 w 2813681"/>
                <a:gd name="connsiteY2" fmla="*/ 2229184 h 3248537"/>
                <a:gd name="connsiteX3" fmla="*/ 0 w 2813681"/>
                <a:gd name="connsiteY3" fmla="*/ 481954 h 3248537"/>
                <a:gd name="connsiteX4" fmla="*/ 2467865 w 2813681"/>
                <a:gd name="connsiteY4" fmla="*/ 0 h 3248537"/>
                <a:gd name="connsiteX5" fmla="*/ 2809430 w 2813681"/>
                <a:gd name="connsiteY5" fmla="*/ 1748995 h 3248537"/>
                <a:gd name="connsiteX6" fmla="*/ 2813681 w 2813681"/>
                <a:gd name="connsiteY6" fmla="*/ 2045662 h 3248537"/>
                <a:gd name="connsiteX7" fmla="*/ 2299096 w 2813681"/>
                <a:gd name="connsiteY7" fmla="*/ 3038713 h 3248537"/>
                <a:gd name="connsiteX8" fmla="*/ 1929645 w 2813681"/>
                <a:gd name="connsiteY8" fmla="*/ 3173450 h 3248537"/>
                <a:gd name="connsiteX0" fmla="*/ 1929645 w 2816936"/>
                <a:gd name="connsiteY0" fmla="*/ 3173450 h 3248537"/>
                <a:gd name="connsiteX1" fmla="*/ 796962 w 2816936"/>
                <a:gd name="connsiteY1" fmla="*/ 3173288 h 3248537"/>
                <a:gd name="connsiteX2" fmla="*/ 336057 w 2816936"/>
                <a:gd name="connsiteY2" fmla="*/ 2229184 h 3248537"/>
                <a:gd name="connsiteX3" fmla="*/ 0 w 2816936"/>
                <a:gd name="connsiteY3" fmla="*/ 481954 h 3248537"/>
                <a:gd name="connsiteX4" fmla="*/ 2467865 w 2816936"/>
                <a:gd name="connsiteY4" fmla="*/ 0 h 3248537"/>
                <a:gd name="connsiteX5" fmla="*/ 2809430 w 2816936"/>
                <a:gd name="connsiteY5" fmla="*/ 1748995 h 3248537"/>
                <a:gd name="connsiteX6" fmla="*/ 2813681 w 2816936"/>
                <a:gd name="connsiteY6" fmla="*/ 2045662 h 3248537"/>
                <a:gd name="connsiteX7" fmla="*/ 2299096 w 2816936"/>
                <a:gd name="connsiteY7" fmla="*/ 3038713 h 3248537"/>
                <a:gd name="connsiteX8" fmla="*/ 1929645 w 2816936"/>
                <a:gd name="connsiteY8" fmla="*/ 3173450 h 3248537"/>
                <a:gd name="connsiteX0" fmla="*/ 1929645 w 2817968"/>
                <a:gd name="connsiteY0" fmla="*/ 3173450 h 3248537"/>
                <a:gd name="connsiteX1" fmla="*/ 796962 w 2817968"/>
                <a:gd name="connsiteY1" fmla="*/ 3173288 h 3248537"/>
                <a:gd name="connsiteX2" fmla="*/ 336057 w 2817968"/>
                <a:gd name="connsiteY2" fmla="*/ 2229184 h 3248537"/>
                <a:gd name="connsiteX3" fmla="*/ 0 w 2817968"/>
                <a:gd name="connsiteY3" fmla="*/ 481954 h 3248537"/>
                <a:gd name="connsiteX4" fmla="*/ 2467865 w 2817968"/>
                <a:gd name="connsiteY4" fmla="*/ 0 h 3248537"/>
                <a:gd name="connsiteX5" fmla="*/ 2809430 w 2817968"/>
                <a:gd name="connsiteY5" fmla="*/ 1748995 h 3248537"/>
                <a:gd name="connsiteX6" fmla="*/ 2813681 w 2817968"/>
                <a:gd name="connsiteY6" fmla="*/ 2045662 h 3248537"/>
                <a:gd name="connsiteX7" fmla="*/ 2299096 w 2817968"/>
                <a:gd name="connsiteY7" fmla="*/ 3038713 h 3248537"/>
                <a:gd name="connsiteX8" fmla="*/ 1929645 w 2817968"/>
                <a:gd name="connsiteY8" fmla="*/ 3173450 h 3248537"/>
                <a:gd name="connsiteX0" fmla="*/ 1929645 w 2818220"/>
                <a:gd name="connsiteY0" fmla="*/ 3173450 h 3248983"/>
                <a:gd name="connsiteX1" fmla="*/ 796962 w 2818220"/>
                <a:gd name="connsiteY1" fmla="*/ 3173288 h 3248983"/>
                <a:gd name="connsiteX2" fmla="*/ 336057 w 2818220"/>
                <a:gd name="connsiteY2" fmla="*/ 2229184 h 3248983"/>
                <a:gd name="connsiteX3" fmla="*/ 0 w 2818220"/>
                <a:gd name="connsiteY3" fmla="*/ 481954 h 3248983"/>
                <a:gd name="connsiteX4" fmla="*/ 2467865 w 2818220"/>
                <a:gd name="connsiteY4" fmla="*/ 0 h 3248983"/>
                <a:gd name="connsiteX5" fmla="*/ 2809430 w 2818220"/>
                <a:gd name="connsiteY5" fmla="*/ 1748995 h 3248983"/>
                <a:gd name="connsiteX6" fmla="*/ 2813681 w 2818220"/>
                <a:gd name="connsiteY6" fmla="*/ 2045662 h 3248983"/>
                <a:gd name="connsiteX7" fmla="*/ 2318165 w 2818220"/>
                <a:gd name="connsiteY7" fmla="*/ 3027931 h 3248983"/>
                <a:gd name="connsiteX8" fmla="*/ 1929645 w 2818220"/>
                <a:gd name="connsiteY8" fmla="*/ 3173450 h 3248983"/>
                <a:gd name="connsiteX0" fmla="*/ 1872966 w 2818220"/>
                <a:gd name="connsiteY0" fmla="*/ 3389204 h 3395069"/>
                <a:gd name="connsiteX1" fmla="*/ 796962 w 2818220"/>
                <a:gd name="connsiteY1" fmla="*/ 3173288 h 3395069"/>
                <a:gd name="connsiteX2" fmla="*/ 336057 w 2818220"/>
                <a:gd name="connsiteY2" fmla="*/ 2229184 h 3395069"/>
                <a:gd name="connsiteX3" fmla="*/ 0 w 2818220"/>
                <a:gd name="connsiteY3" fmla="*/ 481954 h 3395069"/>
                <a:gd name="connsiteX4" fmla="*/ 2467865 w 2818220"/>
                <a:gd name="connsiteY4" fmla="*/ 0 h 3395069"/>
                <a:gd name="connsiteX5" fmla="*/ 2809430 w 2818220"/>
                <a:gd name="connsiteY5" fmla="*/ 1748995 h 3395069"/>
                <a:gd name="connsiteX6" fmla="*/ 2813681 w 2818220"/>
                <a:gd name="connsiteY6" fmla="*/ 2045662 h 3395069"/>
                <a:gd name="connsiteX7" fmla="*/ 2318165 w 2818220"/>
                <a:gd name="connsiteY7" fmla="*/ 3027931 h 3395069"/>
                <a:gd name="connsiteX8" fmla="*/ 1872966 w 2818220"/>
                <a:gd name="connsiteY8" fmla="*/ 3389204 h 3395069"/>
                <a:gd name="connsiteX0" fmla="*/ 1861016 w 2818220"/>
                <a:gd name="connsiteY0" fmla="*/ 3328014 h 3339978"/>
                <a:gd name="connsiteX1" fmla="*/ 796962 w 2818220"/>
                <a:gd name="connsiteY1" fmla="*/ 3173288 h 3339978"/>
                <a:gd name="connsiteX2" fmla="*/ 336057 w 2818220"/>
                <a:gd name="connsiteY2" fmla="*/ 2229184 h 3339978"/>
                <a:gd name="connsiteX3" fmla="*/ 0 w 2818220"/>
                <a:gd name="connsiteY3" fmla="*/ 481954 h 3339978"/>
                <a:gd name="connsiteX4" fmla="*/ 2467865 w 2818220"/>
                <a:gd name="connsiteY4" fmla="*/ 0 h 3339978"/>
                <a:gd name="connsiteX5" fmla="*/ 2809430 w 2818220"/>
                <a:gd name="connsiteY5" fmla="*/ 1748995 h 3339978"/>
                <a:gd name="connsiteX6" fmla="*/ 2813681 w 2818220"/>
                <a:gd name="connsiteY6" fmla="*/ 2045662 h 3339978"/>
                <a:gd name="connsiteX7" fmla="*/ 2318165 w 2818220"/>
                <a:gd name="connsiteY7" fmla="*/ 3027931 h 3339978"/>
                <a:gd name="connsiteX8" fmla="*/ 1861016 w 2818220"/>
                <a:gd name="connsiteY8" fmla="*/ 3328014 h 3339978"/>
                <a:gd name="connsiteX0" fmla="*/ 1861016 w 2820003"/>
                <a:gd name="connsiteY0" fmla="*/ 3328014 h 3339751"/>
                <a:gd name="connsiteX1" fmla="*/ 796962 w 2820003"/>
                <a:gd name="connsiteY1" fmla="*/ 3173288 h 3339751"/>
                <a:gd name="connsiteX2" fmla="*/ 336057 w 2820003"/>
                <a:gd name="connsiteY2" fmla="*/ 2229184 h 3339751"/>
                <a:gd name="connsiteX3" fmla="*/ 0 w 2820003"/>
                <a:gd name="connsiteY3" fmla="*/ 481954 h 3339751"/>
                <a:gd name="connsiteX4" fmla="*/ 2467865 w 2820003"/>
                <a:gd name="connsiteY4" fmla="*/ 0 h 3339751"/>
                <a:gd name="connsiteX5" fmla="*/ 2809430 w 2820003"/>
                <a:gd name="connsiteY5" fmla="*/ 1748995 h 3339751"/>
                <a:gd name="connsiteX6" fmla="*/ 2813681 w 2820003"/>
                <a:gd name="connsiteY6" fmla="*/ 2045662 h 3339751"/>
                <a:gd name="connsiteX7" fmla="*/ 2410534 w 2820003"/>
                <a:gd name="connsiteY7" fmla="*/ 3031066 h 3339751"/>
                <a:gd name="connsiteX8" fmla="*/ 1861016 w 2820003"/>
                <a:gd name="connsiteY8" fmla="*/ 3328014 h 3339751"/>
                <a:gd name="connsiteX0" fmla="*/ 1861016 w 2819648"/>
                <a:gd name="connsiteY0" fmla="*/ 3328014 h 3339751"/>
                <a:gd name="connsiteX1" fmla="*/ 796962 w 2819648"/>
                <a:gd name="connsiteY1" fmla="*/ 3173288 h 3339751"/>
                <a:gd name="connsiteX2" fmla="*/ 336057 w 2819648"/>
                <a:gd name="connsiteY2" fmla="*/ 2229184 h 3339751"/>
                <a:gd name="connsiteX3" fmla="*/ 0 w 2819648"/>
                <a:gd name="connsiteY3" fmla="*/ 481954 h 3339751"/>
                <a:gd name="connsiteX4" fmla="*/ 2467865 w 2819648"/>
                <a:gd name="connsiteY4" fmla="*/ 0 h 3339751"/>
                <a:gd name="connsiteX5" fmla="*/ 2809430 w 2819648"/>
                <a:gd name="connsiteY5" fmla="*/ 1748995 h 3339751"/>
                <a:gd name="connsiteX6" fmla="*/ 2813681 w 2819648"/>
                <a:gd name="connsiteY6" fmla="*/ 2045662 h 3339751"/>
                <a:gd name="connsiteX7" fmla="*/ 2410534 w 2819648"/>
                <a:gd name="connsiteY7" fmla="*/ 3031066 h 3339751"/>
                <a:gd name="connsiteX8" fmla="*/ 1861016 w 2819648"/>
                <a:gd name="connsiteY8" fmla="*/ 3328014 h 3339751"/>
                <a:gd name="connsiteX0" fmla="*/ 1861016 w 2820851"/>
                <a:gd name="connsiteY0" fmla="*/ 3328014 h 3341130"/>
                <a:gd name="connsiteX1" fmla="*/ 796962 w 2820851"/>
                <a:gd name="connsiteY1" fmla="*/ 3173288 h 3341130"/>
                <a:gd name="connsiteX2" fmla="*/ 336057 w 2820851"/>
                <a:gd name="connsiteY2" fmla="*/ 2229184 h 3341130"/>
                <a:gd name="connsiteX3" fmla="*/ 0 w 2820851"/>
                <a:gd name="connsiteY3" fmla="*/ 481954 h 3341130"/>
                <a:gd name="connsiteX4" fmla="*/ 2467865 w 2820851"/>
                <a:gd name="connsiteY4" fmla="*/ 0 h 3341130"/>
                <a:gd name="connsiteX5" fmla="*/ 2809430 w 2820851"/>
                <a:gd name="connsiteY5" fmla="*/ 1748995 h 3341130"/>
                <a:gd name="connsiteX6" fmla="*/ 2813681 w 2820851"/>
                <a:gd name="connsiteY6" fmla="*/ 2045662 h 3341130"/>
                <a:gd name="connsiteX7" fmla="*/ 2452877 w 2820851"/>
                <a:gd name="connsiteY7" fmla="*/ 3012062 h 3341130"/>
                <a:gd name="connsiteX8" fmla="*/ 1861016 w 282085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3530 w 2835461"/>
                <a:gd name="connsiteY5" fmla="*/ 1718331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29919"/>
                <a:gd name="connsiteY0" fmla="*/ 3328014 h 3341130"/>
                <a:gd name="connsiteX1" fmla="*/ 796962 w 2829919"/>
                <a:gd name="connsiteY1" fmla="*/ 3173288 h 3341130"/>
                <a:gd name="connsiteX2" fmla="*/ 336057 w 2829919"/>
                <a:gd name="connsiteY2" fmla="*/ 2229184 h 3341130"/>
                <a:gd name="connsiteX3" fmla="*/ 0 w 2829919"/>
                <a:gd name="connsiteY3" fmla="*/ 481954 h 3341130"/>
                <a:gd name="connsiteX4" fmla="*/ 2467865 w 2829919"/>
                <a:gd name="connsiteY4" fmla="*/ 0 h 3341130"/>
                <a:gd name="connsiteX5" fmla="*/ 2803530 w 2829919"/>
                <a:gd name="connsiteY5" fmla="*/ 1718331 h 3341130"/>
                <a:gd name="connsiteX6" fmla="*/ 2828769 w 2829919"/>
                <a:gd name="connsiteY6" fmla="*/ 2091483 h 3341130"/>
                <a:gd name="connsiteX7" fmla="*/ 2452877 w 2829919"/>
                <a:gd name="connsiteY7" fmla="*/ 3012062 h 3341130"/>
                <a:gd name="connsiteX8" fmla="*/ 1861016 w 2829919"/>
                <a:gd name="connsiteY8" fmla="*/ 3328014 h 3341130"/>
                <a:gd name="connsiteX0" fmla="*/ 1861016 w 2829919"/>
                <a:gd name="connsiteY0" fmla="*/ 3328014 h 3346886"/>
                <a:gd name="connsiteX1" fmla="*/ 796962 w 2829919"/>
                <a:gd name="connsiteY1" fmla="*/ 3173288 h 3346886"/>
                <a:gd name="connsiteX2" fmla="*/ 336057 w 2829919"/>
                <a:gd name="connsiteY2" fmla="*/ 2229184 h 3346886"/>
                <a:gd name="connsiteX3" fmla="*/ 0 w 2829919"/>
                <a:gd name="connsiteY3" fmla="*/ 481954 h 3346886"/>
                <a:gd name="connsiteX4" fmla="*/ 2467865 w 2829919"/>
                <a:gd name="connsiteY4" fmla="*/ 0 h 3346886"/>
                <a:gd name="connsiteX5" fmla="*/ 2803530 w 2829919"/>
                <a:gd name="connsiteY5" fmla="*/ 1718331 h 3346886"/>
                <a:gd name="connsiteX6" fmla="*/ 2828769 w 2829919"/>
                <a:gd name="connsiteY6" fmla="*/ 2091483 h 3346886"/>
                <a:gd name="connsiteX7" fmla="*/ 2452877 w 2829919"/>
                <a:gd name="connsiteY7" fmla="*/ 3012062 h 3346886"/>
                <a:gd name="connsiteX8" fmla="*/ 1861016 w 2829919"/>
                <a:gd name="connsiteY8" fmla="*/ 3328014 h 334688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49572 w 2829919"/>
                <a:gd name="connsiteY4" fmla="*/ 2189943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9247"/>
                <a:gd name="connsiteX1" fmla="*/ 796962 w 2829919"/>
                <a:gd name="connsiteY1" fmla="*/ 3173288 h 3359247"/>
                <a:gd name="connsiteX2" fmla="*/ 336057 w 2829919"/>
                <a:gd name="connsiteY2" fmla="*/ 2229184 h 3359247"/>
                <a:gd name="connsiteX3" fmla="*/ 0 w 2829919"/>
                <a:gd name="connsiteY3" fmla="*/ 481954 h 3359247"/>
                <a:gd name="connsiteX4" fmla="*/ 1649572 w 2829919"/>
                <a:gd name="connsiteY4" fmla="*/ 2189943 h 3359247"/>
                <a:gd name="connsiteX5" fmla="*/ 2467865 w 2829919"/>
                <a:gd name="connsiteY5" fmla="*/ 0 h 3359247"/>
                <a:gd name="connsiteX6" fmla="*/ 2803530 w 2829919"/>
                <a:gd name="connsiteY6" fmla="*/ 1718331 h 3359247"/>
                <a:gd name="connsiteX7" fmla="*/ 2828769 w 2829919"/>
                <a:gd name="connsiteY7" fmla="*/ 2091483 h 3359247"/>
                <a:gd name="connsiteX8" fmla="*/ 2452877 w 2829919"/>
                <a:gd name="connsiteY8" fmla="*/ 3012062 h 3359247"/>
                <a:gd name="connsiteX9" fmla="*/ 1861016 w 2829919"/>
                <a:gd name="connsiteY9" fmla="*/ 3328014 h 3359247"/>
                <a:gd name="connsiteX0" fmla="*/ 1861016 w 2830596"/>
                <a:gd name="connsiteY0" fmla="*/ 3328014 h 3342040"/>
                <a:gd name="connsiteX1" fmla="*/ 796962 w 2830596"/>
                <a:gd name="connsiteY1" fmla="*/ 3173288 h 3342040"/>
                <a:gd name="connsiteX2" fmla="*/ 336057 w 2830596"/>
                <a:gd name="connsiteY2" fmla="*/ 2229184 h 3342040"/>
                <a:gd name="connsiteX3" fmla="*/ 0 w 2830596"/>
                <a:gd name="connsiteY3" fmla="*/ 481954 h 3342040"/>
                <a:gd name="connsiteX4" fmla="*/ 1649572 w 2830596"/>
                <a:gd name="connsiteY4" fmla="*/ 2189943 h 3342040"/>
                <a:gd name="connsiteX5" fmla="*/ 2467865 w 2830596"/>
                <a:gd name="connsiteY5" fmla="*/ 0 h 3342040"/>
                <a:gd name="connsiteX6" fmla="*/ 2803530 w 2830596"/>
                <a:gd name="connsiteY6" fmla="*/ 1718331 h 3342040"/>
                <a:gd name="connsiteX7" fmla="*/ 2828769 w 2830596"/>
                <a:gd name="connsiteY7" fmla="*/ 2091483 h 3342040"/>
                <a:gd name="connsiteX8" fmla="*/ 2516033 w 2830596"/>
                <a:gd name="connsiteY8" fmla="*/ 2999544 h 3342040"/>
                <a:gd name="connsiteX9" fmla="*/ 1861016 w 2830596"/>
                <a:gd name="connsiteY9" fmla="*/ 3328014 h 3342040"/>
                <a:gd name="connsiteX0" fmla="*/ 1861016 w 2830709"/>
                <a:gd name="connsiteY0" fmla="*/ 3328014 h 3344557"/>
                <a:gd name="connsiteX1" fmla="*/ 796962 w 2830709"/>
                <a:gd name="connsiteY1" fmla="*/ 3173288 h 3344557"/>
                <a:gd name="connsiteX2" fmla="*/ 336057 w 2830709"/>
                <a:gd name="connsiteY2" fmla="*/ 2229184 h 3344557"/>
                <a:gd name="connsiteX3" fmla="*/ 0 w 2830709"/>
                <a:gd name="connsiteY3" fmla="*/ 481954 h 3344557"/>
                <a:gd name="connsiteX4" fmla="*/ 1649572 w 2830709"/>
                <a:gd name="connsiteY4" fmla="*/ 2189943 h 3344557"/>
                <a:gd name="connsiteX5" fmla="*/ 2467865 w 2830709"/>
                <a:gd name="connsiteY5" fmla="*/ 0 h 3344557"/>
                <a:gd name="connsiteX6" fmla="*/ 2803530 w 2830709"/>
                <a:gd name="connsiteY6" fmla="*/ 1718331 h 3344557"/>
                <a:gd name="connsiteX7" fmla="*/ 2828769 w 2830709"/>
                <a:gd name="connsiteY7" fmla="*/ 2091483 h 3344557"/>
                <a:gd name="connsiteX8" fmla="*/ 2522497 w 2830709"/>
                <a:gd name="connsiteY8" fmla="*/ 2964989 h 3344557"/>
                <a:gd name="connsiteX9" fmla="*/ 1861016 w 2830709"/>
                <a:gd name="connsiteY9" fmla="*/ 3328014 h 3344557"/>
                <a:gd name="connsiteX0" fmla="*/ 1861016 w 2830709"/>
                <a:gd name="connsiteY0" fmla="*/ 3328014 h 3359688"/>
                <a:gd name="connsiteX1" fmla="*/ 796962 w 2830709"/>
                <a:gd name="connsiteY1" fmla="*/ 3173288 h 3359688"/>
                <a:gd name="connsiteX2" fmla="*/ 336057 w 2830709"/>
                <a:gd name="connsiteY2" fmla="*/ 2229184 h 3359688"/>
                <a:gd name="connsiteX3" fmla="*/ 0 w 2830709"/>
                <a:gd name="connsiteY3" fmla="*/ 481954 h 3359688"/>
                <a:gd name="connsiteX4" fmla="*/ 1649572 w 2830709"/>
                <a:gd name="connsiteY4" fmla="*/ 2189943 h 3359688"/>
                <a:gd name="connsiteX5" fmla="*/ 2467865 w 2830709"/>
                <a:gd name="connsiteY5" fmla="*/ 0 h 3359688"/>
                <a:gd name="connsiteX6" fmla="*/ 2803530 w 2830709"/>
                <a:gd name="connsiteY6" fmla="*/ 1718331 h 3359688"/>
                <a:gd name="connsiteX7" fmla="*/ 2828769 w 2830709"/>
                <a:gd name="connsiteY7" fmla="*/ 2091483 h 3359688"/>
                <a:gd name="connsiteX8" fmla="*/ 2522497 w 2830709"/>
                <a:gd name="connsiteY8" fmla="*/ 2964989 h 3359688"/>
                <a:gd name="connsiteX9" fmla="*/ 1861016 w 2830709"/>
                <a:gd name="connsiteY9" fmla="*/ 3328014 h 3359688"/>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9262 w 2830709"/>
                <a:gd name="connsiteY6" fmla="*/ 1436277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4478 w 2830709"/>
                <a:gd name="connsiteY6" fmla="*/ 1377332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28818"/>
                <a:gd name="connsiteY0" fmla="*/ 3328014 h 3360929"/>
                <a:gd name="connsiteX1" fmla="*/ 832092 w 2828818"/>
                <a:gd name="connsiteY1" fmla="*/ 3219563 h 3360929"/>
                <a:gd name="connsiteX2" fmla="*/ 336057 w 2828818"/>
                <a:gd name="connsiteY2" fmla="*/ 2229184 h 3360929"/>
                <a:gd name="connsiteX3" fmla="*/ 0 w 2828818"/>
                <a:gd name="connsiteY3" fmla="*/ 481954 h 3360929"/>
                <a:gd name="connsiteX4" fmla="*/ 1620462 w 2828818"/>
                <a:gd name="connsiteY4" fmla="*/ 2209024 h 3360929"/>
                <a:gd name="connsiteX5" fmla="*/ 2467865 w 2828818"/>
                <a:gd name="connsiteY5" fmla="*/ 0 h 3360929"/>
                <a:gd name="connsiteX6" fmla="*/ 2744478 w 2828818"/>
                <a:gd name="connsiteY6" fmla="*/ 1377332 h 3360929"/>
                <a:gd name="connsiteX7" fmla="*/ 2828769 w 2828818"/>
                <a:gd name="connsiteY7" fmla="*/ 2091483 h 3360929"/>
                <a:gd name="connsiteX8" fmla="*/ 2522497 w 2828818"/>
                <a:gd name="connsiteY8" fmla="*/ 2964989 h 3360929"/>
                <a:gd name="connsiteX9" fmla="*/ 1861016 w 2828818"/>
                <a:gd name="connsiteY9" fmla="*/ 3328014 h 3360929"/>
                <a:gd name="connsiteX0" fmla="*/ 1861016 w 2828818"/>
                <a:gd name="connsiteY0" fmla="*/ 3329418 h 3362333"/>
                <a:gd name="connsiteX1" fmla="*/ 832092 w 2828818"/>
                <a:gd name="connsiteY1" fmla="*/ 3220967 h 3362333"/>
                <a:gd name="connsiteX2" fmla="*/ 336057 w 2828818"/>
                <a:gd name="connsiteY2" fmla="*/ 2230588 h 3362333"/>
                <a:gd name="connsiteX3" fmla="*/ 0 w 2828818"/>
                <a:gd name="connsiteY3" fmla="*/ 483358 h 3362333"/>
                <a:gd name="connsiteX4" fmla="*/ 1620462 w 2828818"/>
                <a:gd name="connsiteY4" fmla="*/ 2210428 h 3362333"/>
                <a:gd name="connsiteX5" fmla="*/ 2467865 w 2828818"/>
                <a:gd name="connsiteY5" fmla="*/ 1404 h 3362333"/>
                <a:gd name="connsiteX6" fmla="*/ 2744478 w 2828818"/>
                <a:gd name="connsiteY6" fmla="*/ 1378736 h 3362333"/>
                <a:gd name="connsiteX7" fmla="*/ 2828769 w 2828818"/>
                <a:gd name="connsiteY7" fmla="*/ 2092887 h 3362333"/>
                <a:gd name="connsiteX8" fmla="*/ 2522497 w 2828818"/>
                <a:gd name="connsiteY8" fmla="*/ 2966393 h 3362333"/>
                <a:gd name="connsiteX9" fmla="*/ 1861016 w 2828818"/>
                <a:gd name="connsiteY9" fmla="*/ 3329418 h 3362333"/>
                <a:gd name="connsiteX0" fmla="*/ 1861016 w 2828818"/>
                <a:gd name="connsiteY0" fmla="*/ 3331389 h 3364304"/>
                <a:gd name="connsiteX1" fmla="*/ 832092 w 2828818"/>
                <a:gd name="connsiteY1" fmla="*/ 3222938 h 3364304"/>
                <a:gd name="connsiteX2" fmla="*/ 336057 w 2828818"/>
                <a:gd name="connsiteY2" fmla="*/ 2232559 h 3364304"/>
                <a:gd name="connsiteX3" fmla="*/ 0 w 2828818"/>
                <a:gd name="connsiteY3" fmla="*/ 485329 h 3364304"/>
                <a:gd name="connsiteX4" fmla="*/ 1620462 w 2828818"/>
                <a:gd name="connsiteY4" fmla="*/ 2212399 h 3364304"/>
                <a:gd name="connsiteX5" fmla="*/ 2467865 w 2828818"/>
                <a:gd name="connsiteY5" fmla="*/ 3375 h 3364304"/>
                <a:gd name="connsiteX6" fmla="*/ 2744478 w 2828818"/>
                <a:gd name="connsiteY6" fmla="*/ 1380707 h 3364304"/>
                <a:gd name="connsiteX7" fmla="*/ 2828769 w 2828818"/>
                <a:gd name="connsiteY7" fmla="*/ 2094858 h 3364304"/>
                <a:gd name="connsiteX8" fmla="*/ 2522497 w 2828818"/>
                <a:gd name="connsiteY8" fmla="*/ 2968364 h 3364304"/>
                <a:gd name="connsiteX9" fmla="*/ 1861016 w 2828818"/>
                <a:gd name="connsiteY9" fmla="*/ 3331389 h 336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8818" h="3364304">
                  <a:moveTo>
                    <a:pt x="1861016" y="3331389"/>
                  </a:moveTo>
                  <a:cubicBezTo>
                    <a:pt x="1579282" y="3373818"/>
                    <a:pt x="1086252" y="3406076"/>
                    <a:pt x="832092" y="3222938"/>
                  </a:cubicBezTo>
                  <a:cubicBezTo>
                    <a:pt x="577932" y="3039800"/>
                    <a:pt x="383616" y="2460381"/>
                    <a:pt x="336057" y="2232559"/>
                  </a:cubicBezTo>
                  <a:cubicBezTo>
                    <a:pt x="245031" y="1853480"/>
                    <a:pt x="73233" y="1027264"/>
                    <a:pt x="0" y="485329"/>
                  </a:cubicBezTo>
                  <a:cubicBezTo>
                    <a:pt x="397968" y="401539"/>
                    <a:pt x="1119633" y="1591204"/>
                    <a:pt x="1620462" y="2212399"/>
                  </a:cubicBezTo>
                  <a:cubicBezTo>
                    <a:pt x="1902930" y="1476058"/>
                    <a:pt x="2431930" y="-50801"/>
                    <a:pt x="2467865" y="3375"/>
                  </a:cubicBezTo>
                  <a:cubicBezTo>
                    <a:pt x="2486982" y="-62202"/>
                    <a:pt x="2689582" y="843324"/>
                    <a:pt x="2744478" y="1380707"/>
                  </a:cubicBezTo>
                  <a:lnTo>
                    <a:pt x="2828769" y="2094858"/>
                  </a:lnTo>
                  <a:cubicBezTo>
                    <a:pt x="2830893" y="2570497"/>
                    <a:pt x="2765339" y="2691167"/>
                    <a:pt x="2522497" y="2968364"/>
                  </a:cubicBezTo>
                  <a:cubicBezTo>
                    <a:pt x="2375158" y="3156329"/>
                    <a:pt x="2142750" y="3288960"/>
                    <a:pt x="1861016" y="3331389"/>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E7E4DCC7-C819-C4BC-0FF9-C26A43DF631D}"/>
              </a:ext>
            </a:extLst>
          </p:cNvPr>
          <p:cNvSpPr>
            <a:spLocks noGrp="1"/>
          </p:cNvSpPr>
          <p:nvPr>
            <p:ph idx="1"/>
          </p:nvPr>
        </p:nvSpPr>
        <p:spPr>
          <a:xfrm>
            <a:off x="4725382" y="2562583"/>
            <a:ext cx="6195081" cy="3652157"/>
          </a:xfrm>
        </p:spPr>
        <p:txBody>
          <a:bodyPr>
            <a:normAutofit/>
          </a:bodyPr>
          <a:lstStyle/>
          <a:p>
            <a:pPr>
              <a:spcBef>
                <a:spcPts val="500"/>
              </a:spcBef>
              <a:spcAft>
                <a:spcPts val="1200"/>
              </a:spcAft>
            </a:pP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Cooke, E. (2023). </a:t>
            </a:r>
            <a:r>
              <a:rPr lang="en-GB" sz="800" i="1"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Signal: the story of Wilko’s collapse reads like a litany of strategic failures</a:t>
            </a: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[online] Retail Insight Network. Available at: https://www.retail-insight-network.com/news/the-story-of-wilkos-collapse-reads-like-a-litany-of-strategic-failures/?cf-view. Accessed 9 Oct. 2023. </a:t>
            </a:r>
          </a:p>
          <a:p>
            <a:pPr>
              <a:spcBef>
                <a:spcPts val="500"/>
              </a:spcBef>
              <a:spcAft>
                <a:spcPts val="1200"/>
              </a:spcAft>
            </a:pP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Hooker, L. and </a:t>
            </a:r>
            <a:r>
              <a:rPr lang="en-GB" sz="800" dirty="0" err="1">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Masud</a:t>
            </a: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F. (2023). Wilko: End of an era as shops shut for good. </a:t>
            </a:r>
            <a:r>
              <a:rPr lang="en-GB" sz="800" i="1"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BBC News</a:t>
            </a: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[online] 8 Oct. Available at: https://www.bbc.co.uk/news/business-66995143. Accessed 9 Oct. 2023. </a:t>
            </a:r>
          </a:p>
          <a:p>
            <a:pPr>
              <a:spcBef>
                <a:spcPts val="500"/>
              </a:spcBef>
              <a:spcAft>
                <a:spcPts val="1200"/>
              </a:spcAft>
            </a:pP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Garcia, F. (2018). </a:t>
            </a:r>
            <a:r>
              <a:rPr lang="en-GB" sz="800" i="1"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Wilko continues revamp of portfolio with the new-look Morley store</a:t>
            </a: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[online] www.diyweek.net. Available at: https://www.diyweek.net/wilko-continues-revamp-of-portfolio-with-new-look-morley-store. Accessed 9 Oct. 2023.</a:t>
            </a:r>
          </a:p>
          <a:p>
            <a:pPr>
              <a:spcBef>
                <a:spcPts val="500"/>
              </a:spcBef>
              <a:spcAft>
                <a:spcPts val="1200"/>
              </a:spcAft>
            </a:pP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Jones, L. and Simpson, E. (2023). Wilko: All 400 Stores to Close by Early October. </a:t>
            </a:r>
            <a:r>
              <a:rPr lang="en-GB" sz="800" i="1"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BBC News</a:t>
            </a: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[online] 11 Sep. Available at: </a:t>
            </a:r>
            <a:r>
              <a:rPr lang="en-GB" sz="800" u="sng"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https://www.bbc.co.uk/news/business-66743050</a:t>
            </a: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Accessed 9 Oct. 2023.</a:t>
            </a:r>
          </a:p>
          <a:p>
            <a:pPr>
              <a:spcBef>
                <a:spcPts val="500"/>
              </a:spcBef>
              <a:spcAft>
                <a:spcPts val="800"/>
              </a:spcAft>
            </a:pPr>
            <a:r>
              <a:rPr lang="en-GB" sz="800" kern="15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Eberle, B. (1977). </a:t>
            </a:r>
            <a:r>
              <a:rPr lang="en-GB" sz="800" i="1" kern="15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SCAMPER: Games for Imagination Development</a:t>
            </a:r>
            <a:r>
              <a:rPr lang="en-GB" sz="800" kern="15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 Prufrock Press Inc.</a:t>
            </a:r>
          </a:p>
          <a:p>
            <a:pPr>
              <a:spcBef>
                <a:spcPts val="500"/>
              </a:spcBef>
              <a:spcAft>
                <a:spcPts val="1200"/>
              </a:spcAft>
            </a:pP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Scott, J. (2023). Wilko Sunderland staff ‘heartbroken’ as store closes. </a:t>
            </a:r>
            <a:r>
              <a:rPr lang="en-GB" sz="800" i="1"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BBC News</a:t>
            </a: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[online] 7 Oct. Available at: https://www.bbc.co.uk/news/uk-england-tyne-67016921. Accessed 9 Oct. 2023. </a:t>
            </a:r>
          </a:p>
          <a:p>
            <a:pPr>
              <a:spcBef>
                <a:spcPts val="500"/>
              </a:spcBef>
              <a:spcAft>
                <a:spcPts val="1200"/>
              </a:spcAft>
            </a:pP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Wilko. (2023). History. [online] Available at: </a:t>
            </a:r>
            <a:r>
              <a:rPr lang="en-GB" sz="800" u="sng"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https://www.wilko.com/en-uk/corporate/our-history</a:t>
            </a:r>
            <a:r>
              <a:rPr lang="en-GB" sz="800" dirty="0">
                <a:solidFill>
                  <a:schemeClr val="tx2"/>
                </a:solidFill>
                <a:effectLst/>
                <a:latin typeface="Times New Roman" panose="02020603050405020304" pitchFamily="18" charset="0"/>
                <a:ea typeface="Times New Roman" panose="02020603050405020304" pitchFamily="18" charset="0"/>
                <a:cs typeface="Times New Roman" panose="02020603050405020304" pitchFamily="18" charset="0"/>
              </a:rPr>
              <a:t>. Accessed on 09/10/2023. </a:t>
            </a:r>
          </a:p>
          <a:p>
            <a:pPr>
              <a:spcBef>
                <a:spcPts val="500"/>
              </a:spcBef>
              <a:spcAft>
                <a:spcPts val="800"/>
              </a:spcAft>
            </a:pPr>
            <a:r>
              <a:rPr lang="en-GB" sz="800" kern="15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Wilko. (2023). Home. [online] Available at: </a:t>
            </a:r>
            <a:r>
              <a:rPr lang="en-GB" sz="800" u="sng" kern="15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https://www.wilko.com/en-uk/</a:t>
            </a:r>
            <a:r>
              <a:rPr lang="en-GB" sz="800" kern="15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 Accessed on 09/10/2023. </a:t>
            </a:r>
          </a:p>
          <a:p>
            <a:pPr>
              <a:spcBef>
                <a:spcPts val="500"/>
              </a:spcBef>
              <a:spcAft>
                <a:spcPts val="800"/>
              </a:spcAft>
            </a:pPr>
            <a:r>
              <a:rPr lang="en-GB" sz="800" kern="15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Wilko. (2023). About Wilko. [online] Available at:  </a:t>
            </a:r>
            <a:r>
              <a:rPr lang="en-GB" sz="800" u="sng" kern="15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https://www.wilko.com/en-uk/corporate/our-history</a:t>
            </a:r>
            <a:r>
              <a:rPr lang="en-GB" sz="800" kern="150" dirty="0">
                <a:solidFill>
                  <a:schemeClr val="tx2"/>
                </a:solidFill>
                <a:effectLst/>
                <a:latin typeface="Times New Roman" panose="02020603050405020304" pitchFamily="18" charset="0"/>
                <a:ea typeface="Calibri" panose="020F0502020204030204" pitchFamily="34" charset="0"/>
                <a:cs typeface="Times New Roman" panose="02020603050405020304" pitchFamily="18" charset="0"/>
              </a:rPr>
              <a:t>. Accessed on 09/10/2023. </a:t>
            </a:r>
          </a:p>
          <a:p>
            <a:pPr marL="0" indent="0">
              <a:buNone/>
            </a:pPr>
            <a:endParaRPr lang="en-GB" sz="8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0792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1">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B0BA5-47E9-3CFF-5E6B-810D4592EB7A}"/>
              </a:ext>
            </a:extLst>
          </p:cNvPr>
          <p:cNvSpPr>
            <a:spLocks noGrp="1"/>
          </p:cNvSpPr>
          <p:nvPr>
            <p:ph type="title"/>
          </p:nvPr>
        </p:nvSpPr>
        <p:spPr>
          <a:xfrm>
            <a:off x="755903" y="3399769"/>
            <a:ext cx="10640754" cy="775845"/>
          </a:xfrm>
        </p:spPr>
        <p:txBody>
          <a:bodyPr vert="horz" lIns="91440" tIns="45720" rIns="91440" bIns="45720" rtlCol="0" anchor="b">
            <a:normAutofit/>
          </a:bodyPr>
          <a:lstStyle/>
          <a:p>
            <a:pPr algn="ctr"/>
            <a:r>
              <a:rPr lang="en-US" sz="4000" kern="1200" dirty="0">
                <a:solidFill>
                  <a:schemeClr val="tx2"/>
                </a:solidFill>
                <a:latin typeface="+mj-lt"/>
                <a:ea typeface="+mj-ea"/>
                <a:cs typeface="+mj-cs"/>
              </a:rPr>
              <a:t>Thank you! </a:t>
            </a:r>
          </a:p>
        </p:txBody>
      </p:sp>
      <p:grpSp>
        <p:nvGrpSpPr>
          <p:cNvPr id="26" name="Group 13">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7" name="Freeform: Shape 14">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5">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6">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0" name="Graphic 6" descr="Handshake">
            <a:extLst>
              <a:ext uri="{FF2B5EF4-FFF2-40B4-BE49-F238E27FC236}">
                <a16:creationId xmlns:a16="http://schemas.microsoft.com/office/drawing/2014/main" id="{12F5DD53-736E-A1DA-A8B4-4BBA5EAA1A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646990" y="320231"/>
            <a:ext cx="2836567" cy="2836567"/>
          </a:xfrm>
          <a:prstGeom prst="rect">
            <a:avLst/>
          </a:prstGeom>
        </p:spPr>
      </p:pic>
      <p:grpSp>
        <p:nvGrpSpPr>
          <p:cNvPr id="20" name="Group 19">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1" name="Freeform: Shape 20">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264733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2535</Words>
  <Application>Microsoft Office PowerPoint</Application>
  <PresentationFormat>Widescreen</PresentationFormat>
  <Paragraphs>129</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Söhne</vt:lpstr>
      <vt:lpstr>Times New Roman</vt:lpstr>
      <vt:lpstr>Office Theme</vt:lpstr>
      <vt:lpstr>Innovative Service Plan  Presentation Wilko Store Closure  </vt:lpstr>
      <vt:lpstr>Analysing Wilko's Store Closure: Retail Sector Exploration Wilko’s History </vt:lpstr>
      <vt:lpstr>Wilko's Consumer-Centric Offerings</vt:lpstr>
      <vt:lpstr>Challenges Impacting Wilko's Closure</vt:lpstr>
      <vt:lpstr>Wilko's Strengths and Positive Influences</vt:lpstr>
      <vt:lpstr>Adverse Influences on Wilko's Closure</vt:lpstr>
      <vt:lpstr>Introduction to the SCAMPER Model</vt:lpstr>
      <vt:lpstr>Analyzing Wilko's Closure with SCAMPER Model</vt:lpstr>
      <vt:lpstr>Recommendations</vt:lpstr>
      <vt:lpstr>Conclusion</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Innovative Service Plan  Presentation Wilko Store Closure  </dc:title>
  <dc:creator>Lucian Oprea</dc:creator>
  <cp:lastModifiedBy>Dalina Popov</cp:lastModifiedBy>
  <cp:revision>1</cp:revision>
  <dcterms:created xsi:type="dcterms:W3CDTF">2023-11-12T23:33:29Z</dcterms:created>
  <dcterms:modified xsi:type="dcterms:W3CDTF">2023-11-13T00:21:16Z</dcterms:modified>
</cp:coreProperties>
</file>