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260" r:id="rId6"/>
    <p:sldId id="275" r:id="rId7"/>
    <p:sldId id="276" r:id="rId8"/>
    <p:sldId id="277" r:id="rId9"/>
    <p:sldId id="285" r:id="rId10"/>
    <p:sldId id="278" r:id="rId11"/>
    <p:sldId id="279" r:id="rId12"/>
    <p:sldId id="280" r:id="rId13"/>
    <p:sldId id="281" r:id="rId14"/>
    <p:sldId id="282" r:id="rId15"/>
    <p:sldId id="283" r:id="rId16"/>
    <p:sldId id="286" r:id="rId17"/>
    <p:sldId id="287" r:id="rId18"/>
    <p:sldId id="28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775DCB02-9BB8-47FD-8907-85C794F793BA}" styleName="">
    <a:wholeTbl>
      <a:tcTxStyle>
        <a:font>
          <a:latin typeface="+mn-lt"/>
          <a:ea typeface="+mn-ea"/>
          <a:cs typeface="+mn-cs"/>
        </a:font>
        <a:srgbClr val="000000"/>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fill>
          <a:solidFill>
            <a:srgbClr val="0F9ED5"/>
          </a:solidFill>
        </a:fill>
      </a:tcStyle>
    </a:wholeTbl>
    <a:band1H>
      <a:tcStyle>
        <a:tcBdr/>
        <a:fill>
          <a:solidFill>
            <a:srgbClr val="0F9ED5"/>
          </a:solidFill>
        </a:fill>
      </a:tcStyle>
    </a:band1H>
    <a:band2H>
      <a:tcStyle>
        <a:tcBdr/>
        <a:fill>
          <a:solidFill>
            <a:srgbClr val="0F9ED5"/>
          </a:solidFill>
        </a:fill>
      </a:tcStyle>
    </a:band2H>
    <a:band1V>
      <a:tcStyle>
        <a:tcBdr>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fill>
          <a:solidFill>
            <a:srgbClr val="0F9ED5"/>
          </a:solidFill>
        </a:fill>
      </a:tcStyle>
    </a:band1V>
    <a:band2V>
      <a:tcStyle>
        <a:tcBdr/>
        <a:fill>
          <a:solidFill>
            <a:srgbClr val="0F9ED5"/>
          </a:solidFill>
        </a:fill>
      </a:tcStyle>
    </a:band2V>
    <a:lastCol>
      <a:tcTxStyle b="on">
        <a:font>
          <a:latin typeface=""/>
          <a:ea typeface=""/>
          <a:cs typeface=""/>
        </a:font>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fill>
          <a:solidFill>
            <a:srgbClr val="0F9ED5"/>
          </a:solidFill>
        </a:fill>
      </a:tcStyle>
    </a:lastCol>
    <a:firstCol>
      <a:tcTxStyle b="on">
        <a:font>
          <a:latin typeface=""/>
          <a:ea typeface=""/>
          <a:cs typeface=""/>
        </a:font>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fill>
          <a:solidFill>
            <a:srgbClr val="0F9ED5"/>
          </a:solidFill>
        </a:fill>
      </a:tcStyle>
    </a:firstCol>
    <a:lastRow>
      <a:tcTxStyle b="on">
        <a:font>
          <a:latin typeface=""/>
          <a:ea typeface=""/>
          <a:cs typeface=""/>
        </a:font>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fill>
          <a:solidFill>
            <a:srgbClr val="0F9ED5"/>
          </a:solidFill>
        </a:fill>
      </a:tcStyle>
    </a:lastRow>
    <a:firstRow>
      <a:tcTxStyle b="on">
        <a:font>
          <a:latin typeface="+mn-lt"/>
          <a:ea typeface="+mn-ea"/>
          <a:cs typeface="+mn-cs"/>
        </a:font>
        <a:srgbClr val="FFFFFF"/>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0F9E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558C168-69BF-92A7-0E66-AE6AD66A538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94618D2B-2531-6B9B-0E28-F96E50E07FAE}"/>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D072D4F-A01A-4387-A7C4-362648210E52}" type="datetime1">
              <a:rPr lang="en-US"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10/8/2026</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87E5E36E-4B3C-34D5-0066-6339FD780D25}"/>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31C02B36-0B18-3811-BEC6-2C66B4CDF3F1}"/>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12F5493-C434-4FFA-A45F-C648674B07F4}"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4421631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1B9CEF-9390-06B4-5AB0-8578727ABE7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A3715416-B9AB-5C8F-0DF6-CED362EC4A3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77F5DB3F-E097-4F6E-8114-98BEE560FB22}" type="datetime1">
              <a:rPr lang="en-US"/>
              <a:pPr lvl="0"/>
              <a:t>10/8/2026</a:t>
            </a:fld>
            <a:endParaRPr lang="en-US"/>
          </a:p>
        </p:txBody>
      </p:sp>
      <p:sp>
        <p:nvSpPr>
          <p:cNvPr id="4" name="Slide Image Placeholder 3">
            <a:extLst>
              <a:ext uri="{FF2B5EF4-FFF2-40B4-BE49-F238E27FC236}">
                <a16:creationId xmlns:a16="http://schemas.microsoft.com/office/drawing/2014/main" id="{3ABE085C-F543-1459-10C0-0C023A7E8E75}"/>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6A1D41E5-F493-5E97-9432-FB865AFB43E3}"/>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1531158-E92E-9EC9-46BE-32A6C652913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62F0069D-16E5-2EF0-6863-BCC2E6EE468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6C7E6715-5CDE-4181-8430-9D5B03BC0778}" type="slidenum">
              <a:t>‹#›</a:t>
            </a:fld>
            <a:endParaRPr lang="en-US"/>
          </a:p>
        </p:txBody>
      </p:sp>
    </p:spTree>
    <p:extLst>
      <p:ext uri="{BB962C8B-B14F-4D97-AF65-F5344CB8AC3E}">
        <p14:creationId xmlns:p14="http://schemas.microsoft.com/office/powerpoint/2010/main" val="275689283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86C6DF-9DDE-5A94-F2FA-C7D0E2D84D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E51F1B-CF89-2FA0-E373-226468C4DC2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6A6EB6F-BAFD-F302-C250-38226C8EF6B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5A3AC9C-318B-43F9-8C24-00FF5D337E86}"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3F0D6F-69DD-BE5D-7A3A-9A6B1B848F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8D36FA-0CE6-D094-306A-421E0EA3419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3E5F4AC-7E15-6D0D-8EB8-25F7B717997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0C46C2B-4CF4-457C-9D89-B3D0E4B5089A}" type="slidenum">
              <a:t>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98D281-47BF-E43B-C629-0FBFBDB96D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308B6E-CEF0-BB5F-0FEC-7C0DE9F7A01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E28B5EC-5D94-D45F-AE38-C834ED771FF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3A8836C-F4E1-4DAD-857F-6A05A7FC1EBD}" type="slidenum">
              <a:t>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FE49B3-8E36-11A7-891B-CDC3581117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58566E-E255-C8CD-4D4B-562CA5A69BF1}"/>
              </a:ext>
            </a:extLst>
          </p:cNvPr>
          <p:cNvSpPr txBox="1">
            <a:spLocks noGrp="1"/>
          </p:cNvSpPr>
          <p:nvPr>
            <p:ph type="body" sz="quarter" idx="1"/>
          </p:nvPr>
        </p:nvSpPr>
        <p:spPr/>
        <p:txBody>
          <a:bodyPr/>
          <a:lstStyle/>
          <a:p>
            <a:pPr lvl="0"/>
            <a:r>
              <a:rPr lang="en-GB"/>
              <a:t>To fix this, I have identified three primary problems areas.</a:t>
            </a:r>
          </a:p>
          <a:p>
            <a:pPr marL="171450" lvl="0" indent="-171450">
              <a:buSzPct val="100000"/>
              <a:buFont typeface="Arial" pitchFamily="34"/>
              <a:buChar char="•"/>
            </a:pPr>
            <a:endParaRPr lang="en-GB"/>
          </a:p>
          <a:p>
            <a:pPr marL="171450" lvl="0" indent="-171450">
              <a:buSzPct val="100000"/>
              <a:buFont typeface="Arial" pitchFamily="34"/>
              <a:buChar char="•"/>
            </a:pPr>
            <a:r>
              <a:rPr lang="en-GB"/>
              <a:t>First, the bakery suffers from low footfall and lacks the customer volume it enjoyed in 2015 due to ongoing pandemic disruptions.</a:t>
            </a:r>
          </a:p>
          <a:p>
            <a:pPr marL="171450" lvl="0" indent="-171450">
              <a:buSzPct val="100000"/>
              <a:buFont typeface="Arial" pitchFamily="34"/>
              <a:buChar char="•"/>
            </a:pPr>
            <a:endParaRPr lang="en-GB"/>
          </a:p>
          <a:p>
            <a:pPr marL="171450" lvl="0" indent="-171450">
              <a:buSzPct val="100000"/>
              <a:buFont typeface="Arial" pitchFamily="34"/>
              <a:buChar char="•"/>
            </a:pPr>
            <a:r>
              <a:rPr lang="en-GB"/>
              <a:t>Second, loyal customers are explicitly asking for a home delivery service, which Basil does not currently offer. Launching this would be an ideal way to win back customers and evaluate business standards.</a:t>
            </a:r>
          </a:p>
          <a:p>
            <a:pPr marL="171450" lvl="0" indent="-171450">
              <a:buSzPct val="100000"/>
              <a:buFont typeface="Arial" pitchFamily="34"/>
              <a:buChar char="•"/>
            </a:pPr>
            <a:endParaRPr lang="en-GB"/>
          </a:p>
          <a:p>
            <a:pPr marL="171450" lvl="0" indent="-171450">
              <a:buSzPct val="100000"/>
              <a:buFont typeface="Arial" pitchFamily="34"/>
              <a:buChar char="•"/>
            </a:pPr>
            <a:r>
              <a:rPr lang="en-GB"/>
              <a:t>Finally, there is a clear operational bottleneck. Hiring more staff to handle phone collection orders would allow customers to pre order ahead and collect immediately.</a:t>
            </a:r>
          </a:p>
          <a:p>
            <a:pPr lvl="0"/>
            <a:endParaRPr lang="en-GB"/>
          </a:p>
        </p:txBody>
      </p:sp>
      <p:sp>
        <p:nvSpPr>
          <p:cNvPr id="4" name="Slide Number Placeholder 3">
            <a:extLst>
              <a:ext uri="{FF2B5EF4-FFF2-40B4-BE49-F238E27FC236}">
                <a16:creationId xmlns:a16="http://schemas.microsoft.com/office/drawing/2014/main" id="{0526084B-D945-D888-6963-646B83C18B1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D0DAEDC-9CCB-43F9-9011-4FDD5220E3BC}"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D78BD0-4210-6256-B6DA-6DB7E91756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B7F5C2-C62A-D962-AECD-D2C87940B599}"/>
              </a:ext>
            </a:extLst>
          </p:cNvPr>
          <p:cNvSpPr txBox="1">
            <a:spLocks noGrp="1"/>
          </p:cNvSpPr>
          <p:nvPr>
            <p:ph type="body" sz="quarter" idx="1"/>
          </p:nvPr>
        </p:nvSpPr>
        <p:spPr/>
        <p:txBody>
          <a:bodyPr/>
          <a:lstStyle/>
          <a:p>
            <a:pPr lvl="0"/>
            <a:r>
              <a:rPr lang="en-GB"/>
              <a:t>What is Pestel framework?</a:t>
            </a:r>
          </a:p>
          <a:p>
            <a:pPr lvl="0"/>
            <a:endParaRPr lang="en-GB"/>
          </a:p>
          <a:p>
            <a:pPr lvl="0"/>
            <a:r>
              <a:rPr lang="en-GB"/>
              <a:t>Pestel framework is strategic management tool that is used to identify and evaluate the external macro-environmental factors that can affect an organisation, industry, or market.</a:t>
            </a:r>
          </a:p>
          <a:p>
            <a:pPr lvl="0"/>
            <a:endParaRPr lang="en-GB"/>
          </a:p>
          <a:p>
            <a:pPr lvl="0"/>
            <a:r>
              <a:rPr lang="en-GB"/>
              <a:t>I am now going to talk about the PESTEL framework, which is a foundational strategic management tool.</a:t>
            </a:r>
          </a:p>
          <a:p>
            <a:pPr lvl="0"/>
            <a:endParaRPr lang="en-GB"/>
          </a:p>
          <a:p>
            <a:pPr lvl="0"/>
            <a:endParaRPr lang="en-GB"/>
          </a:p>
          <a:p>
            <a:pPr lvl="0"/>
            <a:r>
              <a:rPr lang="en-GB"/>
              <a:t>PESTEL is used by organisations to identify, track, and evaluate external macro – environmental factors.. These are global or market – wide forces that enables deep impact on organisation's ultimate performance, growth, and long – term survival.</a:t>
            </a:r>
          </a:p>
          <a:p>
            <a:pPr lvl="0"/>
            <a:endParaRPr lang="en-GB"/>
          </a:p>
          <a:p>
            <a:pPr lvl="0"/>
            <a:r>
              <a:rPr lang="en-GB"/>
              <a:t>As a reminder, the acronym stands for the six key dimensions: Political, Economic, Social, Technological, Environmental, and Legal forces. Businesses use this framework for three main primary reasons:</a:t>
            </a:r>
          </a:p>
          <a:p>
            <a:pPr lvl="0"/>
            <a:endParaRPr lang="en-GB"/>
          </a:p>
          <a:p>
            <a:pPr marL="171450" lvl="0" indent="-171450">
              <a:buSzPct val="100000"/>
              <a:buFont typeface="Arial" pitchFamily="34"/>
              <a:buChar char="•"/>
            </a:pPr>
            <a:r>
              <a:rPr lang="en-GB"/>
              <a:t>Firstly, Strategic planning – it provides the essential context a leadership team that needs to set long – term business goals, launch new products, or confidently enter new markets.</a:t>
            </a:r>
          </a:p>
          <a:p>
            <a:pPr marL="171450" lvl="0" indent="-171450">
              <a:buSzPct val="100000"/>
              <a:buFont typeface="Arial" pitchFamily="34"/>
              <a:buChar char="•"/>
            </a:pPr>
            <a:endParaRPr lang="en-GB"/>
          </a:p>
          <a:p>
            <a:pPr marL="171450" lvl="0" indent="-171450">
              <a:buSzPct val="100000"/>
              <a:buFont typeface="Arial" pitchFamily="34"/>
              <a:buChar char="•"/>
            </a:pPr>
            <a:r>
              <a:rPr lang="en-GB"/>
              <a:t>Second, it improves on Decision Making. It forces the team to look at the outside of their daily routine and looks at the bigger picture so that they aren’t caught off guard by external shifts.</a:t>
            </a:r>
          </a:p>
          <a:p>
            <a:pPr marL="171450" lvl="0" indent="-171450">
              <a:buSzPct val="100000"/>
              <a:buFont typeface="Arial" pitchFamily="34"/>
              <a:buChar char="•"/>
            </a:pPr>
            <a:endParaRPr lang="en-GB"/>
          </a:p>
          <a:p>
            <a:pPr marL="171450" lvl="0" indent="-171450">
              <a:buSzPct val="100000"/>
              <a:buFont typeface="Arial" pitchFamily="34"/>
              <a:buChar char="•"/>
            </a:pPr>
            <a:r>
              <a:rPr lang="en-GB"/>
              <a:t>And third, it helps with identifying opportunities by tracking shifting trends – such as a change In consumer culture or a new technological breakthrough .</a:t>
            </a:r>
          </a:p>
        </p:txBody>
      </p:sp>
      <p:sp>
        <p:nvSpPr>
          <p:cNvPr id="4" name="Slide Number Placeholder 3">
            <a:extLst>
              <a:ext uri="{FF2B5EF4-FFF2-40B4-BE49-F238E27FC236}">
                <a16:creationId xmlns:a16="http://schemas.microsoft.com/office/drawing/2014/main" id="{C3CF3A08-5567-7B58-5700-730F5713B55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749DCF2-557F-49FD-80D5-7A7C60CDE21A}" type="slidenum">
              <a:t>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ADA8AB-B85B-4F31-37E2-2C8B32E574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E4749D-FD70-F6F4-370B-5CBE6C2FC88D}"/>
              </a:ext>
            </a:extLst>
          </p:cNvPr>
          <p:cNvSpPr txBox="1">
            <a:spLocks noGrp="1"/>
          </p:cNvSpPr>
          <p:nvPr>
            <p:ph type="body" sz="quarter" idx="1"/>
          </p:nvPr>
        </p:nvSpPr>
        <p:spPr/>
        <p:txBody>
          <a:bodyPr/>
          <a:lstStyle/>
          <a:p>
            <a:pPr lvl="0"/>
            <a:r>
              <a:rPr lang="en-GB"/>
              <a:t>There are three common scenarios:</a:t>
            </a:r>
          </a:p>
          <a:p>
            <a:pPr lvl="0"/>
            <a:endParaRPr lang="en-GB"/>
          </a:p>
          <a:p>
            <a:pPr marL="171450" lvl="0" indent="-171450">
              <a:buSzPct val="100000"/>
              <a:buFont typeface="Arial" pitchFamily="34"/>
              <a:buChar char="•"/>
            </a:pPr>
            <a:r>
              <a:rPr lang="en-GB"/>
              <a:t>The first is Market Entry Analysis. For example, if a company wants to expand into a new country, they must use PESTEL to assess local political stability and legal frameworks before investing capital.</a:t>
            </a:r>
          </a:p>
          <a:p>
            <a:pPr marL="171450" lvl="0" indent="-171450">
              <a:buSzPct val="100000"/>
              <a:buFont typeface="Arial" pitchFamily="34"/>
              <a:buChar char="•"/>
            </a:pPr>
            <a:endParaRPr lang="en-GB"/>
          </a:p>
          <a:p>
            <a:pPr marL="171450" lvl="0" indent="-171450">
              <a:buSzPct val="100000"/>
              <a:buFont typeface="Arial" pitchFamily="34"/>
              <a:buChar char="•"/>
            </a:pPr>
            <a:r>
              <a:rPr lang="en-GB"/>
              <a:t>The second is the Annual Strategic Review. Executive leadership teams routinely use this analysis during their annual planning sessions to realign their business goals with recent macro shifts.</a:t>
            </a:r>
          </a:p>
          <a:p>
            <a:pPr marL="171450" lvl="0" indent="-171450">
              <a:buSzPct val="100000"/>
              <a:buFont typeface="Arial" pitchFamily="34"/>
              <a:buChar char="•"/>
            </a:pPr>
            <a:endParaRPr lang="en-GB"/>
          </a:p>
          <a:p>
            <a:pPr marL="171450" lvl="0" indent="-171450">
              <a:buSzPct val="100000"/>
              <a:buFont typeface="Arial" pitchFamily="34"/>
              <a:buChar char="•"/>
            </a:pPr>
            <a:r>
              <a:rPr lang="en-GB"/>
              <a:t>Finally, it drives Product Development. It helps teams to overcome technological and social trends so that they can design products that are directly meet their consumer demands.</a:t>
            </a:r>
          </a:p>
          <a:p>
            <a:pPr lvl="0"/>
            <a:endParaRPr lang="en-GB"/>
          </a:p>
          <a:p>
            <a:pPr lvl="0"/>
            <a:endParaRPr lang="en-GB"/>
          </a:p>
        </p:txBody>
      </p:sp>
      <p:sp>
        <p:nvSpPr>
          <p:cNvPr id="4" name="Slide Number Placeholder 3">
            <a:extLst>
              <a:ext uri="{FF2B5EF4-FFF2-40B4-BE49-F238E27FC236}">
                <a16:creationId xmlns:a16="http://schemas.microsoft.com/office/drawing/2014/main" id="{A87B2691-50AD-C900-0D2D-7A5BDB96B40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56DFD05-FCB6-492E-85A0-A4560AA177D8}" type="slidenum">
              <a:t>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EB490D-860E-ADDA-1934-C4C16A8AE0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00CC6B-23EA-391A-3802-4DB34388D97A}"/>
              </a:ext>
            </a:extLst>
          </p:cNvPr>
          <p:cNvSpPr txBox="1">
            <a:spLocks noGrp="1"/>
          </p:cNvSpPr>
          <p:nvPr>
            <p:ph type="body" sz="quarter" idx="1"/>
          </p:nvPr>
        </p:nvSpPr>
        <p:spPr/>
        <p:txBody>
          <a:bodyPr/>
          <a:lstStyle/>
          <a:p>
            <a:pPr lvl="0"/>
            <a:r>
              <a:rPr lang="en-GB"/>
              <a:t>Citation ?</a:t>
            </a:r>
          </a:p>
          <a:p>
            <a:pPr lvl="0"/>
            <a:r>
              <a:rPr lang="en-GB"/>
              <a:t>Explain some of these points in your words</a:t>
            </a:r>
          </a:p>
        </p:txBody>
      </p:sp>
      <p:sp>
        <p:nvSpPr>
          <p:cNvPr id="4" name="Slide Number Placeholder 3">
            <a:extLst>
              <a:ext uri="{FF2B5EF4-FFF2-40B4-BE49-F238E27FC236}">
                <a16:creationId xmlns:a16="http://schemas.microsoft.com/office/drawing/2014/main" id="{05E78B6F-129E-F87B-0DEA-12EC0F1017B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E3384EC-FD92-4795-91EA-A6F5BD05F31A}" type="slidenum">
              <a:t>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7D2539-8EE8-4C53-3E39-389AF2E1D0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3DC018-E632-0A24-CDE5-D96C41E7862E}"/>
              </a:ext>
            </a:extLst>
          </p:cNvPr>
          <p:cNvSpPr txBox="1">
            <a:spLocks noGrp="1"/>
          </p:cNvSpPr>
          <p:nvPr>
            <p:ph type="body" sz="quarter" idx="1"/>
          </p:nvPr>
        </p:nvSpPr>
        <p:spPr/>
        <p:txBody>
          <a:bodyPr/>
          <a:lstStyle/>
          <a:p>
            <a:pPr lvl="0"/>
            <a:r>
              <a:rPr lang="en-GB"/>
              <a:t>For legal factors you need to show you have read about these laws and cite them? Eg labelling products </a:t>
            </a:r>
          </a:p>
          <a:p>
            <a:pPr lvl="0"/>
            <a:r>
              <a:rPr lang="en-GB"/>
              <a:t>Three columns and apply citaions to them </a:t>
            </a:r>
          </a:p>
        </p:txBody>
      </p:sp>
      <p:sp>
        <p:nvSpPr>
          <p:cNvPr id="4" name="Slide Number Placeholder 3">
            <a:extLst>
              <a:ext uri="{FF2B5EF4-FFF2-40B4-BE49-F238E27FC236}">
                <a16:creationId xmlns:a16="http://schemas.microsoft.com/office/drawing/2014/main" id="{ABFBC7B2-D9C7-374B-8746-76B86D17D2F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1FD2597-B566-484A-954E-4C5EE6EE92DF}" type="slidenum">
              <a:t>8</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A7ED61-0041-FC40-8192-A351DE7B49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9AF24C-8797-E7EE-EACD-CAB624DF9769}"/>
              </a:ext>
            </a:extLst>
          </p:cNvPr>
          <p:cNvSpPr txBox="1">
            <a:spLocks noGrp="1"/>
          </p:cNvSpPr>
          <p:nvPr>
            <p:ph type="body" sz="quarter" idx="1"/>
          </p:nvPr>
        </p:nvSpPr>
        <p:spPr/>
        <p:txBody>
          <a:bodyPr/>
          <a:lstStyle/>
          <a:p>
            <a:pPr lvl="0"/>
            <a:r>
              <a:rPr lang="en-GB"/>
              <a:t>What is cause and effect model?</a:t>
            </a:r>
          </a:p>
          <a:p>
            <a:pPr lvl="0"/>
            <a:r>
              <a:rPr lang="en-GB"/>
              <a:t>A cause-and-effect model – known as a fishbone diagram or Ishikawa diagram that is a visual problem-solving tool used to identify and sort the root causes of a specific issue.</a:t>
            </a:r>
          </a:p>
          <a:p>
            <a:pPr lvl="0"/>
            <a:endParaRPr lang="en-GB"/>
          </a:p>
          <a:p>
            <a:pPr lvl="0"/>
            <a:r>
              <a:rPr lang="en-GB"/>
              <a:t>Now we will be looking at the cause-and-effect model</a:t>
            </a:r>
          </a:p>
          <a:p>
            <a:pPr lvl="0"/>
            <a:endParaRPr lang="en-GB"/>
          </a:p>
          <a:p>
            <a:pPr lvl="0"/>
            <a:r>
              <a:rPr lang="en-GB"/>
              <a:t>A cause-and-effect model – known as a fishbone diagram or Ishikawa diagram that is a visual problem-solving tool. Its main purpose is to the teams to identify, breakdown, and sort the actual root causes behind a specific issue, rather than just treating the surface symptoms.</a:t>
            </a:r>
          </a:p>
          <a:p>
            <a:pPr lvl="0"/>
            <a:r>
              <a:rPr lang="en-GB"/>
              <a:t>Citations are missing </a:t>
            </a:r>
          </a:p>
          <a:p>
            <a:pPr lvl="0"/>
            <a:endParaRPr lang="en-GB"/>
          </a:p>
          <a:p>
            <a:pPr lvl="0"/>
            <a:endParaRPr lang="en-GB"/>
          </a:p>
          <a:p>
            <a:pPr lvl="0"/>
            <a:endParaRPr lang="en-GB"/>
          </a:p>
        </p:txBody>
      </p:sp>
      <p:sp>
        <p:nvSpPr>
          <p:cNvPr id="4" name="Slide Number Placeholder 3">
            <a:extLst>
              <a:ext uri="{FF2B5EF4-FFF2-40B4-BE49-F238E27FC236}">
                <a16:creationId xmlns:a16="http://schemas.microsoft.com/office/drawing/2014/main" id="{C1AEEF1E-9D40-3DD5-B127-9A2E190642D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97D7816-F925-4C29-BA98-87795C7F0E81}" type="slidenum">
              <a:t>9</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8A82C0-5739-F940-9443-D5C684AB2E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F81A67-6232-9C2E-1EA5-E870D1339AF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651A355-1BCB-41C9-1D41-A93C78B204B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122AF96-9E6F-471B-A2AF-9F3B1AB2A570}" type="slidenum">
              <a:t>10</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E7B102-8FF2-1099-0319-A05C34CE69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6CC3F5-8244-2A6B-F35B-2AA267B6BE6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BB4B899-412F-EC4F-575A-C00B839934C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83F750D-E6E1-460E-A2ED-7575E51BE854}" type="slidenum">
              <a:t>11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C2CF87-C571-AB7D-F81E-18EA9E5F94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DC730B-62C4-0CA5-2012-D91423A4ECF0}"/>
              </a:ext>
            </a:extLst>
          </p:cNvPr>
          <p:cNvSpPr txBox="1">
            <a:spLocks noGrp="1"/>
          </p:cNvSpPr>
          <p:nvPr>
            <p:ph type="body" sz="quarter" idx="1"/>
          </p:nvPr>
        </p:nvSpPr>
        <p:spPr/>
        <p:txBody>
          <a:bodyPr/>
          <a:lstStyle/>
          <a:p>
            <a:pPr lvl="0"/>
            <a:r>
              <a:rPr lang="en-GB"/>
              <a:t>People – Basil needs to recruit staff and train them as  currently has no staff.</a:t>
            </a:r>
          </a:p>
          <a:p>
            <a:pPr lvl="0"/>
            <a:r>
              <a:rPr lang="en-GB"/>
              <a:t>Environment – The bakery is located in a retail park and customers are choosing different bakeries because they locally based.</a:t>
            </a:r>
          </a:p>
        </p:txBody>
      </p:sp>
      <p:sp>
        <p:nvSpPr>
          <p:cNvPr id="4" name="Slide Number Placeholder 3">
            <a:extLst>
              <a:ext uri="{FF2B5EF4-FFF2-40B4-BE49-F238E27FC236}">
                <a16:creationId xmlns:a16="http://schemas.microsoft.com/office/drawing/2014/main" id="{4FFE274F-34FC-B7E4-2F0A-FDC3ED4D863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E65B23-0EBA-4FFF-A510-7F98EE551E02}" type="slidenum">
              <a:t>12</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AB58-FAAD-B8C6-FFF5-4D9D1F300ECB}"/>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F0816B03-BB0B-FE9B-0AC7-D50E9C406983}"/>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FFE9EDF6-8C49-5039-22F1-49CA7853A028}"/>
              </a:ext>
            </a:extLst>
          </p:cNvPr>
          <p:cNvSpPr txBox="1">
            <a:spLocks noGrp="1"/>
          </p:cNvSpPr>
          <p:nvPr>
            <p:ph type="dt" sz="half" idx="7"/>
          </p:nvPr>
        </p:nvSpPr>
        <p:spPr/>
        <p:txBody>
          <a:bodyPr/>
          <a:lstStyle>
            <a:lvl1pPr>
              <a:defRPr/>
            </a:lvl1pPr>
          </a:lstStyle>
          <a:p>
            <a:pPr lvl="0"/>
            <a:fld id="{FC2741D8-FB0A-4B84-A5B5-975006B92DA5}" type="datetime1">
              <a:rPr lang="en-US"/>
              <a:pPr lvl="0"/>
              <a:t>10/8/2026</a:t>
            </a:fld>
            <a:endParaRPr lang="en-US"/>
          </a:p>
        </p:txBody>
      </p:sp>
      <p:sp>
        <p:nvSpPr>
          <p:cNvPr id="5" name="Footer Placeholder 4">
            <a:extLst>
              <a:ext uri="{FF2B5EF4-FFF2-40B4-BE49-F238E27FC236}">
                <a16:creationId xmlns:a16="http://schemas.microsoft.com/office/drawing/2014/main" id="{63CC73EA-19E2-C71D-39E0-25D8FC9B585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57F06E3-393F-CFA7-D5C5-898C6C10E13D}"/>
              </a:ext>
            </a:extLst>
          </p:cNvPr>
          <p:cNvSpPr txBox="1">
            <a:spLocks noGrp="1"/>
          </p:cNvSpPr>
          <p:nvPr>
            <p:ph type="sldNum" sz="quarter" idx="8"/>
          </p:nvPr>
        </p:nvSpPr>
        <p:spPr/>
        <p:txBody>
          <a:bodyPr/>
          <a:lstStyle>
            <a:lvl1pPr>
              <a:defRPr/>
            </a:lvl1pPr>
          </a:lstStyle>
          <a:p>
            <a:pPr lvl="0"/>
            <a:fld id="{C748CEF4-ABC0-4057-AF5C-3AA45B4FED5B}" type="slidenum">
              <a:t>‹#›</a:t>
            </a:fld>
            <a:endParaRPr lang="en-US"/>
          </a:p>
        </p:txBody>
      </p:sp>
    </p:spTree>
    <p:extLst>
      <p:ext uri="{BB962C8B-B14F-4D97-AF65-F5344CB8AC3E}">
        <p14:creationId xmlns:p14="http://schemas.microsoft.com/office/powerpoint/2010/main" val="121102848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83283-7216-8EEA-FB3A-C1FC351B7F4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999D556-593E-6B54-419D-175B1DD4A81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79DDAB-3C28-7B1B-6624-4A8183BD89F5}"/>
              </a:ext>
            </a:extLst>
          </p:cNvPr>
          <p:cNvSpPr txBox="1">
            <a:spLocks noGrp="1"/>
          </p:cNvSpPr>
          <p:nvPr>
            <p:ph type="dt" sz="half" idx="7"/>
          </p:nvPr>
        </p:nvSpPr>
        <p:spPr/>
        <p:txBody>
          <a:bodyPr/>
          <a:lstStyle>
            <a:lvl1pPr>
              <a:defRPr/>
            </a:lvl1pPr>
          </a:lstStyle>
          <a:p>
            <a:pPr lvl="0"/>
            <a:fld id="{5988CB46-A5DB-4FDA-AC6F-15BAFF74EA0D}" type="datetime1">
              <a:rPr lang="en-US"/>
              <a:pPr lvl="0"/>
              <a:t>10/8/2026</a:t>
            </a:fld>
            <a:endParaRPr lang="en-US"/>
          </a:p>
        </p:txBody>
      </p:sp>
      <p:sp>
        <p:nvSpPr>
          <p:cNvPr id="5" name="Footer Placeholder 4">
            <a:extLst>
              <a:ext uri="{FF2B5EF4-FFF2-40B4-BE49-F238E27FC236}">
                <a16:creationId xmlns:a16="http://schemas.microsoft.com/office/drawing/2014/main" id="{C4A33419-81BA-C137-7A1E-CA33CC6785F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8170336-8A50-A620-26AC-22A2851C20C4}"/>
              </a:ext>
            </a:extLst>
          </p:cNvPr>
          <p:cNvSpPr txBox="1">
            <a:spLocks noGrp="1"/>
          </p:cNvSpPr>
          <p:nvPr>
            <p:ph type="sldNum" sz="quarter" idx="8"/>
          </p:nvPr>
        </p:nvSpPr>
        <p:spPr/>
        <p:txBody>
          <a:bodyPr/>
          <a:lstStyle>
            <a:lvl1pPr>
              <a:defRPr/>
            </a:lvl1pPr>
          </a:lstStyle>
          <a:p>
            <a:pPr lvl="0"/>
            <a:fld id="{4FE99F43-31ED-4810-93A8-361067007FCA}" type="slidenum">
              <a:t>‹#›</a:t>
            </a:fld>
            <a:endParaRPr lang="en-US"/>
          </a:p>
        </p:txBody>
      </p:sp>
    </p:spTree>
    <p:extLst>
      <p:ext uri="{BB962C8B-B14F-4D97-AF65-F5344CB8AC3E}">
        <p14:creationId xmlns:p14="http://schemas.microsoft.com/office/powerpoint/2010/main" val="65331912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6E01E-FE4B-49D7-0E79-BF81C65B7551}"/>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648B146A-24FF-DD69-F9A7-A527E1F76645}"/>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368E836-6B5D-16C5-35C7-8F3639786AC6}"/>
              </a:ext>
            </a:extLst>
          </p:cNvPr>
          <p:cNvSpPr txBox="1">
            <a:spLocks noGrp="1"/>
          </p:cNvSpPr>
          <p:nvPr>
            <p:ph type="dt" sz="half" idx="7"/>
          </p:nvPr>
        </p:nvSpPr>
        <p:spPr/>
        <p:txBody>
          <a:bodyPr/>
          <a:lstStyle>
            <a:lvl1pPr>
              <a:defRPr/>
            </a:lvl1pPr>
          </a:lstStyle>
          <a:p>
            <a:pPr lvl="0"/>
            <a:fld id="{04FA1D96-B97B-4C39-BF03-9F75C077614D}" type="datetime1">
              <a:rPr lang="en-US"/>
              <a:pPr lvl="0"/>
              <a:t>10/8/2026</a:t>
            </a:fld>
            <a:endParaRPr lang="en-US"/>
          </a:p>
        </p:txBody>
      </p:sp>
      <p:sp>
        <p:nvSpPr>
          <p:cNvPr id="5" name="Footer Placeholder 4">
            <a:extLst>
              <a:ext uri="{FF2B5EF4-FFF2-40B4-BE49-F238E27FC236}">
                <a16:creationId xmlns:a16="http://schemas.microsoft.com/office/drawing/2014/main" id="{DF3490E8-3D51-FB5B-B5F2-A94D8F8FD84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EB0DE4B-3762-9660-B48C-8A357487A51B}"/>
              </a:ext>
            </a:extLst>
          </p:cNvPr>
          <p:cNvSpPr txBox="1">
            <a:spLocks noGrp="1"/>
          </p:cNvSpPr>
          <p:nvPr>
            <p:ph type="sldNum" sz="quarter" idx="8"/>
          </p:nvPr>
        </p:nvSpPr>
        <p:spPr/>
        <p:txBody>
          <a:bodyPr/>
          <a:lstStyle>
            <a:lvl1pPr>
              <a:defRPr/>
            </a:lvl1pPr>
          </a:lstStyle>
          <a:p>
            <a:pPr lvl="0"/>
            <a:fld id="{108AD4A7-59B9-400F-8D2C-F3EF918D89B1}" type="slidenum">
              <a:t>‹#›</a:t>
            </a:fld>
            <a:endParaRPr lang="en-US"/>
          </a:p>
        </p:txBody>
      </p:sp>
    </p:spTree>
    <p:extLst>
      <p:ext uri="{BB962C8B-B14F-4D97-AF65-F5344CB8AC3E}">
        <p14:creationId xmlns:p14="http://schemas.microsoft.com/office/powerpoint/2010/main" val="4128785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370A6-4434-DA75-57B3-2E03BD2FAB4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C76053F-3A5A-4331-26A9-E350868C7EBC}"/>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3774E82-0F54-5D98-D005-92D19F0ADF6F}"/>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ED646EF-167C-1786-77BC-3C07255830E3}"/>
              </a:ext>
            </a:extLst>
          </p:cNvPr>
          <p:cNvSpPr txBox="1">
            <a:spLocks noGrp="1"/>
          </p:cNvSpPr>
          <p:nvPr>
            <p:ph type="dt" sz="half" idx="7"/>
          </p:nvPr>
        </p:nvSpPr>
        <p:spPr/>
        <p:txBody>
          <a:bodyPr/>
          <a:lstStyle>
            <a:lvl1pPr>
              <a:defRPr/>
            </a:lvl1pPr>
          </a:lstStyle>
          <a:p>
            <a:pPr lvl="0"/>
            <a:fld id="{5595E116-033B-47D5-B700-199824F61806}" type="datetime1">
              <a:rPr lang="en-US"/>
              <a:pPr lvl="0"/>
              <a:t>10/8/2026</a:t>
            </a:fld>
            <a:endParaRPr lang="en-US"/>
          </a:p>
        </p:txBody>
      </p:sp>
      <p:sp>
        <p:nvSpPr>
          <p:cNvPr id="6" name="Footer Placeholder 5">
            <a:extLst>
              <a:ext uri="{FF2B5EF4-FFF2-40B4-BE49-F238E27FC236}">
                <a16:creationId xmlns:a16="http://schemas.microsoft.com/office/drawing/2014/main" id="{A5886376-47A7-A88C-C4D3-85E722EF6DE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6B683DE-3C0A-E04A-7120-C436D0969893}"/>
              </a:ext>
            </a:extLst>
          </p:cNvPr>
          <p:cNvSpPr txBox="1">
            <a:spLocks noGrp="1"/>
          </p:cNvSpPr>
          <p:nvPr>
            <p:ph type="sldNum" sz="quarter" idx="8"/>
          </p:nvPr>
        </p:nvSpPr>
        <p:spPr/>
        <p:txBody>
          <a:bodyPr/>
          <a:lstStyle>
            <a:lvl1pPr>
              <a:defRPr/>
            </a:lvl1pPr>
          </a:lstStyle>
          <a:p>
            <a:pPr lvl="0"/>
            <a:fld id="{8FB36A68-2820-4BEC-89D3-5EFA85D90245}" type="slidenum">
              <a:t>‹#›</a:t>
            </a:fld>
            <a:endParaRPr lang="en-US"/>
          </a:p>
        </p:txBody>
      </p:sp>
    </p:spTree>
    <p:extLst>
      <p:ext uri="{BB962C8B-B14F-4D97-AF65-F5344CB8AC3E}">
        <p14:creationId xmlns:p14="http://schemas.microsoft.com/office/powerpoint/2010/main" val="3522270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BA992-4481-AE97-C7D9-45EA96C652E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E261A6E-D717-8401-998D-EDFBE640BCBE}"/>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70F32AC9-F5E1-86D5-38C7-33DF25B0F788}"/>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151C2AC-44F1-0A3E-6D26-8A6A00DE3A0F}"/>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9E491D01-9E00-928E-C79D-3BBAAE7EEE85}"/>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C1697CF-6EA8-CCD7-9B41-3BA93FDFAC67}"/>
              </a:ext>
            </a:extLst>
          </p:cNvPr>
          <p:cNvSpPr txBox="1">
            <a:spLocks noGrp="1"/>
          </p:cNvSpPr>
          <p:nvPr>
            <p:ph type="dt" sz="half" idx="7"/>
          </p:nvPr>
        </p:nvSpPr>
        <p:spPr/>
        <p:txBody>
          <a:bodyPr/>
          <a:lstStyle>
            <a:lvl1pPr>
              <a:defRPr/>
            </a:lvl1pPr>
          </a:lstStyle>
          <a:p>
            <a:pPr lvl="0"/>
            <a:fld id="{FFC6746E-B746-4BF3-836E-F62E25B8BCFD}" type="datetime1">
              <a:rPr lang="en-US"/>
              <a:pPr lvl="0"/>
              <a:t>10/8/2026</a:t>
            </a:fld>
            <a:endParaRPr lang="en-US"/>
          </a:p>
        </p:txBody>
      </p:sp>
      <p:sp>
        <p:nvSpPr>
          <p:cNvPr id="8" name="Footer Placeholder 7">
            <a:extLst>
              <a:ext uri="{FF2B5EF4-FFF2-40B4-BE49-F238E27FC236}">
                <a16:creationId xmlns:a16="http://schemas.microsoft.com/office/drawing/2014/main" id="{D2577C00-55F4-BBDE-1A76-1DCBEE25C9CF}"/>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215BB165-3912-CAF2-B0CE-0806C43A046A}"/>
              </a:ext>
            </a:extLst>
          </p:cNvPr>
          <p:cNvSpPr txBox="1">
            <a:spLocks noGrp="1"/>
          </p:cNvSpPr>
          <p:nvPr>
            <p:ph type="sldNum" sz="quarter" idx="8"/>
          </p:nvPr>
        </p:nvSpPr>
        <p:spPr/>
        <p:txBody>
          <a:bodyPr/>
          <a:lstStyle>
            <a:lvl1pPr>
              <a:defRPr/>
            </a:lvl1pPr>
          </a:lstStyle>
          <a:p>
            <a:pPr lvl="0"/>
            <a:fld id="{4D812B64-8AD9-49A2-850A-86B58B7B349E}" type="slidenum">
              <a:t>‹#›</a:t>
            </a:fld>
            <a:endParaRPr lang="en-US"/>
          </a:p>
        </p:txBody>
      </p:sp>
    </p:spTree>
    <p:extLst>
      <p:ext uri="{BB962C8B-B14F-4D97-AF65-F5344CB8AC3E}">
        <p14:creationId xmlns:p14="http://schemas.microsoft.com/office/powerpoint/2010/main" val="406070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F366D-235A-AF4B-4841-D8F7F52A9ED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DA3E5E4-D915-9E21-749F-C5106E5DC768}"/>
              </a:ext>
            </a:extLst>
          </p:cNvPr>
          <p:cNvSpPr txBox="1">
            <a:spLocks noGrp="1"/>
          </p:cNvSpPr>
          <p:nvPr>
            <p:ph type="dt" sz="half" idx="7"/>
          </p:nvPr>
        </p:nvSpPr>
        <p:spPr/>
        <p:txBody>
          <a:bodyPr/>
          <a:lstStyle>
            <a:lvl1pPr>
              <a:defRPr/>
            </a:lvl1pPr>
          </a:lstStyle>
          <a:p>
            <a:pPr lvl="0"/>
            <a:fld id="{3E6E3F3C-CB61-4686-8FCE-E50CD2D8186A}" type="datetime1">
              <a:rPr lang="en-US"/>
              <a:pPr lvl="0"/>
              <a:t>10/8/2026</a:t>
            </a:fld>
            <a:endParaRPr lang="en-US"/>
          </a:p>
        </p:txBody>
      </p:sp>
      <p:sp>
        <p:nvSpPr>
          <p:cNvPr id="4" name="Footer Placeholder 3">
            <a:extLst>
              <a:ext uri="{FF2B5EF4-FFF2-40B4-BE49-F238E27FC236}">
                <a16:creationId xmlns:a16="http://schemas.microsoft.com/office/drawing/2014/main" id="{26AE2411-3410-075F-8007-FC58FD49B343}"/>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36CDAD81-80FC-B221-1EA4-5815EE3EDCF5}"/>
              </a:ext>
            </a:extLst>
          </p:cNvPr>
          <p:cNvSpPr txBox="1">
            <a:spLocks noGrp="1"/>
          </p:cNvSpPr>
          <p:nvPr>
            <p:ph type="sldNum" sz="quarter" idx="8"/>
          </p:nvPr>
        </p:nvSpPr>
        <p:spPr/>
        <p:txBody>
          <a:bodyPr/>
          <a:lstStyle>
            <a:lvl1pPr>
              <a:defRPr/>
            </a:lvl1pPr>
          </a:lstStyle>
          <a:p>
            <a:pPr lvl="0"/>
            <a:fld id="{24290850-5AFA-4BDE-9545-0854053C3458}" type="slidenum">
              <a:t>‹#›</a:t>
            </a:fld>
            <a:endParaRPr lang="en-US"/>
          </a:p>
        </p:txBody>
      </p:sp>
    </p:spTree>
    <p:extLst>
      <p:ext uri="{BB962C8B-B14F-4D97-AF65-F5344CB8AC3E}">
        <p14:creationId xmlns:p14="http://schemas.microsoft.com/office/powerpoint/2010/main" val="1015205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BF3534-D0EC-FE01-6A97-DDAFC970B0BD}"/>
              </a:ext>
            </a:extLst>
          </p:cNvPr>
          <p:cNvSpPr txBox="1">
            <a:spLocks noGrp="1"/>
          </p:cNvSpPr>
          <p:nvPr>
            <p:ph type="dt" sz="half" idx="7"/>
          </p:nvPr>
        </p:nvSpPr>
        <p:spPr/>
        <p:txBody>
          <a:bodyPr/>
          <a:lstStyle>
            <a:lvl1pPr>
              <a:defRPr/>
            </a:lvl1pPr>
          </a:lstStyle>
          <a:p>
            <a:pPr lvl="0"/>
            <a:fld id="{9D134496-E35E-426A-A92F-5FD971CEFF4D}" type="datetime1">
              <a:rPr lang="en-US"/>
              <a:pPr lvl="0"/>
              <a:t>10/8/2026</a:t>
            </a:fld>
            <a:endParaRPr lang="en-US"/>
          </a:p>
        </p:txBody>
      </p:sp>
      <p:sp>
        <p:nvSpPr>
          <p:cNvPr id="3" name="Footer Placeholder 2">
            <a:extLst>
              <a:ext uri="{FF2B5EF4-FFF2-40B4-BE49-F238E27FC236}">
                <a16:creationId xmlns:a16="http://schemas.microsoft.com/office/drawing/2014/main" id="{60E9A2CF-7E19-EA50-DD19-0571616D8D4A}"/>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6B44A1FE-BBC0-F92C-C0F4-5C71116843B5}"/>
              </a:ext>
            </a:extLst>
          </p:cNvPr>
          <p:cNvSpPr txBox="1">
            <a:spLocks noGrp="1"/>
          </p:cNvSpPr>
          <p:nvPr>
            <p:ph type="sldNum" sz="quarter" idx="8"/>
          </p:nvPr>
        </p:nvSpPr>
        <p:spPr/>
        <p:txBody>
          <a:bodyPr/>
          <a:lstStyle>
            <a:lvl1pPr>
              <a:defRPr/>
            </a:lvl1pPr>
          </a:lstStyle>
          <a:p>
            <a:pPr lvl="0"/>
            <a:fld id="{DC539C3D-8500-4F47-85F5-00D00B9D784F}" type="slidenum">
              <a:t>‹#›</a:t>
            </a:fld>
            <a:endParaRPr lang="en-US"/>
          </a:p>
        </p:txBody>
      </p:sp>
    </p:spTree>
    <p:extLst>
      <p:ext uri="{BB962C8B-B14F-4D97-AF65-F5344CB8AC3E}">
        <p14:creationId xmlns:p14="http://schemas.microsoft.com/office/powerpoint/2010/main" val="2104881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0834A-6EB6-F049-620A-4566990CD4A4}"/>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F271BA4F-A2D6-AF58-0038-E2A4C3060476}"/>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78A92E-12BC-83F3-E394-ABD2BAA61981}"/>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3340CA79-88EF-9587-0B89-BD383B2924D1}"/>
              </a:ext>
            </a:extLst>
          </p:cNvPr>
          <p:cNvSpPr txBox="1">
            <a:spLocks noGrp="1"/>
          </p:cNvSpPr>
          <p:nvPr>
            <p:ph type="dt" sz="half" idx="7"/>
          </p:nvPr>
        </p:nvSpPr>
        <p:spPr/>
        <p:txBody>
          <a:bodyPr/>
          <a:lstStyle>
            <a:lvl1pPr>
              <a:defRPr/>
            </a:lvl1pPr>
          </a:lstStyle>
          <a:p>
            <a:pPr lvl="0"/>
            <a:fld id="{12B760A0-1678-4BD4-9373-BB1536C8FBA2}" type="datetime1">
              <a:rPr lang="en-US"/>
              <a:pPr lvl="0"/>
              <a:t>10/8/2026</a:t>
            </a:fld>
            <a:endParaRPr lang="en-US"/>
          </a:p>
        </p:txBody>
      </p:sp>
      <p:sp>
        <p:nvSpPr>
          <p:cNvPr id="6" name="Footer Placeholder 5">
            <a:extLst>
              <a:ext uri="{FF2B5EF4-FFF2-40B4-BE49-F238E27FC236}">
                <a16:creationId xmlns:a16="http://schemas.microsoft.com/office/drawing/2014/main" id="{6F442CF5-C216-6659-9397-35097E265FC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9B2DFD2-972A-E0DD-325F-EFB61B2B11A7}"/>
              </a:ext>
            </a:extLst>
          </p:cNvPr>
          <p:cNvSpPr txBox="1">
            <a:spLocks noGrp="1"/>
          </p:cNvSpPr>
          <p:nvPr>
            <p:ph type="sldNum" sz="quarter" idx="8"/>
          </p:nvPr>
        </p:nvSpPr>
        <p:spPr/>
        <p:txBody>
          <a:bodyPr/>
          <a:lstStyle>
            <a:lvl1pPr>
              <a:defRPr/>
            </a:lvl1pPr>
          </a:lstStyle>
          <a:p>
            <a:pPr lvl="0"/>
            <a:fld id="{9E6687FB-8AD3-418C-9FB3-20E1B428ABCD}" type="slidenum">
              <a:t>‹#›</a:t>
            </a:fld>
            <a:endParaRPr lang="en-US"/>
          </a:p>
        </p:txBody>
      </p:sp>
    </p:spTree>
    <p:extLst>
      <p:ext uri="{BB962C8B-B14F-4D97-AF65-F5344CB8AC3E}">
        <p14:creationId xmlns:p14="http://schemas.microsoft.com/office/powerpoint/2010/main" val="2487528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FE2B0-CA78-4DF5-BFE5-7632F4D0560C}"/>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410CE273-9FD8-FF1A-BB96-BE1F32A0AE3B}"/>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3AC62226-F544-D166-781A-05E76356282D}"/>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A194E6D-4E0F-5883-AC79-9261903ED27E}"/>
              </a:ext>
            </a:extLst>
          </p:cNvPr>
          <p:cNvSpPr txBox="1">
            <a:spLocks noGrp="1"/>
          </p:cNvSpPr>
          <p:nvPr>
            <p:ph type="dt" sz="half" idx="7"/>
          </p:nvPr>
        </p:nvSpPr>
        <p:spPr/>
        <p:txBody>
          <a:bodyPr/>
          <a:lstStyle>
            <a:lvl1pPr>
              <a:defRPr/>
            </a:lvl1pPr>
          </a:lstStyle>
          <a:p>
            <a:pPr lvl="0"/>
            <a:fld id="{ACC7CEBE-E4BA-42E6-BDF9-FE70D0BDAC76}" type="datetime1">
              <a:rPr lang="en-US"/>
              <a:pPr lvl="0"/>
              <a:t>10/8/2026</a:t>
            </a:fld>
            <a:endParaRPr lang="en-US"/>
          </a:p>
        </p:txBody>
      </p:sp>
      <p:sp>
        <p:nvSpPr>
          <p:cNvPr id="6" name="Footer Placeholder 5">
            <a:extLst>
              <a:ext uri="{FF2B5EF4-FFF2-40B4-BE49-F238E27FC236}">
                <a16:creationId xmlns:a16="http://schemas.microsoft.com/office/drawing/2014/main" id="{DDD93CBC-D782-1E24-7E18-FB80203B8BF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47B55D3-2BB4-B34C-FF4A-3861CDB9F842}"/>
              </a:ext>
            </a:extLst>
          </p:cNvPr>
          <p:cNvSpPr txBox="1">
            <a:spLocks noGrp="1"/>
          </p:cNvSpPr>
          <p:nvPr>
            <p:ph type="sldNum" sz="quarter" idx="8"/>
          </p:nvPr>
        </p:nvSpPr>
        <p:spPr/>
        <p:txBody>
          <a:bodyPr/>
          <a:lstStyle>
            <a:lvl1pPr>
              <a:defRPr/>
            </a:lvl1pPr>
          </a:lstStyle>
          <a:p>
            <a:pPr lvl="0"/>
            <a:fld id="{8DCD6FED-9964-44B9-9BEB-FBC1E222129D}" type="slidenum">
              <a:t>‹#›</a:t>
            </a:fld>
            <a:endParaRPr lang="en-US"/>
          </a:p>
        </p:txBody>
      </p:sp>
    </p:spTree>
    <p:extLst>
      <p:ext uri="{BB962C8B-B14F-4D97-AF65-F5344CB8AC3E}">
        <p14:creationId xmlns:p14="http://schemas.microsoft.com/office/powerpoint/2010/main" val="1427645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95081-C751-E18F-C5DF-F928D13982DD}"/>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7063A04C-F3B9-7AF6-47DF-709D8DC38A10}"/>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58CE900E-56F0-3646-1FCE-782A7DE6A37A}"/>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F393481D-BC96-4D2E-9531-3289B0C9D8BD}"/>
              </a:ext>
            </a:extLst>
          </p:cNvPr>
          <p:cNvSpPr txBox="1">
            <a:spLocks noGrp="1"/>
          </p:cNvSpPr>
          <p:nvPr>
            <p:ph type="dt" sz="half" idx="7"/>
          </p:nvPr>
        </p:nvSpPr>
        <p:spPr/>
        <p:txBody>
          <a:bodyPr/>
          <a:lstStyle>
            <a:lvl1pPr>
              <a:defRPr/>
            </a:lvl1pPr>
          </a:lstStyle>
          <a:p>
            <a:pPr lvl="0"/>
            <a:fld id="{1BB697A5-BC92-443E-89BA-34AFA0EA6606}" type="datetime1">
              <a:rPr lang="en-US"/>
              <a:pPr lvl="0"/>
              <a:t>10/8/2026</a:t>
            </a:fld>
            <a:endParaRPr lang="en-US"/>
          </a:p>
        </p:txBody>
      </p:sp>
      <p:sp>
        <p:nvSpPr>
          <p:cNvPr id="6" name="Footer Placeholder 5">
            <a:extLst>
              <a:ext uri="{FF2B5EF4-FFF2-40B4-BE49-F238E27FC236}">
                <a16:creationId xmlns:a16="http://schemas.microsoft.com/office/drawing/2014/main" id="{79B81366-19E0-0A20-C405-36E7505F47F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A8EAA1D-7EC1-4CB6-8020-D2F547FAD7E5}"/>
              </a:ext>
            </a:extLst>
          </p:cNvPr>
          <p:cNvSpPr txBox="1">
            <a:spLocks noGrp="1"/>
          </p:cNvSpPr>
          <p:nvPr>
            <p:ph type="sldNum" sz="quarter" idx="8"/>
          </p:nvPr>
        </p:nvSpPr>
        <p:spPr/>
        <p:txBody>
          <a:bodyPr/>
          <a:lstStyle>
            <a:lvl1pPr>
              <a:defRPr/>
            </a:lvl1pPr>
          </a:lstStyle>
          <a:p>
            <a:pPr lvl="0"/>
            <a:fld id="{51B2C4A4-66F5-4A54-AC1D-C20BCF78C075}" type="slidenum">
              <a:t>‹#›</a:t>
            </a:fld>
            <a:endParaRPr lang="en-US"/>
          </a:p>
        </p:txBody>
      </p:sp>
    </p:spTree>
    <p:extLst>
      <p:ext uri="{BB962C8B-B14F-4D97-AF65-F5344CB8AC3E}">
        <p14:creationId xmlns:p14="http://schemas.microsoft.com/office/powerpoint/2010/main" val="3987743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C946-1352-C574-59DB-7EB4B123760D}"/>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246D775C-360A-7B1A-EFD0-39577CAAD4D2}"/>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3D88F177-26B2-14FB-92F0-B804AB141AB0}"/>
              </a:ext>
            </a:extLst>
          </p:cNvPr>
          <p:cNvSpPr txBox="1">
            <a:spLocks noGrp="1"/>
          </p:cNvSpPr>
          <p:nvPr>
            <p:ph type="dt" sz="half" idx="7"/>
          </p:nvPr>
        </p:nvSpPr>
        <p:spPr/>
        <p:txBody>
          <a:bodyPr/>
          <a:lstStyle>
            <a:lvl1pPr>
              <a:defRPr/>
            </a:lvl1pPr>
          </a:lstStyle>
          <a:p>
            <a:pPr lvl="0"/>
            <a:fld id="{EAE00E0E-BF1E-4F7A-9D22-42DF3B79D580}" type="datetime1">
              <a:rPr lang="en-US"/>
              <a:pPr lvl="0"/>
              <a:t>10/8/2026</a:t>
            </a:fld>
            <a:endParaRPr lang="en-US"/>
          </a:p>
        </p:txBody>
      </p:sp>
      <p:sp>
        <p:nvSpPr>
          <p:cNvPr id="5" name="Footer Placeholder 4">
            <a:extLst>
              <a:ext uri="{FF2B5EF4-FFF2-40B4-BE49-F238E27FC236}">
                <a16:creationId xmlns:a16="http://schemas.microsoft.com/office/drawing/2014/main" id="{9B174609-D69F-6D18-3131-494F73CD00B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0B1D179-5A28-86F3-13D9-50C8EC4665D8}"/>
              </a:ext>
            </a:extLst>
          </p:cNvPr>
          <p:cNvSpPr txBox="1">
            <a:spLocks noGrp="1"/>
          </p:cNvSpPr>
          <p:nvPr>
            <p:ph type="sldNum" sz="quarter" idx="8"/>
          </p:nvPr>
        </p:nvSpPr>
        <p:spPr/>
        <p:txBody>
          <a:bodyPr/>
          <a:lstStyle>
            <a:lvl1pPr>
              <a:defRPr/>
            </a:lvl1pPr>
          </a:lstStyle>
          <a:p>
            <a:pPr lvl="0"/>
            <a:fld id="{13B095C5-6B5A-496B-A309-632C91630684}" type="slidenum">
              <a:t>‹#›</a:t>
            </a:fld>
            <a:endParaRPr lang="en-US"/>
          </a:p>
        </p:txBody>
      </p:sp>
    </p:spTree>
    <p:extLst>
      <p:ext uri="{BB962C8B-B14F-4D97-AF65-F5344CB8AC3E}">
        <p14:creationId xmlns:p14="http://schemas.microsoft.com/office/powerpoint/2010/main" val="2038444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70992-EBA7-F9FD-8D90-CC56A23E1BAE}"/>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C9CB87A1-8EB8-1C6A-67C7-D84F6DC510AF}"/>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46151CA7-8D6A-F666-FBD6-4CD93C3BFF1A}"/>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CE563E45-71F2-0F3C-2F9F-0256B069A036}"/>
              </a:ext>
            </a:extLst>
          </p:cNvPr>
          <p:cNvSpPr txBox="1">
            <a:spLocks noGrp="1"/>
          </p:cNvSpPr>
          <p:nvPr>
            <p:ph type="dt" sz="half" idx="7"/>
          </p:nvPr>
        </p:nvSpPr>
        <p:spPr/>
        <p:txBody>
          <a:bodyPr/>
          <a:lstStyle>
            <a:lvl1pPr>
              <a:defRPr/>
            </a:lvl1pPr>
          </a:lstStyle>
          <a:p>
            <a:pPr lvl="0"/>
            <a:fld id="{2D0263D7-B51F-44EC-9B3A-D7D068C37937}" type="datetime1">
              <a:rPr lang="en-US"/>
              <a:pPr lvl="0"/>
              <a:t>10/8/2026</a:t>
            </a:fld>
            <a:endParaRPr lang="en-US"/>
          </a:p>
        </p:txBody>
      </p:sp>
      <p:sp>
        <p:nvSpPr>
          <p:cNvPr id="6" name="Footer Placeholder 4">
            <a:extLst>
              <a:ext uri="{FF2B5EF4-FFF2-40B4-BE49-F238E27FC236}">
                <a16:creationId xmlns:a16="http://schemas.microsoft.com/office/drawing/2014/main" id="{68CD82DA-2ECE-DF51-7C23-1FDF74BB7E56}"/>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C4952EC-ED4D-51D4-0429-E5F53764F437}"/>
              </a:ext>
            </a:extLst>
          </p:cNvPr>
          <p:cNvSpPr txBox="1">
            <a:spLocks noGrp="1"/>
          </p:cNvSpPr>
          <p:nvPr>
            <p:ph type="sldNum" sz="quarter" idx="8"/>
          </p:nvPr>
        </p:nvSpPr>
        <p:spPr/>
        <p:txBody>
          <a:bodyPr/>
          <a:lstStyle>
            <a:lvl1pPr>
              <a:defRPr/>
            </a:lvl1pPr>
          </a:lstStyle>
          <a:p>
            <a:pPr lvl="0"/>
            <a:fld id="{D736B974-6C02-48E8-85A1-E5E71008E9F9}" type="slidenum">
              <a:t>‹#›</a:t>
            </a:fld>
            <a:endParaRPr lang="en-US"/>
          </a:p>
        </p:txBody>
      </p:sp>
      <p:sp>
        <p:nvSpPr>
          <p:cNvPr id="8" name="TextBox 11">
            <a:extLst>
              <a:ext uri="{FF2B5EF4-FFF2-40B4-BE49-F238E27FC236}">
                <a16:creationId xmlns:a16="http://schemas.microsoft.com/office/drawing/2014/main" id="{D5D5D114-A1EB-B09C-6DA3-92C22CA6DFCE}"/>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14098B79-D8C4-1E60-12E9-2C807944A468}"/>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22411807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13E23-EC0A-F1CF-3489-9A0864A6ED23}"/>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708D7572-F519-CF5B-7627-5A73173F03CE}"/>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3FCB405-067B-6DAE-F98B-709194847807}"/>
              </a:ext>
            </a:extLst>
          </p:cNvPr>
          <p:cNvSpPr txBox="1">
            <a:spLocks noGrp="1"/>
          </p:cNvSpPr>
          <p:nvPr>
            <p:ph type="dt" sz="half" idx="7"/>
          </p:nvPr>
        </p:nvSpPr>
        <p:spPr/>
        <p:txBody>
          <a:bodyPr/>
          <a:lstStyle>
            <a:lvl1pPr>
              <a:defRPr/>
            </a:lvl1pPr>
          </a:lstStyle>
          <a:p>
            <a:pPr lvl="0"/>
            <a:fld id="{E3AD7757-BB3D-4D8E-8983-8DE91569F59B}" type="datetime1">
              <a:rPr lang="en-US"/>
              <a:pPr lvl="0"/>
              <a:t>10/8/2026</a:t>
            </a:fld>
            <a:endParaRPr lang="en-US"/>
          </a:p>
        </p:txBody>
      </p:sp>
      <p:sp>
        <p:nvSpPr>
          <p:cNvPr id="5" name="Footer Placeholder 4">
            <a:extLst>
              <a:ext uri="{FF2B5EF4-FFF2-40B4-BE49-F238E27FC236}">
                <a16:creationId xmlns:a16="http://schemas.microsoft.com/office/drawing/2014/main" id="{C6F3FD17-E847-0139-9255-0AED9034FD7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E65F7F6-C41C-79C9-B316-FCB841C31A38}"/>
              </a:ext>
            </a:extLst>
          </p:cNvPr>
          <p:cNvSpPr txBox="1">
            <a:spLocks noGrp="1"/>
          </p:cNvSpPr>
          <p:nvPr>
            <p:ph type="sldNum" sz="quarter" idx="8"/>
          </p:nvPr>
        </p:nvSpPr>
        <p:spPr/>
        <p:txBody>
          <a:bodyPr/>
          <a:lstStyle>
            <a:lvl1pPr>
              <a:defRPr/>
            </a:lvl1pPr>
          </a:lstStyle>
          <a:p>
            <a:pPr lvl="0"/>
            <a:fld id="{7C6C0295-193B-4C5E-A685-1BA5CA1D1EAF}" type="slidenum">
              <a:t>‹#›</a:t>
            </a:fld>
            <a:endParaRPr lang="en-US"/>
          </a:p>
        </p:txBody>
      </p:sp>
    </p:spTree>
    <p:extLst>
      <p:ext uri="{BB962C8B-B14F-4D97-AF65-F5344CB8AC3E}">
        <p14:creationId xmlns:p14="http://schemas.microsoft.com/office/powerpoint/2010/main" val="637648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59C90-1E9B-5EAB-9F46-CB58A7741A00}"/>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77B5FFC-E0C0-C895-B7A2-727F9F394841}"/>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7991306E-5163-032E-002E-CC47EE4A8D43}"/>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FF89A08F-D266-81E9-A95A-9B5D8B2E4225}"/>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C0271644-4430-3FDD-3A21-AD431A544844}"/>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AE277AF6-FDAC-BBEF-5706-D1D363BEEF0B}"/>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E2DFF29F-4096-EA03-B98D-9FFF051B897E}"/>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8429D4D8-9B6C-4689-AD3D-17DB38CF8C5A}"/>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0" name="Straight Connector 17">
            <a:extLst>
              <a:ext uri="{FF2B5EF4-FFF2-40B4-BE49-F238E27FC236}">
                <a16:creationId xmlns:a16="http://schemas.microsoft.com/office/drawing/2014/main" id="{68CEAC1A-1560-D20A-91E9-E5545014D2D4}"/>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1" name="Date Placeholder 3">
            <a:extLst>
              <a:ext uri="{FF2B5EF4-FFF2-40B4-BE49-F238E27FC236}">
                <a16:creationId xmlns:a16="http://schemas.microsoft.com/office/drawing/2014/main" id="{107E342D-7192-095E-6C77-FE46B47D86F0}"/>
              </a:ext>
            </a:extLst>
          </p:cNvPr>
          <p:cNvSpPr txBox="1">
            <a:spLocks noGrp="1"/>
          </p:cNvSpPr>
          <p:nvPr>
            <p:ph type="dt" sz="half" idx="7"/>
          </p:nvPr>
        </p:nvSpPr>
        <p:spPr/>
        <p:txBody>
          <a:bodyPr/>
          <a:lstStyle>
            <a:lvl1pPr>
              <a:defRPr/>
            </a:lvl1pPr>
          </a:lstStyle>
          <a:p>
            <a:pPr lvl="0"/>
            <a:fld id="{B57B5181-7B24-440B-B676-04F0AC5CC530}" type="datetime1">
              <a:rPr lang="en-US"/>
              <a:pPr lvl="0"/>
              <a:t>10/8/2026</a:t>
            </a:fld>
            <a:endParaRPr lang="en-US"/>
          </a:p>
        </p:txBody>
      </p:sp>
      <p:sp>
        <p:nvSpPr>
          <p:cNvPr id="12" name="Footer Placeholder 4">
            <a:extLst>
              <a:ext uri="{FF2B5EF4-FFF2-40B4-BE49-F238E27FC236}">
                <a16:creationId xmlns:a16="http://schemas.microsoft.com/office/drawing/2014/main" id="{D61AB260-9F4F-7079-448E-603081D26F02}"/>
              </a:ext>
            </a:extLst>
          </p:cNvPr>
          <p:cNvSpPr txBox="1">
            <a:spLocks noGrp="1"/>
          </p:cNvSpPr>
          <p:nvPr>
            <p:ph type="ftr" sz="quarter" idx="9"/>
          </p:nvPr>
        </p:nvSpPr>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7A6F768F-C5D0-F96E-801C-1EE67D3E70BE}"/>
              </a:ext>
            </a:extLst>
          </p:cNvPr>
          <p:cNvSpPr txBox="1">
            <a:spLocks noGrp="1"/>
          </p:cNvSpPr>
          <p:nvPr>
            <p:ph type="sldNum" sz="quarter" idx="8"/>
          </p:nvPr>
        </p:nvSpPr>
        <p:spPr/>
        <p:txBody>
          <a:bodyPr/>
          <a:lstStyle>
            <a:lvl1pPr>
              <a:defRPr/>
            </a:lvl1pPr>
          </a:lstStyle>
          <a:p>
            <a:pPr lvl="0"/>
            <a:fld id="{4AA3B0BE-BD59-4A53-814D-3A6AF841E886}" type="slidenum">
              <a:t>‹#›</a:t>
            </a:fld>
            <a:endParaRPr lang="en-US"/>
          </a:p>
        </p:txBody>
      </p:sp>
    </p:spTree>
    <p:extLst>
      <p:ext uri="{BB962C8B-B14F-4D97-AF65-F5344CB8AC3E}">
        <p14:creationId xmlns:p14="http://schemas.microsoft.com/office/powerpoint/2010/main" val="1615698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9E2BB-A7C8-CC50-FE90-6DF88590F431}"/>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C4F7525-66E0-D7BD-7818-230510A988CC}"/>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B907082D-7891-4E2C-2F74-374EF8AC877A}"/>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191C8F2F-D03D-CCA1-D9B3-A356B6A5F3C7}"/>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731B352B-868F-5798-368C-E875F9931C4F}"/>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60BDDBE3-29EE-ACF2-8D80-9A1E59B1FA50}"/>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88C9AFC9-2426-BE45-E263-FBADF495AF39}"/>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3C220E7C-7C97-9BD7-3E02-8FB4EEEE3B0A}"/>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C36CAC2D-08D3-D71A-B430-FF162B1E3B3E}"/>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F89D26F4-6FDF-BC99-B767-50C0A84328AA}"/>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8">
            <a:extLst>
              <a:ext uri="{FF2B5EF4-FFF2-40B4-BE49-F238E27FC236}">
                <a16:creationId xmlns:a16="http://schemas.microsoft.com/office/drawing/2014/main" id="{952A3D0E-6A10-011B-7048-588251218D50}"/>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3" name="Straight Connector 19">
            <a:extLst>
              <a:ext uri="{FF2B5EF4-FFF2-40B4-BE49-F238E27FC236}">
                <a16:creationId xmlns:a16="http://schemas.microsoft.com/office/drawing/2014/main" id="{7C6BE4AF-2187-438D-EA06-59FA031F3C1B}"/>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4" name="Date Placeholder 3">
            <a:extLst>
              <a:ext uri="{FF2B5EF4-FFF2-40B4-BE49-F238E27FC236}">
                <a16:creationId xmlns:a16="http://schemas.microsoft.com/office/drawing/2014/main" id="{472AAAAB-3FAF-83B2-E3C5-9353EDA39319}"/>
              </a:ext>
            </a:extLst>
          </p:cNvPr>
          <p:cNvSpPr txBox="1">
            <a:spLocks noGrp="1"/>
          </p:cNvSpPr>
          <p:nvPr>
            <p:ph type="dt" sz="half" idx="7"/>
          </p:nvPr>
        </p:nvSpPr>
        <p:spPr/>
        <p:txBody>
          <a:bodyPr/>
          <a:lstStyle>
            <a:lvl1pPr>
              <a:defRPr/>
            </a:lvl1pPr>
          </a:lstStyle>
          <a:p>
            <a:pPr lvl="0"/>
            <a:fld id="{1B6EFDCB-A91A-46B8-86EF-C5BA53E3D28D}" type="datetime1">
              <a:rPr lang="en-US"/>
              <a:pPr lvl="0"/>
              <a:t>10/8/2026</a:t>
            </a:fld>
            <a:endParaRPr lang="en-US"/>
          </a:p>
        </p:txBody>
      </p:sp>
      <p:sp>
        <p:nvSpPr>
          <p:cNvPr id="15" name="Footer Placeholder 4">
            <a:extLst>
              <a:ext uri="{FF2B5EF4-FFF2-40B4-BE49-F238E27FC236}">
                <a16:creationId xmlns:a16="http://schemas.microsoft.com/office/drawing/2014/main" id="{469288E1-A4FA-8AF4-A026-7C9386EF31D7}"/>
              </a:ext>
            </a:extLst>
          </p:cNvPr>
          <p:cNvSpPr txBox="1">
            <a:spLocks noGrp="1"/>
          </p:cNvSpPr>
          <p:nvPr>
            <p:ph type="ftr" sz="quarter" idx="9"/>
          </p:nvPr>
        </p:nvSpPr>
        <p:spPr/>
        <p:txBody>
          <a:bodyPr/>
          <a:lstStyle>
            <a:lvl1pPr>
              <a:defRPr/>
            </a:lvl1pPr>
          </a:lstStyle>
          <a:p>
            <a:pPr lvl="0"/>
            <a:endParaRPr lang="en-US"/>
          </a:p>
        </p:txBody>
      </p:sp>
      <p:sp>
        <p:nvSpPr>
          <p:cNvPr id="16" name="Slide Number Placeholder 5">
            <a:extLst>
              <a:ext uri="{FF2B5EF4-FFF2-40B4-BE49-F238E27FC236}">
                <a16:creationId xmlns:a16="http://schemas.microsoft.com/office/drawing/2014/main" id="{0D4383FE-FD3A-29AB-9593-383B91C086C8}"/>
              </a:ext>
            </a:extLst>
          </p:cNvPr>
          <p:cNvSpPr txBox="1">
            <a:spLocks noGrp="1"/>
          </p:cNvSpPr>
          <p:nvPr>
            <p:ph type="sldNum" sz="quarter" idx="8"/>
          </p:nvPr>
        </p:nvSpPr>
        <p:spPr/>
        <p:txBody>
          <a:bodyPr/>
          <a:lstStyle>
            <a:lvl1pPr>
              <a:defRPr/>
            </a:lvl1pPr>
          </a:lstStyle>
          <a:p>
            <a:pPr lvl="0"/>
            <a:fld id="{79FC4F96-4550-44B4-BA19-465DED1B341E}" type="slidenum">
              <a:t>‹#›</a:t>
            </a:fld>
            <a:endParaRPr lang="en-US"/>
          </a:p>
        </p:txBody>
      </p:sp>
    </p:spTree>
    <p:extLst>
      <p:ext uri="{BB962C8B-B14F-4D97-AF65-F5344CB8AC3E}">
        <p14:creationId xmlns:p14="http://schemas.microsoft.com/office/powerpoint/2010/main" val="760825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0091-466D-0774-9ECF-C5F348C2954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5A453E3-5F35-217C-A1D5-69B2EFFA0C4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0D76E1-1212-8F35-0933-FD2452CBB629}"/>
              </a:ext>
            </a:extLst>
          </p:cNvPr>
          <p:cNvSpPr txBox="1">
            <a:spLocks noGrp="1"/>
          </p:cNvSpPr>
          <p:nvPr>
            <p:ph type="dt" sz="half" idx="7"/>
          </p:nvPr>
        </p:nvSpPr>
        <p:spPr/>
        <p:txBody>
          <a:bodyPr/>
          <a:lstStyle>
            <a:lvl1pPr>
              <a:defRPr/>
            </a:lvl1pPr>
          </a:lstStyle>
          <a:p>
            <a:pPr lvl="0"/>
            <a:fld id="{E1B22494-39DD-498A-B08C-70C6FB452CBF}" type="datetime1">
              <a:rPr lang="en-US"/>
              <a:pPr lvl="0"/>
              <a:t>10/8/2026</a:t>
            </a:fld>
            <a:endParaRPr lang="en-US"/>
          </a:p>
        </p:txBody>
      </p:sp>
      <p:sp>
        <p:nvSpPr>
          <p:cNvPr id="5" name="Footer Placeholder 4">
            <a:extLst>
              <a:ext uri="{FF2B5EF4-FFF2-40B4-BE49-F238E27FC236}">
                <a16:creationId xmlns:a16="http://schemas.microsoft.com/office/drawing/2014/main" id="{DE54EB1F-A711-D85F-9244-282079E23C0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E195D51-2878-4649-6126-4CD1B1BC67E6}"/>
              </a:ext>
            </a:extLst>
          </p:cNvPr>
          <p:cNvSpPr txBox="1">
            <a:spLocks noGrp="1"/>
          </p:cNvSpPr>
          <p:nvPr>
            <p:ph type="sldNum" sz="quarter" idx="8"/>
          </p:nvPr>
        </p:nvSpPr>
        <p:spPr/>
        <p:txBody>
          <a:bodyPr/>
          <a:lstStyle>
            <a:lvl1pPr>
              <a:defRPr/>
            </a:lvl1pPr>
          </a:lstStyle>
          <a:p>
            <a:pPr lvl="0"/>
            <a:fld id="{927A7A26-646D-4BE3-9EF4-E8CBFCCF7D54}" type="slidenum">
              <a:t>‹#›</a:t>
            </a:fld>
            <a:endParaRPr lang="en-US"/>
          </a:p>
        </p:txBody>
      </p:sp>
    </p:spTree>
    <p:extLst>
      <p:ext uri="{BB962C8B-B14F-4D97-AF65-F5344CB8AC3E}">
        <p14:creationId xmlns:p14="http://schemas.microsoft.com/office/powerpoint/2010/main" val="20825437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E7424-5257-8E59-DEF4-3B4CC0715B88}"/>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70E62FC-74FC-C29A-62EB-90CADA70AC1B}"/>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12AE8-D93C-AD06-C482-56955EA4935A}"/>
              </a:ext>
            </a:extLst>
          </p:cNvPr>
          <p:cNvSpPr txBox="1">
            <a:spLocks noGrp="1"/>
          </p:cNvSpPr>
          <p:nvPr>
            <p:ph type="dt" sz="half" idx="7"/>
          </p:nvPr>
        </p:nvSpPr>
        <p:spPr/>
        <p:txBody>
          <a:bodyPr/>
          <a:lstStyle>
            <a:lvl1pPr>
              <a:defRPr/>
            </a:lvl1pPr>
          </a:lstStyle>
          <a:p>
            <a:pPr lvl="0"/>
            <a:fld id="{F2BF745F-068B-456E-A5DF-EE96005D14B8}" type="datetime1">
              <a:rPr lang="en-US"/>
              <a:pPr lvl="0"/>
              <a:t>10/8/2026</a:t>
            </a:fld>
            <a:endParaRPr lang="en-US"/>
          </a:p>
        </p:txBody>
      </p:sp>
      <p:sp>
        <p:nvSpPr>
          <p:cNvPr id="5" name="Footer Placeholder 4">
            <a:extLst>
              <a:ext uri="{FF2B5EF4-FFF2-40B4-BE49-F238E27FC236}">
                <a16:creationId xmlns:a16="http://schemas.microsoft.com/office/drawing/2014/main" id="{A4942C52-DDAA-BD36-2D23-8CE84DA96B6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13FF6DB-8624-75EE-883C-21227E6A6E9C}"/>
              </a:ext>
            </a:extLst>
          </p:cNvPr>
          <p:cNvSpPr txBox="1">
            <a:spLocks noGrp="1"/>
          </p:cNvSpPr>
          <p:nvPr>
            <p:ph type="sldNum" sz="quarter" idx="8"/>
          </p:nvPr>
        </p:nvSpPr>
        <p:spPr/>
        <p:txBody>
          <a:bodyPr/>
          <a:lstStyle>
            <a:lvl1pPr>
              <a:defRPr/>
            </a:lvl1pPr>
          </a:lstStyle>
          <a:p>
            <a:pPr lvl="0"/>
            <a:fld id="{EE72F28A-1965-4BE8-95C1-42A03521C4B2}" type="slidenum">
              <a:t>‹#›</a:t>
            </a:fld>
            <a:endParaRPr lang="en-US"/>
          </a:p>
        </p:txBody>
      </p:sp>
    </p:spTree>
    <p:extLst>
      <p:ext uri="{BB962C8B-B14F-4D97-AF65-F5344CB8AC3E}">
        <p14:creationId xmlns:p14="http://schemas.microsoft.com/office/powerpoint/2010/main" val="3786155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ADEE7126-7D55-ECB1-1BB4-32AF9EC3BCF4}"/>
              </a:ext>
            </a:extLst>
          </p:cNvPr>
          <p:cNvPicPr>
            <a:picLocks noChangeAspect="1"/>
          </p:cNvPicPr>
          <p:nvPr/>
        </p:nvPicPr>
        <p:blipFill>
          <a:blip r:embed="rId20"/>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2C170A66-2D10-9598-4B6C-F7D20C478093}"/>
              </a:ext>
            </a:extLst>
          </p:cNvPr>
          <p:cNvPicPr>
            <a:picLocks noChangeAspect="1"/>
          </p:cNvPicPr>
          <p:nvPr/>
        </p:nvPicPr>
        <p:blipFill>
          <a:blip r:embed="rId21"/>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1AC8F2E9-5BC3-3A30-30E4-637711E28A9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8">
            <a:extLst>
              <a:ext uri="{FF2B5EF4-FFF2-40B4-BE49-F238E27FC236}">
                <a16:creationId xmlns:a16="http://schemas.microsoft.com/office/drawing/2014/main" id="{4E1972F3-FF8A-4074-1168-BC646033E3D2}"/>
              </a:ext>
            </a:extLst>
          </p:cNvPr>
          <p:cNvPicPr>
            <a:picLocks noChangeAspect="1"/>
          </p:cNvPicPr>
          <p:nvPr/>
        </p:nvPicPr>
        <p:blipFill>
          <a:blip r:embed="rId22"/>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5EBCA1A7-52A0-19C2-1E08-082397413105}"/>
              </a:ext>
            </a:extLst>
          </p:cNvPr>
          <p:cNvPicPr>
            <a:picLocks noChangeAspect="1"/>
          </p:cNvPicPr>
          <p:nvPr/>
        </p:nvPicPr>
        <p:blipFill>
          <a:blip r:embed="rId23"/>
          <a:srcRect b="23320"/>
          <a:stretch>
            <a:fillRect/>
          </a:stretch>
        </p:blipFill>
        <p:spPr>
          <a:xfrm>
            <a:off x="8605875" y="6096003"/>
            <a:ext cx="993733" cy="761996"/>
          </a:xfrm>
          <a:prstGeom prst="rect">
            <a:avLst/>
          </a:prstGeom>
          <a:noFill/>
          <a:ln cap="flat">
            <a:noFill/>
          </a:ln>
        </p:spPr>
      </p:pic>
      <p:sp>
        <p:nvSpPr>
          <p:cNvPr id="7" name="Rectangle 13">
            <a:extLst>
              <a:ext uri="{FF2B5EF4-FFF2-40B4-BE49-F238E27FC236}">
                <a16:creationId xmlns:a16="http://schemas.microsoft.com/office/drawing/2014/main" id="{C0247E36-DC89-D3D1-7118-9FC698BB7B44}"/>
              </a:ext>
            </a:extLst>
          </p:cNvPr>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Title Placeholder 1">
            <a:extLst>
              <a:ext uri="{FF2B5EF4-FFF2-40B4-BE49-F238E27FC236}">
                <a16:creationId xmlns:a16="http://schemas.microsoft.com/office/drawing/2014/main" id="{F53B72E5-FBF6-327F-DB17-7352595734EC}"/>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01F140D8-D1E1-95BF-532C-0F69559C5783}"/>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2A758975-9796-3C23-CA62-D0D4B1A7A46F}"/>
              </a:ext>
            </a:extLst>
          </p:cNvPr>
          <p:cNvSpPr txBox="1">
            <a:spLocks noGrp="1"/>
          </p:cNvSpPr>
          <p:nvPr>
            <p:ph type="dt" sz="half" idx="2"/>
          </p:nvPr>
        </p:nvSpPr>
        <p:spPr>
          <a:xfrm rot="5400013">
            <a:off x="10155564"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ABA0E78C-B86F-4C97-B278-FBD47C4D78BA}" type="datetime1">
              <a:rPr lang="en-US"/>
              <a:pPr lvl="0"/>
              <a:t>10/8/2026</a:t>
            </a:fld>
            <a:endParaRPr lang="en-US"/>
          </a:p>
        </p:txBody>
      </p:sp>
      <p:sp>
        <p:nvSpPr>
          <p:cNvPr id="11" name="Footer Placeholder 4">
            <a:extLst>
              <a:ext uri="{FF2B5EF4-FFF2-40B4-BE49-F238E27FC236}">
                <a16:creationId xmlns:a16="http://schemas.microsoft.com/office/drawing/2014/main" id="{100138DA-60DB-0309-F1B9-323AFD5093AD}"/>
              </a:ext>
            </a:extLst>
          </p:cNvPr>
          <p:cNvSpPr txBox="1">
            <a:spLocks noGrp="1"/>
          </p:cNvSpPr>
          <p:nvPr>
            <p:ph type="ftr" sz="quarter" idx="3"/>
          </p:nvPr>
        </p:nvSpPr>
        <p:spPr>
          <a:xfrm rot="5400013">
            <a:off x="8951486"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5738F037-F460-2AE9-ED42-D533AA96A7D9}"/>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80711ED8-1C5F-428F-98EF-49831DF3871D}"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ipd.org/uk/knowledge/factsheets/pestle-analysis-factshee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cipd.org/uk/knowledge/factsheets/pestel-analysis-factsheet/"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4" descr="night sky with mountains far away on the horizon">
            <a:extLst>
              <a:ext uri="{FF2B5EF4-FFF2-40B4-BE49-F238E27FC236}">
                <a16:creationId xmlns:a16="http://schemas.microsoft.com/office/drawing/2014/main" id="{EBBEF096-4B4F-3D5B-3584-B6EA54593B50}"/>
              </a:ext>
            </a:extLst>
          </p:cNvPr>
          <p:cNvPicPr>
            <a:picLocks noChangeAspect="1"/>
          </p:cNvPicPr>
          <p:nvPr/>
        </p:nvPicPr>
        <p:blipFill>
          <a:blip r:embed="rId3">
            <a:alphaModFix amt="20000"/>
          </a:blip>
          <a:srcRect/>
          <a:stretch>
            <a:fillRect/>
          </a:stretch>
        </p:blipFill>
        <p:spPr>
          <a:xfrm>
            <a:off x="18" y="9"/>
            <a:ext cx="12191978" cy="6857990"/>
          </a:xfrm>
          <a:prstGeom prst="rect">
            <a:avLst/>
          </a:prstGeom>
          <a:noFill/>
          <a:ln cap="flat">
            <a:noFill/>
          </a:ln>
        </p:spPr>
      </p:pic>
      <p:sp>
        <p:nvSpPr>
          <p:cNvPr id="3" name="Title 1">
            <a:extLst>
              <a:ext uri="{FF2B5EF4-FFF2-40B4-BE49-F238E27FC236}">
                <a16:creationId xmlns:a16="http://schemas.microsoft.com/office/drawing/2014/main" id="{39452B69-B4F7-1A17-CA8F-FD1E65DF7048}"/>
              </a:ext>
            </a:extLst>
          </p:cNvPr>
          <p:cNvSpPr txBox="1">
            <a:spLocks noGrp="1"/>
          </p:cNvSpPr>
          <p:nvPr>
            <p:ph type="ctrTitle"/>
          </p:nvPr>
        </p:nvSpPr>
        <p:spPr>
          <a:xfrm>
            <a:off x="2369576" y="3160596"/>
            <a:ext cx="9822420" cy="2421468"/>
          </a:xfrm>
        </p:spPr>
        <p:txBody>
          <a:bodyPr/>
          <a:lstStyle/>
          <a:p>
            <a:pPr lvl="0"/>
            <a:r>
              <a:rPr lang="en-US" sz="2400" b="1">
                <a:latin typeface="Abadi ExtraLight" pitchFamily="34"/>
              </a:rPr>
              <a:t>Name: Zia-Ur-Rehman Tehzeeb</a:t>
            </a:r>
            <a:br>
              <a:rPr lang="en-US" sz="2400" b="1">
                <a:latin typeface="Abadi ExtraLight" pitchFamily="34"/>
              </a:rPr>
            </a:br>
            <a:r>
              <a:rPr lang="en-US" sz="2400" b="1">
                <a:latin typeface="Abadi ExtraLight" pitchFamily="34"/>
              </a:rPr>
              <a:t>Student ID: 2438220</a:t>
            </a:r>
            <a:br>
              <a:rPr lang="en-US" sz="2400" b="1">
                <a:latin typeface="Abadi ExtraLight" pitchFamily="34"/>
              </a:rPr>
            </a:br>
            <a:r>
              <a:rPr lang="en-US" sz="2400" b="1">
                <a:latin typeface="Abadi ExtraLight" pitchFamily="34"/>
              </a:rPr>
              <a:t>Lecturer’s Name: Zahida Khan</a:t>
            </a:r>
            <a:br>
              <a:rPr lang="en-US" sz="2400" b="1">
                <a:latin typeface="Abadi ExtraLight" pitchFamily="34"/>
              </a:rPr>
            </a:br>
            <a:r>
              <a:rPr lang="en-US" sz="2400" b="1">
                <a:latin typeface="Abadi ExtraLight" pitchFamily="34"/>
              </a:rPr>
              <a:t>Module Code: LCLM4004</a:t>
            </a:r>
            <a:br>
              <a:rPr lang="en-US" sz="2400" b="1">
                <a:latin typeface="Abadi ExtraLight" pitchFamily="34"/>
              </a:rPr>
            </a:br>
            <a:r>
              <a:rPr lang="en-US" sz="2400" b="1">
                <a:latin typeface="Abadi ExtraLight" pitchFamily="34"/>
              </a:rPr>
              <a:t>Module Name: Problem Solving &amp; Decision Making</a:t>
            </a:r>
            <a:br>
              <a:rPr lang="en-US" sz="2400" b="1">
                <a:latin typeface="Abadi ExtraLight" pitchFamily="34"/>
              </a:rPr>
            </a:br>
            <a:r>
              <a:rPr lang="en-US" sz="2400" b="1">
                <a:latin typeface="Abadi ExtraLight" pitchFamily="34"/>
              </a:rPr>
              <a:t>Component 1: Basil’s Bakery</a:t>
            </a:r>
            <a:br>
              <a:rPr lang="en-US" sz="3200" b="1"/>
            </a:br>
            <a:endParaRPr lang="en-US" sz="32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05E6D79D-5A16-FE0F-7BC1-35C971C0F563}"/>
              </a:ext>
            </a:extLst>
          </p:cNvPr>
          <p:cNvSpPr txBox="1">
            <a:spLocks noGrp="1"/>
          </p:cNvSpPr>
          <p:nvPr>
            <p:ph type="title"/>
          </p:nvPr>
        </p:nvSpPr>
        <p:spPr/>
        <p:txBody>
          <a:bodyPr/>
          <a:lstStyle/>
          <a:p>
            <a:pPr lvl="0"/>
            <a:r>
              <a:rPr lang="en-GB" sz="4400" b="1" u="sng">
                <a:latin typeface="Abadi ExtraLight" pitchFamily="34"/>
              </a:rPr>
              <a:t>Overview</a:t>
            </a:r>
          </a:p>
        </p:txBody>
      </p:sp>
      <p:sp>
        <p:nvSpPr>
          <p:cNvPr id="3" name="Content Placeholder 6">
            <a:extLst>
              <a:ext uri="{FF2B5EF4-FFF2-40B4-BE49-F238E27FC236}">
                <a16:creationId xmlns:a16="http://schemas.microsoft.com/office/drawing/2014/main" id="{F1A95395-C3C1-CF6B-C315-A88F2D999FCD}"/>
              </a:ext>
            </a:extLst>
          </p:cNvPr>
          <p:cNvSpPr txBox="1">
            <a:spLocks noGrp="1"/>
          </p:cNvSpPr>
          <p:nvPr>
            <p:ph idx="1"/>
          </p:nvPr>
        </p:nvSpPr>
        <p:spPr/>
        <p:txBody>
          <a:bodyPr/>
          <a:lstStyle/>
          <a:p>
            <a:pPr marL="0" lvl="0" indent="0">
              <a:buNone/>
            </a:pPr>
            <a:r>
              <a:rPr lang="en-GB" sz="2400">
                <a:latin typeface="Abadi ExtraLight" pitchFamily="34"/>
              </a:rPr>
              <a:t>Good morning, my name is Zia in my presentation I will be presenting the following:</a:t>
            </a:r>
          </a:p>
          <a:p>
            <a:pPr lvl="0">
              <a:buFont typeface="Arial" pitchFamily="34"/>
              <a:buChar char="•"/>
            </a:pPr>
            <a:r>
              <a:rPr lang="en-GB" sz="2400">
                <a:latin typeface="Abadi ExtraLight" pitchFamily="34"/>
              </a:rPr>
              <a:t>Provide an overview of Basil’s Bakery and the nature and scope of the problems that they are encountering.</a:t>
            </a:r>
          </a:p>
          <a:p>
            <a:pPr lvl="0">
              <a:buFont typeface="Arial" pitchFamily="34"/>
              <a:buChar char="•"/>
            </a:pPr>
            <a:r>
              <a:rPr lang="en-GB" sz="2400">
                <a:latin typeface="Abadi ExtraLight" pitchFamily="34"/>
              </a:rPr>
              <a:t>Provide a critique and application of the PESTEL framework.</a:t>
            </a:r>
          </a:p>
          <a:p>
            <a:pPr lvl="0">
              <a:buFont typeface="Arial" pitchFamily="34"/>
              <a:buChar char="•"/>
            </a:pPr>
            <a:r>
              <a:rPr lang="en-GB" sz="2400">
                <a:latin typeface="Abadi ExtraLight" pitchFamily="34"/>
              </a:rPr>
              <a:t>Provide a critique and application of the Cause-and Effect model.</a:t>
            </a:r>
          </a:p>
          <a:p>
            <a:pPr lvl="0">
              <a:buFont typeface="Arial" pitchFamily="34"/>
              <a:buChar char="•"/>
            </a:pPr>
            <a:r>
              <a:rPr lang="en-GB" sz="2400">
                <a:latin typeface="Abadi ExtraLight" pitchFamily="34"/>
              </a:rPr>
              <a:t>And finally, provide a summary of the key findings.</a:t>
            </a:r>
          </a:p>
          <a:p>
            <a:pPr lvl="0">
              <a:buFont typeface="Arial" pitchFamily="34"/>
              <a:buChar char="•"/>
            </a:pPr>
            <a:endParaRPr lang="en-GB" sz="1400"/>
          </a:p>
          <a:p>
            <a:pPr marL="0" lvl="0" indent="0">
              <a:buNone/>
            </a:pPr>
            <a:endParaRPr lang="en-GB" sz="14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5FA2244-8BE6-A26D-528F-3FD44462FCF9}"/>
              </a:ext>
            </a:extLst>
          </p:cNvPr>
          <p:cNvSpPr txBox="1">
            <a:spLocks noGrp="1"/>
          </p:cNvSpPr>
          <p:nvPr>
            <p:ph idx="1"/>
          </p:nvPr>
        </p:nvSpPr>
        <p:spPr>
          <a:xfrm>
            <a:off x="620713" y="1331256"/>
            <a:ext cx="8946544" cy="4195477"/>
          </a:xfrm>
        </p:spPr>
        <p:txBody>
          <a:bodyPr/>
          <a:lstStyle/>
          <a:p>
            <a:pPr marL="0" lvl="0" indent="0">
              <a:buNone/>
            </a:pPr>
            <a:r>
              <a:rPr lang="en-GB" sz="2400">
                <a:latin typeface="Abadi ExtraLight" pitchFamily="34"/>
              </a:rPr>
              <a:t>Basil’s Bakery is a small business that is in a retail park based in Coventry (UK).</a:t>
            </a:r>
          </a:p>
          <a:p>
            <a:pPr marL="0" lvl="0" indent="0">
              <a:buNone/>
            </a:pPr>
            <a:r>
              <a:rPr lang="en-GB" sz="2400">
                <a:latin typeface="Abadi ExtraLight" pitchFamily="34"/>
              </a:rPr>
              <a:t>Basil’s Bakery opened back in 2015 leading to sales increasing year – by year. However back in 2019 sales had started to decrease leading them to significantly less sale levels and business loss as they usually would be compared to 2020 which had gone down by 25% due to Covid lockdown restrictions. Which would never be the same again as how it should be compared to 2015.</a:t>
            </a:r>
          </a:p>
          <a:p>
            <a:pPr marL="0" lvl="0" indent="0">
              <a:buNone/>
            </a:pPr>
            <a:endParaRPr lang="en-GB"/>
          </a:p>
        </p:txBody>
      </p:sp>
      <p:pic>
        <p:nvPicPr>
          <p:cNvPr id="3" name="Picture 5" descr="Basil : the bakery in the 16th district of Paris, and its delicious  cinnamon rolls - Sortiraparis.com">
            <a:extLst>
              <a:ext uri="{FF2B5EF4-FFF2-40B4-BE49-F238E27FC236}">
                <a16:creationId xmlns:a16="http://schemas.microsoft.com/office/drawing/2014/main" id="{EAD356E7-4B58-6979-A20F-E3B7D27806EB}"/>
              </a:ext>
            </a:extLst>
          </p:cNvPr>
          <p:cNvPicPr>
            <a:picLocks noChangeAspect="1"/>
          </p:cNvPicPr>
          <p:nvPr/>
        </p:nvPicPr>
        <p:blipFill>
          <a:blip r:embed="rId3"/>
          <a:stretch>
            <a:fillRect/>
          </a:stretch>
        </p:blipFill>
        <p:spPr>
          <a:xfrm>
            <a:off x="8374642" y="4089397"/>
            <a:ext cx="3749625" cy="2497665"/>
          </a:xfrm>
          <a:prstGeom prst="rect">
            <a:avLst/>
          </a:prstGeom>
          <a:noFill/>
          <a:ln cap="flat">
            <a:noFill/>
          </a:ln>
          <a:effectLst>
            <a:outerShdw dist="139699" dir="2700000" algn="tl">
              <a:srgbClr val="333333">
                <a:alpha val="65000"/>
              </a:srgbClr>
            </a:outerShdw>
          </a:effectLst>
        </p:spPr>
      </p:pic>
      <p:sp>
        <p:nvSpPr>
          <p:cNvPr id="4" name="TextBox 3">
            <a:extLst>
              <a:ext uri="{FF2B5EF4-FFF2-40B4-BE49-F238E27FC236}">
                <a16:creationId xmlns:a16="http://schemas.microsoft.com/office/drawing/2014/main" id="{D572F613-896D-4776-D066-11F54ACB68C8}"/>
              </a:ext>
            </a:extLst>
          </p:cNvPr>
          <p:cNvSpPr txBox="1"/>
          <p:nvPr/>
        </p:nvSpPr>
        <p:spPr>
          <a:xfrm>
            <a:off x="727588" y="481779"/>
            <a:ext cx="5020065"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FFFFFF"/>
                </a:solidFill>
                <a:uFillTx/>
                <a:latin typeface="Abadi ExtraLight" pitchFamily="34"/>
              </a:rPr>
              <a:t>Background of Basil’s Bakery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4" dur="500" fill="hold"/>
                                        <p:tgtEl>
                                          <p:spTgt spid="2">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 calcmode="lin" valueType="num">
                                      <p:cBhvr>
                                        <p:cTn id="1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A27414D-3BBC-ED09-A79F-A7B75DC2470E}"/>
              </a:ext>
            </a:extLst>
          </p:cNvPr>
          <p:cNvSpPr txBox="1">
            <a:spLocks noGrp="1"/>
          </p:cNvSpPr>
          <p:nvPr>
            <p:ph idx="1"/>
          </p:nvPr>
        </p:nvSpPr>
        <p:spPr>
          <a:xfrm>
            <a:off x="442706" y="828373"/>
            <a:ext cx="8946544" cy="4195477"/>
          </a:xfrm>
        </p:spPr>
        <p:txBody>
          <a:bodyPr/>
          <a:lstStyle/>
          <a:p>
            <a:pPr marL="0" lvl="0" indent="0">
              <a:lnSpc>
                <a:spcPct val="70000"/>
              </a:lnSpc>
              <a:buNone/>
            </a:pPr>
            <a:endParaRPr lang="en-GB" sz="500">
              <a:latin typeface="Abadi ExtraLight" pitchFamily="34"/>
            </a:endParaRPr>
          </a:p>
          <a:p>
            <a:pPr lvl="0">
              <a:lnSpc>
                <a:spcPct val="70000"/>
              </a:lnSpc>
            </a:pPr>
            <a:r>
              <a:rPr lang="en-GB" sz="2400">
                <a:latin typeface="Abadi ExtraLight" pitchFamily="34"/>
              </a:rPr>
              <a:t>One of the main problems that Basil’s Bakery is facing is not having enough customers compared to 2015 because of Covid restrictions that lead a massive footfall to the business sales that have gone down by 25%.</a:t>
            </a:r>
          </a:p>
          <a:p>
            <a:pPr lvl="0">
              <a:lnSpc>
                <a:spcPct val="70000"/>
              </a:lnSpc>
            </a:pPr>
            <a:r>
              <a:rPr lang="en-GB" sz="2400">
                <a:latin typeface="Abadi ExtraLight" pitchFamily="34"/>
              </a:rPr>
              <a:t>Another problem is that Basil’s loyal customers asked if the business could offer a home delivery service which Basil does not currently provide which that would be a great idea if he could do that to bring his customers back and take his business to a  higher standard as to when he opened his business.</a:t>
            </a:r>
          </a:p>
          <a:p>
            <a:pPr lvl="0">
              <a:lnSpc>
                <a:spcPct val="70000"/>
              </a:lnSpc>
            </a:pPr>
            <a:r>
              <a:rPr lang="en-GB" sz="2400">
                <a:latin typeface="Abadi ExtraLight" pitchFamily="34"/>
              </a:rPr>
              <a:t>And finally, maybe getting more staff on site that could pick up the phone for collection orders that way before you come you could just call beforehand and by the time you’ve arrived your order will be ready to collect rather than waiting </a:t>
            </a:r>
          </a:p>
          <a:p>
            <a:pPr lvl="0">
              <a:lnSpc>
                <a:spcPct val="70000"/>
              </a:lnSpc>
            </a:pPr>
            <a:endParaRPr lang="en-GB" sz="2400">
              <a:latin typeface="Abadi ExtraLight" pitchFamily="34"/>
            </a:endParaRPr>
          </a:p>
          <a:p>
            <a:pPr lvl="0">
              <a:lnSpc>
                <a:spcPct val="70000"/>
              </a:lnSpc>
            </a:pPr>
            <a:endParaRPr lang="en-GB" sz="500"/>
          </a:p>
        </p:txBody>
      </p:sp>
      <p:pic>
        <p:nvPicPr>
          <p:cNvPr id="3" name="Picture 4">
            <a:extLst>
              <a:ext uri="{FF2B5EF4-FFF2-40B4-BE49-F238E27FC236}">
                <a16:creationId xmlns:a16="http://schemas.microsoft.com/office/drawing/2014/main" id="{1D6D2CB5-739E-AE60-BC4A-09796D2E5740}"/>
              </a:ext>
            </a:extLst>
          </p:cNvPr>
          <p:cNvPicPr>
            <a:picLocks noChangeAspect="1"/>
          </p:cNvPicPr>
          <p:nvPr/>
        </p:nvPicPr>
        <p:blipFill>
          <a:blip r:embed="rId3"/>
          <a:stretch>
            <a:fillRect/>
          </a:stretch>
        </p:blipFill>
        <p:spPr>
          <a:xfrm>
            <a:off x="8229600" y="4599038"/>
            <a:ext cx="3805083" cy="2126226"/>
          </a:xfrm>
          <a:prstGeom prst="rect">
            <a:avLst/>
          </a:prstGeom>
          <a:noFill/>
          <a:ln w="127001" cap="sq">
            <a:solidFill>
              <a:srgbClr val="000000"/>
            </a:solidFill>
            <a:prstDash val="solid"/>
            <a:miter/>
          </a:ln>
          <a:effectLst>
            <a:outerShdw dist="50794" dir="2700000" algn="tl">
              <a:srgbClr val="000000">
                <a:alpha val="40000"/>
              </a:srgbClr>
            </a:outerShdw>
          </a:effectLst>
        </p:spPr>
      </p:pic>
      <p:sp>
        <p:nvSpPr>
          <p:cNvPr id="4" name="TextBox 5">
            <a:extLst>
              <a:ext uri="{FF2B5EF4-FFF2-40B4-BE49-F238E27FC236}">
                <a16:creationId xmlns:a16="http://schemas.microsoft.com/office/drawing/2014/main" id="{6E57CC02-5EFC-9B33-551F-418171968E49}"/>
              </a:ext>
            </a:extLst>
          </p:cNvPr>
          <p:cNvSpPr txBox="1"/>
          <p:nvPr/>
        </p:nvSpPr>
        <p:spPr>
          <a:xfrm>
            <a:off x="824011" y="434623"/>
            <a:ext cx="3957486"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FFFFFF"/>
                </a:solidFill>
                <a:uFillTx/>
                <a:latin typeface="Abadi ExtraLight" pitchFamily="34"/>
              </a:rPr>
              <a:t>Insight into the Problems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p:cTn id="2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2"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D24F950-34AE-2350-EBD1-E438C43915F3}"/>
              </a:ext>
            </a:extLst>
          </p:cNvPr>
          <p:cNvSpPr txBox="1">
            <a:spLocks noGrp="1"/>
          </p:cNvSpPr>
          <p:nvPr>
            <p:ph idx="1"/>
          </p:nvPr>
        </p:nvSpPr>
        <p:spPr>
          <a:xfrm>
            <a:off x="369097" y="781053"/>
            <a:ext cx="11453810" cy="6076946"/>
          </a:xfrm>
        </p:spPr>
        <p:txBody>
          <a:bodyPr>
            <a:noAutofit/>
          </a:bodyPr>
          <a:lstStyle/>
          <a:p>
            <a:pPr marL="0" lvl="0" indent="0">
              <a:buNone/>
            </a:pPr>
            <a:endParaRPr lang="en-GB" b="1" u="sng">
              <a:latin typeface="Abadi ExtraLight" pitchFamily="34"/>
            </a:endParaRPr>
          </a:p>
          <a:p>
            <a:pPr marL="0" lvl="0" indent="0">
              <a:buNone/>
            </a:pPr>
            <a:r>
              <a:rPr lang="en-GB" b="1">
                <a:latin typeface="Abadi ExtraLight" pitchFamily="34"/>
              </a:rPr>
              <a:t>What is Pestel framework?</a:t>
            </a:r>
          </a:p>
          <a:p>
            <a:pPr marL="0" lvl="0" indent="0">
              <a:buNone/>
            </a:pPr>
            <a:r>
              <a:rPr lang="en-GB">
                <a:latin typeface="Abadi ExtraLight" pitchFamily="34"/>
              </a:rPr>
              <a:t>Pestel framework is strategic management tool that is used to identify and evaluate the external macro-environmental factors that can affect an organisation, industry, or market.</a:t>
            </a:r>
          </a:p>
          <a:p>
            <a:pPr marL="0" lvl="0" indent="0">
              <a:buNone/>
            </a:pPr>
            <a:r>
              <a:rPr lang="en-GB">
                <a:latin typeface="Abadi ExtraLight" pitchFamily="34"/>
              </a:rPr>
              <a:t>PESTEL framework is used to understand the macro- environmental (external) forces that can have significant impact on the organisation’s performance, growth and survival.</a:t>
            </a:r>
          </a:p>
          <a:p>
            <a:pPr marL="0" lvl="0" indent="0">
              <a:buNone/>
            </a:pPr>
            <a:r>
              <a:rPr lang="en-GB" b="1">
                <a:latin typeface="Abadi ExtraLight" pitchFamily="34"/>
              </a:rPr>
              <a:t>Key reasons using PESTEL:</a:t>
            </a:r>
          </a:p>
          <a:p>
            <a:pPr lvl="0">
              <a:buFont typeface="Arial" pitchFamily="34"/>
              <a:buChar char="•"/>
            </a:pPr>
            <a:r>
              <a:rPr lang="en-GB">
                <a:latin typeface="Abadi ExtraLight" pitchFamily="34"/>
              </a:rPr>
              <a:t>Strategic Planning – provides an essential contextual background for long term business direction, target setting, and deciding whether to introduce new products or enter new markets.</a:t>
            </a:r>
          </a:p>
          <a:p>
            <a:pPr lvl="0">
              <a:buFont typeface="Arial" pitchFamily="34"/>
              <a:buChar char="•"/>
            </a:pPr>
            <a:r>
              <a:rPr lang="en-GB">
                <a:latin typeface="Abadi ExtraLight" pitchFamily="34"/>
              </a:rPr>
              <a:t>Decision Making – ensures that the team looks outside the daily routine of considering the bigger picture – covering </a:t>
            </a:r>
            <a:r>
              <a:rPr lang="en-GB" b="1">
                <a:latin typeface="Abadi ExtraLight" pitchFamily="34"/>
              </a:rPr>
              <a:t>Political, Economic, Social, Technological, Environmental and Legal</a:t>
            </a:r>
            <a:r>
              <a:rPr lang="en-GB">
                <a:latin typeface="Abadi ExtraLight" pitchFamily="34"/>
              </a:rPr>
              <a:t> dimensions.</a:t>
            </a:r>
          </a:p>
          <a:p>
            <a:pPr lvl="0">
              <a:buFont typeface="Arial" pitchFamily="34"/>
              <a:buChar char="•"/>
            </a:pPr>
            <a:r>
              <a:rPr lang="en-GB">
                <a:latin typeface="Abadi ExtraLight" pitchFamily="34"/>
              </a:rPr>
              <a:t>Identifying opportunities – by tracking and shifting trends in culture, technology, or the environment that can often lead to find fresh areas for improvement and competitive advantages.</a:t>
            </a:r>
          </a:p>
          <a:p>
            <a:pPr marL="0" lvl="0" indent="0">
              <a:buNone/>
            </a:pPr>
            <a:endParaRPr lang="en-GB" sz="1800">
              <a:latin typeface="Abadi ExtraLight"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2"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6"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p:cTn id="2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0"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7" end="7"/>
                                            </p:txEl>
                                          </p:spTgt>
                                        </p:tgtEl>
                                        <p:attrNameLst>
                                          <p:attrName>style.visibility</p:attrName>
                                        </p:attrNameLst>
                                      </p:cBhvr>
                                      <p:to>
                                        <p:strVal val="visible"/>
                                      </p:to>
                                    </p:set>
                                    <p:anim calcmode="lin" valueType="num">
                                      <p:cBhvr>
                                        <p:cTn id="3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79FCEDA-FEBD-7FE2-8703-FF17617C9B57}"/>
              </a:ext>
            </a:extLst>
          </p:cNvPr>
          <p:cNvSpPr txBox="1">
            <a:spLocks noGrp="1"/>
          </p:cNvSpPr>
          <p:nvPr>
            <p:ph idx="1"/>
          </p:nvPr>
        </p:nvSpPr>
        <p:spPr>
          <a:xfrm>
            <a:off x="399254" y="1331256"/>
            <a:ext cx="11202195" cy="4195477"/>
          </a:xfrm>
        </p:spPr>
        <p:txBody>
          <a:bodyPr/>
          <a:lstStyle/>
          <a:p>
            <a:pPr marL="0" lvl="0" indent="0">
              <a:lnSpc>
                <a:spcPct val="70000"/>
              </a:lnSpc>
              <a:buNone/>
            </a:pPr>
            <a:r>
              <a:rPr lang="en-GB" sz="2400" b="1" u="sng">
                <a:latin typeface="Abadi ExtraLight" pitchFamily="34"/>
              </a:rPr>
              <a:t>Critique of PESTEL</a:t>
            </a:r>
          </a:p>
          <a:p>
            <a:pPr marL="0" lvl="0" indent="0">
              <a:lnSpc>
                <a:spcPct val="70000"/>
              </a:lnSpc>
              <a:buNone/>
            </a:pPr>
            <a:r>
              <a:rPr lang="en-GB" sz="2400">
                <a:latin typeface="Abadi ExtraLight" pitchFamily="34"/>
              </a:rPr>
              <a:t>How is that used?</a:t>
            </a:r>
          </a:p>
          <a:p>
            <a:pPr lvl="0">
              <a:lnSpc>
                <a:spcPct val="70000"/>
              </a:lnSpc>
            </a:pPr>
            <a:r>
              <a:rPr lang="en-GB" sz="1900"/>
              <a:t>Market Entry Analysis- assessing political stability and a legal frameworks before expanding into a new country.</a:t>
            </a:r>
          </a:p>
          <a:p>
            <a:pPr lvl="0">
              <a:lnSpc>
                <a:spcPct val="70000"/>
              </a:lnSpc>
            </a:pPr>
            <a:r>
              <a:rPr lang="en-GB" sz="1900"/>
              <a:t>Annual Strategic Review- used by leadership teams to plan sessions to realign business goals with macro shifts. </a:t>
            </a:r>
          </a:p>
          <a:p>
            <a:pPr lvl="0">
              <a:lnSpc>
                <a:spcPct val="70000"/>
              </a:lnSpc>
            </a:pPr>
            <a:r>
              <a:rPr lang="en-GB" sz="1900"/>
              <a:t>Product Development- identify technological and social trends to design and develop products that meet consumer rights.</a:t>
            </a:r>
          </a:p>
          <a:p>
            <a:pPr marL="0" lvl="0" indent="0">
              <a:lnSpc>
                <a:spcPct val="70000"/>
              </a:lnSpc>
              <a:buNone/>
            </a:pPr>
            <a:endParaRPr lang="en-GB" sz="1900"/>
          </a:p>
          <a:p>
            <a:pPr marL="0" lvl="0" indent="0">
              <a:lnSpc>
                <a:spcPct val="70000"/>
              </a:lnSpc>
              <a:buNone/>
            </a:pPr>
            <a:r>
              <a:rPr lang="en-GB" sz="1900"/>
              <a:t>Website Name 1.(2025). Organisational development and design. Available at: </a:t>
            </a:r>
            <a:r>
              <a:rPr lang="en-GB" sz="1900">
                <a:hlinkClick r:id="rId3">
                  <a:extLst>
                    <a:ext uri="{A12FA001-AC4F-418D-AE19-62706E023703}">
                      <ahyp:hlinkClr xmlns:ahyp="http://schemas.microsoft.com/office/drawing/2018/hyperlinkcolor" val="tx"/>
                    </a:ext>
                  </a:extLst>
                </a:hlinkClick>
              </a:rPr>
              <a:t>https://www.cipd.org/uk/knowledge/factsheets/pestle-analysis-factsheet/ </a:t>
            </a:r>
            <a:r>
              <a:rPr lang="en-GB" sz="1900"/>
              <a:t>(Accessed: 25 September 2026)</a:t>
            </a:r>
          </a:p>
          <a:p>
            <a:pPr marL="0" lvl="0" indent="0">
              <a:lnSpc>
                <a:spcPct val="70000"/>
              </a:lnSpc>
              <a:buNone/>
            </a:pPr>
            <a:r>
              <a:rPr lang="en-GB" sz="1900"/>
              <a:t>CIPD. (2015). PESTEL analysis factsheet. Available at: </a:t>
            </a:r>
            <a:r>
              <a:rPr lang="en-GB" sz="1900">
                <a:hlinkClick r:id="rId4">
                  <a:extLst>
                    <a:ext uri="{A12FA001-AC4F-418D-AE19-62706E023703}">
                      <ahyp:hlinkClr xmlns:ahyp="http://schemas.microsoft.com/office/drawing/2018/hyperlinkcolor" val="tx"/>
                    </a:ext>
                  </a:extLst>
                </a:hlinkClick>
              </a:rPr>
              <a:t>https://www.cipd.org/uk/knowledge/factsheets/pestel-analysis-factsheet/ </a:t>
            </a:r>
            <a:r>
              <a:rPr lang="en-GB" sz="1900"/>
              <a:t>(Accessed: 25 September 2026).</a:t>
            </a:r>
          </a:p>
          <a:p>
            <a:pPr lvl="0">
              <a:lnSpc>
                <a:spcPct val="70000"/>
              </a:lnSpc>
            </a:pPr>
            <a:endParaRPr lang="en-GB" sz="1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p:cTn id="2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6"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p:cTn id="2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0"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7" end="7"/>
                                            </p:txEl>
                                          </p:spTgt>
                                        </p:tgtEl>
                                        <p:attrNameLst>
                                          <p:attrName>style.visibility</p:attrName>
                                        </p:attrNameLst>
                                      </p:cBhvr>
                                      <p:to>
                                        <p:strVal val="visible"/>
                                      </p:to>
                                    </p:set>
                                    <p:anim calcmode="lin" valueType="num">
                                      <p:cBhvr>
                                        <p:cTn id="3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D536560-52C2-8107-F9CA-6E63D0A73237}"/>
              </a:ext>
            </a:extLst>
          </p:cNvPr>
          <p:cNvSpPr txBox="1">
            <a:spLocks noGrp="1"/>
          </p:cNvSpPr>
          <p:nvPr>
            <p:ph idx="1"/>
          </p:nvPr>
        </p:nvSpPr>
        <p:spPr>
          <a:xfrm>
            <a:off x="628650" y="1209678"/>
            <a:ext cx="11458574" cy="5038718"/>
          </a:xfrm>
        </p:spPr>
        <p:txBody>
          <a:bodyPr/>
          <a:lstStyle/>
          <a:p>
            <a:pPr marL="0" lvl="0" indent="0">
              <a:buNone/>
            </a:pPr>
            <a:r>
              <a:rPr lang="en-GB" sz="2400">
                <a:latin typeface="Abadi ExtraLight" pitchFamily="34"/>
              </a:rPr>
              <a:t>Benefits:</a:t>
            </a:r>
          </a:p>
          <a:p>
            <a:pPr lvl="0"/>
            <a:r>
              <a:rPr lang="en-GB">
                <a:latin typeface="Abadi ExtraLight" pitchFamily="34"/>
              </a:rPr>
              <a:t>Proactive Risk Management – identifies external threats like tax changes or new regulations that’s been put in place.</a:t>
            </a:r>
          </a:p>
          <a:p>
            <a:pPr lvl="0"/>
            <a:r>
              <a:rPr lang="en-GB">
                <a:latin typeface="Abadi ExtraLight" pitchFamily="34"/>
              </a:rPr>
              <a:t>Simplicity &amp; Structure – Provides and easy to understand the cost – effective checklist for functional teams.</a:t>
            </a:r>
          </a:p>
          <a:p>
            <a:pPr lvl="0"/>
            <a:r>
              <a:rPr lang="en-GB">
                <a:latin typeface="Abadi ExtraLight" pitchFamily="34"/>
              </a:rPr>
              <a:t>Broader Perspective – Forces the company to look outside their daily operations and focuses more on the macro environment.</a:t>
            </a:r>
          </a:p>
          <a:p>
            <a:pPr marL="0" lvl="0" indent="0">
              <a:buNone/>
            </a:pPr>
            <a:r>
              <a:rPr lang="en-GB" b="1">
                <a:latin typeface="Abadi ExtraLight" pitchFamily="34"/>
              </a:rPr>
              <a:t>Criticisms of Framework:</a:t>
            </a:r>
          </a:p>
          <a:p>
            <a:pPr lvl="0">
              <a:buFont typeface="Arial" pitchFamily="34"/>
              <a:buChar char="•"/>
            </a:pPr>
            <a:r>
              <a:rPr lang="en-GB">
                <a:latin typeface="Abadi ExtraLight" pitchFamily="34"/>
              </a:rPr>
              <a:t>Analysis Paralysis  - gathering data for massive areas that could lead them information overload without clear action.</a:t>
            </a:r>
          </a:p>
          <a:p>
            <a:pPr lvl="0">
              <a:buFont typeface="Arial" pitchFamily="34"/>
              <a:buChar char="•"/>
            </a:pPr>
            <a:r>
              <a:rPr lang="en-GB">
                <a:latin typeface="Abadi ExtraLight" pitchFamily="34"/>
              </a:rPr>
              <a:t>Changing Environment – can change faster than a company that can complete and implement the analysis.</a:t>
            </a:r>
          </a:p>
          <a:p>
            <a:pPr lvl="0">
              <a:buFont typeface="Arial" pitchFamily="34"/>
              <a:buChar char="•"/>
            </a:pPr>
            <a:r>
              <a:rPr lang="en-GB">
                <a:latin typeface="Abadi ExtraLight" pitchFamily="34"/>
              </a:rPr>
              <a:t>Internal Focus – ignores company’s strengths and weaknesses paid with </a:t>
            </a:r>
            <a:r>
              <a:rPr lang="en-GB" b="1">
                <a:latin typeface="Abadi ExtraLight" pitchFamily="34"/>
              </a:rPr>
              <a:t>SWOT </a:t>
            </a:r>
            <a:r>
              <a:rPr lang="en-GB">
                <a:latin typeface="Abadi ExtraLight" pitchFamily="34"/>
              </a:rPr>
              <a:t>to be effective.</a:t>
            </a:r>
            <a:endParaRPr lang="en-GB" b="1">
              <a:latin typeface="Abadi ExtraLight" pitchFamily="34"/>
            </a:endParaRPr>
          </a:p>
          <a:p>
            <a:pPr lvl="0"/>
            <a:endParaRPr lang="en-GB">
              <a:latin typeface="Abadi ExtraLight" pitchFamily="34"/>
            </a:endParaRPr>
          </a:p>
          <a:p>
            <a:pPr marL="0" lvl="0" indent="0">
              <a:buNone/>
            </a:pPr>
            <a:endParaRPr lang="en-GB">
              <a:latin typeface="Abadi ExtraLight"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6"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5" end="5"/>
                                            </p:txEl>
                                          </p:spTgt>
                                        </p:tgtEl>
                                        <p:attrNameLst>
                                          <p:attrName>style.visibility</p:attrName>
                                        </p:attrNameLst>
                                      </p:cBhvr>
                                      <p:to>
                                        <p:strVal val="visible"/>
                                      </p:to>
                                    </p:set>
                                    <p:anim calcmode="lin" valueType="num">
                                      <p:cBhvr>
                                        <p:cTn id="2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0"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 calcmode="lin" valueType="num">
                                      <p:cBhvr>
                                        <p:cTn id="3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4"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graphicFrame>
        <p:nvGraphicFramePr>
          <p:cNvPr id="2" name="Table 8">
            <a:extLst>
              <a:ext uri="{FF2B5EF4-FFF2-40B4-BE49-F238E27FC236}">
                <a16:creationId xmlns:a16="http://schemas.microsoft.com/office/drawing/2014/main" id="{ECBFE570-F74C-16E8-A41A-8CCD5319A897}"/>
              </a:ext>
            </a:extLst>
          </p:cNvPr>
          <p:cNvGraphicFramePr>
            <a:graphicFrameLocks noGrp="1"/>
          </p:cNvGraphicFramePr>
          <p:nvPr/>
        </p:nvGraphicFramePr>
        <p:xfrm>
          <a:off x="589934" y="1104439"/>
          <a:ext cx="11208760" cy="3749039"/>
        </p:xfrm>
        <a:graphic>
          <a:graphicData uri="http://schemas.openxmlformats.org/drawingml/2006/table">
            <a:tbl>
              <a:tblPr firstRow="1" bandRow="1">
                <a:effectLst/>
                <a:tableStyleId>{775DCB02-9BB8-47FD-8907-85C794F793BA}</a:tableStyleId>
              </a:tblPr>
              <a:tblGrid>
                <a:gridCol w="1767791">
                  <a:extLst>
                    <a:ext uri="{9D8B030D-6E8A-4147-A177-3AD203B41FA5}">
                      <a16:colId xmlns:a16="http://schemas.microsoft.com/office/drawing/2014/main" val="2208504095"/>
                    </a:ext>
                  </a:extLst>
                </a:gridCol>
                <a:gridCol w="1767791">
                  <a:extLst>
                    <a:ext uri="{9D8B030D-6E8A-4147-A177-3AD203B41FA5}">
                      <a16:colId xmlns:a16="http://schemas.microsoft.com/office/drawing/2014/main" val="1405981584"/>
                    </a:ext>
                  </a:extLst>
                </a:gridCol>
                <a:gridCol w="1969699">
                  <a:extLst>
                    <a:ext uri="{9D8B030D-6E8A-4147-A177-3AD203B41FA5}">
                      <a16:colId xmlns:a16="http://schemas.microsoft.com/office/drawing/2014/main" val="3579717614"/>
                    </a:ext>
                  </a:extLst>
                </a:gridCol>
                <a:gridCol w="1966490">
                  <a:extLst>
                    <a:ext uri="{9D8B030D-6E8A-4147-A177-3AD203B41FA5}">
                      <a16:colId xmlns:a16="http://schemas.microsoft.com/office/drawing/2014/main" val="3281007313"/>
                    </a:ext>
                  </a:extLst>
                </a:gridCol>
                <a:gridCol w="1594731">
                  <a:extLst>
                    <a:ext uri="{9D8B030D-6E8A-4147-A177-3AD203B41FA5}">
                      <a16:colId xmlns:a16="http://schemas.microsoft.com/office/drawing/2014/main" val="2357553673"/>
                    </a:ext>
                  </a:extLst>
                </a:gridCol>
                <a:gridCol w="2142256">
                  <a:extLst>
                    <a:ext uri="{9D8B030D-6E8A-4147-A177-3AD203B41FA5}">
                      <a16:colId xmlns:a16="http://schemas.microsoft.com/office/drawing/2014/main" val="4076190839"/>
                    </a:ext>
                  </a:extLst>
                </a:gridCol>
              </a:tblGrid>
              <a:tr h="456815">
                <a:tc>
                  <a:txBody>
                    <a:bodyPr/>
                    <a:lstStyle/>
                    <a:p>
                      <a:pPr lvl="0"/>
                      <a:r>
                        <a:rPr lang="en-GB" sz="1600"/>
                        <a:t>Political</a:t>
                      </a:r>
                    </a:p>
                    <a:p>
                      <a:pPr lvl="0"/>
                      <a:r>
                        <a:rPr lang="en-GB" sz="1600"/>
                        <a:t>Factors</a:t>
                      </a:r>
                    </a:p>
                  </a:txBody>
                  <a:tcPr/>
                </a:tc>
                <a:tc>
                  <a:txBody>
                    <a:bodyPr/>
                    <a:lstStyle/>
                    <a:p>
                      <a:pPr lvl="0"/>
                      <a:r>
                        <a:rPr lang="en-GB" sz="1600"/>
                        <a:t>Economic </a:t>
                      </a:r>
                    </a:p>
                    <a:p>
                      <a:pPr lvl="0"/>
                      <a:r>
                        <a:rPr lang="en-GB" sz="1600"/>
                        <a:t>Factors</a:t>
                      </a:r>
                    </a:p>
                  </a:txBody>
                  <a:tcPr/>
                </a:tc>
                <a:tc>
                  <a:txBody>
                    <a:bodyPr/>
                    <a:lstStyle/>
                    <a:p>
                      <a:pPr lvl="0"/>
                      <a:r>
                        <a:rPr lang="en-GB" sz="1600"/>
                        <a:t>Social</a:t>
                      </a:r>
                    </a:p>
                    <a:p>
                      <a:pPr lvl="0"/>
                      <a:r>
                        <a:rPr lang="en-GB" sz="1600"/>
                        <a:t>Factors</a:t>
                      </a:r>
                    </a:p>
                  </a:txBody>
                  <a:tcPr/>
                </a:tc>
                <a:tc>
                  <a:txBody>
                    <a:bodyPr/>
                    <a:lstStyle/>
                    <a:p>
                      <a:pPr lvl="0"/>
                      <a:r>
                        <a:rPr lang="en-GB" sz="1600"/>
                        <a:t>Technological </a:t>
                      </a:r>
                    </a:p>
                    <a:p>
                      <a:pPr lvl="0"/>
                      <a:r>
                        <a:rPr lang="en-GB" sz="1600"/>
                        <a:t>Factors</a:t>
                      </a:r>
                    </a:p>
                  </a:txBody>
                  <a:tcPr/>
                </a:tc>
                <a:tc>
                  <a:txBody>
                    <a:bodyPr/>
                    <a:lstStyle/>
                    <a:p>
                      <a:pPr lvl="0"/>
                      <a:r>
                        <a:rPr lang="en-GB" sz="1600"/>
                        <a:t>Legal</a:t>
                      </a:r>
                    </a:p>
                    <a:p>
                      <a:pPr lvl="0"/>
                      <a:r>
                        <a:rPr lang="en-GB" sz="1600"/>
                        <a:t>Factors</a:t>
                      </a:r>
                    </a:p>
                  </a:txBody>
                  <a:tcPr/>
                </a:tc>
                <a:tc>
                  <a:txBody>
                    <a:bodyPr/>
                    <a:lstStyle/>
                    <a:p>
                      <a:pPr lvl="0"/>
                      <a:r>
                        <a:rPr lang="en-GB" sz="1600"/>
                        <a:t>Environmental </a:t>
                      </a:r>
                    </a:p>
                    <a:p>
                      <a:pPr lvl="0"/>
                      <a:r>
                        <a:rPr lang="en-GB" sz="1600"/>
                        <a:t>Factors</a:t>
                      </a:r>
                    </a:p>
                  </a:txBody>
                  <a:tcPr/>
                </a:tc>
                <a:extLst>
                  <a:ext uri="{0D108BD9-81ED-4DB2-BD59-A6C34878D82A}">
                    <a16:rowId xmlns:a16="http://schemas.microsoft.com/office/drawing/2014/main" val="127695065"/>
                  </a:ext>
                </a:extLst>
              </a:tr>
              <a:tr h="1610861">
                <a:tc>
                  <a:txBody>
                    <a:bodyPr/>
                    <a:lstStyle/>
                    <a:p>
                      <a:pPr lvl="0"/>
                      <a:r>
                        <a:rPr lang="en-GB" sz="1600">
                          <a:solidFill>
                            <a:srgbClr val="FFFFFF"/>
                          </a:solidFill>
                          <a:latin typeface="Abadi ExtraLight" pitchFamily="34"/>
                        </a:rPr>
                        <a:t>In 2020, fewer people came to the bakery and sales significantly decreased because of COVID lockdown restrictions.</a:t>
                      </a:r>
                    </a:p>
                  </a:txBody>
                  <a:tcPr/>
                </a:tc>
                <a:tc>
                  <a:txBody>
                    <a:bodyPr/>
                    <a:lstStyle/>
                    <a:p>
                      <a:pPr lvl="0"/>
                      <a:r>
                        <a:rPr lang="en-GB" sz="1600">
                          <a:solidFill>
                            <a:srgbClr val="FFFFFF"/>
                          </a:solidFill>
                          <a:latin typeface="Abadi ExtraLight" pitchFamily="34"/>
                        </a:rPr>
                        <a:t>Basil believes that that the retail park is much quieter now than in 2019, with fewer people visiting the area.</a:t>
                      </a:r>
                    </a:p>
                  </a:txBody>
                  <a:tcPr/>
                </a:tc>
                <a:tc>
                  <a:txBody>
                    <a:bodyPr/>
                    <a:lstStyle/>
                    <a:p>
                      <a:pPr lvl="0"/>
                      <a:r>
                        <a:rPr lang="en-GB" sz="1400">
                          <a:solidFill>
                            <a:srgbClr val="FFFFFF"/>
                          </a:solidFill>
                          <a:latin typeface="Abadi ExtraLight" pitchFamily="34"/>
                        </a:rPr>
                        <a:t>Some of Bail’s loyal customers, including those who no longer work in the retail park have asked if the bakery could offer a delivery service.</a:t>
                      </a:r>
                    </a:p>
                  </a:txBody>
                  <a:tcPr/>
                </a:tc>
                <a:tc>
                  <a:txBody>
                    <a:bodyPr/>
                    <a:lstStyle/>
                    <a:p>
                      <a:pPr lvl="0"/>
                      <a:r>
                        <a:rPr lang="en-GB" sz="1600">
                          <a:solidFill>
                            <a:srgbClr val="FFFFFF"/>
                          </a:solidFill>
                          <a:latin typeface="Abadi ExtraLight" pitchFamily="34"/>
                        </a:rPr>
                        <a:t>Other customers have asked whether they can pre – order items before they arrive.</a:t>
                      </a:r>
                    </a:p>
                  </a:txBody>
                  <a:tcPr/>
                </a:tc>
                <a:tc>
                  <a:txBody>
                    <a:bodyPr/>
                    <a:lstStyle/>
                    <a:p>
                      <a:pPr lvl="0"/>
                      <a:r>
                        <a:rPr lang="en-GB" sz="1800">
                          <a:solidFill>
                            <a:srgbClr val="FFFFFF"/>
                          </a:solidFill>
                          <a:latin typeface="Abadi ExtraLight" pitchFamily="34"/>
                        </a:rPr>
                        <a:t>Food Safety. </a:t>
                      </a:r>
                    </a:p>
                  </a:txBody>
                  <a:tcPr/>
                </a:tc>
                <a:tc>
                  <a:txBody>
                    <a:bodyPr/>
                    <a:lstStyle/>
                    <a:p>
                      <a:pPr lvl="0"/>
                      <a:r>
                        <a:rPr lang="en-GB" sz="1600">
                          <a:solidFill>
                            <a:srgbClr val="FFFFFF"/>
                          </a:solidFill>
                          <a:latin typeface="Abadi ExtraLight" pitchFamily="34"/>
                        </a:rPr>
                        <a:t>The cost of his stock is unpredictable.</a:t>
                      </a:r>
                    </a:p>
                  </a:txBody>
                  <a:tcPr/>
                </a:tc>
                <a:extLst>
                  <a:ext uri="{0D108BD9-81ED-4DB2-BD59-A6C34878D82A}">
                    <a16:rowId xmlns:a16="http://schemas.microsoft.com/office/drawing/2014/main" val="4203402162"/>
                  </a:ext>
                </a:extLst>
              </a:tr>
              <a:tr h="1250222">
                <a:tc>
                  <a:txBody>
                    <a:bodyPr/>
                    <a:lstStyle/>
                    <a:p>
                      <a:pPr lvl="0"/>
                      <a:r>
                        <a:rPr lang="en-GB" sz="1400">
                          <a:solidFill>
                            <a:srgbClr val="FFFFFF"/>
                          </a:solidFill>
                          <a:latin typeface="Abadi ExtraLight" pitchFamily="34"/>
                        </a:rPr>
                        <a:t>Basil expects sales and footfall to rise once the lockdown restrictions where lifted.</a:t>
                      </a:r>
                    </a:p>
                  </a:txBody>
                  <a:tcPr/>
                </a:tc>
                <a:tc>
                  <a:txBody>
                    <a:bodyPr/>
                    <a:lstStyle/>
                    <a:p>
                      <a:pPr lvl="0"/>
                      <a:r>
                        <a:rPr lang="en-GB" sz="1400">
                          <a:solidFill>
                            <a:srgbClr val="FFFFFF"/>
                          </a:solidFill>
                          <a:latin typeface="Abadi ExtraLight" pitchFamily="34"/>
                        </a:rPr>
                        <a:t>Basil has also had to contend with his overheads increasing for example; his utility bills, rent, business rates and insurance.</a:t>
                      </a:r>
                    </a:p>
                  </a:txBody>
                  <a:tcPr/>
                </a:tc>
                <a:tc>
                  <a:txBody>
                    <a:bodyPr/>
                    <a:lstStyle/>
                    <a:p>
                      <a:pPr lvl="0"/>
                      <a:r>
                        <a:rPr lang="en-GB" sz="1600">
                          <a:solidFill>
                            <a:srgbClr val="FFFFFF"/>
                          </a:solidFill>
                          <a:latin typeface="Abadi ExtraLight" pitchFamily="34"/>
                        </a:rPr>
                        <a:t>Many office workers now work from home for part of the week.</a:t>
                      </a:r>
                    </a:p>
                  </a:txBody>
                  <a:tcPr/>
                </a:tc>
                <a:tc>
                  <a:txBody>
                    <a:bodyPr/>
                    <a:lstStyle/>
                    <a:p>
                      <a:pPr lvl="0"/>
                      <a:r>
                        <a:rPr lang="en-GB" sz="1400">
                          <a:solidFill>
                            <a:srgbClr val="FFFFFF"/>
                          </a:solidFill>
                          <a:latin typeface="Abadi ExtraLight" pitchFamily="34"/>
                        </a:rPr>
                        <a:t>Basil is becoming increasingly concerned about the business whether the bakery can continue successfully in its current format.</a:t>
                      </a:r>
                    </a:p>
                  </a:txBody>
                  <a:tcPr/>
                </a:tc>
                <a:tc>
                  <a:txBody>
                    <a:bodyPr/>
                    <a:lstStyle/>
                    <a:p>
                      <a:pPr lvl="0"/>
                      <a:r>
                        <a:rPr lang="en-GB" sz="1600">
                          <a:solidFill>
                            <a:srgbClr val="FFFFFF"/>
                          </a:solidFill>
                          <a:latin typeface="Abadi ExtraLight" pitchFamily="34"/>
                        </a:rPr>
                        <a:t>Labelling Products.</a:t>
                      </a:r>
                    </a:p>
                  </a:txBody>
                  <a:tcPr/>
                </a:tc>
                <a:tc>
                  <a:txBody>
                    <a:bodyPr/>
                    <a:lstStyle/>
                    <a:p>
                      <a:pPr lvl="0"/>
                      <a:r>
                        <a:rPr lang="en-GB">
                          <a:solidFill>
                            <a:srgbClr val="FFFFFF"/>
                          </a:solidFill>
                          <a:latin typeface="Abadi ExtraLight" pitchFamily="34"/>
                        </a:rPr>
                        <a:t>More vulnerable to produce failure.</a:t>
                      </a:r>
                    </a:p>
                  </a:txBody>
                  <a:tcPr/>
                </a:tc>
                <a:extLst>
                  <a:ext uri="{0D108BD9-81ED-4DB2-BD59-A6C34878D82A}">
                    <a16:rowId xmlns:a16="http://schemas.microsoft.com/office/drawing/2014/main" val="1414490482"/>
                  </a:ext>
                </a:extLst>
              </a:tr>
            </a:tbl>
          </a:graphicData>
        </a:graphic>
      </p:graphicFrame>
      <p:sp>
        <p:nvSpPr>
          <p:cNvPr id="3" name="TextBox 11">
            <a:extLst>
              <a:ext uri="{FF2B5EF4-FFF2-40B4-BE49-F238E27FC236}">
                <a16:creationId xmlns:a16="http://schemas.microsoft.com/office/drawing/2014/main" id="{CB7DEE85-6F35-C8D4-AD9F-3ED3B1E9F56A}"/>
              </a:ext>
            </a:extLst>
          </p:cNvPr>
          <p:cNvSpPr txBox="1"/>
          <p:nvPr/>
        </p:nvSpPr>
        <p:spPr>
          <a:xfrm>
            <a:off x="589934" y="471949"/>
            <a:ext cx="4306531"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FFFFFF"/>
                </a:solidFill>
                <a:uFillTx/>
                <a:latin typeface="Abadi ExtraLight" pitchFamily="34"/>
              </a:rPr>
              <a:t>Application of PESTEL</a:t>
            </a:r>
          </a:p>
        </p:txBody>
      </p:sp>
      <p:sp>
        <p:nvSpPr>
          <p:cNvPr id="4" name="TextBox 3">
            <a:extLst>
              <a:ext uri="{FF2B5EF4-FFF2-40B4-BE49-F238E27FC236}">
                <a16:creationId xmlns:a16="http://schemas.microsoft.com/office/drawing/2014/main" id="{1EA6E8D7-DD4D-DD48-380E-4236DB5F9072}"/>
              </a:ext>
            </a:extLst>
          </p:cNvPr>
          <p:cNvSpPr txBox="1"/>
          <p:nvPr/>
        </p:nvSpPr>
        <p:spPr>
          <a:xfrm>
            <a:off x="845573" y="5427402"/>
            <a:ext cx="7973961"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Abadi ExtraLight" pitchFamily="34"/>
              </a:rPr>
              <a:t>Basil’s Bakery Case Study – provided course material</a:t>
            </a:r>
            <a:r>
              <a:rPr lang="en-GB" sz="2400" b="0" i="0" u="none" strike="noStrike" kern="1200" cap="none" spc="0" baseline="0">
                <a:solidFill>
                  <a:srgbClr val="FFFFFF"/>
                </a:solidFill>
                <a:uFillTx/>
                <a:latin typeface="Abadi ExtraLight" pitchFamily="34"/>
              </a:rPr>
              <a:t>.</a:t>
            </a:r>
            <a:endParaRPr lang="en-GB" sz="1800" b="0" i="0" u="none" strike="noStrike" kern="1200" cap="none" spc="0" baseline="0">
              <a:solidFill>
                <a:srgbClr val="000000"/>
              </a:solidFill>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5097-7EF7-15F6-D27A-893E4D112A3A}"/>
              </a:ext>
            </a:extLst>
          </p:cNvPr>
          <p:cNvSpPr txBox="1">
            <a:spLocks noGrp="1"/>
          </p:cNvSpPr>
          <p:nvPr>
            <p:ph type="title"/>
          </p:nvPr>
        </p:nvSpPr>
        <p:spPr/>
        <p:txBody>
          <a:bodyPr/>
          <a:lstStyle/>
          <a:p>
            <a:pPr lvl="0"/>
            <a:r>
              <a:rPr lang="en-GB" sz="3200" b="1" u="sng">
                <a:latin typeface="Abadi ExtraLight" pitchFamily="34"/>
              </a:rPr>
              <a:t>What is cause and effect model?</a:t>
            </a:r>
            <a:br>
              <a:rPr lang="en-GB" sz="3200" b="1" u="sng">
                <a:latin typeface="Abadi ExtraLight" pitchFamily="34"/>
              </a:rPr>
            </a:br>
            <a:endParaRPr lang="en-GB" sz="3200" b="1">
              <a:latin typeface="Abadi ExtraLight" pitchFamily="34"/>
            </a:endParaRPr>
          </a:p>
        </p:txBody>
      </p:sp>
      <p:sp>
        <p:nvSpPr>
          <p:cNvPr id="3" name="Content Placeholder 2">
            <a:extLst>
              <a:ext uri="{FF2B5EF4-FFF2-40B4-BE49-F238E27FC236}">
                <a16:creationId xmlns:a16="http://schemas.microsoft.com/office/drawing/2014/main" id="{4691B95A-9FAD-8312-534E-9781756F8DB5}"/>
              </a:ext>
            </a:extLst>
          </p:cNvPr>
          <p:cNvSpPr txBox="1">
            <a:spLocks noGrp="1"/>
          </p:cNvSpPr>
          <p:nvPr>
            <p:ph idx="1"/>
          </p:nvPr>
        </p:nvSpPr>
        <p:spPr>
          <a:xfrm>
            <a:off x="749350" y="1531812"/>
            <a:ext cx="8946544" cy="4195477"/>
          </a:xfrm>
        </p:spPr>
        <p:txBody>
          <a:bodyPr/>
          <a:lstStyle/>
          <a:p>
            <a:pPr marL="0" lvl="0" indent="0">
              <a:buNone/>
            </a:pPr>
            <a:r>
              <a:rPr lang="en-GB">
                <a:latin typeface="Abadi ExtraLight" pitchFamily="34"/>
              </a:rPr>
              <a:t>What is cause and effect model?</a:t>
            </a:r>
          </a:p>
          <a:p>
            <a:pPr marL="0" lvl="0" indent="0">
              <a:buNone/>
            </a:pPr>
            <a:r>
              <a:rPr lang="en-GB">
                <a:latin typeface="Abadi ExtraLight" pitchFamily="34"/>
              </a:rPr>
              <a:t>A cause-and-effect model – known as a fishbone diagram or Ishikawa diagram (citation needed here ) that is a visual problem-solving tool used to identify and sort the root causes of a specific issue.</a:t>
            </a:r>
          </a:p>
          <a:p>
            <a:pPr marL="0" lvl="0" indent="0">
              <a:buNone/>
            </a:pPr>
            <a:r>
              <a:rPr lang="en-GB">
                <a:latin typeface="Abadi ExtraLight" pitchFamily="34"/>
              </a:rPr>
              <a:t>Why is it used:</a:t>
            </a:r>
          </a:p>
          <a:p>
            <a:pPr lvl="0">
              <a:buFont typeface="Wingdings" pitchFamily="2"/>
              <a:buChar char="Ø"/>
            </a:pPr>
            <a:r>
              <a:rPr lang="en-GB">
                <a:latin typeface="Abadi ExtraLight" pitchFamily="34"/>
              </a:rPr>
              <a:t>Finds root causes - it helps to stop the team from guessing by asking "why?” multiple times to uncover deep issues.</a:t>
            </a:r>
          </a:p>
          <a:p>
            <a:pPr lvl="0">
              <a:buFont typeface="Wingdings" pitchFamily="2"/>
              <a:buChar char="Ø"/>
            </a:pPr>
            <a:r>
              <a:rPr lang="en-GB">
                <a:latin typeface="Abadi ExtraLight" pitchFamily="34"/>
              </a:rPr>
              <a:t>Builds team agreement - brings people together to share knowledge and creates a shared view of a complex issues.</a:t>
            </a:r>
          </a:p>
          <a:p>
            <a:pPr lvl="0">
              <a:buFont typeface="Wingdings" pitchFamily="2"/>
              <a:buChar char="Ø"/>
            </a:pPr>
            <a:r>
              <a:rPr lang="en-GB">
                <a:latin typeface="Abadi ExtraLight" pitchFamily="34"/>
              </a:rPr>
              <a:t>Organisation ideas – it sorts by brainstorming thoughts into a clear, logical categories. </a:t>
            </a:r>
          </a:p>
          <a:p>
            <a:pPr marL="0" lvl="0" indent="0">
              <a:buNone/>
            </a:pPr>
            <a:endParaRPr lang="en-GB">
              <a:latin typeface="Abadi ExtraLight" pitchFamily="34"/>
            </a:endParaRPr>
          </a:p>
          <a:p>
            <a:pPr marL="0" lvl="0" indent="0">
              <a:buNone/>
            </a:pPr>
            <a:endParaRPr lang="en-GB">
              <a:latin typeface="Abadi ExtraLight" pitchFamily="34"/>
            </a:endParaRPr>
          </a:p>
          <a:p>
            <a:pPr marL="0" lvl="0" indent="0">
              <a:buNone/>
            </a:pPr>
            <a:endParaRPr lang="en-GB">
              <a:latin typeface="Abadi ExtraLight" pitchFamily="34"/>
            </a:endParaRPr>
          </a:p>
          <a:p>
            <a:pPr marL="0" lvl="0" indent="0">
              <a:buNone/>
            </a:pPr>
            <a:endParaRPr lang="en-GB">
              <a:latin typeface="Abadi ExtraLight" pitchFamily="34"/>
            </a:endParaRPr>
          </a:p>
          <a:p>
            <a:pPr marL="0" lvl="0" indent="0">
              <a:buNone/>
            </a:pPr>
            <a:endParaRPr lang="en-GB">
              <a:latin typeface="Abadi ExtraLight"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878B723-9F91-6C36-3A33-F7C662CC50B5}"/>
              </a:ext>
            </a:extLst>
          </p:cNvPr>
          <p:cNvSpPr txBox="1">
            <a:spLocks noGrp="1"/>
          </p:cNvSpPr>
          <p:nvPr>
            <p:ph idx="1"/>
          </p:nvPr>
        </p:nvSpPr>
        <p:spPr>
          <a:xfrm>
            <a:off x="698866" y="1068183"/>
            <a:ext cx="10564081" cy="4195477"/>
          </a:xfrm>
        </p:spPr>
        <p:txBody>
          <a:bodyPr/>
          <a:lstStyle/>
          <a:p>
            <a:pPr marL="0" lvl="0" indent="0">
              <a:lnSpc>
                <a:spcPct val="70000"/>
              </a:lnSpc>
              <a:buNone/>
            </a:pPr>
            <a:r>
              <a:rPr lang="en-GB" sz="1800">
                <a:latin typeface="Abadi ExtraLight" pitchFamily="34"/>
              </a:rPr>
              <a:t>Where is it used?</a:t>
            </a:r>
          </a:p>
          <a:p>
            <a:pPr lvl="0">
              <a:lnSpc>
                <a:spcPct val="70000"/>
              </a:lnSpc>
            </a:pPr>
            <a:r>
              <a:rPr lang="en-GB" sz="1800">
                <a:latin typeface="Abadi ExtraLight" pitchFamily="34"/>
              </a:rPr>
              <a:t>Manufacturing – finding product defects, lower waste, and fix machine breakdowns.</a:t>
            </a:r>
          </a:p>
          <a:p>
            <a:pPr lvl="0">
              <a:lnSpc>
                <a:spcPct val="70000"/>
              </a:lnSpc>
            </a:pPr>
            <a:r>
              <a:rPr lang="en-GB" sz="1800">
                <a:latin typeface="Abadi ExtraLight" pitchFamily="34"/>
              </a:rPr>
              <a:t>Customer Service &amp; Business – resolves client complaints, speeds up delivery times, and improves overall workflow.</a:t>
            </a:r>
          </a:p>
          <a:p>
            <a:pPr lvl="0">
              <a:lnSpc>
                <a:spcPct val="70000"/>
              </a:lnSpc>
            </a:pPr>
            <a:r>
              <a:rPr lang="en-GB" sz="1800">
                <a:latin typeface="Abadi ExtraLight" pitchFamily="34"/>
              </a:rPr>
              <a:t>Healthcare – improves patient safety, tracks clinical errors, and upgrades care quality.</a:t>
            </a:r>
          </a:p>
          <a:p>
            <a:pPr marL="0" lvl="0" indent="0">
              <a:lnSpc>
                <a:spcPct val="70000"/>
              </a:lnSpc>
              <a:buNone/>
            </a:pPr>
            <a:endParaRPr lang="en-GB" sz="1800">
              <a:latin typeface="Abadi ExtraLight" pitchFamily="34"/>
            </a:endParaRPr>
          </a:p>
          <a:p>
            <a:pPr marL="0" lvl="0" indent="0">
              <a:lnSpc>
                <a:spcPct val="70000"/>
              </a:lnSpc>
              <a:buNone/>
            </a:pPr>
            <a:r>
              <a:rPr lang="en-GB" sz="1800">
                <a:latin typeface="Abadi ExtraLight" pitchFamily="34"/>
              </a:rPr>
              <a:t>Benefits:</a:t>
            </a:r>
          </a:p>
          <a:p>
            <a:pPr lvl="0">
              <a:lnSpc>
                <a:spcPct val="70000"/>
              </a:lnSpc>
              <a:buFont typeface="Arial" pitchFamily="34"/>
              <a:buChar char="•"/>
            </a:pPr>
            <a:r>
              <a:rPr lang="en-GB" sz="1800">
                <a:latin typeface="Abadi ExtraLight" pitchFamily="34"/>
              </a:rPr>
              <a:t>Visualises complexity – organises massive amounts of information into a clear, structured picture that is much easier to read.</a:t>
            </a:r>
          </a:p>
          <a:p>
            <a:pPr lvl="0">
              <a:lnSpc>
                <a:spcPct val="70000"/>
              </a:lnSpc>
              <a:buFont typeface="Arial" pitchFamily="34"/>
              <a:buChar char="•"/>
            </a:pPr>
            <a:r>
              <a:rPr lang="en-GB" sz="1800">
                <a:latin typeface="Abadi ExtraLight" pitchFamily="34"/>
              </a:rPr>
              <a:t>Saves Time &amp; Resources – narrows the scope of investigation so that the team then focuses on actionable areas. </a:t>
            </a:r>
          </a:p>
          <a:p>
            <a:pPr lvl="0">
              <a:lnSpc>
                <a:spcPct val="70000"/>
              </a:lnSpc>
              <a:buFont typeface="Arial" pitchFamily="34"/>
              <a:buChar char="•"/>
            </a:pPr>
            <a:r>
              <a:rPr lang="en-GB" sz="1800">
                <a:latin typeface="Abadi ExtraLight" pitchFamily="34"/>
              </a:rPr>
              <a:t>Builds Shared Understanding- creates a common goal that is clear across – functional groups.</a:t>
            </a:r>
          </a:p>
          <a:p>
            <a:pPr marL="0" lvl="0" indent="0">
              <a:lnSpc>
                <a:spcPct val="70000"/>
              </a:lnSpc>
              <a:buNone/>
            </a:pPr>
            <a:endParaRPr lang="en-GB" sz="1800">
              <a:latin typeface="Abadi ExtraLight" pitchFamily="34"/>
            </a:endParaRPr>
          </a:p>
          <a:p>
            <a:pPr marL="0" lvl="0" indent="0">
              <a:lnSpc>
                <a:spcPct val="70000"/>
              </a:lnSpc>
              <a:buNone/>
            </a:pPr>
            <a:r>
              <a:rPr lang="en-GB" sz="1800">
                <a:latin typeface="Abadi ExtraLight" pitchFamily="34"/>
              </a:rPr>
              <a:t>Citation missing </a:t>
            </a:r>
          </a:p>
          <a:p>
            <a:pPr marL="0" lvl="0" indent="0">
              <a:lnSpc>
                <a:spcPct val="70000"/>
              </a:lnSpc>
              <a:buNone/>
            </a:pPr>
            <a:endParaRPr lang="en-GB" sz="1800">
              <a:latin typeface="Abadi ExtraLight" pitchFamily="34"/>
            </a:endParaRPr>
          </a:p>
          <a:p>
            <a:pPr lvl="0">
              <a:lnSpc>
                <a:spcPct val="70000"/>
              </a:lnSpc>
            </a:pPr>
            <a:endParaRPr lang="en-GB" sz="1800">
              <a:latin typeface="Abadi ExtraLight" pitchFamily="34"/>
            </a:endParaRPr>
          </a:p>
          <a:p>
            <a:pPr lvl="0">
              <a:lnSpc>
                <a:spcPct val="70000"/>
              </a:lnSpc>
            </a:pPr>
            <a:endParaRPr lang="en-GB" sz="1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3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10" end="10"/>
                                            </p:txEl>
                                          </p:spTgt>
                                        </p:tgtEl>
                                        <p:attrNameLst>
                                          <p:attrName>style.visibility</p:attrName>
                                        </p:attrNameLst>
                                      </p:cBhvr>
                                      <p:to>
                                        <p:strVal val="visible"/>
                                      </p:to>
                                    </p:set>
                                    <p:anim calcmode="lin" valueType="num">
                                      <p:cBhvr>
                                        <p:cTn id="3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40"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2F6EDDC-BD91-3CCF-C29D-20770F36899F}"/>
              </a:ext>
            </a:extLst>
          </p:cNvPr>
          <p:cNvSpPr txBox="1">
            <a:spLocks noGrp="1"/>
          </p:cNvSpPr>
          <p:nvPr>
            <p:ph idx="1"/>
          </p:nvPr>
        </p:nvSpPr>
        <p:spPr>
          <a:xfrm>
            <a:off x="927466" y="1331256"/>
            <a:ext cx="8946544" cy="4195477"/>
          </a:xfrm>
        </p:spPr>
        <p:txBody>
          <a:bodyPr/>
          <a:lstStyle/>
          <a:p>
            <a:pPr marL="0" lvl="0" indent="0">
              <a:lnSpc>
                <a:spcPct val="80000"/>
              </a:lnSpc>
              <a:buNone/>
            </a:pPr>
            <a:r>
              <a:rPr lang="en-GB" sz="1900">
                <a:latin typeface="Abadi ExtraLight" pitchFamily="34"/>
              </a:rPr>
              <a:t>Limitations:</a:t>
            </a:r>
          </a:p>
          <a:p>
            <a:pPr lvl="0">
              <a:lnSpc>
                <a:spcPct val="80000"/>
              </a:lnSpc>
              <a:buFont typeface="Wingdings" pitchFamily="2"/>
              <a:buChar char="q"/>
            </a:pPr>
            <a:r>
              <a:rPr lang="en-GB" sz="1900">
                <a:latin typeface="Abadi ExtraLight" pitchFamily="34"/>
              </a:rPr>
              <a:t>Subjectivity and Bias: The Fishbone Diagram depends on the guesses, personal experiences, and biases of the team members involved in the brainstorming session. (Management, Institute of Leadership &amp; (2013) </a:t>
            </a:r>
          </a:p>
          <a:p>
            <a:pPr lvl="0">
              <a:lnSpc>
                <a:spcPct val="80000"/>
              </a:lnSpc>
              <a:buFont typeface="Wingdings" pitchFamily="2"/>
              <a:buChar char="q"/>
            </a:pPr>
            <a:r>
              <a:rPr lang="en-GB" sz="1900">
                <a:latin typeface="Abadi ExtraLight" pitchFamily="34"/>
              </a:rPr>
              <a:t>Lack of Quantitative Data: It offers a purely qualitative breakdown of a problem without measuring the actual numerical impact or statistical weight of each individual cause.</a:t>
            </a:r>
          </a:p>
          <a:p>
            <a:pPr lvl="0">
              <a:lnSpc>
                <a:spcPct val="80000"/>
              </a:lnSpc>
              <a:buFont typeface="Wingdings" pitchFamily="2"/>
              <a:buChar char="q"/>
            </a:pPr>
            <a:r>
              <a:rPr lang="en-GB" sz="1900">
                <a:latin typeface="Abadi ExtraLight" pitchFamily="34"/>
              </a:rPr>
              <a:t>Risk of Groupthink: Dominant team members or consensus-driven voting can skew results, leading the group to target incorrect root causes.</a:t>
            </a:r>
          </a:p>
          <a:p>
            <a:pPr marL="0" lvl="0" indent="0">
              <a:lnSpc>
                <a:spcPct val="80000"/>
              </a:lnSpc>
              <a:buNone/>
            </a:pPr>
            <a:endParaRPr lang="en-GB" sz="1900">
              <a:latin typeface="Abadi ExtraLight" pitchFamily="34"/>
            </a:endParaRPr>
          </a:p>
          <a:p>
            <a:pPr marL="0" lvl="0" indent="0">
              <a:lnSpc>
                <a:spcPct val="80000"/>
              </a:lnSpc>
              <a:buNone/>
            </a:pPr>
            <a:r>
              <a:rPr lang="en-GB" sz="1900">
                <a:latin typeface="Abadi ExtraLight" pitchFamily="34"/>
              </a:rPr>
              <a:t>Management, Institute of Leadership &amp; (2013) Solving problems and making decisions. 5</a:t>
            </a:r>
            <a:r>
              <a:rPr lang="en-GB" sz="1900" baseline="30000">
                <a:latin typeface="Abadi ExtraLight" pitchFamily="34"/>
              </a:rPr>
              <a:t>th</a:t>
            </a:r>
            <a:r>
              <a:rPr lang="en-GB" sz="1900">
                <a:latin typeface="Abadi ExtraLight" pitchFamily="34"/>
              </a:rPr>
              <a:t> edn. Abingdon: Routledge. </a:t>
            </a:r>
          </a:p>
          <a:p>
            <a:pPr marL="0" lvl="0" indent="0">
              <a:lnSpc>
                <a:spcPct val="80000"/>
              </a:lnSpc>
              <a:buNone/>
            </a:pPr>
            <a:r>
              <a:rPr lang="en-GB" sz="1900">
                <a:latin typeface="Abadi ExtraLight" pitchFamily="34"/>
              </a:rPr>
              <a:t>Sproull, B. (2018) The problem – solving, problem – prevention, and decision-making guide: organised and systematic roadmaps for managers. 1</a:t>
            </a:r>
            <a:r>
              <a:rPr lang="en-GB" sz="1900" baseline="30000">
                <a:latin typeface="Abadi ExtraLight" pitchFamily="34"/>
              </a:rPr>
              <a:t>st</a:t>
            </a:r>
            <a:r>
              <a:rPr lang="en-GB" sz="1900">
                <a:latin typeface="Abadi ExtraLight" pitchFamily="34"/>
              </a:rPr>
              <a:t> edn. New York: Productivity Press. doi: 10.4324/9781351116268.</a:t>
            </a:r>
          </a:p>
          <a:p>
            <a:pPr marL="0" lvl="0" indent="0">
              <a:lnSpc>
                <a:spcPct val="80000"/>
              </a:lnSpc>
              <a:buNone/>
            </a:pPr>
            <a:endParaRPr lang="en-GB" sz="1900">
              <a:latin typeface="Abadi ExtraLight"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76C54B1D-109E-7418-38F1-D32A18016FA0}"/>
              </a:ext>
            </a:extLst>
          </p:cNvPr>
          <p:cNvPicPr>
            <a:picLocks noGrp="1" noChangeAspect="1"/>
          </p:cNvPicPr>
          <p:nvPr>
            <p:ph idx="1"/>
          </p:nvPr>
        </p:nvPicPr>
        <p:blipFill>
          <a:blip r:embed="rId3"/>
          <a:stretch>
            <a:fillRect/>
          </a:stretch>
        </p:blipFill>
        <p:spPr>
          <a:xfrm>
            <a:off x="440466" y="1395520"/>
            <a:ext cx="11568833" cy="4562471"/>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999EB6F-67A3-699B-FF9C-CE1598C22865}"/>
              </a:ext>
            </a:extLst>
          </p:cNvPr>
          <p:cNvSpPr txBox="1">
            <a:spLocks noGrp="1"/>
          </p:cNvSpPr>
          <p:nvPr>
            <p:ph idx="1"/>
          </p:nvPr>
        </p:nvSpPr>
        <p:spPr>
          <a:xfrm>
            <a:off x="323057" y="1033006"/>
            <a:ext cx="11545881" cy="5253493"/>
          </a:xfrm>
        </p:spPr>
        <p:txBody>
          <a:bodyPr/>
          <a:lstStyle/>
          <a:p>
            <a:pPr marL="0" lvl="0" indent="0">
              <a:lnSpc>
                <a:spcPct val="90000"/>
              </a:lnSpc>
              <a:buNone/>
            </a:pPr>
            <a:r>
              <a:rPr lang="en-GB" sz="2800" b="1" u="sng">
                <a:latin typeface="Abadi ExtraLight" pitchFamily="34"/>
              </a:rPr>
              <a:t>Reference List</a:t>
            </a:r>
          </a:p>
          <a:p>
            <a:pPr marL="0" lvl="0" indent="0">
              <a:lnSpc>
                <a:spcPct val="90000"/>
              </a:lnSpc>
              <a:buNone/>
            </a:pPr>
            <a:r>
              <a:rPr lang="en-GB" sz="2400">
                <a:latin typeface="Abadi ExtraLight" pitchFamily="34"/>
              </a:rPr>
              <a:t>Website Name 1.(2025). Organisational development and design. Available at: https://www.cipd.org/uk/knowledge/factsheets/pestle-analysis-factsheet/ (Accessed: 25 September 2026).</a:t>
            </a:r>
          </a:p>
          <a:p>
            <a:pPr marL="0" lvl="0" indent="0">
              <a:lnSpc>
                <a:spcPct val="90000"/>
              </a:lnSpc>
              <a:buNone/>
            </a:pPr>
            <a:r>
              <a:rPr lang="en-GB" sz="2400">
                <a:latin typeface="Abadi ExtraLight" pitchFamily="34"/>
              </a:rPr>
              <a:t>CIPD. (2015). PESTEL analysis factsheet. Available at: https://www.cipd.org/uk/knowledge/factsheets/pestel-analysis-factsheet/ (Accessed: 25 September 2026).</a:t>
            </a:r>
          </a:p>
          <a:p>
            <a:pPr marL="0" lvl="0" indent="0">
              <a:lnSpc>
                <a:spcPct val="90000"/>
              </a:lnSpc>
              <a:buNone/>
            </a:pPr>
            <a:r>
              <a:rPr lang="en-GB" sz="2400">
                <a:latin typeface="Abadi ExtraLight" pitchFamily="34"/>
              </a:rPr>
              <a:t>Basil’s Bakery Case Study – provided course material.</a:t>
            </a:r>
          </a:p>
          <a:p>
            <a:pPr marL="0" lvl="0" indent="0">
              <a:lnSpc>
                <a:spcPct val="90000"/>
              </a:lnSpc>
              <a:buNone/>
            </a:pPr>
            <a:r>
              <a:rPr lang="en-GB" sz="2400">
                <a:latin typeface="Abadi ExtraLight" pitchFamily="34"/>
              </a:rPr>
              <a:t>Management, Institute of Leadership &amp; (2013) Solving problems and making decisions. 5th edn. Abingdon: Routledge. </a:t>
            </a:r>
          </a:p>
          <a:p>
            <a:pPr marL="0" lvl="0" indent="0">
              <a:lnSpc>
                <a:spcPct val="90000"/>
              </a:lnSpc>
              <a:buNone/>
            </a:pPr>
            <a:r>
              <a:rPr lang="en-GB" sz="2400">
                <a:latin typeface="Abadi ExtraLight" pitchFamily="34"/>
              </a:rPr>
              <a:t>Sproull, B. (2018) The problem – solving, problem – prevention, and decision-making guide: organised and systematic roadmaps for managers. 1st edn. New York: Productivity Press. doi: 10.4324/9781351116268.</a:t>
            </a:r>
          </a:p>
          <a:p>
            <a:pPr marL="0" lvl="0" indent="0">
              <a:lnSpc>
                <a:spcPct val="90000"/>
              </a:lnSpc>
              <a:buNone/>
            </a:pPr>
            <a:endParaRPr lang="en-GB">
              <a:latin typeface="Abadi ExtraLight" pitchFamily="34"/>
            </a:endParaRPr>
          </a:p>
          <a:p>
            <a:pPr marL="0" lvl="0" indent="0">
              <a:lnSpc>
                <a:spcPct val="90000"/>
              </a:lnSpc>
              <a:buNone/>
            </a:pPr>
            <a:endParaRPr lang="en-GB">
              <a:latin typeface="Abadi ExtraLight" pitchFamily="34"/>
            </a:endParaRPr>
          </a:p>
          <a:p>
            <a:pPr marL="0" lvl="0" indent="0">
              <a:lnSpc>
                <a:spcPct val="90000"/>
              </a:lnSpc>
              <a:buNone/>
            </a:pPr>
            <a:endParaRPr lang="en-GB">
              <a:latin typeface="Abadi ExtraLight" pitchFamily="34"/>
            </a:endParaRPr>
          </a:p>
          <a:p>
            <a:pPr marL="0" lvl="0" indent="0">
              <a:lnSpc>
                <a:spcPct val="90000"/>
              </a:lnSpc>
              <a:buNone/>
            </a:pPr>
            <a:endParaRPr lang="en-GB">
              <a:latin typeface="Abadi ExtraLight" pitchFamily="34"/>
            </a:endParaRPr>
          </a:p>
          <a:p>
            <a:pPr marL="0" lvl="0" indent="0">
              <a:lnSpc>
                <a:spcPct val="90000"/>
              </a:lnSpc>
              <a:buNone/>
            </a:pPr>
            <a:endParaRPr lang="en-GB">
              <a:latin typeface="Abadi ExtraLight" pitchFamily="34"/>
            </a:endParaRPr>
          </a:p>
          <a:p>
            <a:pPr marL="0" lvl="0" indent="0">
              <a:lnSpc>
                <a:spcPct val="90000"/>
              </a:lnSpc>
              <a:buNone/>
            </a:pPr>
            <a:endParaRPr lang="en-GB" sz="2400">
              <a:latin typeface="Abadi ExtraLight" pitchFamily="34"/>
            </a:endParaRPr>
          </a:p>
          <a:p>
            <a:pPr marL="0" lvl="0" indent="0">
              <a:lnSpc>
                <a:spcPct val="90000"/>
              </a:lnSpc>
              <a:buNone/>
            </a:pPr>
            <a:endParaRPr lang="en-GB" sz="2400">
              <a:latin typeface="Abadi ExtraLight" pitchFamily="34"/>
            </a:endParaRPr>
          </a:p>
          <a:p>
            <a:pPr marL="0" lvl="0" indent="0">
              <a:lnSpc>
                <a:spcPct val="90000"/>
              </a:lnSpc>
              <a:buNone/>
            </a:pPr>
            <a:endParaRPr lang="en-GB" sz="2800" b="1" u="sng">
              <a:latin typeface="Abadi ExtraLight" pitchFamily="3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pic>
        <p:nvPicPr>
          <p:cNvPr id="2" name="Content Placeholder 5">
            <a:extLst>
              <a:ext uri="{FF2B5EF4-FFF2-40B4-BE49-F238E27FC236}">
                <a16:creationId xmlns:a16="http://schemas.microsoft.com/office/drawing/2014/main" id="{E8B7BFDF-6C15-1B96-6B32-04A1333A501C}"/>
              </a:ext>
            </a:extLst>
          </p:cNvPr>
          <p:cNvPicPr>
            <a:picLocks noGrp="1" noChangeAspect="1"/>
          </p:cNvPicPr>
          <p:nvPr>
            <p:ph idx="1"/>
          </p:nvPr>
        </p:nvPicPr>
        <p:blipFill>
          <a:blip r:embed="rId2"/>
          <a:stretch>
            <a:fillRect/>
          </a:stretch>
        </p:blipFill>
        <p:spPr>
          <a:xfrm>
            <a:off x="0" y="0"/>
            <a:ext cx="12191996" cy="6858000"/>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6E79EC85-A445-5803-F502-E066E92D857E}"/>
              </a:ext>
            </a:extLst>
          </p:cNvPr>
          <p:cNvPicPr>
            <a:picLocks noGrp="1" noChangeAspect="1"/>
          </p:cNvPicPr>
          <p:nvPr>
            <p:ph idx="1"/>
          </p:nvPr>
        </p:nvPicPr>
        <p:blipFill>
          <a:blip r:embed="rId2"/>
          <a:stretch>
            <a:fillRect/>
          </a:stretch>
        </p:blipFill>
        <p:spPr>
          <a:xfrm>
            <a:off x="0" y="0"/>
            <a:ext cx="12191996" cy="6858000"/>
          </a:xfrm>
        </p:spPr>
      </p:pic>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9983AA28B97F54389BFDFA1C3F96937" ma:contentTypeVersion="9" ma:contentTypeDescription="Create a new document." ma:contentTypeScope="" ma:versionID="19d38fc6b2d0f02d6f2efdad494b7fa0">
  <xsd:schema xmlns:xsd="http://www.w3.org/2001/XMLSchema" xmlns:xs="http://www.w3.org/2001/XMLSchema" xmlns:p="http://schemas.microsoft.com/office/2006/metadata/properties" xmlns:ns3="244e9db3-fc30-4fe7-a3aa-560bcdbfffab" targetNamespace="http://schemas.microsoft.com/office/2006/metadata/properties" ma:root="true" ma:fieldsID="521aca08f30ce3a91f9f51b863f5c808" ns3:_="">
    <xsd:import namespace="244e9db3-fc30-4fe7-a3aa-560bcdbfffa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4e9db3-fc30-4fe7-a3aa-560bcdbfffa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44e9db3-fc30-4fe7-a3aa-560bcdbfffab" xsi:nil="true"/>
  </documentManagement>
</p:properties>
</file>

<file path=customXml/itemProps1.xml><?xml version="1.0" encoding="utf-8"?>
<ds:datastoreItem xmlns:ds="http://schemas.openxmlformats.org/officeDocument/2006/customXml" ds:itemID="{FF51A3F2-7E58-439D-8ECC-7FDF9D5E82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4e9db3-fc30-4fe7-a3aa-560bcdbfff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597C00-791F-42B7-B8D5-C6C413B37FD1}">
  <ds:schemaRefs>
    <ds:schemaRef ds:uri="http://schemas.microsoft.com/sharepoint/v3/contenttype/forms"/>
  </ds:schemaRefs>
</ds:datastoreItem>
</file>

<file path=customXml/itemProps3.xml><?xml version="1.0" encoding="utf-8"?>
<ds:datastoreItem xmlns:ds="http://schemas.openxmlformats.org/officeDocument/2006/customXml" ds:itemID="{1D3A8ACF-41BF-45C9-9C56-12037795F561}">
  <ds:schemaRefs>
    <ds:schemaRef ds:uri="http://schemas.microsoft.com/office/2006/metadata/properties"/>
    <ds:schemaRef ds:uri="http://www.w3.org/XML/1998/namespace"/>
    <ds:schemaRef ds:uri="http://purl.org/dc/elements/1.1/"/>
    <ds:schemaRef ds:uri="http://schemas.microsoft.com/office/2006/documentManagement/types"/>
    <ds:schemaRef ds:uri="http://purl.org/dc/dcmitype/"/>
    <ds:schemaRef ds:uri="244e9db3-fc30-4fe7-a3aa-560bcdbfffab"/>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TM02836342%5b%5bfn=Ion%5d%5d</Template>
  <TotalTime>1167</TotalTime>
  <Words>2080</Words>
  <Application>Microsoft Office PowerPoint</Application>
  <PresentationFormat>Widescreen</PresentationFormat>
  <Paragraphs>162</Paragraphs>
  <Slides>15</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Abadi ExtraLight</vt:lpstr>
      <vt:lpstr>Aptos</vt:lpstr>
      <vt:lpstr>Arial</vt:lpstr>
      <vt:lpstr>Calibri</vt:lpstr>
      <vt:lpstr>Century Gothic</vt:lpstr>
      <vt:lpstr>Wingdings</vt:lpstr>
      <vt:lpstr>Wingdings 3</vt:lpstr>
      <vt:lpstr>Ion</vt:lpstr>
      <vt:lpstr>Name: Zia-Ur-Rehman Tehzeeb Student ID: 2438220 Lecturer’s Name: Zahida Khan Module Code: LCLM4004 Module Name: Problem Solving &amp; Decision Making Component 1: Basil’s Bakery </vt:lpstr>
      <vt:lpstr>Overview</vt:lpstr>
      <vt:lpstr>PowerPoint Presentation</vt:lpstr>
      <vt:lpstr>PowerPoint Presentation</vt:lpstr>
      <vt:lpstr>PowerPoint Presentation</vt:lpstr>
      <vt:lpstr>PowerPoint Presentation</vt:lpstr>
      <vt:lpstr>PowerPoint Presentation</vt:lpstr>
      <vt:lpstr>PowerPoint Presentation</vt:lpstr>
      <vt:lpstr>What is cause and effect model?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Zia-Ur-Rehman Tehzeeb Student ID: 2438220 Lecturer’s Name: Zahida Khan Module Code: LCLM4004 Module Name: Problem Solving &amp; Decision Making Component 1: Basil’s Bakery </dc:title>
  <dc:creator>Zia-Ur-Rehman Tehzeeb (2438220)</dc:creator>
  <cp:lastModifiedBy>Zia-Ur-Rehman Tehzeeb (2438220)</cp:lastModifiedBy>
  <cp:revision>57</cp:revision>
  <dcterms:created xsi:type="dcterms:W3CDTF">2026-09-21T17:47:50Z</dcterms:created>
  <dcterms:modified xsi:type="dcterms:W3CDTF">2026-10-08T10:12:09Z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0x01010039983AA28B97F54389BFDFA1C3F96937</vt:lpwstr>
  </property>
</Properties>
</file>