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BEE05D-FDD1-4CF0-9E00-FDF2E76A4677}" v="4" dt="2026-10-16T11:14:38.7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94660"/>
  </p:normalViewPr>
  <p:slideViewPr>
    <p:cSldViewPr snapToGrid="0">
      <p:cViewPr varScale="1">
        <p:scale>
          <a:sx n="78" d="100"/>
          <a:sy n="78" d="100"/>
        </p:scale>
        <p:origin x="9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yon Johnson (2419047)" userId="bccb4791-4692-43ce-8cb3-54010d7e439a" providerId="ADAL" clId="{BD2FBE0A-0D24-408F-879F-DDA8EFE0DA38}"/>
    <pc:docChg chg="undo custSel addSld delSld modSld">
      <pc:chgData name="J'Avyon Johnson (2419047)" userId="bccb4791-4692-43ce-8cb3-54010d7e439a" providerId="ADAL" clId="{BD2FBE0A-0D24-408F-879F-DDA8EFE0DA38}" dt="2026-10-16T11:27:05.990" v="1403" actId="1076"/>
      <pc:docMkLst>
        <pc:docMk/>
      </pc:docMkLst>
      <pc:sldChg chg="addSp delSp modSp mod setBg">
        <pc:chgData name="J'Avyon Johnson (2419047)" userId="bccb4791-4692-43ce-8cb3-54010d7e439a" providerId="ADAL" clId="{BD2FBE0A-0D24-408F-879F-DDA8EFE0DA38}" dt="2026-10-16T11:27:05.990" v="1403" actId="1076"/>
        <pc:sldMkLst>
          <pc:docMk/>
          <pc:sldMk cId="115582828" sldId="256"/>
        </pc:sldMkLst>
        <pc:spChg chg="mod">
          <ac:chgData name="J'Avyon Johnson (2419047)" userId="bccb4791-4692-43ce-8cb3-54010d7e439a" providerId="ADAL" clId="{BD2FBE0A-0D24-408F-879F-DDA8EFE0DA38}" dt="2026-10-16T11:27:05.990" v="1403" actId="1076"/>
          <ac:spMkLst>
            <pc:docMk/>
            <pc:sldMk cId="115582828" sldId="256"/>
            <ac:spMk id="3" creationId="{826A6D6E-CCD5-390E-5702-937C49BD3121}"/>
          </ac:spMkLst>
        </pc:spChg>
        <pc:spChg chg="add mod">
          <ac:chgData name="J'Avyon Johnson (2419047)" userId="bccb4791-4692-43ce-8cb3-54010d7e439a" providerId="ADAL" clId="{BD2FBE0A-0D24-408F-879F-DDA8EFE0DA38}" dt="2026-10-16T11:26:36.726" v="1399" actId="2711"/>
          <ac:spMkLst>
            <pc:docMk/>
            <pc:sldMk cId="115582828" sldId="256"/>
            <ac:spMk id="4" creationId="{E8AAF45D-5878-00E0-7959-914C23EAF7A5}"/>
          </ac:spMkLst>
        </pc:spChg>
        <pc:spChg chg="add mod">
          <ac:chgData name="J'Avyon Johnson (2419047)" userId="bccb4791-4692-43ce-8cb3-54010d7e439a" providerId="ADAL" clId="{BD2FBE0A-0D24-408F-879F-DDA8EFE0DA38}" dt="2026-10-16T11:26:49.198" v="1400" actId="2711"/>
          <ac:spMkLst>
            <pc:docMk/>
            <pc:sldMk cId="115582828" sldId="256"/>
            <ac:spMk id="7" creationId="{7C7A6801-8FFD-B447-6D02-564CC1D1026A}"/>
          </ac:spMkLst>
        </pc:spChg>
        <pc:picChg chg="add mod">
          <ac:chgData name="J'Avyon Johnson (2419047)" userId="bccb4791-4692-43ce-8cb3-54010d7e439a" providerId="ADAL" clId="{BD2FBE0A-0D24-408F-879F-DDA8EFE0DA38}" dt="2026-10-14T09:06:44.639" v="978" actId="1076"/>
          <ac:picMkLst>
            <pc:docMk/>
            <pc:sldMk cId="115582828" sldId="256"/>
            <ac:picMk id="6" creationId="{0635AABA-FAB5-EDE4-DF62-F620A0AE0566}"/>
          </ac:picMkLst>
        </pc:picChg>
      </pc:sldChg>
      <pc:sldChg chg="addSp delSp modSp new mod setBg delDesignElem">
        <pc:chgData name="J'Avyon Johnson (2419047)" userId="bccb4791-4692-43ce-8cb3-54010d7e439a" providerId="ADAL" clId="{BD2FBE0A-0D24-408F-879F-DDA8EFE0DA38}" dt="2026-10-16T11:26:15.861" v="1398" actId="207"/>
        <pc:sldMkLst>
          <pc:docMk/>
          <pc:sldMk cId="2927280391" sldId="257"/>
        </pc:sldMkLst>
        <pc:spChg chg="mod">
          <ac:chgData name="J'Avyon Johnson (2419047)" userId="bccb4791-4692-43ce-8cb3-54010d7e439a" providerId="ADAL" clId="{BD2FBE0A-0D24-408F-879F-DDA8EFE0DA38}" dt="2026-10-16T11:26:02.137" v="1396" actId="404"/>
          <ac:spMkLst>
            <pc:docMk/>
            <pc:sldMk cId="2927280391" sldId="257"/>
            <ac:spMk id="2" creationId="{3DBC6B25-DD61-58E6-19DE-A93BEB5FB62B}"/>
          </ac:spMkLst>
        </pc:spChg>
        <pc:spChg chg="mod ord">
          <ac:chgData name="J'Avyon Johnson (2419047)" userId="bccb4791-4692-43ce-8cb3-54010d7e439a" providerId="ADAL" clId="{BD2FBE0A-0D24-408F-879F-DDA8EFE0DA38}" dt="2026-10-16T11:26:15.861" v="1398" actId="207"/>
          <ac:spMkLst>
            <pc:docMk/>
            <pc:sldMk cId="2927280391" sldId="257"/>
            <ac:spMk id="3" creationId="{A0B33828-7C48-55E8-8DC7-85F5C0932071}"/>
          </ac:spMkLst>
        </pc:spChg>
        <pc:picChg chg="add mod ord">
          <ac:chgData name="J'Avyon Johnson (2419047)" userId="bccb4791-4692-43ce-8cb3-54010d7e439a" providerId="ADAL" clId="{BD2FBE0A-0D24-408F-879F-DDA8EFE0DA38}" dt="2026-10-09T15:27:57.453" v="373" actId="26606"/>
          <ac:picMkLst>
            <pc:docMk/>
            <pc:sldMk cId="2927280391" sldId="257"/>
            <ac:picMk id="5" creationId="{F97527A5-7E80-E6E9-9C2B-B2D5B684A331}"/>
          </ac:picMkLst>
        </pc:picChg>
      </pc:sldChg>
      <pc:sldChg chg="addSp delSp modSp new mod setBg delDesignElem">
        <pc:chgData name="J'Avyon Johnson (2419047)" userId="bccb4791-4692-43ce-8cb3-54010d7e439a" providerId="ADAL" clId="{BD2FBE0A-0D24-408F-879F-DDA8EFE0DA38}" dt="2026-10-16T11:25:46.445" v="1392" actId="207"/>
        <pc:sldMkLst>
          <pc:docMk/>
          <pc:sldMk cId="2979411496" sldId="258"/>
        </pc:sldMkLst>
        <pc:spChg chg="mod">
          <ac:chgData name="J'Avyon Johnson (2419047)" userId="bccb4791-4692-43ce-8cb3-54010d7e439a" providerId="ADAL" clId="{BD2FBE0A-0D24-408F-879F-DDA8EFE0DA38}" dt="2026-10-16T11:25:33.359" v="1390" actId="403"/>
          <ac:spMkLst>
            <pc:docMk/>
            <pc:sldMk cId="2979411496" sldId="258"/>
            <ac:spMk id="2" creationId="{97DD6053-3FD2-CD53-DABE-E00BD53BFB6A}"/>
          </ac:spMkLst>
        </pc:spChg>
        <pc:spChg chg="mod">
          <ac:chgData name="J'Avyon Johnson (2419047)" userId="bccb4791-4692-43ce-8cb3-54010d7e439a" providerId="ADAL" clId="{BD2FBE0A-0D24-408F-879F-DDA8EFE0DA38}" dt="2026-10-16T11:25:46.445" v="1392" actId="207"/>
          <ac:spMkLst>
            <pc:docMk/>
            <pc:sldMk cId="2979411496" sldId="258"/>
            <ac:spMk id="3" creationId="{FBF649DF-5925-CFBB-A694-61594DC4677F}"/>
          </ac:spMkLst>
        </pc:spChg>
        <pc:picChg chg="add mod">
          <ac:chgData name="J'Avyon Johnson (2419047)" userId="bccb4791-4692-43ce-8cb3-54010d7e439a" providerId="ADAL" clId="{BD2FBE0A-0D24-408F-879F-DDA8EFE0DA38}" dt="2026-10-16T05:35:26.122" v="1131" actId="1076"/>
          <ac:picMkLst>
            <pc:docMk/>
            <pc:sldMk cId="2979411496" sldId="258"/>
            <ac:picMk id="19" creationId="{41818566-9616-2E2F-B691-50C7A6F13EFE}"/>
          </ac:picMkLst>
        </pc:picChg>
      </pc:sldChg>
      <pc:sldChg chg="addSp delSp modSp new mod setBg delDesignElem">
        <pc:chgData name="J'Avyon Johnson (2419047)" userId="bccb4791-4692-43ce-8cb3-54010d7e439a" providerId="ADAL" clId="{BD2FBE0A-0D24-408F-879F-DDA8EFE0DA38}" dt="2026-10-16T11:24:57.749" v="1384" actId="27636"/>
        <pc:sldMkLst>
          <pc:docMk/>
          <pc:sldMk cId="3227343195" sldId="259"/>
        </pc:sldMkLst>
        <pc:spChg chg="mod">
          <ac:chgData name="J'Avyon Johnson (2419047)" userId="bccb4791-4692-43ce-8cb3-54010d7e439a" providerId="ADAL" clId="{BD2FBE0A-0D24-408F-879F-DDA8EFE0DA38}" dt="2026-10-16T11:24:42.906" v="1382" actId="404"/>
          <ac:spMkLst>
            <pc:docMk/>
            <pc:sldMk cId="3227343195" sldId="259"/>
            <ac:spMk id="2" creationId="{0805E3A0-F88A-2887-2017-9C44D5327860}"/>
          </ac:spMkLst>
        </pc:spChg>
        <pc:spChg chg="mod ord">
          <ac:chgData name="J'Avyon Johnson (2419047)" userId="bccb4791-4692-43ce-8cb3-54010d7e439a" providerId="ADAL" clId="{BD2FBE0A-0D24-408F-879F-DDA8EFE0DA38}" dt="2026-10-16T11:24:57.749" v="1384" actId="27636"/>
          <ac:spMkLst>
            <pc:docMk/>
            <pc:sldMk cId="3227343195" sldId="259"/>
            <ac:spMk id="3" creationId="{BAAB93BB-B6C3-1278-1467-8A27DEDA6462}"/>
          </ac:spMkLst>
        </pc:spChg>
        <pc:picChg chg="add mod">
          <ac:chgData name="J'Avyon Johnson (2419047)" userId="bccb4791-4692-43ce-8cb3-54010d7e439a" providerId="ADAL" clId="{BD2FBE0A-0D24-408F-879F-DDA8EFE0DA38}" dt="2026-10-09T15:34:42.229" v="380" actId="26606"/>
          <ac:picMkLst>
            <pc:docMk/>
            <pc:sldMk cId="3227343195" sldId="259"/>
            <ac:picMk id="5" creationId="{BB61A577-937A-839A-8DE5-23EEF0BDBCAB}"/>
          </ac:picMkLst>
        </pc:picChg>
      </pc:sldChg>
      <pc:sldChg chg="addSp delSp modSp new mod setBg delDesignElem">
        <pc:chgData name="J'Avyon Johnson (2419047)" userId="bccb4791-4692-43ce-8cb3-54010d7e439a" providerId="ADAL" clId="{BD2FBE0A-0D24-408F-879F-DDA8EFE0DA38}" dt="2026-10-16T11:24:29.364" v="1378" actId="2711"/>
        <pc:sldMkLst>
          <pc:docMk/>
          <pc:sldMk cId="2877507668" sldId="260"/>
        </pc:sldMkLst>
        <pc:spChg chg="mod">
          <ac:chgData name="J'Avyon Johnson (2419047)" userId="bccb4791-4692-43ce-8cb3-54010d7e439a" providerId="ADAL" clId="{BD2FBE0A-0D24-408F-879F-DDA8EFE0DA38}" dt="2026-10-16T11:24:13.261" v="1377" actId="403"/>
          <ac:spMkLst>
            <pc:docMk/>
            <pc:sldMk cId="2877507668" sldId="260"/>
            <ac:spMk id="2" creationId="{DE7FA1E8-8083-EA1A-3E6A-DC77AB375AAA}"/>
          </ac:spMkLst>
        </pc:spChg>
        <pc:spChg chg="mod">
          <ac:chgData name="J'Avyon Johnson (2419047)" userId="bccb4791-4692-43ce-8cb3-54010d7e439a" providerId="ADAL" clId="{BD2FBE0A-0D24-408F-879F-DDA8EFE0DA38}" dt="2026-10-16T11:24:29.364" v="1378" actId="2711"/>
          <ac:spMkLst>
            <pc:docMk/>
            <pc:sldMk cId="2877507668" sldId="260"/>
            <ac:spMk id="3" creationId="{A2D026EA-AEC7-F8A0-33B5-706DA145392A}"/>
          </ac:spMkLst>
        </pc:spChg>
        <pc:picChg chg="add">
          <ac:chgData name="J'Avyon Johnson (2419047)" userId="bccb4791-4692-43ce-8cb3-54010d7e439a" providerId="ADAL" clId="{BD2FBE0A-0D24-408F-879F-DDA8EFE0DA38}" dt="2026-10-09T15:35:02.637" v="381" actId="26606"/>
          <ac:picMkLst>
            <pc:docMk/>
            <pc:sldMk cId="2877507668" sldId="260"/>
            <ac:picMk id="5" creationId="{A1266F28-D9FF-FB07-807A-77D9E5B93155}"/>
          </ac:picMkLst>
        </pc:picChg>
      </pc:sldChg>
      <pc:sldChg chg="addSp delSp modSp new mod setBg delDesignElem">
        <pc:chgData name="J'Avyon Johnson (2419047)" userId="bccb4791-4692-43ce-8cb3-54010d7e439a" providerId="ADAL" clId="{BD2FBE0A-0D24-408F-879F-DDA8EFE0DA38}" dt="2026-10-16T11:23:29.302" v="1371" actId="27636"/>
        <pc:sldMkLst>
          <pc:docMk/>
          <pc:sldMk cId="1615078062" sldId="261"/>
        </pc:sldMkLst>
        <pc:spChg chg="mod">
          <ac:chgData name="J'Avyon Johnson (2419047)" userId="bccb4791-4692-43ce-8cb3-54010d7e439a" providerId="ADAL" clId="{BD2FBE0A-0D24-408F-879F-DDA8EFE0DA38}" dt="2026-10-16T11:22:54.946" v="1361" actId="404"/>
          <ac:spMkLst>
            <pc:docMk/>
            <pc:sldMk cId="1615078062" sldId="261"/>
            <ac:spMk id="2" creationId="{F9294561-CCD9-B9B0-A6E8-9B341BD2D7E5}"/>
          </ac:spMkLst>
        </pc:spChg>
        <pc:spChg chg="mod">
          <ac:chgData name="J'Avyon Johnson (2419047)" userId="bccb4791-4692-43ce-8cb3-54010d7e439a" providerId="ADAL" clId="{BD2FBE0A-0D24-408F-879F-DDA8EFE0DA38}" dt="2026-10-16T11:23:29.302" v="1371" actId="27636"/>
          <ac:spMkLst>
            <pc:docMk/>
            <pc:sldMk cId="1615078062" sldId="261"/>
            <ac:spMk id="3" creationId="{E82C58E7-B615-2D26-A42C-E66A008C56F7}"/>
          </ac:spMkLst>
        </pc:spChg>
        <pc:picChg chg="add mod ord">
          <ac:chgData name="J'Avyon Johnson (2419047)" userId="bccb4791-4692-43ce-8cb3-54010d7e439a" providerId="ADAL" clId="{BD2FBE0A-0D24-408F-879F-DDA8EFE0DA38}" dt="2026-10-09T15:36:49.313" v="394" actId="26606"/>
          <ac:picMkLst>
            <pc:docMk/>
            <pc:sldMk cId="1615078062" sldId="261"/>
            <ac:picMk id="5" creationId="{3EE034DD-9A3F-A97A-EA03-502C0DBABB6C}"/>
          </ac:picMkLst>
        </pc:picChg>
      </pc:sldChg>
      <pc:sldChg chg="addSp modSp new mod setBg">
        <pc:chgData name="J'Avyon Johnson (2419047)" userId="bccb4791-4692-43ce-8cb3-54010d7e439a" providerId="ADAL" clId="{BD2FBE0A-0D24-408F-879F-DDA8EFE0DA38}" dt="2026-10-16T11:22:27.015" v="1354" actId="207"/>
        <pc:sldMkLst>
          <pc:docMk/>
          <pc:sldMk cId="806909384" sldId="262"/>
        </pc:sldMkLst>
        <pc:spChg chg="mod">
          <ac:chgData name="J'Avyon Johnson (2419047)" userId="bccb4791-4692-43ce-8cb3-54010d7e439a" providerId="ADAL" clId="{BD2FBE0A-0D24-408F-879F-DDA8EFE0DA38}" dt="2026-10-16T11:22:14.341" v="1352" actId="207"/>
          <ac:spMkLst>
            <pc:docMk/>
            <pc:sldMk cId="806909384" sldId="262"/>
            <ac:spMk id="2" creationId="{B13A61D3-BC3D-01B9-CD35-6AE2AA63C4AA}"/>
          </ac:spMkLst>
        </pc:spChg>
        <pc:spChg chg="mod">
          <ac:chgData name="J'Avyon Johnson (2419047)" userId="bccb4791-4692-43ce-8cb3-54010d7e439a" providerId="ADAL" clId="{BD2FBE0A-0D24-408F-879F-DDA8EFE0DA38}" dt="2026-10-16T11:22:27.015" v="1354" actId="207"/>
          <ac:spMkLst>
            <pc:docMk/>
            <pc:sldMk cId="806909384" sldId="262"/>
            <ac:spMk id="3" creationId="{9851F438-C3C7-1D63-6727-9811132197BD}"/>
          </ac:spMkLst>
        </pc:spChg>
        <pc:picChg chg="add mod ord">
          <ac:chgData name="J'Avyon Johnson (2419047)" userId="bccb4791-4692-43ce-8cb3-54010d7e439a" providerId="ADAL" clId="{BD2FBE0A-0D24-408F-879F-DDA8EFE0DA38}" dt="2026-10-09T15:40:18.110" v="399" actId="26606"/>
          <ac:picMkLst>
            <pc:docMk/>
            <pc:sldMk cId="806909384" sldId="262"/>
            <ac:picMk id="5" creationId="{90819294-B4FB-1D63-A6EA-C0FCEA63D965}"/>
          </ac:picMkLst>
        </pc:picChg>
      </pc:sldChg>
      <pc:sldChg chg="addSp delSp modSp new mod setBg delDesignElem">
        <pc:chgData name="J'Avyon Johnson (2419047)" userId="bccb4791-4692-43ce-8cb3-54010d7e439a" providerId="ADAL" clId="{BD2FBE0A-0D24-408F-879F-DDA8EFE0DA38}" dt="2026-10-16T11:22:00.595" v="1348" actId="255"/>
        <pc:sldMkLst>
          <pc:docMk/>
          <pc:sldMk cId="1089898059" sldId="263"/>
        </pc:sldMkLst>
        <pc:spChg chg="mod">
          <ac:chgData name="J'Avyon Johnson (2419047)" userId="bccb4791-4692-43ce-8cb3-54010d7e439a" providerId="ADAL" clId="{BD2FBE0A-0D24-408F-879F-DDA8EFE0DA38}" dt="2026-10-16T11:21:35.803" v="1337" actId="404"/>
          <ac:spMkLst>
            <pc:docMk/>
            <pc:sldMk cId="1089898059" sldId="263"/>
            <ac:spMk id="2" creationId="{D7ED4AC2-A2BB-473F-4312-89DE95C5A0A7}"/>
          </ac:spMkLst>
        </pc:spChg>
        <pc:spChg chg="mod ord">
          <ac:chgData name="J'Avyon Johnson (2419047)" userId="bccb4791-4692-43ce-8cb3-54010d7e439a" providerId="ADAL" clId="{BD2FBE0A-0D24-408F-879F-DDA8EFE0DA38}" dt="2026-10-16T11:22:00.595" v="1348" actId="255"/>
          <ac:spMkLst>
            <pc:docMk/>
            <pc:sldMk cId="1089898059" sldId="263"/>
            <ac:spMk id="3" creationId="{FF7C2665-781A-A4C3-6A78-CFEE9093DD63}"/>
          </ac:spMkLst>
        </pc:spChg>
        <pc:picChg chg="add mod">
          <ac:chgData name="J'Avyon Johnson (2419047)" userId="bccb4791-4692-43ce-8cb3-54010d7e439a" providerId="ADAL" clId="{BD2FBE0A-0D24-408F-879F-DDA8EFE0DA38}" dt="2026-10-09T15:41:35.526" v="431" actId="26606"/>
          <ac:picMkLst>
            <pc:docMk/>
            <pc:sldMk cId="1089898059" sldId="263"/>
            <ac:picMk id="5" creationId="{3F5AB7A7-57D3-EE4B-9AF9-20F9BB2E0D44}"/>
          </ac:picMkLst>
        </pc:picChg>
      </pc:sldChg>
      <pc:sldChg chg="addSp delSp modSp new mod setBg delDesignElem">
        <pc:chgData name="J'Avyon Johnson (2419047)" userId="bccb4791-4692-43ce-8cb3-54010d7e439a" providerId="ADAL" clId="{BD2FBE0A-0D24-408F-879F-DDA8EFE0DA38}" dt="2026-10-16T11:21:03.581" v="1328" actId="14100"/>
        <pc:sldMkLst>
          <pc:docMk/>
          <pc:sldMk cId="3860049455" sldId="264"/>
        </pc:sldMkLst>
        <pc:spChg chg="mod">
          <ac:chgData name="J'Avyon Johnson (2419047)" userId="bccb4791-4692-43ce-8cb3-54010d7e439a" providerId="ADAL" clId="{BD2FBE0A-0D24-408F-879F-DDA8EFE0DA38}" dt="2026-10-16T11:21:03.581" v="1328" actId="14100"/>
          <ac:spMkLst>
            <pc:docMk/>
            <pc:sldMk cId="3860049455" sldId="264"/>
            <ac:spMk id="2" creationId="{12719A33-BE2D-299C-82AD-ED1FAD0DD04B}"/>
          </ac:spMkLst>
        </pc:spChg>
        <pc:spChg chg="mod">
          <ac:chgData name="J'Avyon Johnson (2419047)" userId="bccb4791-4692-43ce-8cb3-54010d7e439a" providerId="ADAL" clId="{BD2FBE0A-0D24-408F-879F-DDA8EFE0DA38}" dt="2026-10-16T11:20:28.938" v="1322" actId="207"/>
          <ac:spMkLst>
            <pc:docMk/>
            <pc:sldMk cId="3860049455" sldId="264"/>
            <ac:spMk id="3" creationId="{5B764908-027F-0FD2-5223-50680AA857D1}"/>
          </ac:spMkLst>
        </pc:spChg>
        <pc:spChg chg="add del">
          <ac:chgData name="J'Avyon Johnson (2419047)" userId="bccb4791-4692-43ce-8cb3-54010d7e439a" providerId="ADAL" clId="{BD2FBE0A-0D24-408F-879F-DDA8EFE0DA38}" dt="2026-10-16T11:14:38.700" v="1279"/>
          <ac:spMkLst>
            <pc:docMk/>
            <pc:sldMk cId="3860049455" sldId="264"/>
            <ac:spMk id="10" creationId="{3ECBE1F1-D69B-4AFA-ABD5-8E41720EF6DE}"/>
          </ac:spMkLst>
        </pc:spChg>
        <pc:spChg chg="add del">
          <ac:chgData name="J'Avyon Johnson (2419047)" userId="bccb4791-4692-43ce-8cb3-54010d7e439a" providerId="ADAL" clId="{BD2FBE0A-0D24-408F-879F-DDA8EFE0DA38}" dt="2026-10-16T11:14:38.700" v="1279"/>
          <ac:spMkLst>
            <pc:docMk/>
            <pc:sldMk cId="3860049455" sldId="264"/>
            <ac:spMk id="12" creationId="{603A6265-E10C-4B85-9C20-E75FCAF9CC63}"/>
          </ac:spMkLst>
        </pc:spChg>
        <pc:picChg chg="add mod ord">
          <ac:chgData name="J'Avyon Johnson (2419047)" userId="bccb4791-4692-43ce-8cb3-54010d7e439a" providerId="ADAL" clId="{BD2FBE0A-0D24-408F-879F-DDA8EFE0DA38}" dt="2026-10-16T11:20:47.051" v="1325" actId="1076"/>
          <ac:picMkLst>
            <pc:docMk/>
            <pc:sldMk cId="3860049455" sldId="264"/>
            <ac:picMk id="5" creationId="{55AB9B44-A0FA-FEFD-8418-6292E7C7D287}"/>
          </ac:picMkLst>
        </pc:picChg>
      </pc:sldChg>
      <pc:sldChg chg="addSp delSp modSp new mod">
        <pc:chgData name="J'Avyon Johnson (2419047)" userId="bccb4791-4692-43ce-8cb3-54010d7e439a" providerId="ADAL" clId="{BD2FBE0A-0D24-408F-879F-DDA8EFE0DA38}" dt="2026-10-16T11:20:06.885" v="1320" actId="1076"/>
        <pc:sldMkLst>
          <pc:docMk/>
          <pc:sldMk cId="1381741101" sldId="265"/>
        </pc:sldMkLst>
        <pc:spChg chg="mod">
          <ac:chgData name="J'Avyon Johnson (2419047)" userId="bccb4791-4692-43ce-8cb3-54010d7e439a" providerId="ADAL" clId="{BD2FBE0A-0D24-408F-879F-DDA8EFE0DA38}" dt="2026-10-16T11:13:50.547" v="1275" actId="14100"/>
          <ac:spMkLst>
            <pc:docMk/>
            <pc:sldMk cId="1381741101" sldId="265"/>
            <ac:spMk id="2" creationId="{37176CCB-9B99-D6C3-95C4-E42C07ECD982}"/>
          </ac:spMkLst>
        </pc:spChg>
        <pc:spChg chg="mod">
          <ac:chgData name="J'Avyon Johnson (2419047)" userId="bccb4791-4692-43ce-8cb3-54010d7e439a" providerId="ADAL" clId="{BD2FBE0A-0D24-408F-879F-DDA8EFE0DA38}" dt="2026-10-16T11:19:15.353" v="1310" actId="207"/>
          <ac:spMkLst>
            <pc:docMk/>
            <pc:sldMk cId="1381741101" sldId="265"/>
            <ac:spMk id="3" creationId="{06067281-9C3F-20DC-4413-4383AB20D962}"/>
          </ac:spMkLst>
        </pc:spChg>
        <pc:spChg chg="add mod">
          <ac:chgData name="J'Avyon Johnson (2419047)" userId="bccb4791-4692-43ce-8cb3-54010d7e439a" providerId="ADAL" clId="{BD2FBE0A-0D24-408F-879F-DDA8EFE0DA38}" dt="2026-10-16T11:19:57.408" v="1318" actId="1076"/>
          <ac:spMkLst>
            <pc:docMk/>
            <pc:sldMk cId="1381741101" sldId="265"/>
            <ac:spMk id="6" creationId="{51064DCA-D6EE-9584-7261-3AD83DFB3C68}"/>
          </ac:spMkLst>
        </pc:spChg>
        <pc:graphicFrameChg chg="add mod modGraphic">
          <ac:chgData name="J'Avyon Johnson (2419047)" userId="bccb4791-4692-43ce-8cb3-54010d7e439a" providerId="ADAL" clId="{BD2FBE0A-0D24-408F-879F-DDA8EFE0DA38}" dt="2026-10-16T11:20:06.885" v="1320" actId="1076"/>
          <ac:graphicFrameMkLst>
            <pc:docMk/>
            <pc:sldMk cId="1381741101" sldId="265"/>
            <ac:graphicFrameMk id="5" creationId="{1EBC1063-0B02-58B1-07B0-A7611F6F0153}"/>
          </ac:graphicFrameMkLst>
        </pc:graphicFrameChg>
      </pc:sldChg>
      <pc:sldChg chg="addSp delSp modSp new mod setBg delDesignElem">
        <pc:chgData name="J'Avyon Johnson (2419047)" userId="bccb4791-4692-43ce-8cb3-54010d7e439a" providerId="ADAL" clId="{BD2FBE0A-0D24-408F-879F-DDA8EFE0DA38}" dt="2026-10-16T11:18:39.774" v="1306" actId="2711"/>
        <pc:sldMkLst>
          <pc:docMk/>
          <pc:sldMk cId="1029514444" sldId="266"/>
        </pc:sldMkLst>
        <pc:spChg chg="mod">
          <ac:chgData name="J'Avyon Johnson (2419047)" userId="bccb4791-4692-43ce-8cb3-54010d7e439a" providerId="ADAL" clId="{BD2FBE0A-0D24-408F-879F-DDA8EFE0DA38}" dt="2026-10-16T11:18:26.602" v="1305" actId="2711"/>
          <ac:spMkLst>
            <pc:docMk/>
            <pc:sldMk cId="1029514444" sldId="266"/>
            <ac:spMk id="2" creationId="{DC82CA55-07E5-75FF-4E64-1121562DAE3A}"/>
          </ac:spMkLst>
        </pc:spChg>
        <pc:spChg chg="mod ord">
          <ac:chgData name="J'Avyon Johnson (2419047)" userId="bccb4791-4692-43ce-8cb3-54010d7e439a" providerId="ADAL" clId="{BD2FBE0A-0D24-408F-879F-DDA8EFE0DA38}" dt="2026-10-16T11:18:39.774" v="1306" actId="2711"/>
          <ac:spMkLst>
            <pc:docMk/>
            <pc:sldMk cId="1029514444" sldId="266"/>
            <ac:spMk id="3" creationId="{02B450D6-C0A7-A38B-1916-83A815D0E2B0}"/>
          </ac:spMkLst>
        </pc:spChg>
        <pc:picChg chg="add mod">
          <ac:chgData name="J'Avyon Johnson (2419047)" userId="bccb4791-4692-43ce-8cb3-54010d7e439a" providerId="ADAL" clId="{BD2FBE0A-0D24-408F-879F-DDA8EFE0DA38}" dt="2026-10-09T15:51:38.443" v="475" actId="26606"/>
          <ac:picMkLst>
            <pc:docMk/>
            <pc:sldMk cId="1029514444" sldId="266"/>
            <ac:picMk id="5" creationId="{DC0F15C0-D9DB-D44C-20F9-351687ED50DA}"/>
          </ac:picMkLst>
        </pc:picChg>
      </pc:sldChg>
      <pc:sldChg chg="new del">
        <pc:chgData name="J'Avyon Johnson (2419047)" userId="bccb4791-4692-43ce-8cb3-54010d7e439a" providerId="ADAL" clId="{BD2FBE0A-0D24-408F-879F-DDA8EFE0DA38}" dt="2026-10-15T04:18:48.625" v="1013" actId="680"/>
        <pc:sldMkLst>
          <pc:docMk/>
          <pc:sldMk cId="1409150868" sldId="267"/>
        </pc:sldMkLst>
      </pc:sldChg>
      <pc:sldChg chg="addSp delSp modSp new mod setBg delDesignElem">
        <pc:chgData name="J'Avyon Johnson (2419047)" userId="bccb4791-4692-43ce-8cb3-54010d7e439a" providerId="ADAL" clId="{BD2FBE0A-0D24-408F-879F-DDA8EFE0DA38}" dt="2026-10-16T11:21:20.589" v="1333" actId="404"/>
        <pc:sldMkLst>
          <pc:docMk/>
          <pc:sldMk cId="3286708785" sldId="267"/>
        </pc:sldMkLst>
        <pc:spChg chg="mod">
          <ac:chgData name="J'Avyon Johnson (2419047)" userId="bccb4791-4692-43ce-8cb3-54010d7e439a" providerId="ADAL" clId="{BD2FBE0A-0D24-408F-879F-DDA8EFE0DA38}" dt="2026-10-16T11:21:20.589" v="1333" actId="404"/>
          <ac:spMkLst>
            <pc:docMk/>
            <pc:sldMk cId="3286708785" sldId="267"/>
            <ac:spMk id="2" creationId="{69E14733-A834-8AB4-053A-E13E7A58E9F0}"/>
          </ac:spMkLst>
        </pc:spChg>
        <pc:spChg chg="mod">
          <ac:chgData name="J'Avyon Johnson (2419047)" userId="bccb4791-4692-43ce-8cb3-54010d7e439a" providerId="ADAL" clId="{BD2FBE0A-0D24-408F-879F-DDA8EFE0DA38}" dt="2026-10-16T11:18:06.301" v="1304" actId="27636"/>
          <ac:spMkLst>
            <pc:docMk/>
            <pc:sldMk cId="3286708785" sldId="267"/>
            <ac:spMk id="3" creationId="{15C26063-8824-192E-9464-FB9DD3756C4C}"/>
          </ac:spMkLst>
        </pc:spChg>
        <pc:spChg chg="add del">
          <ac:chgData name="J'Avyon Johnson (2419047)" userId="bccb4791-4692-43ce-8cb3-54010d7e439a" providerId="ADAL" clId="{BD2FBE0A-0D24-408F-879F-DDA8EFE0DA38}" dt="2026-10-16T11:14:38.700" v="1279"/>
          <ac:spMkLst>
            <pc:docMk/>
            <pc:sldMk cId="3286708785" sldId="267"/>
            <ac:spMk id="8" creationId="{09588DA8-065E-4F6F-8EFD-43104AB2E0CF}"/>
          </ac:spMkLst>
        </pc:spChg>
        <pc:spChg chg="add del">
          <ac:chgData name="J'Avyon Johnson (2419047)" userId="bccb4791-4692-43ce-8cb3-54010d7e439a" providerId="ADAL" clId="{BD2FBE0A-0D24-408F-879F-DDA8EFE0DA38}" dt="2026-10-16T11:14:38.700" v="1279"/>
          <ac:spMkLst>
            <pc:docMk/>
            <pc:sldMk cId="3286708785" sldId="267"/>
            <ac:spMk id="10" creationId="{C4285719-470E-454C-AF62-8323075F1F5B}"/>
          </ac:spMkLst>
        </pc:spChg>
        <pc:spChg chg="add del">
          <ac:chgData name="J'Avyon Johnson (2419047)" userId="bccb4791-4692-43ce-8cb3-54010d7e439a" providerId="ADAL" clId="{BD2FBE0A-0D24-408F-879F-DDA8EFE0DA38}" dt="2026-10-16T11:14:38.700" v="1279"/>
          <ac:spMkLst>
            <pc:docMk/>
            <pc:sldMk cId="3286708785" sldId="267"/>
            <ac:spMk id="12" creationId="{CD9FE4EF-C4D8-49A0-B2FF-81D8DB7D8A24}"/>
          </ac:spMkLst>
        </pc:spChg>
        <pc:spChg chg="add del">
          <ac:chgData name="J'Avyon Johnson (2419047)" userId="bccb4791-4692-43ce-8cb3-54010d7e439a" providerId="ADAL" clId="{BD2FBE0A-0D24-408F-879F-DDA8EFE0DA38}" dt="2026-10-16T11:14:38.700" v="1279"/>
          <ac:spMkLst>
            <pc:docMk/>
            <pc:sldMk cId="3286708785" sldId="267"/>
            <ac:spMk id="14" creationId="{4300840D-0A0B-4512-BACA-B439D5B9C57C}"/>
          </ac:spMkLst>
        </pc:spChg>
        <pc:spChg chg="add del">
          <ac:chgData name="J'Avyon Johnson (2419047)" userId="bccb4791-4692-43ce-8cb3-54010d7e439a" providerId="ADAL" clId="{BD2FBE0A-0D24-408F-879F-DDA8EFE0DA38}" dt="2026-10-16T11:14:38.700" v="1279"/>
          <ac:spMkLst>
            <pc:docMk/>
            <pc:sldMk cId="3286708785" sldId="267"/>
            <ac:spMk id="16" creationId="{D2B78728-A580-49A7-84F9-6EF6F583ADE0}"/>
          </ac:spMkLst>
        </pc:spChg>
        <pc:spChg chg="add del">
          <ac:chgData name="J'Avyon Johnson (2419047)" userId="bccb4791-4692-43ce-8cb3-54010d7e439a" providerId="ADAL" clId="{BD2FBE0A-0D24-408F-879F-DDA8EFE0DA38}" dt="2026-10-16T11:14:38.700" v="1279"/>
          <ac:spMkLst>
            <pc:docMk/>
            <pc:sldMk cId="3286708785" sldId="267"/>
            <ac:spMk id="18" creationId="{38FAA1A1-D861-433F-88FA-1E9D6FD31D11}"/>
          </ac:spMkLst>
        </pc:spChg>
        <pc:spChg chg="add del">
          <ac:chgData name="J'Avyon Johnson (2419047)" userId="bccb4791-4692-43ce-8cb3-54010d7e439a" providerId="ADAL" clId="{BD2FBE0A-0D24-408F-879F-DDA8EFE0DA38}" dt="2026-10-16T11:14:38.700" v="1279"/>
          <ac:spMkLst>
            <pc:docMk/>
            <pc:sldMk cId="3286708785" sldId="267"/>
            <ac:spMk id="20" creationId="{8D71EDA1-87BF-4D5D-AB79-F346FD1927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73557-EEBE-4CE4-B677-D5C2E9D5C109}"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879475-0D4C-49BD-B45D-DF2FF5AAD4EB}" type="slidenum">
              <a:rPr lang="en-GB" smtClean="0"/>
              <a:t>‹#›</a:t>
            </a:fld>
            <a:endParaRPr lang="en-GB"/>
          </a:p>
        </p:txBody>
      </p:sp>
    </p:spTree>
    <p:extLst>
      <p:ext uri="{BB962C8B-B14F-4D97-AF65-F5344CB8AC3E}">
        <p14:creationId xmlns:p14="http://schemas.microsoft.com/office/powerpoint/2010/main" val="1600976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79475-0D4C-49BD-B45D-DF2FF5AAD4EB}" type="slidenum">
              <a:rPr lang="en-GB" smtClean="0"/>
              <a:t>2</a:t>
            </a:fld>
            <a:endParaRPr lang="en-GB"/>
          </a:p>
        </p:txBody>
      </p:sp>
    </p:spTree>
    <p:extLst>
      <p:ext uri="{BB962C8B-B14F-4D97-AF65-F5344CB8AC3E}">
        <p14:creationId xmlns:p14="http://schemas.microsoft.com/office/powerpoint/2010/main" val="4147078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79475-0D4C-49BD-B45D-DF2FF5AAD4EB}" type="slidenum">
              <a:rPr lang="en-GB" smtClean="0"/>
              <a:t>7</a:t>
            </a:fld>
            <a:endParaRPr lang="en-GB"/>
          </a:p>
        </p:txBody>
      </p:sp>
    </p:spTree>
    <p:extLst>
      <p:ext uri="{BB962C8B-B14F-4D97-AF65-F5344CB8AC3E}">
        <p14:creationId xmlns:p14="http://schemas.microsoft.com/office/powerpoint/2010/main" val="2855612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79475-0D4C-49BD-B45D-DF2FF5AAD4EB}" type="slidenum">
              <a:rPr lang="en-GB" smtClean="0"/>
              <a:t>8</a:t>
            </a:fld>
            <a:endParaRPr lang="en-GB"/>
          </a:p>
        </p:txBody>
      </p:sp>
    </p:spTree>
    <p:extLst>
      <p:ext uri="{BB962C8B-B14F-4D97-AF65-F5344CB8AC3E}">
        <p14:creationId xmlns:p14="http://schemas.microsoft.com/office/powerpoint/2010/main" val="169727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879475-0D4C-49BD-B45D-DF2FF5AAD4EB}" type="slidenum">
              <a:rPr lang="en-GB" smtClean="0"/>
              <a:t>12</a:t>
            </a:fld>
            <a:endParaRPr lang="en-GB"/>
          </a:p>
        </p:txBody>
      </p:sp>
    </p:spTree>
    <p:extLst>
      <p:ext uri="{BB962C8B-B14F-4D97-AF65-F5344CB8AC3E}">
        <p14:creationId xmlns:p14="http://schemas.microsoft.com/office/powerpoint/2010/main" val="1583207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D35980-1CB4-49A6-8C69-CF1929213C66}"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457416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D35980-1CB4-49A6-8C69-CF1929213C66}"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2211247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D35980-1CB4-49A6-8C69-CF1929213C66}" type="datetimeFigureOut">
              <a:rPr lang="en-GB" smtClean="0"/>
              <a:t>09/10/2026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134146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FD35980-1CB4-49A6-8C69-CF1929213C66}" type="datetimeFigureOut">
              <a:rPr lang="en-GB" smtClean="0"/>
              <a:t>09/10/2026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3311436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3FD35980-1CB4-49A6-8C69-CF1929213C66}" type="datetimeFigureOut">
              <a:rPr lang="en-GB" smtClean="0"/>
              <a:t>09/10/2026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3357382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3FD35980-1CB4-49A6-8C69-CF1929213C66}" type="datetimeFigureOut">
              <a:rPr lang="en-GB" smtClean="0"/>
              <a:t>09/10/2026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169178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FD35980-1CB4-49A6-8C69-CF1929213C66}" type="datetimeFigureOut">
              <a:rPr lang="en-GB" smtClean="0"/>
              <a:t>09/10/2026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2877610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FD35980-1CB4-49A6-8C69-CF1929213C66}" type="datetimeFigureOut">
              <a:rPr lang="en-GB" smtClean="0"/>
              <a:t>09/10/2026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552007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FD35980-1CB4-49A6-8C69-CF1929213C66}" type="datetimeFigureOut">
              <a:rPr lang="en-GB" smtClean="0"/>
              <a:t>09/10/2026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2595573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D35980-1CB4-49A6-8C69-CF1929213C66}"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2361107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D35980-1CB4-49A6-8C69-CF1929213C66}" type="datetimeFigureOut">
              <a:rPr lang="en-GB" smtClean="0"/>
              <a:t>09/10/2026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7F80BC-9D3E-4005-B950-92438204C768}" type="slidenum">
              <a:rPr lang="en-GB" smtClean="0"/>
              <a:t>‹#›</a:t>
            </a:fld>
            <a:endParaRPr lang="en-GB"/>
          </a:p>
        </p:txBody>
      </p:sp>
    </p:spTree>
    <p:extLst>
      <p:ext uri="{BB962C8B-B14F-4D97-AF65-F5344CB8AC3E}">
        <p14:creationId xmlns:p14="http://schemas.microsoft.com/office/powerpoint/2010/main" val="4115703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3FD35980-1CB4-49A6-8C69-CF1929213C66}" type="datetimeFigureOut">
              <a:rPr lang="en-GB" smtClean="0"/>
              <a:t>09/10/2026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8A7F80BC-9D3E-4005-B950-92438204C768}" type="slidenum">
              <a:rPr lang="en-GB" smtClean="0"/>
              <a:t>‹#›</a:t>
            </a:fld>
            <a:endParaRPr lang="en-GB"/>
          </a:p>
        </p:txBody>
      </p:sp>
    </p:spTree>
    <p:extLst>
      <p:ext uri="{BB962C8B-B14F-4D97-AF65-F5344CB8AC3E}">
        <p14:creationId xmlns:p14="http://schemas.microsoft.com/office/powerpoint/2010/main" val="39839821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link.springer.com/article/10.1186/s12912-024-02216-0?utm_source=chatgpt.com" TargetMode="External"/><Relationship Id="rId3" Type="http://schemas.openxmlformats.org/officeDocument/2006/relationships/hyperlink" Target="https://doi.org/10.1080/09585190500298586?utm_source=chatgpt.com" TargetMode="External"/><Relationship Id="rId7" Type="http://schemas.openxmlformats.org/officeDocument/2006/relationships/hyperlink" Target="https://www.edstellar.com/blog/what-is-employee-training-and-development" TargetMode="External"/><Relationship Id="rId12" Type="http://schemas.openxmlformats.org/officeDocument/2006/relationships/hyperlink" Target="https://www.england.nhs.uk/nursingmidwifery/healthcare-support-worker-programme/a-guide-to-retaining-your-healthcare-support-worker-workforce/ongoing-learning-and-development/?utm_source=chatgpt.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pmc.ncbi.nlm.nih.gov/articles/PMC2376273/?utm_source=chatgpt.com" TargetMode="External"/><Relationship Id="rId11" Type="http://schemas.openxmlformats.org/officeDocument/2006/relationships/hyperlink" Target="https://www.cipd.org/uk/knowledge/factsheets/workforce-planning-factsheet/?utm_source=chatgpt.com" TargetMode="External"/><Relationship Id="rId5" Type="http://schemas.openxmlformats.org/officeDocument/2006/relationships/hyperlink" Target="https://www.proquest.com/scholarly-journals/online-social-media-recruitment/docview/1759326472/se-2?accountid=130472&amp;utm_source=chatgpt.com" TargetMode="External"/><Relationship Id="rId10" Type="http://schemas.openxmlformats.org/officeDocument/2006/relationships/hyperlink" Target="https://onlinelibrary.wiley.com/doi/10.1111/jonm.13403?utm_source=chatgpt.com" TargetMode="External"/><Relationship Id="rId4" Type="http://schemas.openxmlformats.org/officeDocument/2006/relationships/hyperlink" Target="https://www.proquest.com/scholarly-journals/strategies-equity-diversity-inclusion-geriatric/docview/3112790124/se-2?accountid=130472&amp;utm_source=chatgpt.com" TargetMode="External"/><Relationship Id="rId9" Type="http://schemas.openxmlformats.org/officeDocument/2006/relationships/hyperlink" Target="https://journals.plos.org/plosone/article?id=10.1371/journal.pone.03037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alpha val="26000"/>
          </a:srgb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26A6D6E-CCD5-390E-5702-937C49BD3121}"/>
              </a:ext>
            </a:extLst>
          </p:cNvPr>
          <p:cNvSpPr>
            <a:spLocks noGrp="1"/>
          </p:cNvSpPr>
          <p:nvPr>
            <p:ph type="subTitle" idx="1"/>
          </p:nvPr>
        </p:nvSpPr>
        <p:spPr>
          <a:xfrm>
            <a:off x="1675749" y="4407466"/>
            <a:ext cx="9144000" cy="1655762"/>
          </a:xfrm>
        </p:spPr>
        <p:txBody>
          <a:bodyPr/>
          <a:lstStyle/>
          <a:p>
            <a:r>
              <a:rPr lang="en-US" sz="1800" b="1" u="sng" dirty="0">
                <a:solidFill>
                  <a:schemeClr val="tx1"/>
                </a:solidFill>
                <a:latin typeface="Arial" panose="020B0604020202020204" pitchFamily="34" charset="0"/>
                <a:cs typeface="Arial" panose="020B0604020202020204" pitchFamily="34" charset="0"/>
              </a:rPr>
              <a:t>Strategic Human Resource Management at </a:t>
            </a:r>
            <a:r>
              <a:rPr lang="en-US" sz="1800" b="1" u="sng" dirty="0" err="1">
                <a:solidFill>
                  <a:schemeClr val="tx1"/>
                </a:solidFill>
                <a:latin typeface="Arial" panose="020B0604020202020204" pitchFamily="34" charset="0"/>
                <a:cs typeface="Arial" panose="020B0604020202020204" pitchFamily="34" charset="0"/>
              </a:rPr>
              <a:t>HealthConnect</a:t>
            </a:r>
            <a:r>
              <a:rPr lang="en-US" sz="1800" b="1" u="sng" dirty="0">
                <a:solidFill>
                  <a:schemeClr val="tx1"/>
                </a:solidFill>
                <a:latin typeface="Arial" panose="020B0604020202020204" pitchFamily="34" charset="0"/>
                <a:cs typeface="Arial" panose="020B0604020202020204" pitchFamily="34" charset="0"/>
              </a:rPr>
              <a:t> UK</a:t>
            </a:r>
          </a:p>
          <a:p>
            <a:r>
              <a:rPr lang="en-US" sz="1800" b="1" u="sng" dirty="0">
                <a:solidFill>
                  <a:schemeClr val="tx1"/>
                </a:solidFill>
                <a:latin typeface="Arial" panose="020B0604020202020204" pitchFamily="34" charset="0"/>
                <a:cs typeface="Arial" panose="020B0604020202020204" pitchFamily="34" charset="0"/>
              </a:rPr>
              <a:t>Recruitment, Retention, Employee Wellbeing and Organizational Performance</a:t>
            </a:r>
          </a:p>
          <a:p>
            <a:endParaRPr lang="en-GB" b="1" u="sng" dirty="0">
              <a:solidFill>
                <a:schemeClr val="tx1"/>
              </a:solidFill>
              <a:latin typeface="Arial" panose="020B0604020202020204" pitchFamily="34" charset="0"/>
              <a:cs typeface="Arial" panose="020B0604020202020204" pitchFamily="34" charset="0"/>
            </a:endParaRPr>
          </a:p>
          <a:p>
            <a:endParaRPr lang="en-US" dirty="0"/>
          </a:p>
        </p:txBody>
      </p:sp>
      <p:sp>
        <p:nvSpPr>
          <p:cNvPr id="4" name="TextBox 3">
            <a:extLst>
              <a:ext uri="{FF2B5EF4-FFF2-40B4-BE49-F238E27FC236}">
                <a16:creationId xmlns:a16="http://schemas.microsoft.com/office/drawing/2014/main" id="{E8AAF45D-5878-00E0-7959-914C23EAF7A5}"/>
              </a:ext>
            </a:extLst>
          </p:cNvPr>
          <p:cNvSpPr txBox="1"/>
          <p:nvPr/>
        </p:nvSpPr>
        <p:spPr>
          <a:xfrm rot="10800000" flipH="1" flipV="1">
            <a:off x="84903" y="32710"/>
            <a:ext cx="3603498"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Name: Javyon Johnson</a:t>
            </a:r>
          </a:p>
          <a:p>
            <a:r>
              <a:rPr lang="en-US" dirty="0">
                <a:latin typeface="Arial" panose="020B0604020202020204" pitchFamily="34" charset="0"/>
                <a:cs typeface="Arial" panose="020B0604020202020204" pitchFamily="34" charset="0"/>
              </a:rPr>
              <a:t>Student ID: 2419047</a:t>
            </a:r>
          </a:p>
          <a:p>
            <a:r>
              <a:rPr lang="en-US" dirty="0">
                <a:latin typeface="Arial" panose="020B0604020202020204" pitchFamily="34" charset="0"/>
                <a:cs typeface="Arial" panose="020B0604020202020204" pitchFamily="34" charset="0"/>
              </a:rPr>
              <a:t>Lecturer: </a:t>
            </a:r>
            <a:r>
              <a:rPr lang="en-US" dirty="0" err="1">
                <a:latin typeface="Arial" panose="020B0604020202020204" pitchFamily="34" charset="0"/>
                <a:cs typeface="Arial" panose="020B0604020202020204" pitchFamily="34" charset="0"/>
              </a:rPr>
              <a:t>Shujun</a:t>
            </a:r>
            <a:r>
              <a:rPr lang="en-US" dirty="0">
                <a:latin typeface="Arial" panose="020B0604020202020204" pitchFamily="34" charset="0"/>
                <a:cs typeface="Arial" panose="020B0604020202020204" pitchFamily="34" charset="0"/>
              </a:rPr>
              <a:t> Xiao</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635AABA-FAB5-EDE4-DF62-F620A0AE0566}"/>
              </a:ext>
            </a:extLst>
          </p:cNvPr>
          <p:cNvPicPr>
            <a:picLocks noChangeAspect="1"/>
          </p:cNvPicPr>
          <p:nvPr/>
        </p:nvPicPr>
        <p:blipFill>
          <a:blip r:embed="rId2"/>
          <a:stretch>
            <a:fillRect/>
          </a:stretch>
        </p:blipFill>
        <p:spPr>
          <a:xfrm>
            <a:off x="8503600" y="-70548"/>
            <a:ext cx="3688400" cy="1847248"/>
          </a:xfrm>
          <a:prstGeom prst="rect">
            <a:avLst/>
          </a:prstGeom>
        </p:spPr>
      </p:pic>
      <p:sp>
        <p:nvSpPr>
          <p:cNvPr id="7" name="TextBox 6">
            <a:extLst>
              <a:ext uri="{FF2B5EF4-FFF2-40B4-BE49-F238E27FC236}">
                <a16:creationId xmlns:a16="http://schemas.microsoft.com/office/drawing/2014/main" id="{7C7A6801-8FFD-B447-6D02-564CC1D1026A}"/>
              </a:ext>
            </a:extLst>
          </p:cNvPr>
          <p:cNvSpPr txBox="1"/>
          <p:nvPr/>
        </p:nvSpPr>
        <p:spPr>
          <a:xfrm>
            <a:off x="2052885" y="2358588"/>
            <a:ext cx="7445829" cy="646331"/>
          </a:xfrm>
          <a:prstGeom prst="rect">
            <a:avLst/>
          </a:prstGeom>
          <a:noFill/>
        </p:spPr>
        <p:txBody>
          <a:bodyPr wrap="square" rtlCol="0">
            <a:spAutoFit/>
          </a:bodyPr>
          <a:lstStyle/>
          <a:p>
            <a:pPr algn="ctr"/>
            <a:r>
              <a:rPr lang="en-US" b="1" u="sng" dirty="0">
                <a:latin typeface="Arial" panose="020B0604020202020204" pitchFamily="34" charset="0"/>
                <a:cs typeface="Arial" panose="020B0604020202020204" pitchFamily="34" charset="0"/>
              </a:rPr>
              <a:t>LCLM5002 Developing And Managing Individual Teams</a:t>
            </a:r>
          </a:p>
          <a:p>
            <a:pPr algn="ctr"/>
            <a:r>
              <a:rPr lang="en-US" b="1" u="sng" dirty="0">
                <a:latin typeface="Arial" panose="020B0604020202020204" pitchFamily="34" charset="0"/>
                <a:cs typeface="Arial" panose="020B0604020202020204" pitchFamily="34" charset="0"/>
              </a:rPr>
              <a:t>BA(Hons)Leadership and Management Skills For the workplace</a:t>
            </a:r>
            <a:endParaRPr lang="en-GB"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82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6B25-DD61-58E6-19DE-A93BEB5FB62B}"/>
              </a:ext>
            </a:extLst>
          </p:cNvPr>
          <p:cNvSpPr>
            <a:spLocks noGrp="1"/>
          </p:cNvSpPr>
          <p:nvPr>
            <p:ph type="title"/>
          </p:nvPr>
        </p:nvSpPr>
        <p:spPr>
          <a:xfrm>
            <a:off x="1137033" y="670559"/>
            <a:ext cx="4683321" cy="2148841"/>
          </a:xfrm>
        </p:spPr>
        <p:txBody>
          <a:bodyPr anchor="t">
            <a:normAutofit/>
          </a:bodyPr>
          <a:lstStyle/>
          <a:p>
            <a:r>
              <a:rPr lang="en-US" sz="2800" u="sng" dirty="0">
                <a:solidFill>
                  <a:schemeClr val="tx1"/>
                </a:solidFill>
                <a:latin typeface="Arial" panose="020B0604020202020204" pitchFamily="34" charset="0"/>
                <a:cs typeface="Arial" panose="020B0604020202020204" pitchFamily="34" charset="0"/>
              </a:rPr>
              <a:t>Introduction and Main HR Challenges</a:t>
            </a:r>
            <a:endParaRPr lang="en-GB" sz="2800"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0B33828-7C48-55E8-8DC7-85F5C0932071}"/>
              </a:ext>
            </a:extLst>
          </p:cNvPr>
          <p:cNvSpPr>
            <a:spLocks noGrp="1"/>
          </p:cNvSpPr>
          <p:nvPr>
            <p:ph idx="1"/>
          </p:nvPr>
        </p:nvSpPr>
        <p:spPr>
          <a:xfrm>
            <a:off x="6797004" y="670559"/>
            <a:ext cx="4555782" cy="5445076"/>
          </a:xfrm>
        </p:spPr>
        <p:txBody>
          <a:bodyPr anchor="t">
            <a:normAutofit/>
          </a:bodyPr>
          <a:lstStyle/>
          <a:p>
            <a:pPr marL="0" indent="0">
              <a:buNone/>
            </a:pPr>
            <a:r>
              <a:rPr lang="en-GB" sz="1100" b="1" dirty="0">
                <a:solidFill>
                  <a:schemeClr val="tx1"/>
                </a:solidFill>
                <a:latin typeface="Arial" panose="020B0604020202020204" pitchFamily="34" charset="0"/>
                <a:cs typeface="Arial" panose="020B0604020202020204" pitchFamily="34" charset="0"/>
              </a:rPr>
              <a:t>Understanding Health Connect UK</a:t>
            </a:r>
          </a:p>
          <a:p>
            <a:pPr marL="0" indent="0">
              <a:buNone/>
            </a:pPr>
            <a:r>
              <a:rPr lang="en-US" sz="1100" dirty="0">
                <a:solidFill>
                  <a:schemeClr val="tx1"/>
                </a:solidFill>
                <a:latin typeface="Arial" panose="020B0604020202020204" pitchFamily="34" charset="0"/>
                <a:cs typeface="Arial" panose="020B0604020202020204" pitchFamily="34" charset="0"/>
              </a:rPr>
              <a:t>Health Connect UK is a growing digital healthcare organization. It uses technology to provide healthcare services, including online consultations and remote patient monitoring.</a:t>
            </a:r>
          </a:p>
          <a:p>
            <a:pPr marL="0" indent="0">
              <a:buNone/>
            </a:pPr>
            <a:r>
              <a:rPr lang="en-US" sz="1100" dirty="0">
                <a:solidFill>
                  <a:schemeClr val="tx1"/>
                </a:solidFill>
                <a:latin typeface="Arial" panose="020B0604020202020204" pitchFamily="34" charset="0"/>
                <a:cs typeface="Arial" panose="020B0604020202020204" pitchFamily="34" charset="0"/>
              </a:rPr>
              <a:t>Main human resource challenges</a:t>
            </a:r>
          </a:p>
          <a:p>
            <a:r>
              <a:rPr lang="en-US" sz="1100" dirty="0">
                <a:solidFill>
                  <a:schemeClr val="tx1"/>
                </a:solidFill>
                <a:latin typeface="Arial" panose="020B0604020202020204" pitchFamily="34" charset="0"/>
                <a:cs typeface="Arial" panose="020B0604020202020204" pitchFamily="34" charset="0"/>
              </a:rPr>
              <a:t>Difficulty recruiting skilled healthcare and technology workers.</a:t>
            </a:r>
          </a:p>
          <a:p>
            <a:r>
              <a:rPr lang="en-US" sz="1100" dirty="0">
                <a:solidFill>
                  <a:schemeClr val="tx1"/>
                </a:solidFill>
                <a:latin typeface="Arial" panose="020B0604020202020204" pitchFamily="34" charset="0"/>
                <a:cs typeface="Arial" panose="020B0604020202020204" pitchFamily="34" charset="0"/>
              </a:rPr>
              <a:t>High staff turnover and difficulties keeping experienced employees.</a:t>
            </a:r>
          </a:p>
          <a:p>
            <a:r>
              <a:rPr lang="en-US" sz="1100" dirty="0">
                <a:solidFill>
                  <a:schemeClr val="tx1"/>
                </a:solidFill>
                <a:latin typeface="Arial" panose="020B0604020202020204" pitchFamily="34" charset="0"/>
                <a:cs typeface="Arial" panose="020B0604020202020204" pitchFamily="34" charset="0"/>
              </a:rPr>
              <a:t>Employee stress, heavy workloads and burnout.</a:t>
            </a:r>
          </a:p>
          <a:p>
            <a:r>
              <a:rPr lang="en-US" sz="1100" dirty="0">
                <a:solidFill>
                  <a:schemeClr val="tx1"/>
                </a:solidFill>
                <a:latin typeface="Arial" panose="020B0604020202020204" pitchFamily="34" charset="0"/>
                <a:cs typeface="Arial" panose="020B0604020202020204" pitchFamily="34" charset="0"/>
              </a:rPr>
              <a:t>A shortage of digital skills and training.</a:t>
            </a:r>
          </a:p>
          <a:p>
            <a:r>
              <a:rPr lang="en-US" sz="1100" dirty="0">
                <a:solidFill>
                  <a:schemeClr val="tx1"/>
                </a:solidFill>
                <a:latin typeface="Arial" panose="020B0604020202020204" pitchFamily="34" charset="0"/>
                <a:cs typeface="Arial" panose="020B0604020202020204" pitchFamily="34" charset="0"/>
              </a:rPr>
              <a:t>Low employee engagement and motivation.</a:t>
            </a:r>
          </a:p>
          <a:p>
            <a:r>
              <a:rPr lang="en-US" sz="1100" dirty="0">
                <a:solidFill>
                  <a:schemeClr val="tx1"/>
                </a:solidFill>
                <a:latin typeface="Arial" panose="020B0604020202020204" pitchFamily="34" charset="0"/>
                <a:cs typeface="Arial" panose="020B0604020202020204" pitchFamily="34" charset="0"/>
              </a:rPr>
              <a:t>Difficulties managing teams with different professional skills.</a:t>
            </a:r>
          </a:p>
          <a:p>
            <a:r>
              <a:rPr lang="en-US" sz="1100" dirty="0">
                <a:solidFill>
                  <a:schemeClr val="tx1"/>
                </a:solidFill>
                <a:latin typeface="Arial" panose="020B0604020202020204" pitchFamily="34" charset="0"/>
                <a:cs typeface="Arial" panose="020B0604020202020204" pitchFamily="34" charset="0"/>
              </a:rPr>
              <a:t>A need to develop stronger leaders and managers.</a:t>
            </a:r>
          </a:p>
          <a:p>
            <a:pPr marL="0" indent="0">
              <a:buNone/>
            </a:pPr>
            <a:r>
              <a:rPr lang="en-US" sz="1100" dirty="0">
                <a:solidFill>
                  <a:schemeClr val="tx1"/>
                </a:solidFill>
                <a:latin typeface="Arial" panose="020B0604020202020204" pitchFamily="34" charset="0"/>
                <a:cs typeface="Arial" panose="020B0604020202020204" pitchFamily="34" charset="0"/>
              </a:rPr>
              <a:t>Why HRM matters</a:t>
            </a:r>
          </a:p>
          <a:p>
            <a:pPr marL="0" indent="0">
              <a:buNone/>
            </a:pPr>
            <a:r>
              <a:rPr lang="en-US" sz="1100" dirty="0">
                <a:solidFill>
                  <a:schemeClr val="tx1"/>
                </a:solidFill>
                <a:latin typeface="Arial" panose="020B0604020202020204" pitchFamily="34" charset="0"/>
                <a:cs typeface="Arial" panose="020B0604020202020204" pitchFamily="34" charset="0"/>
              </a:rPr>
              <a:t>Human Resource Management (HRM) helps an organization recruit, support and develop its employees.</a:t>
            </a:r>
          </a:p>
          <a:p>
            <a:pPr marL="0" indent="0">
              <a:buNone/>
            </a:pPr>
            <a:r>
              <a:rPr lang="en-US" sz="1100" dirty="0">
                <a:solidFill>
                  <a:schemeClr val="tx1"/>
                </a:solidFill>
                <a:latin typeface="Arial" panose="020B0604020202020204" pitchFamily="34" charset="0"/>
                <a:cs typeface="Arial" panose="020B0604020202020204" pitchFamily="34" charset="0"/>
              </a:rPr>
              <a:t>Health Connect UK needs an effective HR strategy to improve staff performance, protect employee wellbeing and support future growth.</a:t>
            </a:r>
          </a:p>
          <a:p>
            <a:pPr marL="0" indent="0">
              <a:buNone/>
            </a:pPr>
            <a:r>
              <a:rPr lang="en-US" sz="1100" dirty="0">
                <a:solidFill>
                  <a:schemeClr val="tx1"/>
                </a:solidFill>
                <a:latin typeface="Arial" panose="020B0604020202020204" pitchFamily="34" charset="0"/>
                <a:cs typeface="Arial" panose="020B0604020202020204" pitchFamily="34" charset="0"/>
              </a:rPr>
              <a:t>Critical point: If the organization focuses only on recruiting more employees without addressing workload and management problems, staff turnover may continue.</a:t>
            </a:r>
          </a:p>
          <a:p>
            <a:pPr marL="0" indent="0">
              <a:buNone/>
            </a:pPr>
            <a:endParaRPr lang="en-GB" sz="1100" dirty="0"/>
          </a:p>
        </p:txBody>
      </p:sp>
      <p:pic>
        <p:nvPicPr>
          <p:cNvPr id="5" name="Picture 4">
            <a:extLst>
              <a:ext uri="{FF2B5EF4-FFF2-40B4-BE49-F238E27FC236}">
                <a16:creationId xmlns:a16="http://schemas.microsoft.com/office/drawing/2014/main" id="{F97527A5-7E80-E6E9-9C2B-B2D5B684A331}"/>
              </a:ext>
            </a:extLst>
          </p:cNvPr>
          <p:cNvPicPr>
            <a:picLocks noChangeAspect="1"/>
          </p:cNvPicPr>
          <p:nvPr/>
        </p:nvPicPr>
        <p:blipFill>
          <a:blip r:embed="rId3"/>
          <a:srcRect l="8495" r="9455"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2927280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Person holding a puzzle piece">
            <a:extLst>
              <a:ext uri="{FF2B5EF4-FFF2-40B4-BE49-F238E27FC236}">
                <a16:creationId xmlns:a16="http://schemas.microsoft.com/office/drawing/2014/main" id="{41818566-9616-2E2F-B691-50C7A6F13EFE}"/>
              </a:ext>
            </a:extLst>
          </p:cNvPr>
          <p:cNvPicPr>
            <a:picLocks noChangeAspect="1"/>
          </p:cNvPicPr>
          <p:nvPr/>
        </p:nvPicPr>
        <p:blipFill>
          <a:blip r:embed="rId2">
            <a:alphaModFix amt="60000"/>
          </a:blip>
          <a:srcRect t="1697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97DD6053-3FD2-CD53-DABE-E00BD53BFB6A}"/>
              </a:ext>
            </a:extLst>
          </p:cNvPr>
          <p:cNvSpPr>
            <a:spLocks noGrp="1"/>
          </p:cNvSpPr>
          <p:nvPr>
            <p:ph type="title"/>
          </p:nvPr>
        </p:nvSpPr>
        <p:spPr>
          <a:xfrm>
            <a:off x="838200" y="557189"/>
            <a:ext cx="4155825" cy="5571898"/>
          </a:xfrm>
        </p:spPr>
        <p:txBody>
          <a:bodyPr>
            <a:normAutofit/>
          </a:bodyPr>
          <a:lstStyle/>
          <a:p>
            <a:r>
              <a:rPr lang="en-US" sz="2800" b="1" u="sng" dirty="0">
                <a:solidFill>
                  <a:schemeClr val="tx1"/>
                </a:solidFill>
                <a:latin typeface="Arial" panose="020B0604020202020204" pitchFamily="34" charset="0"/>
                <a:cs typeface="Arial" panose="020B0604020202020204" pitchFamily="34" charset="0"/>
              </a:rPr>
              <a:t>The Importance of Strategic HRM</a:t>
            </a:r>
            <a:endParaRPr lang="en-GB" sz="2800"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F649DF-5925-CFBB-A694-61594DC4677F}"/>
              </a:ext>
            </a:extLst>
          </p:cNvPr>
          <p:cNvSpPr>
            <a:spLocks noGrp="1"/>
          </p:cNvSpPr>
          <p:nvPr>
            <p:ph idx="1"/>
          </p:nvPr>
        </p:nvSpPr>
        <p:spPr>
          <a:xfrm>
            <a:off x="5186552" y="557189"/>
            <a:ext cx="6167246" cy="5571898"/>
          </a:xfrm>
        </p:spPr>
        <p:txBody>
          <a:bodyPr anchor="ctr">
            <a:normAutofit/>
          </a:bodyPr>
          <a:lstStyle/>
          <a:p>
            <a:pPr marL="0" indent="0">
              <a:buNone/>
            </a:pPr>
            <a:r>
              <a:rPr lang="en-US" sz="1100" b="1" dirty="0">
                <a:solidFill>
                  <a:schemeClr val="tx1"/>
                </a:solidFill>
                <a:latin typeface="Arial" panose="020B0604020202020204" pitchFamily="34" charset="0"/>
                <a:cs typeface="Arial" panose="020B0604020202020204" pitchFamily="34" charset="0"/>
              </a:rPr>
              <a:t>How HRM Can Improve Performance</a:t>
            </a:r>
          </a:p>
          <a:p>
            <a:pPr marL="0" indent="0">
              <a:buNone/>
            </a:pPr>
            <a:r>
              <a:rPr lang="en-US" sz="1100" dirty="0">
                <a:solidFill>
                  <a:schemeClr val="tx1"/>
                </a:solidFill>
                <a:latin typeface="Arial" panose="020B0604020202020204" pitchFamily="34" charset="0"/>
                <a:cs typeface="Arial" panose="020B0604020202020204" pitchFamily="34" charset="0"/>
              </a:rPr>
              <a:t>Strategic HRM means managing employees in a way that supports the organization's long-term goals.</a:t>
            </a:r>
          </a:p>
          <a:p>
            <a:pPr marL="0" indent="0">
              <a:buNone/>
            </a:pPr>
            <a:r>
              <a:rPr lang="en-US" sz="1100" b="1" dirty="0">
                <a:solidFill>
                  <a:schemeClr val="tx1"/>
                </a:solidFill>
                <a:latin typeface="Arial" panose="020B0604020202020204" pitchFamily="34" charset="0"/>
                <a:cs typeface="Arial" panose="020B0604020202020204" pitchFamily="34" charset="0"/>
              </a:rPr>
              <a:t>Three important areas</a:t>
            </a:r>
          </a:p>
          <a:p>
            <a:r>
              <a:rPr lang="en-US" sz="1100" dirty="0">
                <a:solidFill>
                  <a:schemeClr val="tx1"/>
                </a:solidFill>
                <a:latin typeface="Arial" panose="020B0604020202020204" pitchFamily="34" charset="0"/>
                <a:cs typeface="Arial" panose="020B0604020202020204" pitchFamily="34" charset="0"/>
              </a:rPr>
              <a:t>Employee skills: Recruit and train employees with the skills needed to provide safe and effective healthcare.</a:t>
            </a:r>
          </a:p>
          <a:p>
            <a:r>
              <a:rPr lang="en-US" sz="1100" dirty="0">
                <a:solidFill>
                  <a:schemeClr val="tx1"/>
                </a:solidFill>
                <a:latin typeface="Arial" panose="020B0604020202020204" pitchFamily="34" charset="0"/>
                <a:cs typeface="Arial" panose="020B0604020202020204" pitchFamily="34" charset="0"/>
              </a:rPr>
              <a:t>Employee motivation: Offer fair rewards, career opportunities and recognition.</a:t>
            </a:r>
          </a:p>
          <a:p>
            <a:r>
              <a:rPr lang="en-US" sz="1100" dirty="0">
                <a:solidFill>
                  <a:schemeClr val="tx1"/>
                </a:solidFill>
                <a:latin typeface="Arial" panose="020B0604020202020204" pitchFamily="34" charset="0"/>
                <a:cs typeface="Arial" panose="020B0604020202020204" pitchFamily="34" charset="0"/>
              </a:rPr>
              <a:t>Organizational performance: Improve teamwork, staff stability and the quality of healthcare services.</a:t>
            </a:r>
          </a:p>
          <a:p>
            <a:pPr marL="0" indent="0">
              <a:buNone/>
            </a:pPr>
            <a:r>
              <a:rPr lang="en-US" sz="1100" b="1" dirty="0">
                <a:solidFill>
                  <a:schemeClr val="tx1"/>
                </a:solidFill>
                <a:latin typeface="Arial" panose="020B0604020202020204" pitchFamily="34" charset="0"/>
                <a:cs typeface="Arial" panose="020B0604020202020204" pitchFamily="34" charset="0"/>
              </a:rPr>
              <a:t>Strategic HRM and Employee Competencies</a:t>
            </a:r>
          </a:p>
          <a:p>
            <a:pPr marL="0" indent="0">
              <a:buNone/>
            </a:pPr>
            <a:r>
              <a:rPr lang="en-US" sz="1100" dirty="0">
                <a:solidFill>
                  <a:schemeClr val="tx1"/>
                </a:solidFill>
                <a:latin typeface="Arial" panose="020B0604020202020204" pitchFamily="34" charset="0"/>
                <a:cs typeface="Arial" panose="020B0604020202020204" pitchFamily="34" charset="0"/>
              </a:rPr>
              <a:t>Wei and Lau (2005) examine how HRM and employee competencies relate to business strategy. </a:t>
            </a: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can apply this by linking recruitment, staff training and employee development to its </a:t>
            </a:r>
            <a:r>
              <a:rPr lang="en-US" sz="1100" dirty="0" err="1">
                <a:solidFill>
                  <a:schemeClr val="tx1"/>
                </a:solidFill>
                <a:latin typeface="Arial" panose="020B0604020202020204" pitchFamily="34" charset="0"/>
                <a:cs typeface="Arial" panose="020B0604020202020204" pitchFamily="34" charset="0"/>
              </a:rPr>
              <a:t>organisational</a:t>
            </a:r>
            <a:r>
              <a:rPr lang="en-US" sz="1100" dirty="0">
                <a:solidFill>
                  <a:schemeClr val="tx1"/>
                </a:solidFill>
                <a:latin typeface="Arial" panose="020B0604020202020204" pitchFamily="34" charset="0"/>
                <a:cs typeface="Arial" panose="020B0604020202020204" pitchFamily="34" charset="0"/>
              </a:rPr>
              <a:t> goals.</a:t>
            </a:r>
          </a:p>
          <a:p>
            <a:pPr marL="0" indent="0">
              <a:buNone/>
            </a:pPr>
            <a:r>
              <a:rPr lang="en-US" sz="1100" dirty="0">
                <a:solidFill>
                  <a:schemeClr val="tx1"/>
                </a:solidFill>
                <a:latin typeface="Arial" panose="020B0604020202020204" pitchFamily="34" charset="0"/>
                <a:cs typeface="Arial" panose="020B0604020202020204" pitchFamily="34" charset="0"/>
              </a:rPr>
              <a:t>Critical analysis</a:t>
            </a:r>
          </a:p>
          <a:p>
            <a:pPr marL="0" indent="0">
              <a:buNone/>
            </a:pPr>
            <a:r>
              <a:rPr lang="en-US" sz="1100" dirty="0">
                <a:solidFill>
                  <a:schemeClr val="tx1"/>
                </a:solidFill>
                <a:latin typeface="Arial" panose="020B0604020202020204" pitchFamily="34" charset="0"/>
                <a:cs typeface="Arial" panose="020B0604020202020204" pitchFamily="34" charset="0"/>
              </a:rPr>
              <a:t>Training can improve employee skills, but it also costs money and takes time. Employees may leave after receiving training, meaning the organization does not always benefit from its investment.</a:t>
            </a:r>
          </a:p>
          <a:p>
            <a:pPr marL="0" indent="0">
              <a:buNone/>
            </a:pPr>
            <a:r>
              <a:rPr lang="en-US" sz="1100" dirty="0">
                <a:solidFill>
                  <a:schemeClr val="tx1"/>
                </a:solidFill>
                <a:latin typeface="Arial" panose="020B0604020202020204" pitchFamily="34" charset="0"/>
                <a:cs typeface="Arial" panose="020B0604020202020204" pitchFamily="34" charset="0"/>
              </a:rPr>
              <a:t>However, avoiding training could leave Health Connect UK with serious skills shortages.</a:t>
            </a:r>
          </a:p>
          <a:p>
            <a:pPr marL="0" indent="0">
              <a:buNone/>
            </a:pPr>
            <a:r>
              <a:rPr lang="en-US" sz="1100" dirty="0">
                <a:solidFill>
                  <a:schemeClr val="tx1"/>
                </a:solidFill>
                <a:latin typeface="Arial" panose="020B0604020202020204" pitchFamily="34" charset="0"/>
                <a:cs typeface="Arial" panose="020B0604020202020204" pitchFamily="34" charset="0"/>
              </a:rPr>
              <a:t>Recommendation: The organization should invest in employee development while providing career opportunities that encourage trained employees to stay.</a:t>
            </a:r>
          </a:p>
          <a:p>
            <a:pPr marL="0" indent="0">
              <a:buNone/>
            </a:pPr>
            <a:br>
              <a:rPr lang="en-US" sz="1100" dirty="0">
                <a:solidFill>
                  <a:schemeClr val="tx1"/>
                </a:solidFill>
                <a:latin typeface="Arial" panose="020B0604020202020204" pitchFamily="34" charset="0"/>
                <a:cs typeface="Arial" panose="020B0604020202020204" pitchFamily="34" charset="0"/>
              </a:rPr>
            </a:br>
            <a:endParaRPr lang="en-US" sz="1100" dirty="0">
              <a:solidFill>
                <a:schemeClr val="tx1"/>
              </a:solidFill>
              <a:latin typeface="Arial" panose="020B0604020202020204" pitchFamily="34" charset="0"/>
              <a:cs typeface="Arial" panose="020B0604020202020204" pitchFamily="34" charset="0"/>
            </a:endParaRPr>
          </a:p>
          <a:p>
            <a:pPr marL="0" indent="0">
              <a:buNone/>
            </a:pPr>
            <a:endParaRPr lang="en-GB" sz="1100" dirty="0">
              <a:solidFill>
                <a:srgbClr val="FFFFFF"/>
              </a:solidFill>
            </a:endParaRPr>
          </a:p>
        </p:txBody>
      </p:sp>
    </p:spTree>
    <p:extLst>
      <p:ext uri="{BB962C8B-B14F-4D97-AF65-F5344CB8AC3E}">
        <p14:creationId xmlns:p14="http://schemas.microsoft.com/office/powerpoint/2010/main" val="2979411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5E3A0-F88A-2887-2017-9C44D5327860}"/>
              </a:ext>
            </a:extLst>
          </p:cNvPr>
          <p:cNvSpPr>
            <a:spLocks noGrp="1"/>
          </p:cNvSpPr>
          <p:nvPr>
            <p:ph type="title"/>
          </p:nvPr>
        </p:nvSpPr>
        <p:spPr>
          <a:xfrm>
            <a:off x="1137033" y="670559"/>
            <a:ext cx="4683321" cy="2148841"/>
          </a:xfrm>
        </p:spPr>
        <p:txBody>
          <a:bodyPr anchor="t">
            <a:normAutofit/>
          </a:bodyPr>
          <a:lstStyle/>
          <a:p>
            <a:r>
              <a:rPr lang="en-US" sz="2800" dirty="0">
                <a:solidFill>
                  <a:schemeClr val="tx1"/>
                </a:solidFill>
                <a:latin typeface="Arial" panose="020B0604020202020204" pitchFamily="34" charset="0"/>
                <a:cs typeface="Arial" panose="020B0604020202020204" pitchFamily="34" charset="0"/>
              </a:rPr>
              <a:t>Workforce Planning and Skills Shortages</a:t>
            </a:r>
            <a:endParaRPr lang="en-GB" sz="28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AB93BB-B6C3-1278-1467-8A27DEDA6462}"/>
              </a:ext>
            </a:extLst>
          </p:cNvPr>
          <p:cNvSpPr>
            <a:spLocks noGrp="1"/>
          </p:cNvSpPr>
          <p:nvPr>
            <p:ph idx="1"/>
          </p:nvPr>
        </p:nvSpPr>
        <p:spPr>
          <a:xfrm>
            <a:off x="6797004" y="670559"/>
            <a:ext cx="4555782" cy="5445076"/>
          </a:xfrm>
        </p:spPr>
        <p:txBody>
          <a:bodyPr anchor="t">
            <a:normAutofit lnSpcReduction="10000"/>
          </a:bodyPr>
          <a:lstStyle/>
          <a:p>
            <a:pPr marL="0" indent="0">
              <a:buNone/>
            </a:pPr>
            <a:r>
              <a:rPr lang="en-US" sz="1100" b="1" dirty="0">
                <a:latin typeface="Arial" panose="020B0604020202020204" pitchFamily="34" charset="0"/>
                <a:cs typeface="Arial" panose="020B0604020202020204" pitchFamily="34" charset="0"/>
              </a:rPr>
              <a:t>Planning for the Right Employees</a:t>
            </a:r>
          </a:p>
          <a:p>
            <a:pPr marL="0" indent="0">
              <a:buNone/>
            </a:pPr>
            <a:r>
              <a:rPr lang="en-US" sz="1100" dirty="0">
                <a:latin typeface="Arial" panose="020B0604020202020204" pitchFamily="34" charset="0"/>
                <a:cs typeface="Arial" panose="020B0604020202020204" pitchFamily="34" charset="0"/>
              </a:rPr>
              <a:t>Workforce planning helps an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identify how many employees it needs and which skills they must have.</a:t>
            </a:r>
          </a:p>
          <a:p>
            <a:pPr marL="0" indent="0">
              <a:buNone/>
            </a:pPr>
            <a:r>
              <a:rPr lang="en-US" sz="1100" dirty="0">
                <a:latin typeface="Arial" panose="020B0604020202020204" pitchFamily="34" charset="0"/>
                <a:cs typeface="Arial" panose="020B0604020202020204" pitchFamily="34" charset="0"/>
              </a:rPr>
              <a:t>Workforce planning helps an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identify how many employees it needs and which skills they must have. Regular workforce reviews help identify skills gaps and prepare for future staffing needs (CIPD, 2025).</a:t>
            </a:r>
          </a:p>
          <a:p>
            <a:pPr marL="0" indent="0">
              <a:buNone/>
            </a:pPr>
            <a:r>
              <a:rPr lang="en-US" sz="1100" b="1" dirty="0">
                <a:latin typeface="Arial" panose="020B0604020202020204" pitchFamily="34" charset="0"/>
                <a:cs typeface="Arial" panose="020B0604020202020204" pitchFamily="34" charset="0"/>
              </a:rPr>
              <a:t>Recommended actions</a:t>
            </a:r>
          </a:p>
          <a:p>
            <a:r>
              <a:rPr lang="en-US" sz="1100" dirty="0">
                <a:latin typeface="Arial" panose="020B0604020202020204" pitchFamily="34" charset="0"/>
                <a:cs typeface="Arial" panose="020B0604020202020204" pitchFamily="34" charset="0"/>
              </a:rPr>
              <a:t>Review current staffing levels and employee skills.</a:t>
            </a:r>
          </a:p>
          <a:p>
            <a:r>
              <a:rPr lang="en-US" sz="1100" dirty="0">
                <a:latin typeface="Arial" panose="020B0604020202020204" pitchFamily="34" charset="0"/>
                <a:cs typeface="Arial" panose="020B0604020202020204" pitchFamily="34" charset="0"/>
              </a:rPr>
              <a:t>Identify shortages in healthcare, technology and digital communication.</a:t>
            </a:r>
          </a:p>
          <a:p>
            <a:r>
              <a:rPr lang="en-US" sz="1100" dirty="0">
                <a:latin typeface="Arial" panose="020B0604020202020204" pitchFamily="34" charset="0"/>
                <a:cs typeface="Arial" panose="020B0604020202020204" pitchFamily="34" charset="0"/>
              </a:rPr>
              <a:t>Predict future staffing needs as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grows.</a:t>
            </a:r>
          </a:p>
          <a:p>
            <a:r>
              <a:rPr lang="en-US" sz="1100" dirty="0">
                <a:latin typeface="Arial" panose="020B0604020202020204" pitchFamily="34" charset="0"/>
                <a:cs typeface="Arial" panose="020B0604020202020204" pitchFamily="34" charset="0"/>
              </a:rPr>
              <a:t>Create training plans to address missing skills.</a:t>
            </a:r>
          </a:p>
          <a:p>
            <a:r>
              <a:rPr lang="en-US" sz="1100" dirty="0">
                <a:latin typeface="Arial" panose="020B0604020202020204" pitchFamily="34" charset="0"/>
                <a:cs typeface="Arial" panose="020B0604020202020204" pitchFamily="34" charset="0"/>
              </a:rPr>
              <a:t>Plan for future leadership roles and staff departures.</a:t>
            </a:r>
          </a:p>
          <a:p>
            <a:pPr marL="0" indent="0">
              <a:buNone/>
            </a:pPr>
            <a:r>
              <a:rPr lang="en-US" sz="1100" b="1" dirty="0">
                <a:latin typeface="Arial" panose="020B0604020202020204" pitchFamily="34" charset="0"/>
                <a:cs typeface="Arial" panose="020B0604020202020204" pitchFamily="34" charset="0"/>
              </a:rPr>
              <a:t>Critical analysis</a:t>
            </a:r>
          </a:p>
          <a:p>
            <a:pPr marL="0" indent="0">
              <a:buNone/>
            </a:pPr>
            <a:r>
              <a:rPr lang="en-US" sz="1100" dirty="0">
                <a:latin typeface="Arial" panose="020B0604020202020204" pitchFamily="34" charset="0"/>
                <a:cs typeface="Arial" panose="020B0604020202020204" pitchFamily="34" charset="0"/>
              </a:rPr>
              <a:t>External recruitment can bring new skills into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but hiring experienced specialists may be expensive and difficult.</a:t>
            </a:r>
          </a:p>
          <a:p>
            <a:pPr marL="0" indent="0">
              <a:buNone/>
            </a:pPr>
            <a:r>
              <a:rPr lang="en-US" sz="1100" dirty="0">
                <a:latin typeface="Arial" panose="020B0604020202020204" pitchFamily="34" charset="0"/>
                <a:cs typeface="Arial" panose="020B0604020202020204" pitchFamily="34" charset="0"/>
              </a:rPr>
              <a:t>Training existing employees can build skills and support career development. However, training may not solve an immediate shortage because employees need time to learn.</a:t>
            </a:r>
          </a:p>
          <a:p>
            <a:pPr marL="0" indent="0">
              <a:buNone/>
            </a:pPr>
            <a:r>
              <a:rPr lang="en-US" sz="1100" dirty="0">
                <a:latin typeface="Arial" panose="020B0604020202020204" pitchFamily="34" charset="0"/>
                <a:cs typeface="Arial" panose="020B0604020202020204" pitchFamily="34" charset="0"/>
              </a:rPr>
              <a:t>Recommendation: </a:t>
            </a:r>
            <a:r>
              <a:rPr lang="en-US" sz="1100" dirty="0" err="1">
                <a:latin typeface="Arial" panose="020B0604020202020204" pitchFamily="34" charset="0"/>
                <a:cs typeface="Arial" panose="020B0604020202020204" pitchFamily="34" charset="0"/>
              </a:rPr>
              <a:t>HealthConnect</a:t>
            </a:r>
            <a:r>
              <a:rPr lang="en-US" sz="1100" dirty="0">
                <a:latin typeface="Arial" panose="020B0604020202020204" pitchFamily="34" charset="0"/>
                <a:cs typeface="Arial" panose="020B0604020202020204" pitchFamily="34" charset="0"/>
              </a:rPr>
              <a:t> UK should combine external recruitment with training for existing employees.</a:t>
            </a:r>
          </a:p>
          <a:p>
            <a:pPr marL="0" indent="0">
              <a:buNone/>
            </a:pPr>
            <a:r>
              <a:rPr lang="en-US" sz="1100" dirty="0">
                <a:latin typeface="Arial" panose="020B0604020202020204" pitchFamily="34" charset="0"/>
                <a:cs typeface="Arial" panose="020B0604020202020204" pitchFamily="34" charset="0"/>
              </a:rPr>
              <a:t>This approach can address immediate staffing needs while building skills for the future.</a:t>
            </a:r>
          </a:p>
          <a:p>
            <a:pPr marL="0" indent="0">
              <a:buNone/>
            </a:pPr>
            <a:endParaRPr lang="en-GB" sz="1300" dirty="0"/>
          </a:p>
        </p:txBody>
      </p:sp>
      <p:pic>
        <p:nvPicPr>
          <p:cNvPr id="5" name="Picture 4">
            <a:extLst>
              <a:ext uri="{FF2B5EF4-FFF2-40B4-BE49-F238E27FC236}">
                <a16:creationId xmlns:a16="http://schemas.microsoft.com/office/drawing/2014/main" id="{BB61A577-937A-839A-8DE5-23EEF0BDBCAB}"/>
              </a:ext>
            </a:extLst>
          </p:cNvPr>
          <p:cNvPicPr>
            <a:picLocks noChangeAspect="1"/>
          </p:cNvPicPr>
          <p:nvPr/>
        </p:nvPicPr>
        <p:blipFill>
          <a:blip r:embed="rId2"/>
          <a:srcRect t="14230" r="-2" b="991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3227343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A1266F28-D9FF-FB07-807A-77D9E5B93155}"/>
              </a:ext>
            </a:extLst>
          </p:cNvPr>
          <p:cNvPicPr>
            <a:picLocks noChangeAspect="1"/>
          </p:cNvPicPr>
          <p:nvPr/>
        </p:nvPicPr>
        <p:blipFill>
          <a:blip r:embed="rId2">
            <a:alphaModFix amt="60000"/>
          </a:blip>
          <a:srcRect t="14449"/>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DE7FA1E8-8083-EA1A-3E6A-DC77AB375AAA}"/>
              </a:ext>
            </a:extLst>
          </p:cNvPr>
          <p:cNvSpPr>
            <a:spLocks noGrp="1"/>
          </p:cNvSpPr>
          <p:nvPr>
            <p:ph type="title"/>
          </p:nvPr>
        </p:nvSpPr>
        <p:spPr>
          <a:xfrm>
            <a:off x="838200" y="557189"/>
            <a:ext cx="4155825" cy="5571898"/>
          </a:xfrm>
        </p:spPr>
        <p:txBody>
          <a:bodyPr>
            <a:normAutofit/>
          </a:bodyPr>
          <a:lstStyle/>
          <a:p>
            <a:r>
              <a:rPr lang="en-GB" sz="2800" u="sng" dirty="0">
                <a:solidFill>
                  <a:schemeClr val="tx1"/>
                </a:solidFill>
                <a:latin typeface="Arial" panose="020B0604020202020204" pitchFamily="34" charset="0"/>
                <a:cs typeface="Arial" panose="020B0604020202020204" pitchFamily="34" charset="0"/>
              </a:rPr>
              <a:t>Recruitment Methods and Recommendations</a:t>
            </a:r>
          </a:p>
        </p:txBody>
      </p:sp>
      <p:sp>
        <p:nvSpPr>
          <p:cNvPr id="3" name="Content Placeholder 2">
            <a:extLst>
              <a:ext uri="{FF2B5EF4-FFF2-40B4-BE49-F238E27FC236}">
                <a16:creationId xmlns:a16="http://schemas.microsoft.com/office/drawing/2014/main" id="{A2D026EA-AEC7-F8A0-33B5-706DA145392A}"/>
              </a:ext>
            </a:extLst>
          </p:cNvPr>
          <p:cNvSpPr>
            <a:spLocks noGrp="1"/>
          </p:cNvSpPr>
          <p:nvPr>
            <p:ph idx="1"/>
          </p:nvPr>
        </p:nvSpPr>
        <p:spPr>
          <a:xfrm>
            <a:off x="5507865" y="898833"/>
            <a:ext cx="6167246" cy="5571898"/>
          </a:xfrm>
        </p:spPr>
        <p:txBody>
          <a:bodyPr anchor="ctr">
            <a:noAutofit/>
          </a:bodyPr>
          <a:lstStyle/>
          <a:p>
            <a:pPr marL="0" indent="0">
              <a:buNone/>
            </a:pPr>
            <a:r>
              <a:rPr lang="en-US" sz="1100" b="1" dirty="0">
                <a:latin typeface="Arial" panose="020B0604020202020204" pitchFamily="34" charset="0"/>
                <a:cs typeface="Arial" panose="020B0604020202020204" pitchFamily="34" charset="0"/>
              </a:rPr>
              <a:t>Internal recruitment</a:t>
            </a:r>
          </a:p>
          <a:p>
            <a:r>
              <a:rPr lang="en-US" sz="1100" dirty="0">
                <a:latin typeface="Arial" panose="020B0604020202020204" pitchFamily="34" charset="0"/>
                <a:cs typeface="Arial" panose="020B0604020202020204" pitchFamily="34" charset="0"/>
              </a:rPr>
              <a:t>Promote or transfer suitable existing employees.</a:t>
            </a:r>
          </a:p>
          <a:p>
            <a:r>
              <a:rPr lang="en-US" sz="1100" dirty="0">
                <a:latin typeface="Arial" panose="020B0604020202020204" pitchFamily="34" charset="0"/>
                <a:cs typeface="Arial" panose="020B0604020202020204" pitchFamily="34" charset="0"/>
              </a:rPr>
              <a:t>Advantages: Lower recruitment costs, quicker onboarding and career progression.</a:t>
            </a:r>
          </a:p>
          <a:p>
            <a:r>
              <a:rPr lang="en-US" sz="1100" dirty="0">
                <a:latin typeface="Arial" panose="020B0604020202020204" pitchFamily="34" charset="0"/>
                <a:cs typeface="Arial" panose="020B0604020202020204" pitchFamily="34" charset="0"/>
              </a:rPr>
              <a:t>Limitations: A smaller candidate pool and fewer opportunities to introduce new skills.</a:t>
            </a:r>
          </a:p>
          <a:p>
            <a:pPr marL="0" indent="0">
              <a:buNone/>
            </a:pPr>
            <a:r>
              <a:rPr lang="en-US" sz="1100" b="1" dirty="0">
                <a:latin typeface="Arial" panose="020B0604020202020204" pitchFamily="34" charset="0"/>
                <a:cs typeface="Arial" panose="020B0604020202020204" pitchFamily="34" charset="0"/>
              </a:rPr>
              <a:t>External recruitment</a:t>
            </a:r>
          </a:p>
          <a:p>
            <a:r>
              <a:rPr lang="en-US" sz="1100" dirty="0">
                <a:latin typeface="Arial" panose="020B0604020202020204" pitchFamily="34" charset="0"/>
                <a:cs typeface="Arial" panose="020B0604020202020204" pitchFamily="34" charset="0"/>
              </a:rPr>
              <a:t>Advertise vacancies to healthcare professionals and digital specialists outside the organization.</a:t>
            </a:r>
          </a:p>
          <a:p>
            <a:r>
              <a:rPr lang="en-US" sz="1100" dirty="0">
                <a:latin typeface="Arial" panose="020B0604020202020204" pitchFamily="34" charset="0"/>
                <a:cs typeface="Arial" panose="020B0604020202020204" pitchFamily="34" charset="0"/>
              </a:rPr>
              <a:t>Advantages: Access to new skills, experience and ideas.</a:t>
            </a:r>
          </a:p>
          <a:p>
            <a:r>
              <a:rPr lang="en-US" sz="1100" dirty="0">
                <a:latin typeface="Arial" panose="020B0604020202020204" pitchFamily="34" charset="0"/>
                <a:cs typeface="Arial" panose="020B0604020202020204" pitchFamily="34" charset="0"/>
              </a:rPr>
              <a:t>Limitations: Higher recruitment costs and potentially longer hiring times.</a:t>
            </a:r>
          </a:p>
          <a:p>
            <a:pPr marL="0" indent="0">
              <a:buNone/>
            </a:pPr>
            <a:r>
              <a:rPr lang="en-US" sz="1100" b="1" dirty="0">
                <a:latin typeface="Arial" panose="020B0604020202020204" pitchFamily="34" charset="0"/>
                <a:cs typeface="Arial" panose="020B0604020202020204" pitchFamily="34" charset="0"/>
              </a:rPr>
              <a:t>Online recruitment</a:t>
            </a:r>
          </a:p>
          <a:p>
            <a:r>
              <a:rPr lang="en-US" sz="1100" dirty="0">
                <a:latin typeface="Arial" panose="020B0604020202020204" pitchFamily="34" charset="0"/>
                <a:cs typeface="Arial" panose="020B0604020202020204" pitchFamily="34" charset="0"/>
              </a:rPr>
              <a:t>Advertise vacancies on job websites and professional recruitment platforms.</a:t>
            </a:r>
          </a:p>
          <a:p>
            <a:r>
              <a:rPr lang="en-US" sz="1100" dirty="0">
                <a:latin typeface="Arial" panose="020B0604020202020204" pitchFamily="34" charset="0"/>
                <a:cs typeface="Arial" panose="020B0604020202020204" pitchFamily="34" charset="0"/>
              </a:rPr>
              <a:t>Advantages: Wider reach and an efficient application process.</a:t>
            </a:r>
          </a:p>
          <a:p>
            <a:r>
              <a:rPr lang="en-US" sz="1100" dirty="0">
                <a:latin typeface="Arial" panose="020B0604020202020204" pitchFamily="34" charset="0"/>
                <a:cs typeface="Arial" panose="020B0604020202020204" pitchFamily="34" charset="0"/>
              </a:rPr>
              <a:t>Limitations: High application volumes may make it harder to identify suitable candidates.</a:t>
            </a:r>
          </a:p>
          <a:p>
            <a:pPr marL="0" indent="0">
              <a:buNone/>
            </a:pPr>
            <a:r>
              <a:rPr lang="en-US" sz="1100" b="1" dirty="0">
                <a:latin typeface="Arial" panose="020B0604020202020204" pitchFamily="34" charset="0"/>
                <a:cs typeface="Arial" panose="020B0604020202020204" pitchFamily="34" charset="0"/>
              </a:rPr>
              <a:t>Social media recruitment</a:t>
            </a:r>
          </a:p>
          <a:p>
            <a:r>
              <a:rPr lang="en-US" sz="1100" dirty="0">
                <a:latin typeface="Arial" panose="020B0604020202020204" pitchFamily="34" charset="0"/>
                <a:cs typeface="Arial" panose="020B0604020202020204" pitchFamily="34" charset="0"/>
              </a:rPr>
              <a:t>Use professional networks and social media to promote vacancies and the organization's reputation as an employer.</a:t>
            </a:r>
          </a:p>
          <a:p>
            <a:r>
              <a:rPr lang="en-US" sz="1100" dirty="0">
                <a:latin typeface="Arial" panose="020B0604020202020204" pitchFamily="34" charset="0"/>
                <a:cs typeface="Arial" panose="020B0604020202020204" pitchFamily="34" charset="0"/>
              </a:rPr>
              <a:t>Advantages: Wider visibility and opportunities to reach specialist candidates.</a:t>
            </a:r>
          </a:p>
          <a:p>
            <a:r>
              <a:rPr lang="en-US" sz="1100" dirty="0">
                <a:latin typeface="Arial" panose="020B0604020202020204" pitchFamily="34" charset="0"/>
                <a:cs typeface="Arial" panose="020B0604020202020204" pitchFamily="34" charset="0"/>
              </a:rPr>
              <a:t>Limitations: Not all suitable candidates use these platforms, and applicants still require fair, consistent assessment.</a:t>
            </a:r>
          </a:p>
          <a:p>
            <a:pPr marL="0" indent="0">
              <a:buNone/>
            </a:pPr>
            <a:r>
              <a:rPr lang="en-US" sz="1100" b="1" dirty="0">
                <a:latin typeface="Arial" panose="020B0604020202020204" pitchFamily="34" charset="0"/>
                <a:cs typeface="Arial" panose="020B0604020202020204" pitchFamily="34" charset="0"/>
              </a:rPr>
              <a:t>Critical evaluation and recommendation</a:t>
            </a:r>
          </a:p>
          <a:p>
            <a:pPr marL="0" indent="0">
              <a:buNone/>
            </a:pPr>
            <a:r>
              <a:rPr lang="en-US" sz="1100" dirty="0" err="1">
                <a:latin typeface="Arial" panose="020B0604020202020204" pitchFamily="34" charset="0"/>
                <a:cs typeface="Arial" panose="020B0604020202020204" pitchFamily="34" charset="0"/>
              </a:rPr>
              <a:t>HealthConnect</a:t>
            </a:r>
            <a:r>
              <a:rPr lang="en-US" sz="1100" dirty="0">
                <a:latin typeface="Arial" panose="020B0604020202020204" pitchFamily="34" charset="0"/>
                <a:cs typeface="Arial" panose="020B0604020202020204" pitchFamily="34" charset="0"/>
              </a:rPr>
              <a:t> UK should combine different recruitment methods rather than depend on one approach. Internal recruitment can support career progression, while external recruitment can bring new skills and experience into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Online and social media recruitment can increase awareness of vacancies, but applicants must still be assessed fairly and consistently (</a:t>
            </a:r>
            <a:r>
              <a:rPr lang="en-US" sz="1100" dirty="0" err="1">
                <a:latin typeface="Arial" panose="020B0604020202020204" pitchFamily="34" charset="0"/>
                <a:cs typeface="Arial" panose="020B0604020202020204" pitchFamily="34" charset="0"/>
              </a:rPr>
              <a:t>Ladkin</a:t>
            </a:r>
            <a:r>
              <a:rPr lang="en-US" sz="1100" dirty="0">
                <a:latin typeface="Arial" panose="020B0604020202020204" pitchFamily="34" charset="0"/>
                <a:cs typeface="Arial" panose="020B0604020202020204" pitchFamily="34" charset="0"/>
              </a:rPr>
              <a:t> and </a:t>
            </a:r>
            <a:r>
              <a:rPr lang="en-US" sz="1100" dirty="0" err="1">
                <a:latin typeface="Arial" panose="020B0604020202020204" pitchFamily="34" charset="0"/>
                <a:cs typeface="Arial" panose="020B0604020202020204" pitchFamily="34" charset="0"/>
              </a:rPr>
              <a:t>Buhalis</a:t>
            </a:r>
            <a:r>
              <a:rPr lang="en-US" sz="1100" dirty="0">
                <a:latin typeface="Arial" panose="020B0604020202020204" pitchFamily="34" charset="0"/>
                <a:cs typeface="Arial" panose="020B0604020202020204" pitchFamily="34" charset="0"/>
              </a:rPr>
              <a:t>, 2016; Westwood et al., 2008).</a:t>
            </a:r>
          </a:p>
          <a:p>
            <a:pPr marL="0" indent="0">
              <a:buNone/>
            </a:pPr>
            <a:r>
              <a:rPr lang="en-US" sz="1100" dirty="0">
                <a:latin typeface="Arial" panose="020B0604020202020204" pitchFamily="34" charset="0"/>
                <a:cs typeface="Arial" panose="020B0604020202020204" pitchFamily="34" charset="0"/>
              </a:rPr>
              <a:t>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should use consistent, job-related criteria and structured interviews to support fair selection (Westwood et al., 2008).</a:t>
            </a:r>
          </a:p>
          <a:p>
            <a:pPr marL="0" indent="0">
              <a:buNone/>
            </a:pPr>
            <a:endParaRPr lang="en-US" sz="1100" dirty="0">
              <a:solidFill>
                <a:srgbClr val="FFFFFF"/>
              </a:solidFill>
            </a:endParaRPr>
          </a:p>
          <a:p>
            <a:pPr marL="0" indent="0">
              <a:buNone/>
            </a:pPr>
            <a:br>
              <a:rPr lang="en-US" sz="1100" dirty="0">
                <a:solidFill>
                  <a:srgbClr val="FFFFFF"/>
                </a:solidFill>
              </a:rPr>
            </a:br>
            <a:endParaRPr lang="en-GB" sz="1100" dirty="0">
              <a:solidFill>
                <a:srgbClr val="FFFFFF"/>
              </a:solidFill>
            </a:endParaRPr>
          </a:p>
        </p:txBody>
      </p:sp>
    </p:spTree>
    <p:extLst>
      <p:ext uri="{BB962C8B-B14F-4D97-AF65-F5344CB8AC3E}">
        <p14:creationId xmlns:p14="http://schemas.microsoft.com/office/powerpoint/2010/main" val="2877507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E034DD-9A3F-A97A-EA03-502C0DBABB6C}"/>
              </a:ext>
            </a:extLst>
          </p:cNvPr>
          <p:cNvPicPr>
            <a:picLocks noChangeAspect="1"/>
          </p:cNvPicPr>
          <p:nvPr/>
        </p:nvPicPr>
        <p:blipFill>
          <a:blip r:embed="rId2">
            <a:alphaModFix amt="60000"/>
          </a:blip>
          <a:srcRect t="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9294561-CCD9-B9B0-A6E8-9B341BD2D7E5}"/>
              </a:ext>
            </a:extLst>
          </p:cNvPr>
          <p:cNvSpPr>
            <a:spLocks noGrp="1"/>
          </p:cNvSpPr>
          <p:nvPr>
            <p:ph type="title"/>
          </p:nvPr>
        </p:nvSpPr>
        <p:spPr>
          <a:xfrm>
            <a:off x="838200" y="557189"/>
            <a:ext cx="4155825" cy="5571898"/>
          </a:xfrm>
        </p:spPr>
        <p:txBody>
          <a:bodyPr>
            <a:normAutofit/>
          </a:bodyPr>
          <a:lstStyle/>
          <a:p>
            <a:r>
              <a:rPr lang="en-GB" sz="2800" u="sng" dirty="0">
                <a:solidFill>
                  <a:schemeClr val="tx1"/>
                </a:solidFill>
                <a:latin typeface="Arial" panose="020B0604020202020204" pitchFamily="34" charset="0"/>
                <a:cs typeface="Arial" panose="020B0604020202020204" pitchFamily="34" charset="0"/>
              </a:rPr>
              <a:t>Training and Employee Development</a:t>
            </a:r>
          </a:p>
        </p:txBody>
      </p:sp>
      <p:sp>
        <p:nvSpPr>
          <p:cNvPr id="3" name="Content Placeholder 2">
            <a:extLst>
              <a:ext uri="{FF2B5EF4-FFF2-40B4-BE49-F238E27FC236}">
                <a16:creationId xmlns:a16="http://schemas.microsoft.com/office/drawing/2014/main" id="{E82C58E7-B615-2D26-A42C-E66A008C56F7}"/>
              </a:ext>
            </a:extLst>
          </p:cNvPr>
          <p:cNvSpPr>
            <a:spLocks noGrp="1"/>
          </p:cNvSpPr>
          <p:nvPr>
            <p:ph idx="1"/>
          </p:nvPr>
        </p:nvSpPr>
        <p:spPr>
          <a:xfrm>
            <a:off x="5407742" y="275303"/>
            <a:ext cx="6330363" cy="6469626"/>
          </a:xfrm>
        </p:spPr>
        <p:txBody>
          <a:bodyPr anchor="ctr">
            <a:normAutofit fontScale="77500" lnSpcReduction="20000"/>
          </a:bodyPr>
          <a:lstStyle/>
          <a:p>
            <a:pPr marL="0" indent="0">
              <a:buNone/>
            </a:pPr>
            <a:r>
              <a:rPr lang="en-US" sz="1400" b="1" dirty="0">
                <a:solidFill>
                  <a:schemeClr val="tx1"/>
                </a:solidFill>
                <a:latin typeface="Arial" panose="020B0604020202020204" pitchFamily="34" charset="0"/>
                <a:cs typeface="Arial" panose="020B0604020202020204" pitchFamily="34" charset="0"/>
              </a:rPr>
              <a:t>Building Skills for the Future</a:t>
            </a:r>
          </a:p>
          <a:p>
            <a:pPr marL="0" indent="0">
              <a:buNone/>
            </a:pPr>
            <a:r>
              <a:rPr lang="en-US" sz="1400" dirty="0">
                <a:solidFill>
                  <a:schemeClr val="tx1"/>
                </a:solidFill>
                <a:latin typeface="Arial" panose="020B0604020202020204" pitchFamily="34" charset="0"/>
                <a:cs typeface="Arial" panose="020B0604020202020204" pitchFamily="34" charset="0"/>
              </a:rPr>
              <a:t>Training can help </a:t>
            </a:r>
            <a:r>
              <a:rPr lang="en-US" sz="1400" dirty="0" err="1">
                <a:solidFill>
                  <a:schemeClr val="tx1"/>
                </a:solidFill>
                <a:latin typeface="Arial" panose="020B0604020202020204" pitchFamily="34" charset="0"/>
                <a:cs typeface="Arial" panose="020B0604020202020204" pitchFamily="34" charset="0"/>
              </a:rPr>
              <a:t>HealthConnect</a:t>
            </a:r>
            <a:r>
              <a:rPr lang="en-US" sz="1400" dirty="0">
                <a:solidFill>
                  <a:schemeClr val="tx1"/>
                </a:solidFill>
                <a:latin typeface="Arial" panose="020B0604020202020204" pitchFamily="34" charset="0"/>
                <a:cs typeface="Arial" panose="020B0604020202020204" pitchFamily="34" charset="0"/>
              </a:rPr>
              <a:t> UK address its digital skills shortages and improve employee performance.</a:t>
            </a:r>
          </a:p>
          <a:p>
            <a:pPr marL="0" indent="0">
              <a:buNone/>
            </a:pPr>
            <a:r>
              <a:rPr lang="en-US" sz="1400" dirty="0" err="1">
                <a:solidFill>
                  <a:schemeClr val="tx1"/>
                </a:solidFill>
                <a:latin typeface="Arial" panose="020B0604020202020204" pitchFamily="34" charset="0"/>
                <a:cs typeface="Arial" panose="020B0604020202020204" pitchFamily="34" charset="0"/>
              </a:rPr>
              <a:t>HealthConnect</a:t>
            </a:r>
            <a:r>
              <a:rPr lang="en-US" sz="1400" dirty="0">
                <a:solidFill>
                  <a:schemeClr val="tx1"/>
                </a:solidFill>
                <a:latin typeface="Arial" panose="020B0604020202020204" pitchFamily="34" charset="0"/>
                <a:cs typeface="Arial" panose="020B0604020202020204" pitchFamily="34" charset="0"/>
              </a:rPr>
              <a:t> UK should provide regular training to improve employees’ knowledge, confidence and job-related skills. Training in digital systems and healthcare technology could help employees adapt to changing workplace demands. The </a:t>
            </a:r>
            <a:r>
              <a:rPr lang="en-US" sz="1400" dirty="0" err="1">
                <a:solidFill>
                  <a:schemeClr val="tx1"/>
                </a:solidFill>
                <a:latin typeface="Arial" panose="020B0604020202020204" pitchFamily="34" charset="0"/>
                <a:cs typeface="Arial" panose="020B0604020202020204" pitchFamily="34" charset="0"/>
              </a:rPr>
              <a:t>organisation</a:t>
            </a:r>
            <a:r>
              <a:rPr lang="en-US" sz="1400" dirty="0">
                <a:solidFill>
                  <a:schemeClr val="tx1"/>
                </a:solidFill>
                <a:latin typeface="Arial" panose="020B0604020202020204" pitchFamily="34" charset="0"/>
                <a:cs typeface="Arial" panose="020B0604020202020204" pitchFamily="34" charset="0"/>
              </a:rPr>
              <a:t> should also provide opportunities for professional development so employees can improve their performance and progress in their careers (</a:t>
            </a:r>
            <a:r>
              <a:rPr lang="en-US" sz="1400" dirty="0" err="1">
                <a:solidFill>
                  <a:schemeClr val="tx1"/>
                </a:solidFill>
                <a:latin typeface="Arial" panose="020B0604020202020204" pitchFamily="34" charset="0"/>
                <a:cs typeface="Arial" panose="020B0604020202020204" pitchFamily="34" charset="0"/>
              </a:rPr>
              <a:t>Edstellar</a:t>
            </a:r>
            <a:r>
              <a:rPr lang="en-US" sz="1400" dirty="0">
                <a:solidFill>
                  <a:schemeClr val="tx1"/>
                </a:solidFill>
                <a:latin typeface="Arial" panose="020B0604020202020204" pitchFamily="34" charset="0"/>
                <a:cs typeface="Arial" panose="020B0604020202020204" pitchFamily="34" charset="0"/>
              </a:rPr>
              <a:t>, n.d.).</a:t>
            </a:r>
          </a:p>
          <a:p>
            <a:pPr marL="0" indent="0">
              <a:buNone/>
            </a:pPr>
            <a:r>
              <a:rPr lang="en-US" sz="1400" b="1" dirty="0">
                <a:solidFill>
                  <a:schemeClr val="tx1"/>
                </a:solidFill>
                <a:latin typeface="Arial" panose="020B0604020202020204" pitchFamily="34" charset="0"/>
                <a:cs typeface="Arial" panose="020B0604020202020204" pitchFamily="34" charset="0"/>
              </a:rPr>
              <a:t>Recommended actions</a:t>
            </a:r>
          </a:p>
          <a:p>
            <a:r>
              <a:rPr lang="en-US" sz="1400" dirty="0">
                <a:solidFill>
                  <a:schemeClr val="tx1"/>
                </a:solidFill>
                <a:latin typeface="Arial" panose="020B0604020202020204" pitchFamily="34" charset="0"/>
                <a:cs typeface="Arial" panose="020B0604020202020204" pitchFamily="34" charset="0"/>
              </a:rPr>
              <a:t>Identify each employee’s training needs.</a:t>
            </a:r>
          </a:p>
          <a:p>
            <a:r>
              <a:rPr lang="en-US" sz="1400" dirty="0">
                <a:solidFill>
                  <a:schemeClr val="tx1"/>
                </a:solidFill>
                <a:latin typeface="Arial" panose="020B0604020202020204" pitchFamily="34" charset="0"/>
                <a:cs typeface="Arial" panose="020B0604020202020204" pitchFamily="34" charset="0"/>
              </a:rPr>
              <a:t>Provide training in digital healthcare systems and online consultations.</a:t>
            </a:r>
          </a:p>
          <a:p>
            <a:r>
              <a:rPr lang="en-US" sz="1400" dirty="0">
                <a:solidFill>
                  <a:schemeClr val="tx1"/>
                </a:solidFill>
                <a:latin typeface="Arial" panose="020B0604020202020204" pitchFamily="34" charset="0"/>
                <a:cs typeface="Arial" panose="020B0604020202020204" pitchFamily="34" charset="0"/>
              </a:rPr>
              <a:t>Offer mentoring and support to new employees.</a:t>
            </a:r>
          </a:p>
          <a:p>
            <a:r>
              <a:rPr lang="en-US" sz="1400" dirty="0">
                <a:solidFill>
                  <a:schemeClr val="tx1"/>
                </a:solidFill>
                <a:latin typeface="Arial" panose="020B0604020202020204" pitchFamily="34" charset="0"/>
                <a:cs typeface="Arial" panose="020B0604020202020204" pitchFamily="34" charset="0"/>
              </a:rPr>
              <a:t>Give employees access to regular professional development.</a:t>
            </a:r>
          </a:p>
          <a:p>
            <a:r>
              <a:rPr lang="en-US" sz="1400" dirty="0">
                <a:solidFill>
                  <a:schemeClr val="tx1"/>
                </a:solidFill>
                <a:latin typeface="Arial" panose="020B0604020202020204" pitchFamily="34" charset="0"/>
                <a:cs typeface="Arial" panose="020B0604020202020204" pitchFamily="34" charset="0"/>
              </a:rPr>
              <a:t>Create clear career paths and opportunities for promotion.</a:t>
            </a:r>
          </a:p>
          <a:p>
            <a:r>
              <a:rPr lang="en-US" sz="1400" dirty="0">
                <a:solidFill>
                  <a:schemeClr val="tx1"/>
                </a:solidFill>
                <a:latin typeface="Arial" panose="020B0604020202020204" pitchFamily="34" charset="0"/>
                <a:cs typeface="Arial" panose="020B0604020202020204" pitchFamily="34" charset="0"/>
              </a:rPr>
              <a:t>Check whether training improves employees’ skills and performance.</a:t>
            </a:r>
          </a:p>
          <a:p>
            <a:pPr marL="0" indent="0">
              <a:buNone/>
            </a:pPr>
            <a:r>
              <a:rPr lang="en-US" sz="1400" b="1" dirty="0">
                <a:solidFill>
                  <a:schemeClr val="tx1"/>
                </a:solidFill>
                <a:latin typeface="Arial" panose="020B0604020202020204" pitchFamily="34" charset="0"/>
                <a:cs typeface="Arial" panose="020B0604020202020204" pitchFamily="34" charset="0"/>
              </a:rPr>
              <a:t>Application to </a:t>
            </a:r>
            <a:r>
              <a:rPr lang="en-US" sz="1400" b="1" dirty="0" err="1">
                <a:solidFill>
                  <a:schemeClr val="tx1"/>
                </a:solidFill>
                <a:latin typeface="Arial" panose="020B0604020202020204" pitchFamily="34" charset="0"/>
                <a:cs typeface="Arial" panose="020B0604020202020204" pitchFamily="34" charset="0"/>
              </a:rPr>
              <a:t>HealthConnect</a:t>
            </a:r>
            <a:r>
              <a:rPr lang="en-US" sz="1400" b="1" dirty="0">
                <a:solidFill>
                  <a:schemeClr val="tx1"/>
                </a:solidFill>
                <a:latin typeface="Arial" panose="020B0604020202020204" pitchFamily="34" charset="0"/>
                <a:cs typeface="Arial" panose="020B0604020202020204" pitchFamily="34" charset="0"/>
              </a:rPr>
              <a:t> UK</a:t>
            </a:r>
          </a:p>
          <a:p>
            <a:pPr marL="0" indent="0">
              <a:buNone/>
            </a:pPr>
            <a:r>
              <a:rPr lang="en-US" sz="1400" dirty="0">
                <a:solidFill>
                  <a:schemeClr val="tx1"/>
                </a:solidFill>
                <a:latin typeface="Arial" panose="020B0604020202020204" pitchFamily="34" charset="0"/>
                <a:cs typeface="Arial" panose="020B0604020202020204" pitchFamily="34" charset="0"/>
              </a:rPr>
              <a:t>Employees who understand digital healthcare systems may be better prepared to support patients and work with other professionals.</a:t>
            </a:r>
          </a:p>
          <a:p>
            <a:pPr marL="0" indent="0">
              <a:buNone/>
            </a:pPr>
            <a:r>
              <a:rPr lang="en-US" sz="1400" dirty="0">
                <a:solidFill>
                  <a:schemeClr val="tx1"/>
                </a:solidFill>
                <a:latin typeface="Arial" panose="020B0604020202020204" pitchFamily="34" charset="0"/>
                <a:cs typeface="Arial" panose="020B0604020202020204" pitchFamily="34" charset="0"/>
              </a:rPr>
              <a:t>Training can also show employees that the </a:t>
            </a:r>
            <a:r>
              <a:rPr lang="en-US" sz="1400" dirty="0" err="1">
                <a:solidFill>
                  <a:schemeClr val="tx1"/>
                </a:solidFill>
                <a:latin typeface="Arial" panose="020B0604020202020204" pitchFamily="34" charset="0"/>
                <a:cs typeface="Arial" panose="020B0604020202020204" pitchFamily="34" charset="0"/>
              </a:rPr>
              <a:t>organisation</a:t>
            </a:r>
            <a:r>
              <a:rPr lang="en-US" sz="1400" dirty="0">
                <a:solidFill>
                  <a:schemeClr val="tx1"/>
                </a:solidFill>
                <a:latin typeface="Arial" panose="020B0604020202020204" pitchFamily="34" charset="0"/>
                <a:cs typeface="Arial" panose="020B0604020202020204" pitchFamily="34" charset="0"/>
              </a:rPr>
              <a:t> values their development.</a:t>
            </a:r>
          </a:p>
          <a:p>
            <a:pPr marL="0" indent="0">
              <a:buNone/>
            </a:pPr>
            <a:r>
              <a:rPr lang="en-US" sz="1400" b="1" dirty="0">
                <a:solidFill>
                  <a:schemeClr val="tx1"/>
                </a:solidFill>
                <a:latin typeface="Arial" panose="020B0604020202020204" pitchFamily="34" charset="0"/>
                <a:cs typeface="Arial" panose="020B0604020202020204" pitchFamily="34" charset="0"/>
              </a:rPr>
              <a:t>Critical analysis</a:t>
            </a:r>
          </a:p>
          <a:p>
            <a:pPr marL="0" indent="0">
              <a:buNone/>
            </a:pPr>
            <a:r>
              <a:rPr lang="en-US" sz="1400" dirty="0">
                <a:solidFill>
                  <a:schemeClr val="tx1"/>
                </a:solidFill>
                <a:latin typeface="Arial" panose="020B0604020202020204" pitchFamily="34" charset="0"/>
                <a:cs typeface="Arial" panose="020B0604020202020204" pitchFamily="34" charset="0"/>
              </a:rPr>
              <a:t>External recruitment may provide specialist skills more quickly, but it can be expensive.</a:t>
            </a:r>
          </a:p>
          <a:p>
            <a:pPr marL="0" indent="0">
              <a:buNone/>
            </a:pPr>
            <a:r>
              <a:rPr lang="en-US" sz="1400" dirty="0">
                <a:solidFill>
                  <a:schemeClr val="tx1"/>
                </a:solidFill>
                <a:latin typeface="Arial" panose="020B0604020202020204" pitchFamily="34" charset="0"/>
                <a:cs typeface="Arial" panose="020B0604020202020204" pitchFamily="34" charset="0"/>
              </a:rPr>
              <a:t>Training existing employees may cost less in the long term and help retain </a:t>
            </a:r>
            <a:r>
              <a:rPr lang="en-US" sz="1400" dirty="0" err="1">
                <a:solidFill>
                  <a:schemeClr val="tx1"/>
                </a:solidFill>
                <a:latin typeface="Arial" panose="020B0604020202020204" pitchFamily="34" charset="0"/>
                <a:cs typeface="Arial" panose="020B0604020202020204" pitchFamily="34" charset="0"/>
              </a:rPr>
              <a:t>organisational</a:t>
            </a:r>
            <a:r>
              <a:rPr lang="en-US" sz="1400" dirty="0">
                <a:solidFill>
                  <a:schemeClr val="tx1"/>
                </a:solidFill>
                <a:latin typeface="Arial" panose="020B0604020202020204" pitchFamily="34" charset="0"/>
                <a:cs typeface="Arial" panose="020B0604020202020204" pitchFamily="34" charset="0"/>
              </a:rPr>
              <a:t> knowledge. However, employees need enough time and support to complete their training.</a:t>
            </a:r>
          </a:p>
          <a:p>
            <a:pPr marL="0" indent="0">
              <a:buNone/>
            </a:pPr>
            <a:r>
              <a:rPr lang="en-US" sz="1400" b="1" dirty="0">
                <a:solidFill>
                  <a:schemeClr val="tx1"/>
                </a:solidFill>
                <a:latin typeface="Arial" panose="020B0604020202020204" pitchFamily="34" charset="0"/>
                <a:cs typeface="Arial" panose="020B0604020202020204" pitchFamily="34" charset="0"/>
              </a:rPr>
              <a:t>Recommendation: </a:t>
            </a:r>
            <a:r>
              <a:rPr lang="en-US" sz="1400" dirty="0" err="1">
                <a:solidFill>
                  <a:schemeClr val="tx1"/>
                </a:solidFill>
                <a:latin typeface="Arial" panose="020B0604020202020204" pitchFamily="34" charset="0"/>
                <a:cs typeface="Arial" panose="020B0604020202020204" pitchFamily="34" charset="0"/>
              </a:rPr>
              <a:t>HealthConnect</a:t>
            </a:r>
            <a:r>
              <a:rPr lang="en-US" sz="1400" dirty="0">
                <a:solidFill>
                  <a:schemeClr val="tx1"/>
                </a:solidFill>
                <a:latin typeface="Arial" panose="020B0604020202020204" pitchFamily="34" charset="0"/>
                <a:cs typeface="Arial" panose="020B0604020202020204" pitchFamily="34" charset="0"/>
              </a:rPr>
              <a:t> UK should combine targeted recruitment with ongoing training and development.</a:t>
            </a:r>
          </a:p>
          <a:p>
            <a:pPr marL="0" indent="0">
              <a:buNone/>
            </a:pPr>
            <a:r>
              <a:rPr lang="en-US" sz="1400" dirty="0">
                <a:solidFill>
                  <a:schemeClr val="tx1"/>
                </a:solidFill>
                <a:latin typeface="Arial" panose="020B0604020202020204" pitchFamily="34" charset="0"/>
                <a:cs typeface="Arial" panose="020B0604020202020204" pitchFamily="34" charset="0"/>
              </a:rPr>
              <a:t>The </a:t>
            </a:r>
            <a:r>
              <a:rPr lang="en-US" sz="1400" dirty="0" err="1">
                <a:solidFill>
                  <a:schemeClr val="tx1"/>
                </a:solidFill>
                <a:latin typeface="Arial" panose="020B0604020202020204" pitchFamily="34" charset="0"/>
                <a:cs typeface="Arial" panose="020B0604020202020204" pitchFamily="34" charset="0"/>
              </a:rPr>
              <a:t>organisation</a:t>
            </a:r>
            <a:r>
              <a:rPr lang="en-US" sz="1400" dirty="0">
                <a:solidFill>
                  <a:schemeClr val="tx1"/>
                </a:solidFill>
                <a:latin typeface="Arial" panose="020B0604020202020204" pitchFamily="34" charset="0"/>
                <a:cs typeface="Arial" panose="020B0604020202020204" pitchFamily="34" charset="0"/>
              </a:rPr>
              <a:t> should measure training success through skills assessments, employee feedback and job performance.</a:t>
            </a:r>
          </a:p>
          <a:p>
            <a:pPr marL="0" indent="0">
              <a:buNone/>
            </a:pPr>
            <a:br>
              <a:rPr lang="en-US" sz="1400" dirty="0">
                <a:solidFill>
                  <a:schemeClr val="tx1"/>
                </a:solidFill>
                <a:latin typeface="Arial" panose="020B0604020202020204" pitchFamily="34" charset="0"/>
                <a:cs typeface="Arial" panose="020B0604020202020204" pitchFamily="34" charset="0"/>
              </a:rPr>
            </a:br>
            <a:endParaRPr lang="en-US" sz="1400" dirty="0">
              <a:solidFill>
                <a:schemeClr val="tx1"/>
              </a:solidFill>
              <a:latin typeface="Arial" panose="020B0604020202020204" pitchFamily="34" charset="0"/>
              <a:cs typeface="Arial" panose="020B0604020202020204" pitchFamily="34" charset="0"/>
            </a:endParaRPr>
          </a:p>
          <a:p>
            <a:pPr marL="0" indent="0">
              <a:buNone/>
            </a:pPr>
            <a:endParaRPr lang="en-GB" sz="1000" dirty="0">
              <a:solidFill>
                <a:srgbClr val="FFFFFF"/>
              </a:solidFill>
            </a:endParaRPr>
          </a:p>
        </p:txBody>
      </p:sp>
    </p:spTree>
    <p:extLst>
      <p:ext uri="{BB962C8B-B14F-4D97-AF65-F5344CB8AC3E}">
        <p14:creationId xmlns:p14="http://schemas.microsoft.com/office/powerpoint/2010/main" val="1615078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819294-B4FB-1D63-A6EA-C0FCEA63D965}"/>
              </a:ext>
            </a:extLst>
          </p:cNvPr>
          <p:cNvPicPr>
            <a:picLocks noChangeAspect="1"/>
          </p:cNvPicPr>
          <p:nvPr/>
        </p:nvPicPr>
        <p:blipFill>
          <a:blip r:embed="rId3"/>
          <a:srcRect l="27406" r="25407"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B13A61D3-BC3D-01B9-CD35-6AE2AA63C4AA}"/>
              </a:ext>
            </a:extLst>
          </p:cNvPr>
          <p:cNvSpPr>
            <a:spLocks noGrp="1"/>
          </p:cNvSpPr>
          <p:nvPr>
            <p:ph type="title"/>
          </p:nvPr>
        </p:nvSpPr>
        <p:spPr>
          <a:xfrm>
            <a:off x="481012" y="485775"/>
            <a:ext cx="2825506" cy="5719762"/>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Employee Retention and Motivation</a:t>
            </a:r>
          </a:p>
        </p:txBody>
      </p:sp>
      <p:sp>
        <p:nvSpPr>
          <p:cNvPr id="3" name="Content Placeholder 2">
            <a:extLst>
              <a:ext uri="{FF2B5EF4-FFF2-40B4-BE49-F238E27FC236}">
                <a16:creationId xmlns:a16="http://schemas.microsoft.com/office/drawing/2014/main" id="{9851F438-C3C7-1D63-6727-9811132197BD}"/>
              </a:ext>
            </a:extLst>
          </p:cNvPr>
          <p:cNvSpPr>
            <a:spLocks noGrp="1"/>
          </p:cNvSpPr>
          <p:nvPr>
            <p:ph idx="1"/>
          </p:nvPr>
        </p:nvSpPr>
        <p:spPr>
          <a:xfrm>
            <a:off x="8544449" y="793280"/>
            <a:ext cx="3469752" cy="5894038"/>
          </a:xfrm>
        </p:spPr>
        <p:txBody>
          <a:bodyPr anchor="ctr">
            <a:normAutofit fontScale="25000" lnSpcReduction="20000"/>
          </a:bodyPr>
          <a:lstStyle/>
          <a:p>
            <a:pPr marL="0" indent="0">
              <a:buNone/>
            </a:pPr>
            <a:r>
              <a:rPr lang="en-US" sz="4400" b="1" dirty="0">
                <a:solidFill>
                  <a:schemeClr val="tx1"/>
                </a:solidFill>
                <a:latin typeface="Arial" panose="020B0604020202020204" pitchFamily="34" charset="0"/>
                <a:cs typeface="Arial" panose="020B0604020202020204" pitchFamily="34" charset="0"/>
              </a:rPr>
              <a:t>Keeping Employees in the </a:t>
            </a:r>
            <a:r>
              <a:rPr lang="en-US" sz="4400" b="1" dirty="0" err="1">
                <a:solidFill>
                  <a:schemeClr val="tx1"/>
                </a:solidFill>
                <a:latin typeface="Arial" panose="020B0604020202020204" pitchFamily="34" charset="0"/>
                <a:cs typeface="Arial" panose="020B0604020202020204" pitchFamily="34" charset="0"/>
              </a:rPr>
              <a:t>Organisation</a:t>
            </a:r>
            <a:endParaRPr lang="en-US" sz="4400" b="1" dirty="0">
              <a:solidFill>
                <a:schemeClr val="tx1"/>
              </a:solidFill>
              <a:latin typeface="Arial" panose="020B0604020202020204" pitchFamily="34" charset="0"/>
              <a:cs typeface="Arial" panose="020B0604020202020204" pitchFamily="34" charset="0"/>
            </a:endParaRPr>
          </a:p>
          <a:p>
            <a:pPr marL="0" indent="0">
              <a:buNone/>
            </a:pPr>
            <a:r>
              <a:rPr lang="en-US" sz="4400" dirty="0">
                <a:solidFill>
                  <a:schemeClr val="tx1"/>
                </a:solidFill>
                <a:latin typeface="Arial" panose="020B0604020202020204" pitchFamily="34" charset="0"/>
                <a:cs typeface="Arial" panose="020B0604020202020204" pitchFamily="34" charset="0"/>
              </a:rPr>
              <a:t>High staff turnover can increase recruitment costs, disrupt teamwork and lead to the loss of valuable experience.</a:t>
            </a:r>
          </a:p>
          <a:p>
            <a:pPr marL="0" indent="0">
              <a:buNone/>
            </a:pP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needs to understand why employees leave before deciding how to improve retention.</a:t>
            </a:r>
          </a:p>
          <a:p>
            <a:pPr marL="0" indent="0">
              <a:buNone/>
            </a:pPr>
            <a:r>
              <a:rPr lang="en-US" sz="4400" b="1" dirty="0">
                <a:solidFill>
                  <a:schemeClr val="tx1"/>
                </a:solidFill>
                <a:latin typeface="Arial" panose="020B0604020202020204" pitchFamily="34" charset="0"/>
                <a:cs typeface="Arial" panose="020B0604020202020204" pitchFamily="34" charset="0"/>
              </a:rPr>
              <a:t>Recommended actions</a:t>
            </a:r>
          </a:p>
          <a:p>
            <a:r>
              <a:rPr lang="en-US" sz="4400" dirty="0">
                <a:solidFill>
                  <a:schemeClr val="tx1"/>
                </a:solidFill>
                <a:latin typeface="Arial" panose="020B0604020202020204" pitchFamily="34" charset="0"/>
                <a:cs typeface="Arial" panose="020B0604020202020204" pitchFamily="34" charset="0"/>
              </a:rPr>
              <a:t>Provide fair and competitive pay.</a:t>
            </a:r>
          </a:p>
          <a:p>
            <a:r>
              <a:rPr lang="en-US" sz="4400" dirty="0" err="1">
                <a:solidFill>
                  <a:schemeClr val="tx1"/>
                </a:solidFill>
                <a:latin typeface="Arial" panose="020B0604020202020204" pitchFamily="34" charset="0"/>
                <a:cs typeface="Arial" panose="020B0604020202020204" pitchFamily="34" charset="0"/>
              </a:rPr>
              <a:t>Recognise</a:t>
            </a:r>
            <a:r>
              <a:rPr lang="en-US" sz="4400" dirty="0">
                <a:solidFill>
                  <a:schemeClr val="tx1"/>
                </a:solidFill>
                <a:latin typeface="Arial" panose="020B0604020202020204" pitchFamily="34" charset="0"/>
                <a:cs typeface="Arial" panose="020B0604020202020204" pitchFamily="34" charset="0"/>
              </a:rPr>
              <a:t> employees’ achievements.</a:t>
            </a:r>
          </a:p>
          <a:p>
            <a:r>
              <a:rPr lang="en-US" sz="4400" dirty="0">
                <a:solidFill>
                  <a:schemeClr val="tx1"/>
                </a:solidFill>
                <a:latin typeface="Arial" panose="020B0604020202020204" pitchFamily="34" charset="0"/>
                <a:cs typeface="Arial" panose="020B0604020202020204" pitchFamily="34" charset="0"/>
              </a:rPr>
              <a:t>Offer opportunities for promotion and career development.</a:t>
            </a:r>
          </a:p>
          <a:p>
            <a:r>
              <a:rPr lang="en-US" sz="4400" dirty="0">
                <a:solidFill>
                  <a:schemeClr val="tx1"/>
                </a:solidFill>
                <a:latin typeface="Arial" panose="020B0604020202020204" pitchFamily="34" charset="0"/>
                <a:cs typeface="Arial" panose="020B0604020202020204" pitchFamily="34" charset="0"/>
              </a:rPr>
              <a:t>Improve communication between employees and managers.</a:t>
            </a:r>
          </a:p>
          <a:p>
            <a:r>
              <a:rPr lang="en-US" sz="4400" dirty="0">
                <a:solidFill>
                  <a:schemeClr val="tx1"/>
                </a:solidFill>
                <a:latin typeface="Arial" panose="020B0604020202020204" pitchFamily="34" charset="0"/>
                <a:cs typeface="Arial" panose="020B0604020202020204" pitchFamily="34" charset="0"/>
              </a:rPr>
              <a:t>Provide regular feedback and career discussions.</a:t>
            </a:r>
          </a:p>
          <a:p>
            <a:r>
              <a:rPr lang="en-US" sz="4400" dirty="0">
                <a:solidFill>
                  <a:schemeClr val="tx1"/>
                </a:solidFill>
                <a:latin typeface="Arial" panose="020B0604020202020204" pitchFamily="34" charset="0"/>
                <a:cs typeface="Arial" panose="020B0604020202020204" pitchFamily="34" charset="0"/>
              </a:rPr>
              <a:t>Use exit interviews to understand why employees leave.</a:t>
            </a:r>
          </a:p>
          <a:p>
            <a:pPr marL="0" indent="0">
              <a:buNone/>
            </a:pPr>
            <a:r>
              <a:rPr lang="en-US" sz="4400" b="1" dirty="0">
                <a:solidFill>
                  <a:schemeClr val="tx1"/>
                </a:solidFill>
                <a:latin typeface="Arial" panose="020B0604020202020204" pitchFamily="34" charset="0"/>
                <a:cs typeface="Arial" panose="020B0604020202020204" pitchFamily="34" charset="0"/>
              </a:rPr>
              <a:t>Critical analysis</a:t>
            </a:r>
          </a:p>
          <a:p>
            <a:pPr marL="0" indent="0">
              <a:buNone/>
            </a:pPr>
            <a:r>
              <a:rPr lang="en-US" sz="4400" dirty="0">
                <a:solidFill>
                  <a:schemeClr val="tx1"/>
                </a:solidFill>
                <a:latin typeface="Arial" panose="020B0604020202020204" pitchFamily="34" charset="0"/>
                <a:cs typeface="Arial" panose="020B0604020202020204" pitchFamily="34" charset="0"/>
              </a:rPr>
              <a:t>Increasing pay may help attract employees, but it may not solve problems caused by poor management or excessive workloads.</a:t>
            </a:r>
          </a:p>
          <a:p>
            <a:pPr marL="0" indent="0">
              <a:buNone/>
            </a:pPr>
            <a:r>
              <a:rPr lang="en-US" sz="4400" dirty="0">
                <a:solidFill>
                  <a:schemeClr val="tx1"/>
                </a:solidFill>
                <a:latin typeface="Arial" panose="020B0604020202020204" pitchFamily="34" charset="0"/>
                <a:cs typeface="Arial" panose="020B0604020202020204" pitchFamily="34" charset="0"/>
              </a:rPr>
              <a:t>Recognition and career development can improve motivation, but they will have limited impact if employees feel overworked or unfairly treated.</a:t>
            </a:r>
          </a:p>
          <a:p>
            <a:pPr marL="0" indent="0">
              <a:buNone/>
            </a:pPr>
            <a:r>
              <a:rPr lang="en-US" sz="4400" b="1" dirty="0">
                <a:solidFill>
                  <a:schemeClr val="tx1"/>
                </a:solidFill>
                <a:latin typeface="Arial" panose="020B0604020202020204" pitchFamily="34" charset="0"/>
                <a:cs typeface="Arial" panose="020B0604020202020204" pitchFamily="34" charset="0"/>
              </a:rPr>
              <a:t>Recommendation: </a:t>
            </a: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should combine fair pay with recognition, career opportunities and supportive management.</a:t>
            </a:r>
          </a:p>
          <a:p>
            <a:pPr marL="0" indent="0">
              <a:buNone/>
            </a:pPr>
            <a:r>
              <a:rPr lang="en-US" sz="4400" dirty="0">
                <a:solidFill>
                  <a:schemeClr val="tx1"/>
                </a:solidFill>
                <a:latin typeface="Arial" panose="020B0604020202020204" pitchFamily="34" charset="0"/>
                <a:cs typeface="Arial" panose="020B0604020202020204" pitchFamily="34" charset="0"/>
              </a:rPr>
              <a:t>This addresses both working conditions and the factors that encourage employees to stay.</a:t>
            </a:r>
          </a:p>
          <a:p>
            <a:pPr marL="0" indent="0">
              <a:buNone/>
            </a:pP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should improve employee retention by </a:t>
            </a:r>
            <a:r>
              <a:rPr lang="en-US" sz="4400" dirty="0" err="1">
                <a:solidFill>
                  <a:schemeClr val="tx1"/>
                </a:solidFill>
                <a:latin typeface="Arial" panose="020B0604020202020204" pitchFamily="34" charset="0"/>
                <a:cs typeface="Arial" panose="020B0604020202020204" pitchFamily="34" charset="0"/>
              </a:rPr>
              <a:t>recognising</a:t>
            </a:r>
            <a:r>
              <a:rPr lang="en-US" sz="4400" dirty="0">
                <a:solidFill>
                  <a:schemeClr val="tx1"/>
                </a:solidFill>
                <a:latin typeface="Arial" panose="020B0604020202020204" pitchFamily="34" charset="0"/>
                <a:cs typeface="Arial" panose="020B0604020202020204" pitchFamily="34" charset="0"/>
              </a:rPr>
              <a:t> staff contributions, offering career development opportunities and listening to employee concerns. Fair working conditions and supportive management may also encourage employees to remain with the </a:t>
            </a:r>
            <a:r>
              <a:rPr lang="en-US" sz="4400" dirty="0" err="1">
                <a:solidFill>
                  <a:schemeClr val="tx1"/>
                </a:solidFill>
                <a:latin typeface="Arial" panose="020B0604020202020204" pitchFamily="34" charset="0"/>
                <a:cs typeface="Arial" panose="020B0604020202020204" pitchFamily="34" charset="0"/>
              </a:rPr>
              <a:t>organisation</a:t>
            </a:r>
            <a:r>
              <a:rPr lang="en-US" sz="4400" dirty="0">
                <a:solidFill>
                  <a:schemeClr val="tx1"/>
                </a:solidFill>
                <a:latin typeface="Arial" panose="020B0604020202020204" pitchFamily="34" charset="0"/>
                <a:cs typeface="Arial" panose="020B0604020202020204" pitchFamily="34" charset="0"/>
              </a:rPr>
              <a:t>. Reviewing staff feedback and turnover rates can help identify problems and guide improvements to recruitment and retention practices (Alkan et al., 2024).</a:t>
            </a:r>
          </a:p>
          <a:p>
            <a:pPr marL="0" indent="0">
              <a:buNone/>
            </a:pPr>
            <a:endParaRPr lang="en-US" sz="4400" dirty="0"/>
          </a:p>
          <a:p>
            <a:pPr marL="0" indent="0">
              <a:buNone/>
            </a:pPr>
            <a:endParaRPr lang="en-GB" sz="700" dirty="0"/>
          </a:p>
        </p:txBody>
      </p:sp>
    </p:spTree>
    <p:extLst>
      <p:ext uri="{BB962C8B-B14F-4D97-AF65-F5344CB8AC3E}">
        <p14:creationId xmlns:p14="http://schemas.microsoft.com/office/powerpoint/2010/main" val="80690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D4AC2-A2BB-473F-4312-89DE95C5A0A7}"/>
              </a:ext>
            </a:extLst>
          </p:cNvPr>
          <p:cNvSpPr>
            <a:spLocks noGrp="1"/>
          </p:cNvSpPr>
          <p:nvPr>
            <p:ph type="title"/>
          </p:nvPr>
        </p:nvSpPr>
        <p:spPr>
          <a:xfrm>
            <a:off x="1137033" y="670559"/>
            <a:ext cx="4683321" cy="2148841"/>
          </a:xfrm>
        </p:spPr>
        <p:txBody>
          <a:bodyPr anchor="t">
            <a:normAutofit/>
          </a:bodyPr>
          <a:lstStyle/>
          <a:p>
            <a:r>
              <a:rPr lang="en-GB" sz="2800" b="1" u="sng" dirty="0">
                <a:solidFill>
                  <a:schemeClr val="tx1"/>
                </a:solidFill>
                <a:latin typeface="Arial" panose="020B0604020202020204" pitchFamily="34" charset="0"/>
                <a:cs typeface="Arial" panose="020B0604020202020204" pitchFamily="34" charset="0"/>
              </a:rPr>
              <a:t>Employee Wellbeing and Burnout</a:t>
            </a:r>
          </a:p>
        </p:txBody>
      </p:sp>
      <p:sp>
        <p:nvSpPr>
          <p:cNvPr id="3" name="Content Placeholder 2">
            <a:extLst>
              <a:ext uri="{FF2B5EF4-FFF2-40B4-BE49-F238E27FC236}">
                <a16:creationId xmlns:a16="http://schemas.microsoft.com/office/drawing/2014/main" id="{FF7C2665-781A-A4C3-6A78-CFEE9093DD63}"/>
              </a:ext>
            </a:extLst>
          </p:cNvPr>
          <p:cNvSpPr>
            <a:spLocks noGrp="1"/>
          </p:cNvSpPr>
          <p:nvPr>
            <p:ph idx="1"/>
          </p:nvPr>
        </p:nvSpPr>
        <p:spPr>
          <a:xfrm>
            <a:off x="6371648" y="176981"/>
            <a:ext cx="4981138" cy="5938654"/>
          </a:xfrm>
        </p:spPr>
        <p:txBody>
          <a:bodyPr anchor="t">
            <a:noAutofit/>
          </a:bodyPr>
          <a:lstStyle/>
          <a:p>
            <a:pPr marL="0" indent="0">
              <a:buNone/>
            </a:pPr>
            <a:r>
              <a:rPr lang="en-US" sz="1100" b="1" dirty="0">
                <a:solidFill>
                  <a:schemeClr val="tx1"/>
                </a:solidFill>
                <a:latin typeface="Arial" panose="020B0604020202020204" pitchFamily="34" charset="0"/>
                <a:cs typeface="Arial" panose="020B0604020202020204" pitchFamily="34" charset="0"/>
              </a:rPr>
              <a:t>Supporting a Healthier Workforce</a:t>
            </a:r>
          </a:p>
          <a:p>
            <a:pPr marL="0" indent="0">
              <a:buNone/>
            </a:pPr>
            <a:r>
              <a:rPr lang="en-US" sz="1100" dirty="0">
                <a:solidFill>
                  <a:schemeClr val="tx1"/>
                </a:solidFill>
                <a:latin typeface="Arial" panose="020B0604020202020204" pitchFamily="34" charset="0"/>
                <a:cs typeface="Arial" panose="020B0604020202020204" pitchFamily="34" charset="0"/>
              </a:rPr>
              <a:t>Burnout can develop when employees experience ongoing work pressure without enough time, support or resources to manage their responsibilities.</a:t>
            </a:r>
          </a:p>
          <a:p>
            <a:pPr marL="0" indent="0">
              <a:buNone/>
            </a:pPr>
            <a:r>
              <a:rPr lang="en-US" sz="1100" dirty="0">
                <a:solidFill>
                  <a:schemeClr val="tx1"/>
                </a:solidFill>
                <a:latin typeface="Arial" panose="020B0604020202020204" pitchFamily="34" charset="0"/>
                <a:cs typeface="Arial" panose="020B0604020202020204" pitchFamily="34" charset="0"/>
              </a:rPr>
              <a:t>This is a serious concern for a growing digital healthcare </a:t>
            </a:r>
            <a:r>
              <a:rPr lang="en-US" sz="1100" dirty="0" err="1">
                <a:solidFill>
                  <a:schemeClr val="tx1"/>
                </a:solidFill>
                <a:latin typeface="Arial" panose="020B0604020202020204" pitchFamily="34" charset="0"/>
                <a:cs typeface="Arial" panose="020B0604020202020204" pitchFamily="34" charset="0"/>
              </a:rPr>
              <a:t>organisation</a:t>
            </a:r>
            <a:r>
              <a:rPr lang="en-US" sz="1100" dirty="0">
                <a:solidFill>
                  <a:schemeClr val="tx1"/>
                </a:solidFill>
                <a:latin typeface="Arial" panose="020B0604020202020204" pitchFamily="34" charset="0"/>
                <a:cs typeface="Arial" panose="020B0604020202020204" pitchFamily="34" charset="0"/>
              </a:rPr>
              <a:t>.</a:t>
            </a:r>
          </a:p>
          <a:p>
            <a:pPr marL="0" indent="0">
              <a:buNone/>
            </a:pPr>
            <a:r>
              <a:rPr lang="en-US" sz="1100" b="1" dirty="0">
                <a:solidFill>
                  <a:schemeClr val="tx1"/>
                </a:solidFill>
                <a:latin typeface="Arial" panose="020B0604020202020204" pitchFamily="34" charset="0"/>
                <a:cs typeface="Arial" panose="020B0604020202020204" pitchFamily="34" charset="0"/>
              </a:rPr>
              <a:t>Recommended actions</a:t>
            </a:r>
          </a:p>
          <a:p>
            <a:r>
              <a:rPr lang="en-US" sz="1100" dirty="0">
                <a:solidFill>
                  <a:schemeClr val="tx1"/>
                </a:solidFill>
                <a:latin typeface="Arial" panose="020B0604020202020204" pitchFamily="34" charset="0"/>
                <a:cs typeface="Arial" panose="020B0604020202020204" pitchFamily="34" charset="0"/>
              </a:rPr>
              <a:t>Review workloads and staffing levels regularly.</a:t>
            </a:r>
          </a:p>
          <a:p>
            <a:r>
              <a:rPr lang="en-US" sz="1100" dirty="0">
                <a:solidFill>
                  <a:schemeClr val="tx1"/>
                </a:solidFill>
                <a:latin typeface="Arial" panose="020B0604020202020204" pitchFamily="34" charset="0"/>
                <a:cs typeface="Arial" panose="020B0604020202020204" pitchFamily="34" charset="0"/>
              </a:rPr>
              <a:t>Offer flexible working where the role allows it.</a:t>
            </a:r>
          </a:p>
          <a:p>
            <a:r>
              <a:rPr lang="en-US" sz="1100" dirty="0">
                <a:solidFill>
                  <a:schemeClr val="tx1"/>
                </a:solidFill>
                <a:latin typeface="Arial" panose="020B0604020202020204" pitchFamily="34" charset="0"/>
                <a:cs typeface="Arial" panose="020B0604020202020204" pitchFamily="34" charset="0"/>
              </a:rPr>
              <a:t>Provide access to confidential mental health support.</a:t>
            </a:r>
          </a:p>
          <a:p>
            <a:r>
              <a:rPr lang="en-US" sz="1100" dirty="0">
                <a:solidFill>
                  <a:schemeClr val="tx1"/>
                </a:solidFill>
                <a:latin typeface="Arial" panose="020B0604020202020204" pitchFamily="34" charset="0"/>
                <a:cs typeface="Arial" panose="020B0604020202020204" pitchFamily="34" charset="0"/>
              </a:rPr>
              <a:t>Train managers to </a:t>
            </a:r>
            <a:r>
              <a:rPr lang="en-US" sz="1100" dirty="0" err="1">
                <a:solidFill>
                  <a:schemeClr val="tx1"/>
                </a:solidFill>
                <a:latin typeface="Arial" panose="020B0604020202020204" pitchFamily="34" charset="0"/>
                <a:cs typeface="Arial" panose="020B0604020202020204" pitchFamily="34" charset="0"/>
              </a:rPr>
              <a:t>recognise</a:t>
            </a:r>
            <a:r>
              <a:rPr lang="en-US" sz="1100" dirty="0">
                <a:solidFill>
                  <a:schemeClr val="tx1"/>
                </a:solidFill>
                <a:latin typeface="Arial" panose="020B0604020202020204" pitchFamily="34" charset="0"/>
                <a:cs typeface="Arial" panose="020B0604020202020204" pitchFamily="34" charset="0"/>
              </a:rPr>
              <a:t> signs of stress.</a:t>
            </a:r>
          </a:p>
          <a:p>
            <a:r>
              <a:rPr lang="en-US" sz="1100" dirty="0">
                <a:solidFill>
                  <a:schemeClr val="tx1"/>
                </a:solidFill>
                <a:latin typeface="Arial" panose="020B0604020202020204" pitchFamily="34" charset="0"/>
                <a:cs typeface="Arial" panose="020B0604020202020204" pitchFamily="34" charset="0"/>
              </a:rPr>
              <a:t>Give employees opportunities to raise concerns.</a:t>
            </a:r>
          </a:p>
          <a:p>
            <a:r>
              <a:rPr lang="en-US" sz="1100" dirty="0">
                <a:solidFill>
                  <a:schemeClr val="tx1"/>
                </a:solidFill>
                <a:latin typeface="Arial" panose="020B0604020202020204" pitchFamily="34" charset="0"/>
                <a:cs typeface="Arial" panose="020B0604020202020204" pitchFamily="34" charset="0"/>
              </a:rPr>
              <a:t>Make sure employees receive suitable breaks and time to recover.</a:t>
            </a:r>
          </a:p>
          <a:p>
            <a:pPr marL="0" indent="0">
              <a:buNone/>
            </a:pPr>
            <a:r>
              <a:rPr lang="en-US" sz="1100" b="1" dirty="0">
                <a:solidFill>
                  <a:schemeClr val="tx1"/>
                </a:solidFill>
                <a:latin typeface="Arial" panose="020B0604020202020204" pitchFamily="34" charset="0"/>
                <a:cs typeface="Arial" panose="020B0604020202020204" pitchFamily="34" charset="0"/>
              </a:rPr>
              <a:t>The Job Demands–Resources Model</a:t>
            </a:r>
          </a:p>
          <a:p>
            <a:pPr marL="0" indent="0">
              <a:buNone/>
            </a:pPr>
            <a:r>
              <a:rPr lang="en-US" sz="1100" dirty="0">
                <a:solidFill>
                  <a:schemeClr val="tx1"/>
                </a:solidFill>
                <a:latin typeface="Arial" panose="020B0604020202020204" pitchFamily="34" charset="0"/>
                <a:cs typeface="Arial" panose="020B0604020202020204" pitchFamily="34" charset="0"/>
              </a:rPr>
              <a:t>For </a:t>
            </a: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resources may include supportive managers, sufficient staffing, suitable technology and clear responsibilities.</a:t>
            </a:r>
          </a:p>
          <a:p>
            <a:pPr marL="0" indent="0">
              <a:buNone/>
            </a:pPr>
            <a:r>
              <a:rPr lang="en-US" sz="1100" b="1" dirty="0">
                <a:solidFill>
                  <a:schemeClr val="tx1"/>
                </a:solidFill>
                <a:latin typeface="Arial" panose="020B0604020202020204" pitchFamily="34" charset="0"/>
                <a:cs typeface="Arial" panose="020B0604020202020204" pitchFamily="34" charset="0"/>
              </a:rPr>
              <a:t>Critical analysis</a:t>
            </a:r>
          </a:p>
          <a:p>
            <a:pPr marL="0" indent="0">
              <a:buNone/>
            </a:pPr>
            <a:r>
              <a:rPr lang="en-US" sz="1100" dirty="0">
                <a:solidFill>
                  <a:schemeClr val="tx1"/>
                </a:solidFill>
                <a:latin typeface="Arial" panose="020B0604020202020204" pitchFamily="34" charset="0"/>
                <a:cs typeface="Arial" panose="020B0604020202020204" pitchFamily="34" charset="0"/>
              </a:rPr>
              <a:t>Wellbeing </a:t>
            </a:r>
            <a:r>
              <a:rPr lang="en-US" sz="1100" dirty="0" err="1">
                <a:solidFill>
                  <a:schemeClr val="tx1"/>
                </a:solidFill>
                <a:latin typeface="Arial" panose="020B0604020202020204" pitchFamily="34" charset="0"/>
                <a:cs typeface="Arial" panose="020B0604020202020204" pitchFamily="34" charset="0"/>
              </a:rPr>
              <a:t>programmes</a:t>
            </a:r>
            <a:r>
              <a:rPr lang="en-US" sz="1100" dirty="0">
                <a:solidFill>
                  <a:schemeClr val="tx1"/>
                </a:solidFill>
                <a:latin typeface="Arial" panose="020B0604020202020204" pitchFamily="34" charset="0"/>
                <a:cs typeface="Arial" panose="020B0604020202020204" pitchFamily="34" charset="0"/>
              </a:rPr>
              <a:t> can support employees, but they cannot fully solve problems caused by excessive workloads or poor staffing.</a:t>
            </a:r>
          </a:p>
          <a:p>
            <a:pPr marL="0" indent="0">
              <a:buNone/>
            </a:pPr>
            <a:r>
              <a:rPr lang="en-US" sz="1100" dirty="0">
                <a:solidFill>
                  <a:schemeClr val="tx1"/>
                </a:solidFill>
                <a:latin typeface="Arial" panose="020B0604020202020204" pitchFamily="34" charset="0"/>
                <a:cs typeface="Arial" panose="020B0604020202020204" pitchFamily="34" charset="0"/>
              </a:rPr>
              <a:t>For example, offering mental health support will not remove the pressure created by having too few employees.</a:t>
            </a:r>
          </a:p>
          <a:p>
            <a:pPr marL="0" indent="0">
              <a:buNone/>
            </a:pPr>
            <a:r>
              <a:rPr lang="en-US" sz="1100" b="1" dirty="0">
                <a:solidFill>
                  <a:schemeClr val="tx1"/>
                </a:solidFill>
                <a:latin typeface="Arial" panose="020B0604020202020204" pitchFamily="34" charset="0"/>
                <a:cs typeface="Arial" panose="020B0604020202020204" pitchFamily="34" charset="0"/>
              </a:rPr>
              <a:t>Recommendation: </a:t>
            </a: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should address the causes of workplace stress first, while also providing individual wellbeing support.</a:t>
            </a:r>
          </a:p>
          <a:p>
            <a:pPr marL="0" indent="0">
              <a:buNone/>
            </a:pPr>
            <a:r>
              <a:rPr lang="en-US" sz="1100" dirty="0">
                <a:solidFill>
                  <a:schemeClr val="tx1"/>
                </a:solidFill>
                <a:latin typeface="Arial" panose="020B0604020202020204" pitchFamily="34" charset="0"/>
                <a:cs typeface="Arial" panose="020B0604020202020204" pitchFamily="34" charset="0"/>
              </a:rPr>
              <a:t>Heavy workloads, workplace pressure and limited resources can negatively affect employee wellbeing and increase the risk of burnout. </a:t>
            </a: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should review workloads, encourage appropriate breaks and provide access to employee support. It should also address the causes of workplace stress rather than relying only on wellbeing activities (Yousef et al., 2024).</a:t>
            </a:r>
          </a:p>
          <a:p>
            <a:pPr marL="0" indent="0">
              <a:buNone/>
            </a:pPr>
            <a:endParaRPr lang="en-US" sz="1100" dirty="0"/>
          </a:p>
          <a:p>
            <a:pPr marL="0" indent="0">
              <a:buNone/>
            </a:pPr>
            <a:endParaRPr lang="en-GB" sz="1100" dirty="0"/>
          </a:p>
        </p:txBody>
      </p:sp>
      <p:pic>
        <p:nvPicPr>
          <p:cNvPr id="5" name="Picture 4">
            <a:extLst>
              <a:ext uri="{FF2B5EF4-FFF2-40B4-BE49-F238E27FC236}">
                <a16:creationId xmlns:a16="http://schemas.microsoft.com/office/drawing/2014/main" id="{3F5AB7A7-57D3-EE4B-9AF9-20F9BB2E0D44}"/>
              </a:ext>
            </a:extLst>
          </p:cNvPr>
          <p:cNvPicPr>
            <a:picLocks noChangeAspect="1"/>
          </p:cNvPicPr>
          <p:nvPr/>
        </p:nvPicPr>
        <p:blipFill>
          <a:blip r:embed="rId3"/>
          <a:srcRect b="15655"/>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1089898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AB9B44-A0FA-FEFD-8418-6292E7C7D287}"/>
              </a:ext>
            </a:extLst>
          </p:cNvPr>
          <p:cNvPicPr>
            <a:picLocks noChangeAspect="1"/>
          </p:cNvPicPr>
          <p:nvPr/>
        </p:nvPicPr>
        <p:blipFill>
          <a:blip r:embed="rId2"/>
          <a:srcRect l="26467" r="23641" b="1"/>
          <a:stretch>
            <a:fillRect/>
          </a:stretch>
        </p:blipFill>
        <p:spPr>
          <a:xfrm>
            <a:off x="0" y="-2"/>
            <a:ext cx="5410198" cy="6858002"/>
          </a:xfrm>
          <a:prstGeom prst="rect">
            <a:avLst/>
          </a:prstGeom>
        </p:spPr>
      </p:pic>
      <p:sp>
        <p:nvSpPr>
          <p:cNvPr id="2" name="Title 1">
            <a:extLst>
              <a:ext uri="{FF2B5EF4-FFF2-40B4-BE49-F238E27FC236}">
                <a16:creationId xmlns:a16="http://schemas.microsoft.com/office/drawing/2014/main" id="{12719A33-BE2D-299C-82AD-ED1FAD0DD04B}"/>
              </a:ext>
            </a:extLst>
          </p:cNvPr>
          <p:cNvSpPr>
            <a:spLocks noGrp="1"/>
          </p:cNvSpPr>
          <p:nvPr>
            <p:ph type="title"/>
          </p:nvPr>
        </p:nvSpPr>
        <p:spPr>
          <a:xfrm>
            <a:off x="5897689" y="1"/>
            <a:ext cx="6569614" cy="766916"/>
          </a:xfrm>
        </p:spPr>
        <p:txBody>
          <a:bodyPr>
            <a:normAutofit/>
          </a:bodyPr>
          <a:lstStyle/>
          <a:p>
            <a:r>
              <a:rPr lang="en-GB" sz="2400" b="1" u="sng" dirty="0">
                <a:solidFill>
                  <a:schemeClr val="tx1"/>
                </a:solidFill>
                <a:latin typeface="Arial" panose="020B0604020202020204" pitchFamily="34" charset="0"/>
                <a:cs typeface="Arial" panose="020B0604020202020204" pitchFamily="34" charset="0"/>
              </a:rPr>
              <a:t>Teamwork and Leadership Development</a:t>
            </a:r>
          </a:p>
        </p:txBody>
      </p:sp>
      <p:sp>
        <p:nvSpPr>
          <p:cNvPr id="3" name="Content Placeholder 2">
            <a:extLst>
              <a:ext uri="{FF2B5EF4-FFF2-40B4-BE49-F238E27FC236}">
                <a16:creationId xmlns:a16="http://schemas.microsoft.com/office/drawing/2014/main" id="{5B764908-027F-0FD2-5223-50680AA857D1}"/>
              </a:ext>
            </a:extLst>
          </p:cNvPr>
          <p:cNvSpPr>
            <a:spLocks noGrp="1"/>
          </p:cNvSpPr>
          <p:nvPr>
            <p:ph idx="1"/>
          </p:nvPr>
        </p:nvSpPr>
        <p:spPr>
          <a:xfrm>
            <a:off x="5673213" y="1189704"/>
            <a:ext cx="5817263" cy="5148697"/>
          </a:xfrm>
        </p:spPr>
        <p:txBody>
          <a:bodyPr anchor="ctr">
            <a:normAutofit fontScale="25000" lnSpcReduction="20000"/>
          </a:bodyPr>
          <a:lstStyle/>
          <a:p>
            <a:pPr marL="0" indent="0">
              <a:buNone/>
            </a:pPr>
            <a:r>
              <a:rPr lang="en-US" sz="4400" b="1" dirty="0">
                <a:solidFill>
                  <a:schemeClr val="tx1"/>
                </a:solidFill>
                <a:latin typeface="Arial" panose="020B0604020202020204" pitchFamily="34" charset="0"/>
                <a:cs typeface="Arial" panose="020B0604020202020204" pitchFamily="34" charset="0"/>
              </a:rPr>
              <a:t>Improving Communication and Management</a:t>
            </a:r>
          </a:p>
          <a:p>
            <a:pPr marL="0" indent="0">
              <a:buNone/>
            </a:pP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employs people with different skills, including healthcare professionals, technology specialists and administrative staff.</a:t>
            </a:r>
          </a:p>
          <a:p>
            <a:pPr marL="0" indent="0">
              <a:buNone/>
            </a:pPr>
            <a:r>
              <a:rPr lang="en-US" sz="4400" dirty="0">
                <a:solidFill>
                  <a:schemeClr val="tx1"/>
                </a:solidFill>
                <a:latin typeface="Arial" panose="020B0604020202020204" pitchFamily="34" charset="0"/>
                <a:cs typeface="Arial" panose="020B0604020202020204" pitchFamily="34" charset="0"/>
              </a:rPr>
              <a:t>These employees need to work together to provide effective services.</a:t>
            </a:r>
          </a:p>
          <a:p>
            <a:pPr marL="0" indent="0">
              <a:buNone/>
            </a:pPr>
            <a:r>
              <a:rPr lang="en-US" sz="4400" dirty="0">
                <a:solidFill>
                  <a:schemeClr val="tx1"/>
                </a:solidFill>
                <a:latin typeface="Arial" panose="020B0604020202020204" pitchFamily="34" charset="0"/>
                <a:cs typeface="Arial" panose="020B0604020202020204" pitchFamily="34" charset="0"/>
              </a:rPr>
              <a:t>Effective leadership is important for communication, cooperation and teamwork in healthcare settings. </a:t>
            </a: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should provide leadership development for managers so they can support employees, manage workplace challenges and encourage collaboration. Improving leadership behaviors may help healthcare teams work together more effectively and support team performance (O’Donovan et al., 2021).</a:t>
            </a:r>
          </a:p>
          <a:p>
            <a:pPr marL="0" indent="0">
              <a:buNone/>
            </a:pPr>
            <a:r>
              <a:rPr lang="en-US" sz="4400" b="1" dirty="0">
                <a:solidFill>
                  <a:schemeClr val="tx1"/>
                </a:solidFill>
                <a:latin typeface="Arial" panose="020B0604020202020204" pitchFamily="34" charset="0"/>
                <a:cs typeface="Arial" panose="020B0604020202020204" pitchFamily="34" charset="0"/>
              </a:rPr>
              <a:t>Recommended actions</a:t>
            </a:r>
          </a:p>
          <a:p>
            <a:r>
              <a:rPr lang="en-US" sz="4400" dirty="0">
                <a:solidFill>
                  <a:schemeClr val="tx1"/>
                </a:solidFill>
                <a:latin typeface="Arial" panose="020B0604020202020204" pitchFamily="34" charset="0"/>
                <a:cs typeface="Arial" panose="020B0604020202020204" pitchFamily="34" charset="0"/>
              </a:rPr>
              <a:t>Make each employee’s responsibilities clear.</a:t>
            </a:r>
          </a:p>
          <a:p>
            <a:r>
              <a:rPr lang="en-US" sz="4400" dirty="0">
                <a:solidFill>
                  <a:schemeClr val="tx1"/>
                </a:solidFill>
                <a:latin typeface="Arial" panose="020B0604020202020204" pitchFamily="34" charset="0"/>
                <a:cs typeface="Arial" panose="020B0604020202020204" pitchFamily="34" charset="0"/>
              </a:rPr>
              <a:t>Hold regular meetings between different departments.</a:t>
            </a:r>
          </a:p>
          <a:p>
            <a:r>
              <a:rPr lang="en-US" sz="4400" dirty="0">
                <a:solidFill>
                  <a:schemeClr val="tx1"/>
                </a:solidFill>
                <a:latin typeface="Arial" panose="020B0604020202020204" pitchFamily="34" charset="0"/>
                <a:cs typeface="Arial" panose="020B0604020202020204" pitchFamily="34" charset="0"/>
              </a:rPr>
              <a:t>Set shared goals to encourage teamwork.</a:t>
            </a:r>
          </a:p>
          <a:p>
            <a:r>
              <a:rPr lang="en-US" sz="4400" dirty="0">
                <a:solidFill>
                  <a:schemeClr val="tx1"/>
                </a:solidFill>
                <a:latin typeface="Arial" panose="020B0604020202020204" pitchFamily="34" charset="0"/>
                <a:cs typeface="Arial" panose="020B0604020202020204" pitchFamily="34" charset="0"/>
              </a:rPr>
              <a:t>Provide communication and conflict-management training.</a:t>
            </a:r>
          </a:p>
          <a:p>
            <a:r>
              <a:rPr lang="en-US" sz="4400" dirty="0">
                <a:solidFill>
                  <a:schemeClr val="tx1"/>
                </a:solidFill>
                <a:latin typeface="Arial" panose="020B0604020202020204" pitchFamily="34" charset="0"/>
                <a:cs typeface="Arial" panose="020B0604020202020204" pitchFamily="34" charset="0"/>
              </a:rPr>
              <a:t>Train managers in coaching, feedback and decision-making.</a:t>
            </a:r>
          </a:p>
          <a:p>
            <a:r>
              <a:rPr lang="en-US" sz="4400" dirty="0">
                <a:solidFill>
                  <a:schemeClr val="tx1"/>
                </a:solidFill>
                <a:latin typeface="Arial" panose="020B0604020202020204" pitchFamily="34" charset="0"/>
                <a:cs typeface="Arial" panose="020B0604020202020204" pitchFamily="34" charset="0"/>
              </a:rPr>
              <a:t>Encourage employees to share ideas and raise concerns.</a:t>
            </a:r>
          </a:p>
          <a:p>
            <a:pPr marL="0" indent="0">
              <a:buNone/>
            </a:pPr>
            <a:r>
              <a:rPr lang="en-US" sz="4400" b="1" dirty="0">
                <a:solidFill>
                  <a:schemeClr val="tx1"/>
                </a:solidFill>
                <a:latin typeface="Arial" panose="020B0604020202020204" pitchFamily="34" charset="0"/>
                <a:cs typeface="Arial" panose="020B0604020202020204" pitchFamily="34" charset="0"/>
              </a:rPr>
              <a:t>Leadership approach</a:t>
            </a:r>
          </a:p>
          <a:p>
            <a:pPr marL="0" indent="0">
              <a:buNone/>
            </a:pPr>
            <a:r>
              <a:rPr lang="en-US" sz="4400" dirty="0">
                <a:solidFill>
                  <a:schemeClr val="tx1"/>
                </a:solidFill>
                <a:latin typeface="Arial" panose="020B0604020202020204" pitchFamily="34" charset="0"/>
                <a:cs typeface="Arial" panose="020B0604020202020204" pitchFamily="34" charset="0"/>
              </a:rPr>
              <a:t>A suitable approach is to adapt leadership to the needs of the team and the situation.</a:t>
            </a:r>
          </a:p>
          <a:p>
            <a:pPr marL="0" indent="0">
              <a:buNone/>
            </a:pPr>
            <a:r>
              <a:rPr lang="en-US" sz="4400" dirty="0">
                <a:solidFill>
                  <a:schemeClr val="tx1"/>
                </a:solidFill>
                <a:latin typeface="Arial" panose="020B0604020202020204" pitchFamily="34" charset="0"/>
                <a:cs typeface="Arial" panose="020B0604020202020204" pitchFamily="34" charset="0"/>
              </a:rPr>
              <a:t>For example, employees who are learning a new system may need clear guidance, while experienced employees may benefit from greater independence.</a:t>
            </a:r>
          </a:p>
          <a:p>
            <a:pPr marL="0" indent="0">
              <a:buNone/>
            </a:pPr>
            <a:r>
              <a:rPr lang="en-US" sz="4400" b="1" dirty="0">
                <a:solidFill>
                  <a:schemeClr val="tx1"/>
                </a:solidFill>
                <a:latin typeface="Arial" panose="020B0604020202020204" pitchFamily="34" charset="0"/>
                <a:cs typeface="Arial" panose="020B0604020202020204" pitchFamily="34" charset="0"/>
              </a:rPr>
              <a:t>Critical analysis</a:t>
            </a:r>
          </a:p>
          <a:p>
            <a:pPr marL="0" indent="0">
              <a:buNone/>
            </a:pPr>
            <a:r>
              <a:rPr lang="en-US" sz="4400" dirty="0">
                <a:solidFill>
                  <a:schemeClr val="tx1"/>
                </a:solidFill>
                <a:latin typeface="Arial" panose="020B0604020202020204" pitchFamily="34" charset="0"/>
                <a:cs typeface="Arial" panose="020B0604020202020204" pitchFamily="34" charset="0"/>
              </a:rPr>
              <a:t>A highly controlling management style can support quick decisions during urgent situations, but it may reduce employee independence.</a:t>
            </a:r>
          </a:p>
          <a:p>
            <a:pPr marL="0" indent="0">
              <a:buNone/>
            </a:pPr>
            <a:r>
              <a:rPr lang="en-US" sz="4400" dirty="0">
                <a:solidFill>
                  <a:schemeClr val="tx1"/>
                </a:solidFill>
                <a:latin typeface="Arial" panose="020B0604020202020204" pitchFamily="34" charset="0"/>
                <a:cs typeface="Arial" panose="020B0604020202020204" pitchFamily="34" charset="0"/>
              </a:rPr>
              <a:t>A more participative approach can encourage employees to share ideas, although reaching agreement may take longer.</a:t>
            </a:r>
          </a:p>
          <a:p>
            <a:pPr marL="0" indent="0">
              <a:buNone/>
            </a:pPr>
            <a:r>
              <a:rPr lang="en-US" sz="4400" b="1" dirty="0">
                <a:solidFill>
                  <a:schemeClr val="tx1"/>
                </a:solidFill>
                <a:latin typeface="Arial" panose="020B0604020202020204" pitchFamily="34" charset="0"/>
                <a:cs typeface="Arial" panose="020B0604020202020204" pitchFamily="34" charset="0"/>
              </a:rPr>
              <a:t>Recommendation: </a:t>
            </a:r>
            <a:r>
              <a:rPr lang="en-US" sz="4400" dirty="0" err="1">
                <a:solidFill>
                  <a:schemeClr val="tx1"/>
                </a:solidFill>
                <a:latin typeface="Arial" panose="020B0604020202020204" pitchFamily="34" charset="0"/>
                <a:cs typeface="Arial" panose="020B0604020202020204" pitchFamily="34" charset="0"/>
              </a:rPr>
              <a:t>HealthConnect</a:t>
            </a:r>
            <a:r>
              <a:rPr lang="en-US" sz="4400" dirty="0">
                <a:solidFill>
                  <a:schemeClr val="tx1"/>
                </a:solidFill>
                <a:latin typeface="Arial" panose="020B0604020202020204" pitchFamily="34" charset="0"/>
                <a:cs typeface="Arial" panose="020B0604020202020204" pitchFamily="34" charset="0"/>
              </a:rPr>
              <a:t> UK should develop managers who can provide clear direction when needed while also involving employees in decisions.</a:t>
            </a:r>
          </a:p>
          <a:p>
            <a:pPr marL="0" indent="0">
              <a:buNone/>
            </a:pPr>
            <a:r>
              <a:rPr lang="en-US" sz="4400" dirty="0">
                <a:solidFill>
                  <a:schemeClr val="tx1"/>
                </a:solidFill>
                <a:latin typeface="Arial" panose="020B0604020202020204" pitchFamily="34" charset="0"/>
                <a:cs typeface="Arial" panose="020B0604020202020204" pitchFamily="34" charset="0"/>
              </a:rPr>
              <a:t>This can improve communication, accountability and teamwork.</a:t>
            </a:r>
          </a:p>
          <a:p>
            <a:pPr marL="0" indent="0">
              <a:buNone/>
            </a:pPr>
            <a:endParaRPr lang="en-GB" sz="500" dirty="0"/>
          </a:p>
        </p:txBody>
      </p:sp>
    </p:spTree>
    <p:extLst>
      <p:ext uri="{BB962C8B-B14F-4D97-AF65-F5344CB8AC3E}">
        <p14:creationId xmlns:p14="http://schemas.microsoft.com/office/powerpoint/2010/main" val="3860049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6CCB-9B99-D6C3-95C4-E42C07ECD982}"/>
              </a:ext>
            </a:extLst>
          </p:cNvPr>
          <p:cNvSpPr>
            <a:spLocks noGrp="1"/>
          </p:cNvSpPr>
          <p:nvPr>
            <p:ph type="title"/>
          </p:nvPr>
        </p:nvSpPr>
        <p:spPr>
          <a:xfrm>
            <a:off x="0" y="31953"/>
            <a:ext cx="9724103" cy="725132"/>
          </a:xfrm>
        </p:spPr>
        <p:txBody>
          <a:bodyPr>
            <a:normAutofit/>
          </a:bodyPr>
          <a:lstStyle/>
          <a:p>
            <a:r>
              <a:rPr lang="en-GB" sz="2800" b="1" u="sng" dirty="0"/>
              <a:t>Recommendations and Implementation Plan</a:t>
            </a:r>
          </a:p>
        </p:txBody>
      </p:sp>
      <p:sp>
        <p:nvSpPr>
          <p:cNvPr id="3" name="Content Placeholder 2">
            <a:extLst>
              <a:ext uri="{FF2B5EF4-FFF2-40B4-BE49-F238E27FC236}">
                <a16:creationId xmlns:a16="http://schemas.microsoft.com/office/drawing/2014/main" id="{06067281-9C3F-20DC-4413-4383AB20D962}"/>
              </a:ext>
            </a:extLst>
          </p:cNvPr>
          <p:cNvSpPr>
            <a:spLocks noGrp="1"/>
          </p:cNvSpPr>
          <p:nvPr>
            <p:ph idx="1"/>
          </p:nvPr>
        </p:nvSpPr>
        <p:spPr>
          <a:xfrm>
            <a:off x="0" y="107796"/>
            <a:ext cx="10515600" cy="573446"/>
          </a:xfrm>
        </p:spPr>
        <p:txBody>
          <a:bodyPr>
            <a:normAutofit/>
          </a:bodyPr>
          <a:lstStyle/>
          <a:p>
            <a:pPr marL="0" indent="0">
              <a:buNone/>
            </a:pPr>
            <a:r>
              <a:rPr lang="en-US" sz="1100" b="1" dirty="0">
                <a:solidFill>
                  <a:schemeClr val="tx1"/>
                </a:solidFill>
                <a:latin typeface="Arial" panose="020B0604020202020204" pitchFamily="34" charset="0"/>
                <a:cs typeface="Arial" panose="020B0604020202020204" pitchFamily="34" charset="0"/>
              </a:rPr>
              <a:t>Turning Recommendations into Action</a:t>
            </a:r>
          </a:p>
          <a:p>
            <a:pPr marL="0" indent="0">
              <a:buNone/>
            </a:pP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should introduce its HR improvements in stages so that urgent problems are addressed first.</a:t>
            </a: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1EBC1063-0B02-58B1-07B0-A7611F6F0153}"/>
              </a:ext>
            </a:extLst>
          </p:cNvPr>
          <p:cNvGraphicFramePr>
            <a:graphicFrameLocks noGrp="1"/>
          </p:cNvGraphicFramePr>
          <p:nvPr>
            <p:extLst>
              <p:ext uri="{D42A27DB-BD31-4B8C-83A1-F6EECF244321}">
                <p14:modId xmlns:p14="http://schemas.microsoft.com/office/powerpoint/2010/main" val="2791079415"/>
              </p:ext>
            </p:extLst>
          </p:nvPr>
        </p:nvGraphicFramePr>
        <p:xfrm>
          <a:off x="1484671" y="896702"/>
          <a:ext cx="8622889" cy="2851636"/>
        </p:xfrm>
        <a:graphic>
          <a:graphicData uri="http://schemas.openxmlformats.org/drawingml/2006/table">
            <a:tbl>
              <a:tblPr firstRow="1" bandRow="1">
                <a:tableStyleId>{5C22544A-7EE6-4342-B048-85BDC9FD1C3A}</a:tableStyleId>
              </a:tblPr>
              <a:tblGrid>
                <a:gridCol w="2878929">
                  <a:extLst>
                    <a:ext uri="{9D8B030D-6E8A-4147-A177-3AD203B41FA5}">
                      <a16:colId xmlns:a16="http://schemas.microsoft.com/office/drawing/2014/main" val="4083207076"/>
                    </a:ext>
                  </a:extLst>
                </a:gridCol>
                <a:gridCol w="2871980">
                  <a:extLst>
                    <a:ext uri="{9D8B030D-6E8A-4147-A177-3AD203B41FA5}">
                      <a16:colId xmlns:a16="http://schemas.microsoft.com/office/drawing/2014/main" val="822944060"/>
                    </a:ext>
                  </a:extLst>
                </a:gridCol>
                <a:gridCol w="2871980">
                  <a:extLst>
                    <a:ext uri="{9D8B030D-6E8A-4147-A177-3AD203B41FA5}">
                      <a16:colId xmlns:a16="http://schemas.microsoft.com/office/drawing/2014/main" val="3363211529"/>
                    </a:ext>
                  </a:extLst>
                </a:gridCol>
              </a:tblGrid>
              <a:tr h="308776">
                <a:tc>
                  <a:txBody>
                    <a:bodyPr/>
                    <a:lstStyle/>
                    <a:p>
                      <a:r>
                        <a:rPr lang="en-GB" sz="1100" dirty="0">
                          <a:latin typeface="Arial" panose="020B0604020202020204" pitchFamily="34" charset="0"/>
                          <a:cs typeface="Arial" panose="020B0604020202020204" pitchFamily="34" charset="0"/>
                        </a:rPr>
                        <a:t>Timescale</a:t>
                      </a:r>
                    </a:p>
                  </a:txBody>
                  <a:tcPr/>
                </a:tc>
                <a:tc>
                  <a:txBody>
                    <a:bodyPr/>
                    <a:lstStyle/>
                    <a:p>
                      <a:r>
                        <a:rPr lang="en-GB" sz="1100" dirty="0">
                          <a:latin typeface="Arial" panose="020B0604020202020204" pitchFamily="34" charset="0"/>
                          <a:cs typeface="Arial" panose="020B0604020202020204" pitchFamily="34" charset="0"/>
                        </a:rPr>
                        <a:t>Recommended action</a:t>
                      </a:r>
                    </a:p>
                  </a:txBody>
                  <a:tcPr/>
                </a:tc>
                <a:tc>
                  <a:txBody>
                    <a:bodyPr/>
                    <a:lstStyle/>
                    <a:p>
                      <a:r>
                        <a:rPr lang="en-US" sz="1100" dirty="0">
                          <a:latin typeface="Arial" panose="020B0604020202020204" pitchFamily="34" charset="0"/>
                          <a:cs typeface="Arial" panose="020B0604020202020204" pitchFamily="34" charset="0"/>
                        </a:rPr>
                        <a:t>How success will be measured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40227921"/>
                  </a:ext>
                </a:extLst>
              </a:tr>
              <a:tr h="508572">
                <a:tc>
                  <a:txBody>
                    <a:bodyPr/>
                    <a:lstStyle/>
                    <a:p>
                      <a:r>
                        <a:rPr lang="en-GB" sz="1100" dirty="0">
                          <a:latin typeface="Arial" panose="020B0604020202020204" pitchFamily="34" charset="0"/>
                          <a:cs typeface="Arial" panose="020B0604020202020204" pitchFamily="34" charset="0"/>
                        </a:rPr>
                        <a:t>Months 1-3</a:t>
                      </a:r>
                    </a:p>
                  </a:txBody>
                  <a:tcPr/>
                </a:tc>
                <a:tc>
                  <a:txBody>
                    <a:bodyPr/>
                    <a:lstStyle/>
                    <a:p>
                      <a:r>
                        <a:rPr lang="en-US" sz="1100" dirty="0">
                          <a:latin typeface="Arial" panose="020B0604020202020204" pitchFamily="34" charset="0"/>
                          <a:cs typeface="Arial" panose="020B0604020202020204" pitchFamily="34" charset="0"/>
                        </a:rPr>
                        <a:t>Review staffing, skills and recruitment</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Workforce review completed and current recruitment times recorded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65835688"/>
                  </a:ext>
                </a:extLst>
              </a:tr>
              <a:tr h="508572">
                <a:tc>
                  <a:txBody>
                    <a:bodyPr/>
                    <a:lstStyle/>
                    <a:p>
                      <a:r>
                        <a:rPr lang="en-GB" sz="1100" dirty="0">
                          <a:latin typeface="Arial" panose="020B0604020202020204" pitchFamily="34" charset="0"/>
                          <a:cs typeface="Arial" panose="020B0604020202020204" pitchFamily="34" charset="0"/>
                        </a:rPr>
                        <a:t>Months 1-3</a:t>
                      </a:r>
                    </a:p>
                  </a:txBody>
                  <a:tcPr/>
                </a:tc>
                <a:tc>
                  <a:txBody>
                    <a:bodyPr/>
                    <a:lstStyle/>
                    <a:p>
                      <a:r>
                        <a:rPr lang="en-US" sz="1100" dirty="0">
                          <a:latin typeface="Arial" panose="020B0604020202020204" pitchFamily="34" charset="0"/>
                          <a:cs typeface="Arial" panose="020B0604020202020204" pitchFamily="34" charset="0"/>
                        </a:rPr>
                        <a:t>Review workloads and employee concerns</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Main causes of stress identified, and employee feedback collected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109379"/>
                  </a:ext>
                </a:extLst>
              </a:tr>
              <a:tr h="508572">
                <a:tc>
                  <a:txBody>
                    <a:bodyPr/>
                    <a:lstStyle/>
                    <a:p>
                      <a:r>
                        <a:rPr lang="en-GB" sz="1100" dirty="0">
                          <a:latin typeface="Arial" panose="020B0604020202020204" pitchFamily="34" charset="0"/>
                          <a:cs typeface="Arial" panose="020B0604020202020204" pitchFamily="34" charset="0"/>
                        </a:rPr>
                        <a:t>Months 3-6</a:t>
                      </a:r>
                    </a:p>
                  </a:txBody>
                  <a:tcPr/>
                </a:tc>
                <a:tc>
                  <a:txBody>
                    <a:bodyPr/>
                    <a:lstStyle/>
                    <a:p>
                      <a:r>
                        <a:rPr lang="en-GB" sz="1100" dirty="0">
                          <a:latin typeface="Arial" panose="020B0604020202020204" pitchFamily="34" charset="0"/>
                          <a:cs typeface="Arial" panose="020B0604020202020204" pitchFamily="34" charset="0"/>
                        </a:rPr>
                        <a:t>Improve recruitment and onboarding</a:t>
                      </a:r>
                    </a:p>
                  </a:txBody>
                  <a:tcPr/>
                </a:tc>
                <a:tc>
                  <a:txBody>
                    <a:bodyPr/>
                    <a:lstStyle/>
                    <a:p>
                      <a:r>
                        <a:rPr lang="en-US" sz="1100" dirty="0">
                          <a:latin typeface="Arial" panose="020B0604020202020204" pitchFamily="34" charset="0"/>
                          <a:cs typeface="Arial" panose="020B0604020202020204" pitchFamily="34" charset="0"/>
                        </a:rPr>
                        <a:t>Recruitment data and new-starter retention reviewed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72100636"/>
                  </a:ext>
                </a:extLst>
              </a:tr>
              <a:tr h="508572">
                <a:tc>
                  <a:txBody>
                    <a:bodyPr/>
                    <a:lstStyle/>
                    <a:p>
                      <a:r>
                        <a:rPr lang="en-GB" sz="1100" dirty="0">
                          <a:latin typeface="Arial" panose="020B0604020202020204" pitchFamily="34" charset="0"/>
                          <a:cs typeface="Arial" panose="020B0604020202020204" pitchFamily="34" charset="0"/>
                        </a:rPr>
                        <a:t>Months 3-6</a:t>
                      </a:r>
                    </a:p>
                  </a:txBody>
                  <a:tcPr/>
                </a:tc>
                <a:tc>
                  <a:txBody>
                    <a:bodyPr/>
                    <a:lstStyle/>
                    <a:p>
                      <a:r>
                        <a:rPr lang="en-US" sz="1100" dirty="0">
                          <a:latin typeface="Arial" panose="020B0604020202020204" pitchFamily="34" charset="0"/>
                          <a:cs typeface="Arial" panose="020B0604020202020204" pitchFamily="34" charset="0"/>
                        </a:rPr>
                        <a:t>Introduce digital skills training and manager development</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Training completion and skills assessments measured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09171862"/>
                  </a:ext>
                </a:extLst>
              </a:tr>
              <a:tr h="508572">
                <a:tc>
                  <a:txBody>
                    <a:bodyPr/>
                    <a:lstStyle/>
                    <a:p>
                      <a:r>
                        <a:rPr lang="en-GB" sz="1100" dirty="0">
                          <a:latin typeface="Arial" panose="020B0604020202020204" pitchFamily="34" charset="0"/>
                          <a:cs typeface="Arial" panose="020B0604020202020204" pitchFamily="34" charset="0"/>
                        </a:rPr>
                        <a:t>Months 6-12</a:t>
                      </a:r>
                    </a:p>
                  </a:txBody>
                  <a:tcPr/>
                </a:tc>
                <a:tc>
                  <a:txBody>
                    <a:bodyPr/>
                    <a:lstStyle/>
                    <a:p>
                      <a:r>
                        <a:rPr lang="en-US" sz="1100" dirty="0">
                          <a:latin typeface="Arial" panose="020B0604020202020204" pitchFamily="34" charset="0"/>
                          <a:cs typeface="Arial" panose="020B0604020202020204" pitchFamily="34" charset="0"/>
                        </a:rPr>
                        <a:t>Review retention, wellbeing and engagement</a:t>
                      </a:r>
                      <a:endParaRPr lang="en-GB" sz="1100" dirty="0">
                        <a:latin typeface="Arial" panose="020B0604020202020204" pitchFamily="34" charset="0"/>
                        <a:cs typeface="Arial" panose="020B0604020202020204" pitchFamily="34" charset="0"/>
                      </a:endParaRPr>
                    </a:p>
                  </a:txBody>
                  <a:tcPr/>
                </a:tc>
                <a:tc>
                  <a:txBody>
                    <a:bodyPr/>
                    <a:lstStyle/>
                    <a:p>
                      <a:r>
                        <a:rPr lang="en-US" sz="1100" dirty="0">
                          <a:latin typeface="Arial" panose="020B0604020202020204" pitchFamily="34" charset="0"/>
                          <a:cs typeface="Arial" panose="020B0604020202020204" pitchFamily="34" charset="0"/>
                        </a:rPr>
                        <a:t>Changes in staff turnover, engagement and wellbeing measures assessed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47241934"/>
                  </a:ext>
                </a:extLst>
              </a:tr>
            </a:tbl>
          </a:graphicData>
        </a:graphic>
      </p:graphicFrame>
      <p:sp>
        <p:nvSpPr>
          <p:cNvPr id="6" name="TextBox 5">
            <a:extLst>
              <a:ext uri="{FF2B5EF4-FFF2-40B4-BE49-F238E27FC236}">
                <a16:creationId xmlns:a16="http://schemas.microsoft.com/office/drawing/2014/main" id="{51064DCA-D6EE-9584-7261-3AD83DFB3C68}"/>
              </a:ext>
            </a:extLst>
          </p:cNvPr>
          <p:cNvSpPr txBox="1"/>
          <p:nvPr/>
        </p:nvSpPr>
        <p:spPr>
          <a:xfrm>
            <a:off x="117988" y="3887956"/>
            <a:ext cx="11204678" cy="2970044"/>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Monitoring and responsibility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HR managers should lead the overall strategy.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Department managers should support implementation within their teams.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Workforce measures should be reviewed regularly.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Employee feedback should inform future changes.</a:t>
            </a:r>
          </a:p>
          <a:p>
            <a:r>
              <a:rPr lang="en-US" sz="1100" b="1" dirty="0">
                <a:latin typeface="Arial" panose="020B0604020202020204" pitchFamily="34" charset="0"/>
                <a:cs typeface="Arial" panose="020B0604020202020204" pitchFamily="34" charset="0"/>
              </a:rPr>
              <a:t>Critical analysis</a:t>
            </a:r>
          </a:p>
          <a:p>
            <a:r>
              <a:rPr lang="en-US" sz="1100" dirty="0">
                <a:latin typeface="Arial" panose="020B0604020202020204" pitchFamily="34" charset="0"/>
                <a:cs typeface="Arial" panose="020B0604020202020204" pitchFamily="34" charset="0"/>
              </a:rPr>
              <a:t>A phased approach helps the organization focus its resources on the most urgent problems.</a:t>
            </a:r>
          </a:p>
          <a:p>
            <a:r>
              <a:rPr lang="en-US" sz="1100" dirty="0">
                <a:latin typeface="Arial" panose="020B0604020202020204" pitchFamily="34" charset="0"/>
                <a:cs typeface="Arial" panose="020B0604020202020204" pitchFamily="34" charset="0"/>
              </a:rPr>
              <a:t>However, the organization should not assume that every improvement results directly from an HR initiative. Changes in pay, staffing demand or the wider job market may also affect the results.</a:t>
            </a:r>
          </a:p>
          <a:p>
            <a:r>
              <a:rPr lang="en-US" sz="1100" b="1" dirty="0">
                <a:latin typeface="Arial" panose="020B0604020202020204" pitchFamily="34" charset="0"/>
                <a:cs typeface="Arial" panose="020B0604020202020204" pitchFamily="34" charset="0"/>
              </a:rPr>
              <a:t>Recommendation: </a:t>
            </a:r>
            <a:r>
              <a:rPr lang="en-US" sz="1100" dirty="0">
                <a:latin typeface="Arial" panose="020B0604020202020204" pitchFamily="34" charset="0"/>
                <a:cs typeface="Arial" panose="020B0604020202020204" pitchFamily="34" charset="0"/>
              </a:rPr>
              <a:t>Health Connect UK should collect baseline data before introducing changes and compare the results over time.</a:t>
            </a:r>
          </a:p>
          <a:p>
            <a:endParaRPr lang="en-US" sz="1100" dirty="0">
              <a:latin typeface="Arial" panose="020B0604020202020204" pitchFamily="34" charset="0"/>
              <a:cs typeface="Arial" panose="020B0604020202020204" pitchFamily="34" charset="0"/>
            </a:endParaRPr>
          </a:p>
          <a:p>
            <a:r>
              <a:rPr lang="en-US" sz="1100" dirty="0" err="1">
                <a:latin typeface="Arial" panose="020B0604020202020204" pitchFamily="34" charset="0"/>
                <a:cs typeface="Arial" panose="020B0604020202020204" pitchFamily="34" charset="0"/>
              </a:rPr>
              <a:t>HealthConnect</a:t>
            </a:r>
            <a:r>
              <a:rPr lang="en-US" sz="1100" dirty="0">
                <a:latin typeface="Arial" panose="020B0604020202020204" pitchFamily="34" charset="0"/>
                <a:cs typeface="Arial" panose="020B0604020202020204" pitchFamily="34" charset="0"/>
              </a:rPr>
              <a:t> UK should introduce its HR improvements in stages, starting with a review of staffing levels, skills gaps and employee concerns. It should then improve recruitment, provide relevant training and strengthen employee support. Progress should be monitored through recruitment times, staff turnover, training completion and employee feedback. Regular workforce reviews can help the </a:t>
            </a:r>
            <a:r>
              <a:rPr lang="en-US" sz="1100" dirty="0" err="1">
                <a:latin typeface="Arial" panose="020B0604020202020204" pitchFamily="34" charset="0"/>
                <a:cs typeface="Arial" panose="020B0604020202020204" pitchFamily="34" charset="0"/>
              </a:rPr>
              <a:t>organisation</a:t>
            </a:r>
            <a:r>
              <a:rPr lang="en-US" sz="1100" dirty="0">
                <a:latin typeface="Arial" panose="020B0604020202020204" pitchFamily="34" charset="0"/>
                <a:cs typeface="Arial" panose="020B0604020202020204" pitchFamily="34" charset="0"/>
              </a:rPr>
              <a:t> assess its progress and decide which changes are needed (CIPD, 2025; Alkan et al., 2024).</a:t>
            </a:r>
          </a:p>
          <a:p>
            <a:endParaRPr lang="en-US" sz="1100" dirty="0">
              <a:latin typeface="Arial" panose="020B0604020202020204" pitchFamily="34" charset="0"/>
              <a:cs typeface="Arial" panose="020B0604020202020204" pitchFamily="34" charset="0"/>
            </a:endParaRPr>
          </a:p>
          <a:p>
            <a:endParaRPr lang="en-US" sz="1100" dirty="0"/>
          </a:p>
          <a:p>
            <a:endParaRPr lang="en-US" sz="1100" dirty="0"/>
          </a:p>
        </p:txBody>
      </p:sp>
    </p:spTree>
    <p:extLst>
      <p:ext uri="{BB962C8B-B14F-4D97-AF65-F5344CB8AC3E}">
        <p14:creationId xmlns:p14="http://schemas.microsoft.com/office/powerpoint/2010/main" val="1381741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2CA55-07E5-75FF-4E64-1121562DAE3A}"/>
              </a:ext>
            </a:extLst>
          </p:cNvPr>
          <p:cNvSpPr>
            <a:spLocks noGrp="1"/>
          </p:cNvSpPr>
          <p:nvPr>
            <p:ph type="title"/>
          </p:nvPr>
        </p:nvSpPr>
        <p:spPr>
          <a:xfrm>
            <a:off x="838199" y="1068891"/>
            <a:ext cx="4259731" cy="1985085"/>
          </a:xfrm>
        </p:spPr>
        <p:txBody>
          <a:bodyPr anchor="b">
            <a:normAutofit/>
          </a:bodyPr>
          <a:lstStyle/>
          <a:p>
            <a:pPr algn="ctr"/>
            <a:r>
              <a:rPr lang="en-US" sz="2800" b="1" u="sng" dirty="0">
                <a:solidFill>
                  <a:schemeClr val="tx1"/>
                </a:solidFill>
                <a:latin typeface="Arial" panose="020B0604020202020204" pitchFamily="34" charset="0"/>
                <a:cs typeface="Arial" panose="020B0604020202020204" pitchFamily="34" charset="0"/>
              </a:rPr>
              <a:t>Conclusion: Key Findings, Recommendations and Benefits</a:t>
            </a:r>
            <a:endParaRPr lang="en-GB" sz="2800"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B450D6-C0A7-A38B-1916-83A815D0E2B0}"/>
              </a:ext>
            </a:extLst>
          </p:cNvPr>
          <p:cNvSpPr>
            <a:spLocks noGrp="1"/>
          </p:cNvSpPr>
          <p:nvPr>
            <p:ph idx="1"/>
          </p:nvPr>
        </p:nvSpPr>
        <p:spPr>
          <a:xfrm>
            <a:off x="5663380" y="186813"/>
            <a:ext cx="6362615" cy="6272981"/>
          </a:xfrm>
        </p:spPr>
        <p:txBody>
          <a:bodyPr anchor="ctr">
            <a:noAutofit/>
          </a:bodyPr>
          <a:lstStyle/>
          <a:p>
            <a:pPr marL="0" indent="0">
              <a:buNone/>
            </a:pPr>
            <a:r>
              <a:rPr lang="en-US" sz="1100" b="1" dirty="0">
                <a:solidFill>
                  <a:schemeClr val="tx1"/>
                </a:solidFill>
                <a:latin typeface="Arial" panose="020B0604020202020204" pitchFamily="34" charset="0"/>
                <a:cs typeface="Arial" panose="020B0604020202020204" pitchFamily="34" charset="0"/>
              </a:rPr>
              <a:t>Key Findings</a:t>
            </a:r>
          </a:p>
          <a:p>
            <a:pPr marL="0" indent="0">
              <a:buNone/>
            </a:pP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faces recruitment difficulties, high staff turnover and digital skills shortages.</a:t>
            </a:r>
          </a:p>
          <a:p>
            <a:pPr marL="0" indent="0">
              <a:buNone/>
            </a:pPr>
            <a:r>
              <a:rPr lang="en-US" sz="1100" dirty="0">
                <a:solidFill>
                  <a:schemeClr val="tx1"/>
                </a:solidFill>
                <a:latin typeface="Arial" panose="020B0604020202020204" pitchFamily="34" charset="0"/>
                <a:cs typeface="Arial" panose="020B0604020202020204" pitchFamily="34" charset="0"/>
              </a:rPr>
              <a:t>Heavy workloads and limited support may increase stress, burnout and reduce employee engagement.</a:t>
            </a:r>
          </a:p>
          <a:p>
            <a:pPr marL="0" indent="0">
              <a:buNone/>
            </a:pPr>
            <a:r>
              <a:rPr lang="en-US" sz="1100" dirty="0">
                <a:solidFill>
                  <a:schemeClr val="tx1"/>
                </a:solidFill>
                <a:latin typeface="Arial" panose="020B0604020202020204" pitchFamily="34" charset="0"/>
                <a:cs typeface="Arial" panose="020B0604020202020204" pitchFamily="34" charset="0"/>
              </a:rPr>
              <a:t>Effective HRM can help develop staff skills, improve motivation and support </a:t>
            </a:r>
            <a:r>
              <a:rPr lang="en-US" sz="1100" dirty="0" err="1">
                <a:solidFill>
                  <a:schemeClr val="tx1"/>
                </a:solidFill>
                <a:latin typeface="Arial" panose="020B0604020202020204" pitchFamily="34" charset="0"/>
                <a:cs typeface="Arial" panose="020B0604020202020204" pitchFamily="34" charset="0"/>
              </a:rPr>
              <a:t>organisational</a:t>
            </a:r>
            <a:r>
              <a:rPr lang="en-US" sz="1100" dirty="0">
                <a:solidFill>
                  <a:schemeClr val="tx1"/>
                </a:solidFill>
                <a:latin typeface="Arial" panose="020B0604020202020204" pitchFamily="34" charset="0"/>
                <a:cs typeface="Arial" panose="020B0604020202020204" pitchFamily="34" charset="0"/>
              </a:rPr>
              <a:t> performance.</a:t>
            </a:r>
          </a:p>
          <a:p>
            <a:pPr marL="0" indent="0">
              <a:buNone/>
            </a:pPr>
            <a:r>
              <a:rPr lang="en-US" sz="1100" b="1" dirty="0">
                <a:solidFill>
                  <a:schemeClr val="tx1"/>
                </a:solidFill>
                <a:latin typeface="Arial" panose="020B0604020202020204" pitchFamily="34" charset="0"/>
                <a:cs typeface="Arial" panose="020B0604020202020204" pitchFamily="34" charset="0"/>
              </a:rPr>
              <a:t>Main Recommendations</a:t>
            </a:r>
          </a:p>
          <a:p>
            <a:pPr marL="0" indent="0">
              <a:buNone/>
            </a:pPr>
            <a:r>
              <a:rPr lang="en-US" sz="1100" dirty="0">
                <a:solidFill>
                  <a:schemeClr val="tx1"/>
                </a:solidFill>
                <a:latin typeface="Arial" panose="020B0604020202020204" pitchFamily="34" charset="0"/>
                <a:cs typeface="Arial" panose="020B0604020202020204" pitchFamily="34" charset="0"/>
              </a:rPr>
              <a:t>Improve workforce planning and use fair, targeted recruitment methods.</a:t>
            </a:r>
          </a:p>
          <a:p>
            <a:pPr marL="0" indent="0">
              <a:buNone/>
            </a:pPr>
            <a:r>
              <a:rPr lang="en-US" sz="1100" dirty="0">
                <a:solidFill>
                  <a:schemeClr val="tx1"/>
                </a:solidFill>
                <a:latin typeface="Arial" panose="020B0604020202020204" pitchFamily="34" charset="0"/>
                <a:cs typeface="Arial" panose="020B0604020202020204" pitchFamily="34" charset="0"/>
              </a:rPr>
              <a:t>Invest in staff training, career development and leadership.</a:t>
            </a:r>
          </a:p>
          <a:p>
            <a:pPr marL="0" indent="0">
              <a:buNone/>
            </a:pPr>
            <a:r>
              <a:rPr lang="en-US" sz="1100" dirty="0">
                <a:solidFill>
                  <a:schemeClr val="tx1"/>
                </a:solidFill>
                <a:latin typeface="Arial" panose="020B0604020202020204" pitchFamily="34" charset="0"/>
                <a:cs typeface="Arial" panose="020B0604020202020204" pitchFamily="34" charset="0"/>
              </a:rPr>
              <a:t>Improve workload management and employee wellbeing support.</a:t>
            </a:r>
          </a:p>
          <a:p>
            <a:pPr marL="0" indent="0">
              <a:buNone/>
            </a:pPr>
            <a:r>
              <a:rPr lang="en-US" sz="1100" dirty="0">
                <a:solidFill>
                  <a:schemeClr val="tx1"/>
                </a:solidFill>
                <a:latin typeface="Arial" panose="020B0604020202020204" pitchFamily="34" charset="0"/>
                <a:cs typeface="Arial" panose="020B0604020202020204" pitchFamily="34" charset="0"/>
              </a:rPr>
              <a:t>Strengthen communication, teamwork and employee recognition.</a:t>
            </a:r>
          </a:p>
          <a:p>
            <a:pPr marL="0" indent="0">
              <a:buNone/>
            </a:pPr>
            <a:r>
              <a:rPr lang="en-US" sz="1100" dirty="0">
                <a:solidFill>
                  <a:schemeClr val="tx1"/>
                </a:solidFill>
                <a:latin typeface="Arial" panose="020B0604020202020204" pitchFamily="34" charset="0"/>
                <a:cs typeface="Arial" panose="020B0604020202020204" pitchFamily="34" charset="0"/>
              </a:rPr>
              <a:t>Monitor staff turnover, recruitment, training and engagement.</a:t>
            </a:r>
          </a:p>
          <a:p>
            <a:pPr marL="0" indent="0">
              <a:buNone/>
            </a:pPr>
            <a:r>
              <a:rPr lang="en-US" sz="1100" b="1" dirty="0">
                <a:solidFill>
                  <a:schemeClr val="tx1"/>
                </a:solidFill>
                <a:latin typeface="Arial" panose="020B0604020202020204" pitchFamily="34" charset="0"/>
                <a:cs typeface="Arial" panose="020B0604020202020204" pitchFamily="34" charset="0"/>
              </a:rPr>
              <a:t>Expected Benefits</a:t>
            </a:r>
          </a:p>
          <a:p>
            <a:pPr marL="0" indent="0">
              <a:buNone/>
            </a:pPr>
            <a:r>
              <a:rPr lang="en-US" sz="1100" dirty="0">
                <a:solidFill>
                  <a:schemeClr val="tx1"/>
                </a:solidFill>
                <a:latin typeface="Arial" panose="020B0604020202020204" pitchFamily="34" charset="0"/>
                <a:cs typeface="Arial" panose="020B0604020202020204" pitchFamily="34" charset="0"/>
              </a:rPr>
              <a:t>Attract and retain suitable employees.</a:t>
            </a:r>
          </a:p>
          <a:p>
            <a:pPr marL="0" indent="0">
              <a:buNone/>
            </a:pPr>
            <a:r>
              <a:rPr lang="en-US" sz="1100" dirty="0">
                <a:solidFill>
                  <a:schemeClr val="tx1"/>
                </a:solidFill>
                <a:latin typeface="Arial" panose="020B0604020202020204" pitchFamily="34" charset="0"/>
                <a:cs typeface="Arial" panose="020B0604020202020204" pitchFamily="34" charset="0"/>
              </a:rPr>
              <a:t>Develop staff skills and improve service delivery.</a:t>
            </a:r>
          </a:p>
          <a:p>
            <a:pPr marL="0" indent="0">
              <a:buNone/>
            </a:pPr>
            <a:r>
              <a:rPr lang="en-US" sz="1100" dirty="0">
                <a:solidFill>
                  <a:schemeClr val="tx1"/>
                </a:solidFill>
                <a:latin typeface="Arial" panose="020B0604020202020204" pitchFamily="34" charset="0"/>
                <a:cs typeface="Arial" panose="020B0604020202020204" pitchFamily="34" charset="0"/>
              </a:rPr>
              <a:t>Reduce avoidable stress and the costs of staff turnover.</a:t>
            </a:r>
          </a:p>
          <a:p>
            <a:pPr marL="0" indent="0">
              <a:buNone/>
            </a:pPr>
            <a:r>
              <a:rPr lang="en-US" sz="1100" dirty="0">
                <a:solidFill>
                  <a:schemeClr val="tx1"/>
                </a:solidFill>
                <a:latin typeface="Arial" panose="020B0604020202020204" pitchFamily="34" charset="0"/>
                <a:cs typeface="Arial" panose="020B0604020202020204" pitchFamily="34" charset="0"/>
              </a:rPr>
              <a:t>Improve teamwork, workforce stability and </a:t>
            </a:r>
            <a:r>
              <a:rPr lang="en-US" sz="1100" dirty="0" err="1">
                <a:solidFill>
                  <a:schemeClr val="tx1"/>
                </a:solidFill>
                <a:latin typeface="Arial" panose="020B0604020202020204" pitchFamily="34" charset="0"/>
                <a:cs typeface="Arial" panose="020B0604020202020204" pitchFamily="34" charset="0"/>
              </a:rPr>
              <a:t>organisational</a:t>
            </a:r>
            <a:r>
              <a:rPr lang="en-US" sz="1100" dirty="0">
                <a:solidFill>
                  <a:schemeClr val="tx1"/>
                </a:solidFill>
                <a:latin typeface="Arial" panose="020B0604020202020204" pitchFamily="34" charset="0"/>
                <a:cs typeface="Arial" panose="020B0604020202020204" pitchFamily="34" charset="0"/>
              </a:rPr>
              <a:t> performance.</a:t>
            </a:r>
          </a:p>
          <a:p>
            <a:pPr marL="0" indent="0">
              <a:buNone/>
            </a:pPr>
            <a:r>
              <a:rPr lang="en-US" sz="1100" dirty="0">
                <a:solidFill>
                  <a:schemeClr val="tx1"/>
                </a:solidFill>
                <a:latin typeface="Arial" panose="020B0604020202020204" pitchFamily="34" charset="0"/>
                <a:cs typeface="Arial" panose="020B0604020202020204" pitchFamily="34" charset="0"/>
              </a:rPr>
              <a:t>Overall Conclusion: </a:t>
            </a: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should introduce an evidence-based HR strategy that balances </a:t>
            </a:r>
            <a:r>
              <a:rPr lang="en-US" sz="1100" dirty="0" err="1">
                <a:solidFill>
                  <a:schemeClr val="tx1"/>
                </a:solidFill>
                <a:latin typeface="Arial" panose="020B0604020202020204" pitchFamily="34" charset="0"/>
                <a:cs typeface="Arial" panose="020B0604020202020204" pitchFamily="34" charset="0"/>
              </a:rPr>
              <a:t>organisational</a:t>
            </a:r>
            <a:r>
              <a:rPr lang="en-US" sz="1100" dirty="0">
                <a:solidFill>
                  <a:schemeClr val="tx1"/>
                </a:solidFill>
                <a:latin typeface="Arial" panose="020B0604020202020204" pitchFamily="34" charset="0"/>
                <a:cs typeface="Arial" panose="020B0604020202020204" pitchFamily="34" charset="0"/>
              </a:rPr>
              <a:t> needs with employee wellbeing. Progress should be measured regularly so improvements can be evaluated and adjusted.</a:t>
            </a:r>
          </a:p>
          <a:p>
            <a:pPr marL="0" indent="0">
              <a:buNone/>
            </a:pPr>
            <a:r>
              <a:rPr lang="en-US" sz="1100" dirty="0" err="1">
                <a:solidFill>
                  <a:schemeClr val="tx1"/>
                </a:solidFill>
                <a:latin typeface="Arial" panose="020B0604020202020204" pitchFamily="34" charset="0"/>
                <a:cs typeface="Arial" panose="020B0604020202020204" pitchFamily="34" charset="0"/>
              </a:rPr>
              <a:t>HealthConnect</a:t>
            </a:r>
            <a:r>
              <a:rPr lang="en-US" sz="1100" dirty="0">
                <a:solidFill>
                  <a:schemeClr val="tx1"/>
                </a:solidFill>
                <a:latin typeface="Arial" panose="020B0604020202020204" pitchFamily="34" charset="0"/>
                <a:cs typeface="Arial" panose="020B0604020202020204" pitchFamily="34" charset="0"/>
              </a:rPr>
              <a:t> UK should provide regular training to improve employees’ knowledge, confidence and job-related skills. Training should include digital skills, workplace induction and opportunities for professional development. Supporting employees to develop their skills can help them perform their roles effectively and progress in their careers (NHS England, n.d.).</a:t>
            </a:r>
          </a:p>
          <a:p>
            <a:pPr marL="0" indent="0">
              <a:buNone/>
            </a:pPr>
            <a:endParaRPr lang="en-US" sz="1100" dirty="0">
              <a:solidFill>
                <a:schemeClr val="tx1"/>
              </a:solidFill>
              <a:latin typeface="Arial" panose="020B0604020202020204" pitchFamily="34" charset="0"/>
              <a:cs typeface="Arial" panose="020B0604020202020204" pitchFamily="34" charset="0"/>
            </a:endParaRPr>
          </a:p>
          <a:p>
            <a:pPr marL="0" indent="0">
              <a:buNone/>
            </a:pPr>
            <a:endParaRPr lang="en-US" sz="1100" dirty="0"/>
          </a:p>
        </p:txBody>
      </p:sp>
      <p:pic>
        <p:nvPicPr>
          <p:cNvPr id="5" name="Picture 4">
            <a:extLst>
              <a:ext uri="{FF2B5EF4-FFF2-40B4-BE49-F238E27FC236}">
                <a16:creationId xmlns:a16="http://schemas.microsoft.com/office/drawing/2014/main" id="{DC0F15C0-D9DB-D44C-20F9-351687ED50DA}"/>
              </a:ext>
            </a:extLst>
          </p:cNvPr>
          <p:cNvPicPr>
            <a:picLocks noChangeAspect="1"/>
          </p:cNvPicPr>
          <p:nvPr/>
        </p:nvPicPr>
        <p:blipFill>
          <a:blip r:embed="rId2"/>
          <a:srcRect l="3597" r="1" b="1"/>
          <a:stretch>
            <a:fillRect/>
          </a:stretch>
        </p:blipFill>
        <p:spPr>
          <a:xfrm>
            <a:off x="1049617" y="3555468"/>
            <a:ext cx="3836894" cy="2450885"/>
          </a:xfrm>
          <a:prstGeom prst="rect">
            <a:avLst/>
          </a:prstGeom>
        </p:spPr>
      </p:pic>
    </p:spTree>
    <p:extLst>
      <p:ext uri="{BB962C8B-B14F-4D97-AF65-F5344CB8AC3E}">
        <p14:creationId xmlns:p14="http://schemas.microsoft.com/office/powerpoint/2010/main" val="1029514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4733-A834-8AB4-053A-E13E7A58E9F0}"/>
              </a:ext>
            </a:extLst>
          </p:cNvPr>
          <p:cNvSpPr>
            <a:spLocks noGrp="1"/>
          </p:cNvSpPr>
          <p:nvPr>
            <p:ph type="title"/>
          </p:nvPr>
        </p:nvSpPr>
        <p:spPr>
          <a:xfrm>
            <a:off x="466722" y="586855"/>
            <a:ext cx="3201366" cy="3387497"/>
          </a:xfrm>
        </p:spPr>
        <p:txBody>
          <a:bodyPr anchor="b">
            <a:normAutofit/>
          </a:bodyPr>
          <a:lstStyle/>
          <a:p>
            <a:pPr algn="r"/>
            <a:r>
              <a:rPr lang="en-US" sz="3200" dirty="0">
                <a:solidFill>
                  <a:schemeClr val="tx1"/>
                </a:solidFill>
                <a:latin typeface="Arial" panose="020B0604020202020204" pitchFamily="34" charset="0"/>
                <a:cs typeface="Arial" panose="020B0604020202020204" pitchFamily="34" charset="0"/>
              </a:rPr>
              <a:t>Referencing </a:t>
            </a:r>
            <a:endParaRPr lang="en-GB" sz="32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C26063-8824-192E-9464-FB9DD3756C4C}"/>
              </a:ext>
            </a:extLst>
          </p:cNvPr>
          <p:cNvSpPr>
            <a:spLocks noGrp="1"/>
          </p:cNvSpPr>
          <p:nvPr>
            <p:ph idx="1"/>
          </p:nvPr>
        </p:nvSpPr>
        <p:spPr>
          <a:xfrm>
            <a:off x="4810259" y="649480"/>
            <a:ext cx="6555347" cy="5546047"/>
          </a:xfrm>
        </p:spPr>
        <p:txBody>
          <a:bodyPr anchor="ctr">
            <a:normAutofit fontScale="92500" lnSpcReduction="20000"/>
          </a:bodyPr>
          <a:lstStyle/>
          <a:p>
            <a:pPr>
              <a:buNone/>
            </a:pPr>
            <a:r>
              <a:rPr lang="en-GB" sz="1200" dirty="0" err="1">
                <a:solidFill>
                  <a:schemeClr val="tx1"/>
                </a:solidFill>
                <a:latin typeface="Arial" panose="020B0604020202020204" pitchFamily="34" charset="0"/>
                <a:cs typeface="Arial" panose="020B0604020202020204" pitchFamily="34" charset="0"/>
              </a:rPr>
              <a:t>aWei</a:t>
            </a:r>
            <a:r>
              <a:rPr lang="en-GB" sz="1200" dirty="0">
                <a:solidFill>
                  <a:schemeClr val="tx1"/>
                </a:solidFill>
                <a:latin typeface="Arial" panose="020B0604020202020204" pitchFamily="34" charset="0"/>
                <a:cs typeface="Arial" panose="020B0604020202020204" pitchFamily="34" charset="0"/>
              </a:rPr>
              <a:t>, L.Q. and Lau, C.M. (2005) ‘Market orientation, HRM importance and competency: determinants of strategic HRM in Chinese firms’, </a:t>
            </a:r>
            <a:r>
              <a:rPr lang="en-GB" sz="1200" i="1" dirty="0">
                <a:solidFill>
                  <a:schemeClr val="tx1"/>
                </a:solidFill>
                <a:latin typeface="Arial" panose="020B0604020202020204" pitchFamily="34" charset="0"/>
                <a:cs typeface="Arial" panose="020B0604020202020204" pitchFamily="34" charset="0"/>
              </a:rPr>
              <a:t>The International Journal of Human Resource Management</a:t>
            </a:r>
            <a:r>
              <a:rPr lang="en-GB" sz="1200" dirty="0">
                <a:solidFill>
                  <a:schemeClr val="tx1"/>
                </a:solidFill>
                <a:latin typeface="Arial" panose="020B0604020202020204" pitchFamily="34" charset="0"/>
                <a:cs typeface="Arial" panose="020B0604020202020204" pitchFamily="34" charset="0"/>
              </a:rPr>
              <a:t>, 16(10), pp. 1901–1918. Available at: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Taylor &amp; Francis Online</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err="1">
                <a:solidFill>
                  <a:schemeClr val="tx1"/>
                </a:solidFill>
                <a:latin typeface="Arial" panose="020B0604020202020204" pitchFamily="34" charset="0"/>
                <a:cs typeface="Arial" panose="020B0604020202020204" pitchFamily="34" charset="0"/>
              </a:rPr>
              <a:t>Kokorelias</a:t>
            </a:r>
            <a:r>
              <a:rPr lang="en-GB" sz="1200" dirty="0">
                <a:solidFill>
                  <a:schemeClr val="tx1"/>
                </a:solidFill>
                <a:latin typeface="Arial" panose="020B0604020202020204" pitchFamily="34" charset="0"/>
                <a:cs typeface="Arial" panose="020B0604020202020204" pitchFamily="34" charset="0"/>
              </a:rPr>
              <a:t>, K.M., Chau, V., Wijekoon, S., Singh, H., Boutros, H.M. and Harris, M.T. (2025) ‘Exploring equity, diversity, and inclusion strategies in geriatric healthcare education: a scoping review’, </a:t>
            </a:r>
            <a:r>
              <a:rPr lang="en-GB" sz="1200" i="1" dirty="0">
                <a:solidFill>
                  <a:schemeClr val="tx1"/>
                </a:solidFill>
                <a:latin typeface="Arial" panose="020B0604020202020204" pitchFamily="34" charset="0"/>
                <a:cs typeface="Arial" panose="020B0604020202020204" pitchFamily="34" charset="0"/>
              </a:rPr>
              <a:t>Gerontology &amp; Geriatrics Education</a:t>
            </a:r>
            <a:r>
              <a:rPr lang="en-GB" sz="1200" dirty="0">
                <a:solidFill>
                  <a:schemeClr val="tx1"/>
                </a:solidFill>
                <a:latin typeface="Arial" panose="020B0604020202020204" pitchFamily="34" charset="0"/>
                <a:cs typeface="Arial" panose="020B0604020202020204" pitchFamily="34" charset="0"/>
              </a:rPr>
              <a:t>, 46(3), pp. 332–356. Available at: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ProQuest</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err="1">
                <a:solidFill>
                  <a:schemeClr val="tx1"/>
                </a:solidFill>
                <a:latin typeface="Arial" panose="020B0604020202020204" pitchFamily="34" charset="0"/>
                <a:cs typeface="Arial" panose="020B0604020202020204" pitchFamily="34" charset="0"/>
              </a:rPr>
              <a:t>Ladkin</a:t>
            </a:r>
            <a:r>
              <a:rPr lang="en-GB" sz="1200" dirty="0">
                <a:solidFill>
                  <a:schemeClr val="tx1"/>
                </a:solidFill>
                <a:latin typeface="Arial" panose="020B0604020202020204" pitchFamily="34" charset="0"/>
                <a:cs typeface="Arial" panose="020B0604020202020204" pitchFamily="34" charset="0"/>
              </a:rPr>
              <a:t>, A. and </a:t>
            </a:r>
            <a:r>
              <a:rPr lang="en-GB" sz="1200" dirty="0" err="1">
                <a:solidFill>
                  <a:schemeClr val="tx1"/>
                </a:solidFill>
                <a:latin typeface="Arial" panose="020B0604020202020204" pitchFamily="34" charset="0"/>
                <a:cs typeface="Arial" panose="020B0604020202020204" pitchFamily="34" charset="0"/>
              </a:rPr>
              <a:t>Buhalis</a:t>
            </a:r>
            <a:r>
              <a:rPr lang="en-GB" sz="1200" dirty="0">
                <a:solidFill>
                  <a:schemeClr val="tx1"/>
                </a:solidFill>
                <a:latin typeface="Arial" panose="020B0604020202020204" pitchFamily="34" charset="0"/>
                <a:cs typeface="Arial" panose="020B0604020202020204" pitchFamily="34" charset="0"/>
              </a:rPr>
              <a:t>, D. (2016) ‘Online and social media recruitment: Hospitality employer and prospective employee considerations’, </a:t>
            </a:r>
            <a:r>
              <a:rPr lang="en-GB" sz="1200" i="1" dirty="0">
                <a:solidFill>
                  <a:schemeClr val="tx1"/>
                </a:solidFill>
                <a:latin typeface="Arial" panose="020B0604020202020204" pitchFamily="34" charset="0"/>
                <a:cs typeface="Arial" panose="020B0604020202020204" pitchFamily="34" charset="0"/>
              </a:rPr>
              <a:t>International Journal of Contemporary Hospitality Management</a:t>
            </a:r>
            <a:r>
              <a:rPr lang="en-GB" sz="1200" dirty="0">
                <a:solidFill>
                  <a:schemeClr val="tx1"/>
                </a:solidFill>
                <a:latin typeface="Arial" panose="020B0604020202020204" pitchFamily="34" charset="0"/>
                <a:cs typeface="Arial" panose="020B0604020202020204" pitchFamily="34" charset="0"/>
              </a:rPr>
              <a:t>, 28(2), pp. 327–345. Available at: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ProQuest</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a:solidFill>
                  <a:schemeClr val="tx1"/>
                </a:solidFill>
                <a:latin typeface="Arial" panose="020B0604020202020204" pitchFamily="34" charset="0"/>
                <a:cs typeface="Arial" panose="020B0604020202020204" pitchFamily="34" charset="0"/>
              </a:rPr>
              <a:t>Westwood, M.A., Nunn, L.M., Redpath, C., Mills, P. and Crake, T. (2008) ‘Applicants regard structured interviews as a fair method of selection: an audit of candidates’, </a:t>
            </a:r>
            <a:r>
              <a:rPr lang="en-GB" sz="1200" i="1" dirty="0">
                <a:solidFill>
                  <a:schemeClr val="tx1"/>
                </a:solidFill>
                <a:latin typeface="Arial" panose="020B0604020202020204" pitchFamily="34" charset="0"/>
                <a:cs typeface="Arial" panose="020B0604020202020204" pitchFamily="34" charset="0"/>
              </a:rPr>
              <a:t>Journal of the Royal Society of Medicine</a:t>
            </a:r>
            <a:r>
              <a:rPr lang="en-GB" sz="1200" dirty="0">
                <a:solidFill>
                  <a:schemeClr val="tx1"/>
                </a:solidFill>
                <a:latin typeface="Arial" panose="020B0604020202020204" pitchFamily="34" charset="0"/>
                <a:cs typeface="Arial" panose="020B0604020202020204" pitchFamily="34" charset="0"/>
              </a:rPr>
              <a:t>, 101(5), pp. 252–258. Available at: </a:t>
            </a:r>
            <a:r>
              <a:rPr lang="en-GB"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PubMed Central (PMC)</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err="1">
                <a:solidFill>
                  <a:schemeClr val="tx1"/>
                </a:solidFill>
                <a:latin typeface="Arial" panose="020B0604020202020204" pitchFamily="34" charset="0"/>
                <a:cs typeface="Arial" panose="020B0604020202020204" pitchFamily="34" charset="0"/>
              </a:rPr>
              <a:t>Edstellar</a:t>
            </a:r>
            <a:r>
              <a:rPr lang="en-GB" sz="1200" dirty="0">
                <a:solidFill>
                  <a:schemeClr val="tx1"/>
                </a:solidFill>
                <a:latin typeface="Arial" panose="020B0604020202020204" pitchFamily="34" charset="0"/>
                <a:cs typeface="Arial" panose="020B0604020202020204" pitchFamily="34" charset="0"/>
              </a:rPr>
              <a:t> (n.d.) ‘What is employee training and development?’. </a:t>
            </a:r>
            <a:r>
              <a:rPr lang="en-GB" sz="1200" i="1" dirty="0" err="1">
                <a:solidFill>
                  <a:schemeClr val="tx1"/>
                </a:solidFill>
                <a:latin typeface="Arial" panose="020B0604020202020204" pitchFamily="34" charset="0"/>
                <a:cs typeface="Arial" panose="020B0604020202020204" pitchFamily="34" charset="0"/>
              </a:rPr>
              <a:t>Edstellar</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https://www.edstellar.com/blog/what-is-employee-training-and-development</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a:solidFill>
                  <a:schemeClr val="tx1"/>
                </a:solidFill>
                <a:latin typeface="Arial" panose="020B0604020202020204" pitchFamily="34" charset="0"/>
                <a:cs typeface="Arial" panose="020B0604020202020204" pitchFamily="34" charset="0"/>
              </a:rPr>
              <a:t>Alkan, E., Cushen-Brewster, N. and Anyanwu, P. (2024) ‘Organisational factors associated with healthcare workforce development, recruitment, and retention in the United Kingdom: a systematic review’, </a:t>
            </a:r>
            <a:r>
              <a:rPr lang="en-GB" sz="1200" i="1" dirty="0">
                <a:solidFill>
                  <a:schemeClr val="tx1"/>
                </a:solidFill>
                <a:latin typeface="Arial" panose="020B0604020202020204" pitchFamily="34" charset="0"/>
                <a:cs typeface="Arial" panose="020B0604020202020204" pitchFamily="34" charset="0"/>
              </a:rPr>
              <a:t>BMC Nursing</a:t>
            </a:r>
            <a:r>
              <a:rPr lang="en-GB" sz="1200" dirty="0">
                <a:solidFill>
                  <a:schemeClr val="tx1"/>
                </a:solidFill>
                <a:latin typeface="Arial" panose="020B0604020202020204" pitchFamily="34" charset="0"/>
                <a:cs typeface="Arial" panose="020B0604020202020204" pitchFamily="34" charset="0"/>
              </a:rPr>
              <a:t>, 23(1), article 604. Available at: </a:t>
            </a:r>
            <a:r>
              <a:rPr lang="en-GB"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Springer Nature</a:t>
            </a:r>
            <a:r>
              <a:rPr lang="en-GB" sz="1200" dirty="0">
                <a:solidFill>
                  <a:schemeClr val="tx1"/>
                </a:solidFill>
                <a:latin typeface="Arial" panose="020B0604020202020204" pitchFamily="34" charset="0"/>
                <a:cs typeface="Arial" panose="020B0604020202020204" pitchFamily="34" charset="0"/>
              </a:rPr>
              <a:t> (Accessed: 15 October 2026).</a:t>
            </a:r>
          </a:p>
          <a:p>
            <a:pPr>
              <a:buNone/>
            </a:pPr>
            <a:r>
              <a:rPr lang="en-GB" sz="1200" dirty="0">
                <a:solidFill>
                  <a:schemeClr val="tx1"/>
                </a:solidFill>
                <a:latin typeface="Arial" panose="020B0604020202020204" pitchFamily="34" charset="0"/>
                <a:cs typeface="Arial" panose="020B0604020202020204" pitchFamily="34" charset="0"/>
              </a:rPr>
              <a:t>Yousef, C.C., Farooq, A., </a:t>
            </a:r>
            <a:r>
              <a:rPr lang="en-GB" sz="1200" dirty="0" err="1">
                <a:solidFill>
                  <a:schemeClr val="tx1"/>
                </a:solidFill>
                <a:latin typeface="Arial" panose="020B0604020202020204" pitchFamily="34" charset="0"/>
                <a:cs typeface="Arial" panose="020B0604020202020204" pitchFamily="34" charset="0"/>
              </a:rPr>
              <a:t>Amateau</a:t>
            </a:r>
            <a:r>
              <a:rPr lang="en-GB" sz="1200" dirty="0">
                <a:solidFill>
                  <a:schemeClr val="tx1"/>
                </a:solidFill>
                <a:latin typeface="Arial" panose="020B0604020202020204" pitchFamily="34" charset="0"/>
                <a:cs typeface="Arial" panose="020B0604020202020204" pitchFamily="34" charset="0"/>
              </a:rPr>
              <a:t>, G., Abu </a:t>
            </a:r>
            <a:r>
              <a:rPr lang="en-GB" sz="1200" dirty="0" err="1">
                <a:solidFill>
                  <a:schemeClr val="tx1"/>
                </a:solidFill>
                <a:latin typeface="Arial" panose="020B0604020202020204" pitchFamily="34" charset="0"/>
                <a:cs typeface="Arial" panose="020B0604020202020204" pitchFamily="34" charset="0"/>
              </a:rPr>
              <a:t>Esba</a:t>
            </a:r>
            <a:r>
              <a:rPr lang="en-GB" sz="1200" dirty="0">
                <a:solidFill>
                  <a:schemeClr val="tx1"/>
                </a:solidFill>
                <a:latin typeface="Arial" panose="020B0604020202020204" pitchFamily="34" charset="0"/>
                <a:cs typeface="Arial" panose="020B0604020202020204" pitchFamily="34" charset="0"/>
              </a:rPr>
              <a:t>, L.C., Burnett, K. and Alyas, O.A. (2024) ‘The effect of job and personal demands and resources on healthcare workers’ wellbeing: a cross-sectional study’, </a:t>
            </a:r>
            <a:r>
              <a:rPr lang="en-GB" sz="1200" i="1" dirty="0">
                <a:solidFill>
                  <a:schemeClr val="tx1"/>
                </a:solidFill>
                <a:latin typeface="Arial" panose="020B0604020202020204" pitchFamily="34" charset="0"/>
                <a:cs typeface="Arial" panose="020B0604020202020204" pitchFamily="34" charset="0"/>
              </a:rPr>
              <a:t>PLOS ONE</a:t>
            </a:r>
            <a:r>
              <a:rPr lang="en-GB" sz="1200" dirty="0">
                <a:solidFill>
                  <a:schemeClr val="tx1"/>
                </a:solidFill>
                <a:latin typeface="Arial" panose="020B0604020202020204" pitchFamily="34" charset="0"/>
                <a:cs typeface="Arial" panose="020B0604020202020204" pitchFamily="34" charset="0"/>
              </a:rPr>
              <a:t>, 19(5), e0303769. Available at: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https://journals.plos.org/plosone/article?id=10.1371/journal.pone.0303769</a:t>
            </a:r>
            <a:r>
              <a:rPr lang="en-GB" sz="1200" dirty="0">
                <a:solidFill>
                  <a:schemeClr val="tx1"/>
                </a:solidFill>
                <a:latin typeface="Arial" panose="020B0604020202020204" pitchFamily="34" charset="0"/>
                <a:cs typeface="Arial" panose="020B0604020202020204" pitchFamily="34" charset="0"/>
              </a:rPr>
              <a:t> (Accessed: 16 October 2026).</a:t>
            </a:r>
          </a:p>
          <a:p>
            <a:pPr>
              <a:buNone/>
            </a:pPr>
            <a:r>
              <a:rPr lang="en-GB" sz="1200" dirty="0">
                <a:solidFill>
                  <a:schemeClr val="tx1"/>
                </a:solidFill>
                <a:latin typeface="Arial" panose="020B0604020202020204" pitchFamily="34" charset="0"/>
                <a:cs typeface="Arial" panose="020B0604020202020204" pitchFamily="34" charset="0"/>
              </a:rPr>
              <a:t>O’Donovan, R., Rogers, L., Khurshid, Z., De Brún, A., Nicholson, E., O’Shea, M., Ward, M. and McAuliffe, E. (2021) ‘A systematic review exploring the impact of focal leader behaviours on health care team performance’, </a:t>
            </a:r>
            <a:r>
              <a:rPr lang="en-GB" sz="1200" i="1" dirty="0">
                <a:solidFill>
                  <a:schemeClr val="tx1"/>
                </a:solidFill>
                <a:latin typeface="Arial" panose="020B0604020202020204" pitchFamily="34" charset="0"/>
                <a:cs typeface="Arial" panose="020B0604020202020204" pitchFamily="34" charset="0"/>
              </a:rPr>
              <a:t>Journal of Nursing Management</a:t>
            </a:r>
            <a:r>
              <a:rPr lang="en-GB" sz="1200" dirty="0">
                <a:solidFill>
                  <a:schemeClr val="tx1"/>
                </a:solidFill>
                <a:latin typeface="Arial" panose="020B0604020202020204" pitchFamily="34" charset="0"/>
                <a:cs typeface="Arial" panose="020B0604020202020204" pitchFamily="34" charset="0"/>
              </a:rPr>
              <a:t>, 29(6), pp. 1420–1443. Available at: </a:t>
            </a:r>
            <a:r>
              <a:rPr lang="en-GB" sz="1200" dirty="0">
                <a:solidFill>
                  <a:schemeClr val="tx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Wiley Online Library</a:t>
            </a:r>
            <a:r>
              <a:rPr lang="en-GB" sz="1200" dirty="0">
                <a:solidFill>
                  <a:schemeClr val="tx1"/>
                </a:solidFill>
                <a:latin typeface="Arial" panose="020B0604020202020204" pitchFamily="34" charset="0"/>
                <a:cs typeface="Arial" panose="020B0604020202020204" pitchFamily="34" charset="0"/>
              </a:rPr>
              <a:t> (Accessed: 16 October 2026).</a:t>
            </a:r>
          </a:p>
          <a:p>
            <a:pPr>
              <a:buNone/>
            </a:pPr>
            <a:r>
              <a:rPr lang="en-GB" sz="1200" dirty="0">
                <a:solidFill>
                  <a:schemeClr val="tx1"/>
                </a:solidFill>
                <a:latin typeface="Arial" panose="020B0604020202020204" pitchFamily="34" charset="0"/>
                <a:cs typeface="Arial" panose="020B0604020202020204" pitchFamily="34" charset="0"/>
              </a:rPr>
              <a:t>Chartered Institute of Personnel and Development (CIPD) (2025) ‘Workforce planning’, </a:t>
            </a:r>
            <a:r>
              <a:rPr lang="en-GB" sz="1200" i="1" dirty="0">
                <a:solidFill>
                  <a:schemeClr val="tx1"/>
                </a:solidFill>
                <a:latin typeface="Arial" panose="020B0604020202020204" pitchFamily="34" charset="0"/>
                <a:cs typeface="Arial" panose="020B0604020202020204" pitchFamily="34" charset="0"/>
              </a:rPr>
              <a:t>CIPD Factsheet</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CIPD</a:t>
            </a:r>
            <a:r>
              <a:rPr lang="en-GB" sz="1200" dirty="0">
                <a:solidFill>
                  <a:schemeClr val="tx1"/>
                </a:solidFill>
                <a:latin typeface="Arial" panose="020B0604020202020204" pitchFamily="34" charset="0"/>
                <a:cs typeface="Arial" panose="020B0604020202020204" pitchFamily="34" charset="0"/>
              </a:rPr>
              <a:t> (Accessed: 16 October 2026).</a:t>
            </a:r>
          </a:p>
          <a:p>
            <a:pPr>
              <a:buNone/>
            </a:pPr>
            <a:r>
              <a:rPr lang="en-GB" sz="1200" dirty="0">
                <a:solidFill>
                  <a:schemeClr val="tx1"/>
                </a:solidFill>
                <a:latin typeface="Arial" panose="020B0604020202020204" pitchFamily="34" charset="0"/>
                <a:cs typeface="Arial" panose="020B0604020202020204" pitchFamily="34" charset="0"/>
              </a:rPr>
              <a:t>NHS England (n.d.) ‘Ongoing learning and development’. </a:t>
            </a:r>
            <a:r>
              <a:rPr lang="en-GB" sz="1200" i="1" dirty="0">
                <a:solidFill>
                  <a:schemeClr val="tx1"/>
                </a:solidFill>
                <a:latin typeface="Arial" panose="020B0604020202020204" pitchFamily="34" charset="0"/>
                <a:cs typeface="Arial" panose="020B0604020202020204" pitchFamily="34" charset="0"/>
              </a:rPr>
              <a:t>NHS England</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NHS England webpage</a:t>
            </a:r>
            <a:r>
              <a:rPr lang="en-GB" sz="1200" dirty="0">
                <a:solidFill>
                  <a:schemeClr val="tx1"/>
                </a:solidFill>
                <a:latin typeface="Arial" panose="020B0604020202020204" pitchFamily="34" charset="0"/>
                <a:cs typeface="Arial" panose="020B0604020202020204" pitchFamily="34" charset="0"/>
              </a:rPr>
              <a:t> (Accessed: 16 October 2026).</a:t>
            </a:r>
          </a:p>
          <a:p>
            <a:pPr marL="0" indent="0">
              <a:buNone/>
            </a:pPr>
            <a:endParaRPr lang="en-GB" sz="1000" dirty="0"/>
          </a:p>
        </p:txBody>
      </p:sp>
    </p:spTree>
    <p:extLst>
      <p:ext uri="{BB962C8B-B14F-4D97-AF65-F5344CB8AC3E}">
        <p14:creationId xmlns:p14="http://schemas.microsoft.com/office/powerpoint/2010/main" val="328670878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ee7d74e1c76ef1ead7d486dfb4e719e8">
  <xsd:schema xmlns:xsd="http://www.w3.org/2001/XMLSchema" xmlns:xs="http://www.w3.org/2001/XMLSchema" xmlns:p="http://schemas.microsoft.com/office/2006/metadata/properties" xmlns:ns3="ccfc14db-0f45-423b-b2f5-752f8f8a0ada" targetNamespace="http://schemas.microsoft.com/office/2006/metadata/properties" ma:root="true" ma:fieldsID="33e26856a22d23d13c78267be202c109"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8B87203-BBE2-4F0C-81F1-007BEDD603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E6D4BF-FCC3-4528-9F3A-6E210C0252C4}">
  <ds:schemaRefs>
    <ds:schemaRef ds:uri="http://schemas.microsoft.com/sharepoint/v3/contenttype/forms"/>
  </ds:schemaRefs>
</ds:datastoreItem>
</file>

<file path=customXml/itemProps3.xml><?xml version="1.0" encoding="utf-8"?>
<ds:datastoreItem xmlns:ds="http://schemas.openxmlformats.org/officeDocument/2006/customXml" ds:itemID="{10350A3F-D168-4DF4-8A28-9CFA3E9BF79E}">
  <ds:schemaRef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terms/"/>
    <ds:schemaRef ds:uri="ccfc14db-0f45-423b-b2f5-752f8f8a0ada"/>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TM03457475[[fn=Frame]]</Template>
  <TotalTime>9934</TotalTime>
  <Words>2909</Words>
  <Application>Microsoft Office PowerPoint</Application>
  <PresentationFormat>Widescreen</PresentationFormat>
  <Paragraphs>214</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Corbel</vt:lpstr>
      <vt:lpstr>Wingdings 2</vt:lpstr>
      <vt:lpstr>Frame</vt:lpstr>
      <vt:lpstr>PowerPoint Presentation</vt:lpstr>
      <vt:lpstr>Introduction and Main HR Challenges</vt:lpstr>
      <vt:lpstr>The Importance of Strategic HRM</vt:lpstr>
      <vt:lpstr>Workforce Planning and Skills Shortages</vt:lpstr>
      <vt:lpstr>Recruitment Methods and Recommendations</vt:lpstr>
      <vt:lpstr>Training and Employee Development</vt:lpstr>
      <vt:lpstr>Employee Retention and Motivation</vt:lpstr>
      <vt:lpstr>Employee Wellbeing and Burnout</vt:lpstr>
      <vt:lpstr>Teamwork and Leadership Development</vt:lpstr>
      <vt:lpstr>Recommendations and Implementation Plan</vt:lpstr>
      <vt:lpstr>Conclusion: Key Findings, Recommendations and Benefits</vt:lpstr>
      <vt:lpstr>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J'Avyon Johnson (2419047)</dc:creator>
  <cp:lastModifiedBy>J'Avyon Johnson (2419047)</cp:lastModifiedBy>
  <cp:revision>1</cp:revision>
  <dcterms:created xsi:type="dcterms:W3CDTF">2026-10-09T13:52:58Z</dcterms:created>
  <dcterms:modified xsi:type="dcterms:W3CDTF">2026-10-16T11:27:14Z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