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6" r:id="rId3"/>
  </p:sldMasterIdLst>
  <p:notesMasterIdLst>
    <p:notesMasterId r:id="rId33"/>
  </p:notesMasterIdLst>
  <p:sldIdLst>
    <p:sldId id="279" r:id="rId4"/>
    <p:sldId id="281" r:id="rId5"/>
    <p:sldId id="299" r:id="rId6"/>
    <p:sldId id="300" r:id="rId7"/>
    <p:sldId id="282" r:id="rId8"/>
    <p:sldId id="302" r:id="rId9"/>
    <p:sldId id="309" r:id="rId10"/>
    <p:sldId id="280" r:id="rId11"/>
    <p:sldId id="310" r:id="rId12"/>
    <p:sldId id="311" r:id="rId13"/>
    <p:sldId id="312" r:id="rId14"/>
    <p:sldId id="313" r:id="rId15"/>
    <p:sldId id="317" r:id="rId16"/>
    <p:sldId id="314" r:id="rId17"/>
    <p:sldId id="307" r:id="rId18"/>
    <p:sldId id="315" r:id="rId19"/>
    <p:sldId id="308" r:id="rId20"/>
    <p:sldId id="316" r:id="rId21"/>
    <p:sldId id="283" r:id="rId22"/>
    <p:sldId id="318" r:id="rId23"/>
    <p:sldId id="319" r:id="rId24"/>
    <p:sldId id="320" r:id="rId25"/>
    <p:sldId id="321" r:id="rId26"/>
    <p:sldId id="304" r:id="rId27"/>
    <p:sldId id="322" r:id="rId28"/>
    <p:sldId id="323" r:id="rId29"/>
    <p:sldId id="285" r:id="rId30"/>
    <p:sldId id="284" r:id="rId31"/>
    <p:sldId id="32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436F4-D779-C748-960F-137149B86A6F}" type="doc">
      <dgm:prSet loTypeId="urn:microsoft.com/office/officeart/2005/8/layout/process1" loCatId="" qsTypeId="urn:microsoft.com/office/officeart/2005/8/quickstyle/simple1" qsCatId="simple" csTypeId="urn:microsoft.com/office/officeart/2005/8/colors/accent0_3" csCatId="mainScheme" phldr="1"/>
      <dgm:spPr/>
    </dgm:pt>
    <dgm:pt modelId="{782FE2FB-C5A4-5148-9281-79C2C0D32741}">
      <dgm:prSet phldrT="[Text]" custT="1"/>
      <dgm:spPr/>
      <dgm:t>
        <a:bodyPr/>
        <a:lstStyle/>
        <a:p>
          <a:r>
            <a:rPr lang="en-GB" sz="2800" dirty="0"/>
            <a:t>Input</a:t>
          </a:r>
          <a:r>
            <a:rPr lang="en-GB" sz="3000" dirty="0"/>
            <a:t> </a:t>
          </a:r>
        </a:p>
      </dgm:t>
    </dgm:pt>
    <dgm:pt modelId="{8A3569E7-79E0-BB41-B7BC-2022456DAD2C}" type="parTrans" cxnId="{359FB560-130E-3147-9692-21E443C65948}">
      <dgm:prSet/>
      <dgm:spPr/>
      <dgm:t>
        <a:bodyPr/>
        <a:lstStyle/>
        <a:p>
          <a:endParaRPr lang="en-GB"/>
        </a:p>
      </dgm:t>
    </dgm:pt>
    <dgm:pt modelId="{19398FBB-8513-8143-8A40-5D735856E574}" type="sibTrans" cxnId="{359FB560-130E-3147-9692-21E443C65948}">
      <dgm:prSet/>
      <dgm:spPr/>
      <dgm:t>
        <a:bodyPr/>
        <a:lstStyle/>
        <a:p>
          <a:endParaRPr lang="en-GB"/>
        </a:p>
      </dgm:t>
    </dgm:pt>
    <dgm:pt modelId="{757113A7-9771-6346-8D29-D08017D405B1}">
      <dgm:prSet phldrT="[Text]" custT="1"/>
      <dgm:spPr/>
      <dgm:t>
        <a:bodyPr/>
        <a:lstStyle/>
        <a:p>
          <a:r>
            <a:rPr lang="en-GB" sz="2800" dirty="0"/>
            <a:t>Process</a:t>
          </a:r>
        </a:p>
      </dgm:t>
    </dgm:pt>
    <dgm:pt modelId="{7FEE6850-A9BD-034B-8177-7D7488D18888}" type="parTrans" cxnId="{8E3C89A8-613D-174F-8D47-EDD108D207AE}">
      <dgm:prSet/>
      <dgm:spPr/>
      <dgm:t>
        <a:bodyPr/>
        <a:lstStyle/>
        <a:p>
          <a:endParaRPr lang="en-GB"/>
        </a:p>
      </dgm:t>
    </dgm:pt>
    <dgm:pt modelId="{E92DEF8F-B1DB-1F40-A608-AEB461840D02}" type="sibTrans" cxnId="{8E3C89A8-613D-174F-8D47-EDD108D207AE}">
      <dgm:prSet/>
      <dgm:spPr/>
      <dgm:t>
        <a:bodyPr/>
        <a:lstStyle/>
        <a:p>
          <a:endParaRPr lang="en-GB"/>
        </a:p>
      </dgm:t>
    </dgm:pt>
    <dgm:pt modelId="{439B2F90-0DD1-4B42-9612-CB9985CC579D}">
      <dgm:prSet phldrT="[Text]" custT="1"/>
      <dgm:spPr/>
      <dgm:t>
        <a:bodyPr/>
        <a:lstStyle/>
        <a:p>
          <a:r>
            <a:rPr lang="en-GB" sz="2800" dirty="0"/>
            <a:t>Output</a:t>
          </a:r>
          <a:endParaRPr lang="en-GB" sz="3100" dirty="0"/>
        </a:p>
      </dgm:t>
    </dgm:pt>
    <dgm:pt modelId="{7DE1D04B-3850-6A46-9797-2ACF30D76825}" type="parTrans" cxnId="{468912C3-1691-F84F-B33D-DA45EF9E45F5}">
      <dgm:prSet/>
      <dgm:spPr/>
      <dgm:t>
        <a:bodyPr/>
        <a:lstStyle/>
        <a:p>
          <a:endParaRPr lang="en-GB"/>
        </a:p>
      </dgm:t>
    </dgm:pt>
    <dgm:pt modelId="{DC0B7AFA-35B8-2940-B706-0A52E1A4701B}" type="sibTrans" cxnId="{468912C3-1691-F84F-B33D-DA45EF9E45F5}">
      <dgm:prSet/>
      <dgm:spPr/>
      <dgm:t>
        <a:bodyPr/>
        <a:lstStyle/>
        <a:p>
          <a:endParaRPr lang="en-GB"/>
        </a:p>
      </dgm:t>
    </dgm:pt>
    <dgm:pt modelId="{DBFE3822-5BC1-4347-A674-0157CDAE8292}" type="pres">
      <dgm:prSet presAssocID="{9D9436F4-D779-C748-960F-137149B86A6F}" presName="Name0" presStyleCnt="0">
        <dgm:presLayoutVars>
          <dgm:dir/>
          <dgm:resizeHandles val="exact"/>
        </dgm:presLayoutVars>
      </dgm:prSet>
      <dgm:spPr/>
    </dgm:pt>
    <dgm:pt modelId="{233678FB-6379-234E-B7CE-75EC3094E6C0}" type="pres">
      <dgm:prSet presAssocID="{782FE2FB-C5A4-5148-9281-79C2C0D32741}" presName="node" presStyleLbl="node1" presStyleIdx="0" presStyleCnt="3">
        <dgm:presLayoutVars>
          <dgm:bulletEnabled val="1"/>
        </dgm:presLayoutVars>
      </dgm:prSet>
      <dgm:spPr/>
    </dgm:pt>
    <dgm:pt modelId="{6B1C6530-A5F4-F84C-ABFE-1B9CA9EBC250}" type="pres">
      <dgm:prSet presAssocID="{19398FBB-8513-8143-8A40-5D735856E574}" presName="sibTrans" presStyleLbl="sibTrans2D1" presStyleIdx="0" presStyleCnt="2"/>
      <dgm:spPr/>
    </dgm:pt>
    <dgm:pt modelId="{29B6BAD6-CF72-8842-927E-366F2F102528}" type="pres">
      <dgm:prSet presAssocID="{19398FBB-8513-8143-8A40-5D735856E574}" presName="connectorText" presStyleLbl="sibTrans2D1" presStyleIdx="0" presStyleCnt="2"/>
      <dgm:spPr/>
    </dgm:pt>
    <dgm:pt modelId="{F57924C8-36F2-5E43-9100-8CFE8CB064D8}" type="pres">
      <dgm:prSet presAssocID="{757113A7-9771-6346-8D29-D08017D405B1}" presName="node" presStyleLbl="node1" presStyleIdx="1" presStyleCnt="3">
        <dgm:presLayoutVars>
          <dgm:bulletEnabled val="1"/>
        </dgm:presLayoutVars>
      </dgm:prSet>
      <dgm:spPr/>
    </dgm:pt>
    <dgm:pt modelId="{DE282130-3875-3D48-8C5E-D6DC408FC776}" type="pres">
      <dgm:prSet presAssocID="{E92DEF8F-B1DB-1F40-A608-AEB461840D02}" presName="sibTrans" presStyleLbl="sibTrans2D1" presStyleIdx="1" presStyleCnt="2"/>
      <dgm:spPr/>
    </dgm:pt>
    <dgm:pt modelId="{07FA92E8-D478-7C49-B994-0FDC1ECD0076}" type="pres">
      <dgm:prSet presAssocID="{E92DEF8F-B1DB-1F40-A608-AEB461840D02}" presName="connectorText" presStyleLbl="sibTrans2D1" presStyleIdx="1" presStyleCnt="2"/>
      <dgm:spPr/>
    </dgm:pt>
    <dgm:pt modelId="{576076F8-C5FA-064E-8601-AFCCF51AFE46}" type="pres">
      <dgm:prSet presAssocID="{439B2F90-0DD1-4B42-9612-CB9985CC579D}" presName="node" presStyleLbl="node1" presStyleIdx="2" presStyleCnt="3">
        <dgm:presLayoutVars>
          <dgm:bulletEnabled val="1"/>
        </dgm:presLayoutVars>
      </dgm:prSet>
      <dgm:spPr/>
    </dgm:pt>
  </dgm:ptLst>
  <dgm:cxnLst>
    <dgm:cxn modelId="{D6FF9129-DEE1-4544-A541-2211A5591849}" type="presOf" srcId="{757113A7-9771-6346-8D29-D08017D405B1}" destId="{F57924C8-36F2-5E43-9100-8CFE8CB064D8}" srcOrd="0" destOrd="0" presId="urn:microsoft.com/office/officeart/2005/8/layout/process1"/>
    <dgm:cxn modelId="{922D4B2A-F3DB-D746-91E0-8CA2E12AF9F8}" type="presOf" srcId="{782FE2FB-C5A4-5148-9281-79C2C0D32741}" destId="{233678FB-6379-234E-B7CE-75EC3094E6C0}" srcOrd="0" destOrd="0" presId="urn:microsoft.com/office/officeart/2005/8/layout/process1"/>
    <dgm:cxn modelId="{3E7AEB30-7572-984F-BB66-7013579B25D5}" type="presOf" srcId="{439B2F90-0DD1-4B42-9612-CB9985CC579D}" destId="{576076F8-C5FA-064E-8601-AFCCF51AFE46}" srcOrd="0" destOrd="0" presId="urn:microsoft.com/office/officeart/2005/8/layout/process1"/>
    <dgm:cxn modelId="{359FB560-130E-3147-9692-21E443C65948}" srcId="{9D9436F4-D779-C748-960F-137149B86A6F}" destId="{782FE2FB-C5A4-5148-9281-79C2C0D32741}" srcOrd="0" destOrd="0" parTransId="{8A3569E7-79E0-BB41-B7BC-2022456DAD2C}" sibTransId="{19398FBB-8513-8143-8A40-5D735856E574}"/>
    <dgm:cxn modelId="{37493552-3050-C443-AB45-F90A9AB98119}" type="presOf" srcId="{19398FBB-8513-8143-8A40-5D735856E574}" destId="{29B6BAD6-CF72-8842-927E-366F2F102528}" srcOrd="1" destOrd="0" presId="urn:microsoft.com/office/officeart/2005/8/layout/process1"/>
    <dgm:cxn modelId="{8E3C89A8-613D-174F-8D47-EDD108D207AE}" srcId="{9D9436F4-D779-C748-960F-137149B86A6F}" destId="{757113A7-9771-6346-8D29-D08017D405B1}" srcOrd="1" destOrd="0" parTransId="{7FEE6850-A9BD-034B-8177-7D7488D18888}" sibTransId="{E92DEF8F-B1DB-1F40-A608-AEB461840D02}"/>
    <dgm:cxn modelId="{31720BB3-50DE-3D40-8DED-6C13480CA06E}" type="presOf" srcId="{19398FBB-8513-8143-8A40-5D735856E574}" destId="{6B1C6530-A5F4-F84C-ABFE-1B9CA9EBC250}" srcOrd="0" destOrd="0" presId="urn:microsoft.com/office/officeart/2005/8/layout/process1"/>
    <dgm:cxn modelId="{19461DC1-DC98-4847-9F44-E2660628427F}" type="presOf" srcId="{E92DEF8F-B1DB-1F40-A608-AEB461840D02}" destId="{DE282130-3875-3D48-8C5E-D6DC408FC776}" srcOrd="0" destOrd="0" presId="urn:microsoft.com/office/officeart/2005/8/layout/process1"/>
    <dgm:cxn modelId="{468912C3-1691-F84F-B33D-DA45EF9E45F5}" srcId="{9D9436F4-D779-C748-960F-137149B86A6F}" destId="{439B2F90-0DD1-4B42-9612-CB9985CC579D}" srcOrd="2" destOrd="0" parTransId="{7DE1D04B-3850-6A46-9797-2ACF30D76825}" sibTransId="{DC0B7AFA-35B8-2940-B706-0A52E1A4701B}"/>
    <dgm:cxn modelId="{138842F3-E5FC-6A48-A868-86E4EBD82677}" type="presOf" srcId="{E92DEF8F-B1DB-1F40-A608-AEB461840D02}" destId="{07FA92E8-D478-7C49-B994-0FDC1ECD0076}" srcOrd="1" destOrd="0" presId="urn:microsoft.com/office/officeart/2005/8/layout/process1"/>
    <dgm:cxn modelId="{5E7B54F3-EA65-2049-B39B-EB3B79B6E168}" type="presOf" srcId="{9D9436F4-D779-C748-960F-137149B86A6F}" destId="{DBFE3822-5BC1-4347-A674-0157CDAE8292}" srcOrd="0" destOrd="0" presId="urn:microsoft.com/office/officeart/2005/8/layout/process1"/>
    <dgm:cxn modelId="{A2C25C9E-B4CC-0741-8CAE-C622C2530E1B}" type="presParOf" srcId="{DBFE3822-5BC1-4347-A674-0157CDAE8292}" destId="{233678FB-6379-234E-B7CE-75EC3094E6C0}" srcOrd="0" destOrd="0" presId="urn:microsoft.com/office/officeart/2005/8/layout/process1"/>
    <dgm:cxn modelId="{E13972AD-9750-844C-A48B-39FF2F728BB1}" type="presParOf" srcId="{DBFE3822-5BC1-4347-A674-0157CDAE8292}" destId="{6B1C6530-A5F4-F84C-ABFE-1B9CA9EBC250}" srcOrd="1" destOrd="0" presId="urn:microsoft.com/office/officeart/2005/8/layout/process1"/>
    <dgm:cxn modelId="{6B59EE62-55DB-8D48-8679-38A84B253709}" type="presParOf" srcId="{6B1C6530-A5F4-F84C-ABFE-1B9CA9EBC250}" destId="{29B6BAD6-CF72-8842-927E-366F2F102528}" srcOrd="0" destOrd="0" presId="urn:microsoft.com/office/officeart/2005/8/layout/process1"/>
    <dgm:cxn modelId="{AF705E7F-68FD-574A-A873-A595E012F0D9}" type="presParOf" srcId="{DBFE3822-5BC1-4347-A674-0157CDAE8292}" destId="{F57924C8-36F2-5E43-9100-8CFE8CB064D8}" srcOrd="2" destOrd="0" presId="urn:microsoft.com/office/officeart/2005/8/layout/process1"/>
    <dgm:cxn modelId="{E7E868BD-80CE-A94F-9697-889BAA83B5A2}" type="presParOf" srcId="{DBFE3822-5BC1-4347-A674-0157CDAE8292}" destId="{DE282130-3875-3D48-8C5E-D6DC408FC776}" srcOrd="3" destOrd="0" presId="urn:microsoft.com/office/officeart/2005/8/layout/process1"/>
    <dgm:cxn modelId="{53993982-AE62-7242-BE7A-1D377EC9EE34}" type="presParOf" srcId="{DE282130-3875-3D48-8C5E-D6DC408FC776}" destId="{07FA92E8-D478-7C49-B994-0FDC1ECD0076}" srcOrd="0" destOrd="0" presId="urn:microsoft.com/office/officeart/2005/8/layout/process1"/>
    <dgm:cxn modelId="{62783F1E-A56A-684A-A2B7-634E0ED0B28D}" type="presParOf" srcId="{DBFE3822-5BC1-4347-A674-0157CDAE8292}" destId="{576076F8-C5FA-064E-8601-AFCCF51AFE4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678FB-6379-234E-B7CE-75EC3094E6C0}">
      <dsp:nvSpPr>
        <dsp:cNvPr id="0" name=""/>
        <dsp:cNvSpPr/>
      </dsp:nvSpPr>
      <dsp:spPr>
        <a:xfrm>
          <a:off x="7720" y="0"/>
          <a:ext cx="2307718" cy="1223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Input</a:t>
          </a:r>
          <a:r>
            <a:rPr lang="en-GB" sz="3000" kern="1200" dirty="0"/>
            <a:t> </a:t>
          </a:r>
        </a:p>
      </dsp:txBody>
      <dsp:txXfrm>
        <a:off x="43545" y="35825"/>
        <a:ext cx="2236068" cy="1151493"/>
      </dsp:txXfrm>
    </dsp:sp>
    <dsp:sp modelId="{6B1C6530-A5F4-F84C-ABFE-1B9CA9EBC250}">
      <dsp:nvSpPr>
        <dsp:cNvPr id="0" name=""/>
        <dsp:cNvSpPr/>
      </dsp:nvSpPr>
      <dsp:spPr>
        <a:xfrm>
          <a:off x="2546210" y="325414"/>
          <a:ext cx="489236" cy="57231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546210" y="439877"/>
        <a:ext cx="342465" cy="343388"/>
      </dsp:txXfrm>
    </dsp:sp>
    <dsp:sp modelId="{F57924C8-36F2-5E43-9100-8CFE8CB064D8}">
      <dsp:nvSpPr>
        <dsp:cNvPr id="0" name=""/>
        <dsp:cNvSpPr/>
      </dsp:nvSpPr>
      <dsp:spPr>
        <a:xfrm>
          <a:off x="3238526" y="0"/>
          <a:ext cx="2307718" cy="1223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Process</a:t>
          </a:r>
        </a:p>
      </dsp:txBody>
      <dsp:txXfrm>
        <a:off x="3274351" y="35825"/>
        <a:ext cx="2236068" cy="1151493"/>
      </dsp:txXfrm>
    </dsp:sp>
    <dsp:sp modelId="{DE282130-3875-3D48-8C5E-D6DC408FC776}">
      <dsp:nvSpPr>
        <dsp:cNvPr id="0" name=""/>
        <dsp:cNvSpPr/>
      </dsp:nvSpPr>
      <dsp:spPr>
        <a:xfrm>
          <a:off x="5777016" y="325414"/>
          <a:ext cx="489236" cy="57231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777016" y="439877"/>
        <a:ext cx="342465" cy="343388"/>
      </dsp:txXfrm>
    </dsp:sp>
    <dsp:sp modelId="{576076F8-C5FA-064E-8601-AFCCF51AFE46}">
      <dsp:nvSpPr>
        <dsp:cNvPr id="0" name=""/>
        <dsp:cNvSpPr/>
      </dsp:nvSpPr>
      <dsp:spPr>
        <a:xfrm>
          <a:off x="6469331" y="0"/>
          <a:ext cx="2307718" cy="1223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Output</a:t>
          </a:r>
          <a:endParaRPr lang="en-GB" sz="3100" kern="1200" dirty="0"/>
        </a:p>
      </dsp:txBody>
      <dsp:txXfrm>
        <a:off x="6505156" y="35825"/>
        <a:ext cx="2236068" cy="11514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2A67EC-3413-4669-BA97-93D397529B43}" type="datetimeFigureOut">
              <a:rPr lang="en-GB" smtClean="0"/>
              <a:t>17/01/2026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748B6-FDBA-4D0F-936B-B2CC2005DBC1}" type="slidenum">
              <a:rPr lang="en-GB" smtClean="0"/>
              <a:t>‹#›</a:t>
            </a:fld>
            <a:endParaRPr lang="en-GB"/>
          </a:p>
        </p:txBody>
      </p:sp>
    </p:spTree>
    <p:extLst>
      <p:ext uri="{BB962C8B-B14F-4D97-AF65-F5344CB8AC3E}">
        <p14:creationId xmlns:p14="http://schemas.microsoft.com/office/powerpoint/2010/main" val="1765445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92878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business environment, which encompasses the multitude of external factors influencing an organization's operations, strategies, and success, is intimately intertwined with the phenomenon of globalization (explained in the next slide).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26</a:t>
            </a:fld>
            <a:endParaRPr lang="en-GB" altLang="en-US"/>
          </a:p>
        </p:txBody>
      </p:sp>
    </p:spTree>
    <p:extLst>
      <p:ext uri="{BB962C8B-B14F-4D97-AF65-F5344CB8AC3E}">
        <p14:creationId xmlns:p14="http://schemas.microsoft.com/office/powerpoint/2010/main" val="3879131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a:prstGeom prst="rect">
            <a:avLst/>
          </a:prstGeom>
        </p:spPr>
        <p:txBody>
          <a:bodyPr/>
          <a:lstStyle>
            <a:lvl1pPr>
              <a:defRPr/>
            </a:lvl1pPr>
          </a:lstStyle>
          <a:p>
            <a:pPr>
              <a:defRPr/>
            </a:pPr>
            <a:fld id="{8EFCBBD8-CF39-48F7-8656-50407EDD0B37}" type="datetime1">
              <a:rPr lang="en-GB" altLang="en-US"/>
              <a:pPr>
                <a:defRPr/>
              </a:pPr>
              <a:t>17/01/2026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355067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2303D31F-598B-47EE-BA37-93F097A3D676}" type="datetime1">
              <a:rPr lang="en-GB" altLang="en-US"/>
              <a:pPr>
                <a:defRPr/>
              </a:pPr>
              <a:t>17/01/2026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a:xfrm>
            <a:off x="10608733" y="6381751"/>
            <a:ext cx="973667" cy="339725"/>
          </a:xfrm>
          <a:prstGeom prst="rect">
            <a:avLst/>
          </a:prstGeom>
        </p:spPr>
        <p:txBody>
          <a:bodyPr/>
          <a:lstStyle>
            <a:lvl1pPr>
              <a:defRPr/>
            </a:lvl1pPr>
          </a:lstStyle>
          <a:p>
            <a:pPr>
              <a:defRPr/>
            </a:pPr>
            <a:fld id="{6550E941-99E4-4403-A917-B30FF69A96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442655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07525B8-0A1E-48CE-AA7A-94CA5D59C5A5}"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9F0CEAE2-E49E-4389-B4D7-B5A65611D1B7}"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1483936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F7614AD2-EBEE-4B9C-B8EB-7B45076136C4}"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86495F9-B3F5-4DDF-9323-6CEC80C52C1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729393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9453B735-BACA-4CF9-84E6-D7AD67CD6A41}" type="datetime1">
              <a:rPr lang="en-GB" altLang="en-US"/>
              <a:pPr>
                <a:defRPr/>
              </a:pPr>
              <a:t>17/01/2026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0669F83E-C611-4B90-8FAE-1379528B23C3}" type="slidenum">
              <a:rPr lang="en-GB" altLang="en-US"/>
              <a:pPr>
                <a:defRPr/>
              </a:pPr>
              <a:t>‹#›</a:t>
            </a:fld>
            <a:endParaRPr lang="en-GB" altLang="en-US"/>
          </a:p>
        </p:txBody>
      </p:sp>
      <p:sp>
        <p:nvSpPr>
          <p:cNvPr id="9"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10"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2129282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58B45E6-64D3-4C5F-BDB6-A1B894EEEA29}" type="datetime1">
              <a:rPr lang="en-GB" altLang="en-US"/>
              <a:pPr>
                <a:defRPr/>
              </a:pPr>
              <a:t>17/01/2026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FAF5663D-1B9D-48C8-BD8E-835F92F174D7}" type="slidenum">
              <a:rPr lang="en-GB" altLang="en-US"/>
              <a:pPr>
                <a:defRPr/>
              </a:pPr>
              <a:t>‹#›</a:t>
            </a:fld>
            <a:endParaRPr lang="en-GB" altLang="en-US"/>
          </a:p>
        </p:txBody>
      </p:sp>
      <p:sp>
        <p:nvSpPr>
          <p:cNvPr id="5"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6"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2810145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D30023C4-5528-489E-A726-D14A340FF59E}" type="datetime1">
              <a:rPr lang="en-GB" altLang="en-US"/>
              <a:pPr>
                <a:defRPr/>
              </a:pPr>
              <a:t>17/01/2026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AA1819AB-B9DA-41D7-8C91-5DE9528F5AA4}" type="slidenum">
              <a:rPr lang="en-GB" altLang="en-US"/>
              <a:pPr>
                <a:defRPr/>
              </a:pPr>
              <a:t>‹#›</a:t>
            </a:fld>
            <a:endParaRPr lang="en-GB" altLang="en-US"/>
          </a:p>
        </p:txBody>
      </p:sp>
      <p:sp>
        <p:nvSpPr>
          <p:cNvPr id="4"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5"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901578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0AF297A0-C124-4ADC-9EF2-B843F7980417}"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EF707D33-CDDE-408A-A9D9-8533BBB69567}"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394813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a:prstGeom prst="rect">
            <a:avLst/>
          </a:prstGeo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BBFE7C81-BC59-49C4-B970-6020E639505B}"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1C564236-0921-40F4-A526-D08299A9CEDF}" type="slidenum">
              <a:rPr lang="en-GB" altLang="en-US"/>
              <a:pPr>
                <a:defRPr/>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548937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312EEDF0-64B3-49F7-80EF-7E736BE598CD}"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C05FFBAA-7097-4EBF-8EC8-BA13F122F32E}"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538046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334433" y="6524626"/>
            <a:ext cx="1295400" cy="219075"/>
          </a:xfrm>
          <a:prstGeom prst="rect">
            <a:avLst/>
          </a:prstGeom>
        </p:spPr>
        <p:txBody>
          <a:bodyPr/>
          <a:lstStyle>
            <a:lvl1pPr>
              <a:defRPr/>
            </a:lvl1pPr>
          </a:lstStyle>
          <a:p>
            <a:pPr>
              <a:defRPr/>
            </a:pPr>
            <a:fld id="{AF471B8D-6ACC-4BC6-87AC-49C3135EE585}"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10608733" y="6381751"/>
            <a:ext cx="973667" cy="339725"/>
          </a:xfrm>
          <a:prstGeom prst="rect">
            <a:avLst/>
          </a:prstGeom>
        </p:spPr>
        <p:txBody>
          <a:bodyPr/>
          <a:lstStyle>
            <a:lvl1pPr>
              <a:defRPr/>
            </a:lvl1pPr>
          </a:lstStyle>
          <a:p>
            <a:pPr>
              <a:defRPr/>
            </a:pPr>
            <a:fld id="{3F27268F-FCE8-404C-B794-14F77261286D}" type="slidenum">
              <a:rPr lang="en-GB" altLang="en-US"/>
              <a:pPr>
                <a:defRPr/>
              </a:pPr>
              <a:t>‹#›</a:t>
            </a:fld>
            <a:endParaRPr lang="en-GB" altLang="en-US"/>
          </a:p>
        </p:txBody>
      </p:sp>
      <p:sp>
        <p:nvSpPr>
          <p:cNvPr id="6"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7"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31790403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3C107EFD-A413-40D9-8B6D-6CF5024404BB}" type="slidenum">
              <a:rPr lang="en-GB" altLang="en-US"/>
              <a:pPr/>
              <a:t>‹#›</a:t>
            </a:fld>
            <a:endParaRPr lang="en-GB" altLang="en-US"/>
          </a:p>
        </p:txBody>
      </p:sp>
      <p:sp>
        <p:nvSpPr>
          <p:cNvPr id="7"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8"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820014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98AF844A-97AA-4F97-815A-EBFC2DB0CED3}" type="slidenum">
              <a:rPr lang="en-GB" altLang="en-US"/>
              <a:pPr/>
              <a:t>‹#›</a:t>
            </a:fld>
            <a:endParaRPr lang="en-GB" altLang="en-US"/>
          </a:p>
        </p:txBody>
      </p:sp>
      <p:sp>
        <p:nvSpPr>
          <p:cNvPr id="8" name="Text Box 11"/>
          <p:cNvSpPr txBox="1">
            <a:spLocks noChangeArrowheads="1"/>
          </p:cNvSpPr>
          <p:nvPr userDrawn="1"/>
        </p:nvSpPr>
        <p:spPr bwMode="auto">
          <a:xfrm>
            <a:off x="2" y="1"/>
            <a:ext cx="5999989" cy="339724"/>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dirty="0"/>
              <a:t>Glen Arnold, </a:t>
            </a:r>
            <a:r>
              <a:rPr lang="en-US" altLang="en-US" sz="800" i="1" dirty="0"/>
              <a:t>Corporate Financial Management</a:t>
            </a:r>
            <a:r>
              <a:rPr lang="en-US" altLang="en-US" sz="800" dirty="0"/>
              <a:t>, 5</a:t>
            </a:r>
            <a:r>
              <a:rPr lang="en-US" altLang="en-US" sz="800" baseline="30000" dirty="0"/>
              <a:t>th</a:t>
            </a:r>
            <a:r>
              <a:rPr lang="en-US" altLang="en-US" sz="800" dirty="0"/>
              <a:t>  Edition © Pearson Education Limited 2013</a:t>
            </a:r>
            <a:endParaRPr lang="en-GB" altLang="en-US" sz="800" dirty="0"/>
          </a:p>
        </p:txBody>
      </p:sp>
      <p:sp>
        <p:nvSpPr>
          <p:cNvPr id="9" name="Slide Number Placeholder 5">
            <a:extLst>
              <a:ext uri="{FF2B5EF4-FFF2-40B4-BE49-F238E27FC236}">
                <a16:creationId xmlns:a16="http://schemas.microsoft.com/office/drawing/2014/main" id="{49EDCEDB-BC6D-4588-B62D-E297C3288852}"/>
              </a:ext>
            </a:extLst>
          </p:cNvPr>
          <p:cNvSpPr txBox="1">
            <a:spLocks/>
          </p:cNvSpPr>
          <p:nvPr userDrawn="1"/>
        </p:nvSpPr>
        <p:spPr>
          <a:xfrm>
            <a:off x="11472597" y="1"/>
            <a:ext cx="973667" cy="339725"/>
          </a:xfrm>
          <a:prstGeom prst="rect">
            <a:avLst/>
          </a:prstGeom>
        </p:spPr>
        <p:txBody>
          <a:bodyPr/>
          <a:lstStyle>
            <a:defPPr>
              <a:defRPr lang="en-US"/>
            </a:defPPr>
            <a:lvl1pPr algn="l" rtl="0" eaLnBrk="0" fontAlgn="base" hangingPunct="0">
              <a:spcBef>
                <a:spcPct val="0"/>
              </a:spcBef>
              <a:spcAft>
                <a:spcPct val="0"/>
              </a:spcAft>
              <a:defRPr sz="8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6550E941-99E4-4403-A917-B30FF69A9617}" type="slidenum">
              <a:rPr lang="en-GB" altLang="en-US" sz="800" smtClean="0"/>
              <a:pPr>
                <a:defRPr/>
              </a:pPr>
              <a:t>‹#›</a:t>
            </a:fld>
            <a:endParaRPr lang="en-GB" altLang="en-US" sz="800"/>
          </a:p>
        </p:txBody>
      </p:sp>
    </p:spTree>
    <p:extLst>
      <p:ext uri="{BB962C8B-B14F-4D97-AF65-F5344CB8AC3E}">
        <p14:creationId xmlns:p14="http://schemas.microsoft.com/office/powerpoint/2010/main" val="210061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85784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750091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09190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712736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6001833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3746661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644281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5348945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3634174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3783104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24987192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527051" y="6524626"/>
            <a:ext cx="1295400" cy="219075"/>
          </a:xfrm>
        </p:spPr>
        <p:txBody>
          <a:bodyPr/>
          <a:lstStyle>
            <a:lvl1pPr>
              <a:defRPr/>
            </a:lvl1pPr>
          </a:lstStyle>
          <a:p>
            <a:pPr>
              <a:defRPr/>
            </a:pPr>
            <a:fld id="{F00EA7C4-BC9D-DF4B-B9AA-041203319C76}" type="datetime1">
              <a:rPr lang="en-GB" altLang="en-US"/>
              <a:pPr>
                <a:defRPr/>
              </a:pPr>
              <a:t>17/01/2026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10366839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17/01/2026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7480505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9733686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26664661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17/01/2026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42512710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17/01/2026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35320943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17/01/2026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5205244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22191572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6084772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39974659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17/01/2026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507433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4955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1EB576-7AA4-47EC-AF8B-4F62EF473663}" type="datetimeFigureOut">
              <a:rPr lang="en-GB" smtClean="0"/>
              <a:t>17/01/2026</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154015716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17/01/2026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extLst>
      <p:ext uri="{BB962C8B-B14F-4D97-AF65-F5344CB8AC3E}">
        <p14:creationId xmlns:p14="http://schemas.microsoft.com/office/powerpoint/2010/main" val="278226640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mailto:l.rodrigo@uwtsd.ac.uk" TargetMode="External"/><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8.png"/><Relationship Id="rId4" Type="http://schemas.openxmlformats.org/officeDocument/2006/relationships/notesSlide" Target="../notesSlides/notesSlide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UGsgu0s0LDE?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6.xml"/><Relationship Id="rId1" Type="http://schemas.openxmlformats.org/officeDocument/2006/relationships/video" Target="https://www.youtube.com/embed/UGsgu0s0LDE?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14.xml"/><Relationship Id="rId1" Type="http://schemas.openxmlformats.org/officeDocument/2006/relationships/video" Target="https://www.youtube.com/embed/UGsgu0s0LDE?feature=oembed" TargetMode="Externa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3.png"/><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4.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BA Business Management</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Management Economics LCBB4014</a:t>
            </a:r>
          </a:p>
          <a:p>
            <a:pPr eaLnBrk="1" hangingPunct="1"/>
            <a:endParaRPr lang="en-GB" altLang="en-US" dirty="0">
              <a:solidFill>
                <a:schemeClr val="accent2"/>
              </a:solidFill>
            </a:endParaRPr>
          </a:p>
          <a:p>
            <a:pPr eaLnBrk="1" hangingPunct="1"/>
            <a:r>
              <a:rPr lang="en-GB" altLang="en-US" b="1" dirty="0">
                <a:solidFill>
                  <a:schemeClr val="accent2"/>
                </a:solidFill>
              </a:rPr>
              <a:t>Week 1 Lesson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 to Business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a:pPr>
            <a:fld id="{B6282CF4-F11D-4118-ADBB-5F84001E3BD5}"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1104677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Lesson plan for Week 1: </a:t>
            </a:r>
            <a:br>
              <a:rPr lang="en-US" sz="4000" b="1" dirty="0">
                <a:solidFill>
                  <a:srgbClr val="002060"/>
                </a:solidFill>
              </a:rPr>
            </a:br>
            <a:r>
              <a:rPr lang="en-US" sz="4000" b="1" dirty="0">
                <a:solidFill>
                  <a:srgbClr val="002060"/>
                </a:solidFill>
              </a:rPr>
              <a:t>We aim to do the following:</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15" name="Content Placeholder 2"/>
          <p:cNvSpPr txBox="1">
            <a:spLocks/>
          </p:cNvSpPr>
          <p:nvPr/>
        </p:nvSpPr>
        <p:spPr>
          <a:xfrm>
            <a:off x="1010414" y="1026146"/>
            <a:ext cx="8555028" cy="397039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800" b="1" dirty="0">
                <a:solidFill>
                  <a:srgbClr val="002060"/>
                </a:solidFill>
              </a:rPr>
              <a:t>Get to know each other</a:t>
            </a:r>
          </a:p>
          <a:p>
            <a:pPr algn="l"/>
            <a:r>
              <a:rPr lang="en-US" sz="2800" b="1" dirty="0">
                <a:solidFill>
                  <a:srgbClr val="002060"/>
                </a:solidFill>
              </a:rPr>
              <a:t>Setting class expectations</a:t>
            </a:r>
          </a:p>
          <a:p>
            <a:pPr algn="l"/>
            <a:r>
              <a:rPr lang="en-US" sz="2800" b="1" dirty="0">
                <a:solidFill>
                  <a:srgbClr val="002060"/>
                </a:solidFill>
              </a:rPr>
              <a:t>Module overview (Learning aim &amp; Learning outcomes)</a:t>
            </a:r>
          </a:p>
          <a:p>
            <a:pPr algn="l"/>
            <a:r>
              <a:rPr lang="en-US" sz="2800" b="1" dirty="0">
                <a:solidFill>
                  <a:srgbClr val="002060"/>
                </a:solidFill>
              </a:rPr>
              <a:t>Module Assessment type.</a:t>
            </a:r>
          </a:p>
          <a:p>
            <a:pPr algn="l"/>
            <a:r>
              <a:rPr lang="en-US" sz="2800" b="1" dirty="0">
                <a:solidFill>
                  <a:srgbClr val="002060"/>
                </a:solidFill>
              </a:rPr>
              <a:t>Explore business fundamentals including: </a:t>
            </a:r>
          </a:p>
          <a:p>
            <a:pPr algn="l"/>
            <a:r>
              <a:rPr lang="en-US" sz="2800" b="1" dirty="0">
                <a:solidFill>
                  <a:srgbClr val="002060"/>
                </a:solidFill>
              </a:rPr>
              <a:t>	-definition of business</a:t>
            </a:r>
          </a:p>
          <a:p>
            <a:pPr algn="l"/>
            <a:r>
              <a:rPr lang="en-US" sz="2800" b="1" dirty="0">
                <a:solidFill>
                  <a:srgbClr val="002060"/>
                </a:solidFill>
              </a:rPr>
              <a:t>	-business sectors and business industries</a:t>
            </a:r>
          </a:p>
          <a:p>
            <a:pPr algn="l"/>
            <a:r>
              <a:rPr lang="en-US" sz="2800" b="1" dirty="0">
                <a:solidFill>
                  <a:srgbClr val="002060"/>
                </a:solidFill>
              </a:rPr>
              <a:t>	-scope of business: </a:t>
            </a:r>
            <a:br>
              <a:rPr lang="en-US" sz="2800" b="1" dirty="0">
                <a:solidFill>
                  <a:srgbClr val="002060"/>
                </a:solidFill>
              </a:rPr>
            </a:br>
            <a:r>
              <a:rPr lang="en-US" sz="2800" b="1" dirty="0">
                <a:solidFill>
                  <a:srgbClr val="002060"/>
                </a:solidFill>
              </a:rPr>
              <a:t>           -strategic decisions</a:t>
            </a:r>
            <a:br>
              <a:rPr lang="en-US" sz="2800" b="1" dirty="0">
                <a:solidFill>
                  <a:srgbClr val="002060"/>
                </a:solidFill>
              </a:rPr>
            </a:br>
            <a:r>
              <a:rPr lang="en-US" sz="2800" b="1" dirty="0">
                <a:solidFill>
                  <a:srgbClr val="002060"/>
                </a:solidFill>
              </a:rPr>
              <a:t>	-</a:t>
            </a:r>
            <a:r>
              <a:rPr lang="en-US" sz="2800" b="1" dirty="0" err="1">
                <a:solidFill>
                  <a:srgbClr val="002060"/>
                </a:solidFill>
              </a:rPr>
              <a:t>organisational</a:t>
            </a:r>
            <a:r>
              <a:rPr lang="en-US" sz="2800" b="1" dirty="0">
                <a:solidFill>
                  <a:srgbClr val="002060"/>
                </a:solidFill>
              </a:rPr>
              <a:t> aspects</a:t>
            </a:r>
            <a:br>
              <a:rPr lang="en-US" sz="2800" b="1" dirty="0">
                <a:solidFill>
                  <a:srgbClr val="002060"/>
                </a:solidFill>
              </a:rPr>
            </a:br>
            <a:r>
              <a:rPr lang="en-US" sz="2800" b="1" dirty="0">
                <a:solidFill>
                  <a:srgbClr val="002060"/>
                </a:solidFill>
              </a:rPr>
              <a:t>	-business environmental considerations</a:t>
            </a:r>
            <a:endParaRPr lang="en-US" sz="2700" dirty="0"/>
          </a:p>
        </p:txBody>
      </p:sp>
    </p:spTree>
    <p:extLst>
      <p:ext uri="{BB962C8B-B14F-4D97-AF65-F5344CB8AC3E}">
        <p14:creationId xmlns:p14="http://schemas.microsoft.com/office/powerpoint/2010/main" val="434995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Welcome by your Lecturer</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115" name="Content Placeholder 2"/>
          <p:cNvSpPr txBox="1">
            <a:spLocks/>
          </p:cNvSpPr>
          <p:nvPr/>
        </p:nvSpPr>
        <p:spPr>
          <a:xfrm>
            <a:off x="1010414" y="1026146"/>
            <a:ext cx="8555028" cy="3970397"/>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2800" b="1" dirty="0">
              <a:solidFill>
                <a:srgbClr val="002060"/>
              </a:solidFill>
            </a:endParaRPr>
          </a:p>
          <a:p>
            <a:pPr algn="l"/>
            <a:r>
              <a:rPr lang="en-US" sz="2800" b="1" dirty="0">
                <a:solidFill>
                  <a:srgbClr val="002060"/>
                </a:solidFill>
              </a:rPr>
              <a:t>My name is Liyanage Sampath Rodrigo, I am the module leader and </a:t>
            </a:r>
            <a:r>
              <a:rPr lang="en-US" sz="2800" b="1" dirty="0" err="1">
                <a:solidFill>
                  <a:srgbClr val="002060"/>
                </a:solidFill>
              </a:rPr>
              <a:t>Programme</a:t>
            </a:r>
            <a:r>
              <a:rPr lang="en-US" sz="2800" b="1" dirty="0">
                <a:solidFill>
                  <a:srgbClr val="002060"/>
                </a:solidFill>
              </a:rPr>
              <a:t> manager of BA Business Manager Program. </a:t>
            </a:r>
          </a:p>
          <a:p>
            <a:pPr algn="l"/>
            <a:endParaRPr lang="en-US" sz="2800" b="1" dirty="0">
              <a:solidFill>
                <a:srgbClr val="002060"/>
              </a:solidFill>
            </a:endParaRPr>
          </a:p>
          <a:p>
            <a:pPr algn="l"/>
            <a:r>
              <a:rPr lang="en-US" sz="2800" b="1" dirty="0">
                <a:solidFill>
                  <a:srgbClr val="002060"/>
                </a:solidFill>
              </a:rPr>
              <a:t>I would like to welcome you all for the first term </a:t>
            </a:r>
            <a:r>
              <a:rPr lang="en-US" sz="2800" b="1">
                <a:solidFill>
                  <a:srgbClr val="002060"/>
                </a:solidFill>
              </a:rPr>
              <a:t>and module </a:t>
            </a:r>
            <a:r>
              <a:rPr lang="en-US" sz="2800" b="1" dirty="0">
                <a:solidFill>
                  <a:srgbClr val="002060"/>
                </a:solidFill>
              </a:rPr>
              <a:t>in your three years program</a:t>
            </a:r>
            <a:r>
              <a:rPr lang="en-US" sz="2800" b="1">
                <a:solidFill>
                  <a:srgbClr val="002060"/>
                </a:solidFill>
              </a:rPr>
              <a:t>. </a:t>
            </a:r>
          </a:p>
          <a:p>
            <a:pPr algn="l"/>
            <a:endParaRPr lang="en-US" sz="2800" b="1" dirty="0">
              <a:solidFill>
                <a:srgbClr val="002060"/>
              </a:solidFill>
            </a:endParaRPr>
          </a:p>
          <a:p>
            <a:pPr algn="l"/>
            <a:r>
              <a:rPr lang="en-US" sz="2800" b="1" dirty="0">
                <a:solidFill>
                  <a:srgbClr val="002060"/>
                </a:solidFill>
              </a:rPr>
              <a:t>I am contactable by email</a:t>
            </a:r>
          </a:p>
          <a:p>
            <a:pPr algn="l"/>
            <a:endParaRPr lang="en-US" sz="2800" b="1" dirty="0">
              <a:solidFill>
                <a:srgbClr val="002060"/>
              </a:solidFill>
            </a:endParaRPr>
          </a:p>
          <a:p>
            <a:r>
              <a:rPr lang="en-US" sz="2800" b="1" dirty="0">
                <a:solidFill>
                  <a:srgbClr val="002060"/>
                </a:solidFill>
                <a:hlinkClick r:id="rId3"/>
              </a:rPr>
              <a:t>l.rodrigo@uwtsd.ac.uk</a:t>
            </a:r>
            <a:endParaRPr lang="en-US" sz="2800" b="1" dirty="0">
              <a:solidFill>
                <a:srgbClr val="002060"/>
              </a:solidFill>
            </a:endParaRPr>
          </a:p>
          <a:p>
            <a:pPr algn="l"/>
            <a:r>
              <a:rPr lang="en-US" sz="2800" b="1" dirty="0">
                <a:solidFill>
                  <a:srgbClr val="002060"/>
                </a:solidFill>
              </a:rPr>
              <a:t> </a:t>
            </a:r>
            <a:endParaRPr lang="en-US" sz="2700" dirty="0"/>
          </a:p>
        </p:txBody>
      </p:sp>
    </p:spTree>
    <p:extLst>
      <p:ext uri="{BB962C8B-B14F-4D97-AF65-F5344CB8AC3E}">
        <p14:creationId xmlns:p14="http://schemas.microsoft.com/office/powerpoint/2010/main" val="442456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0" y="640788"/>
            <a:ext cx="12115801" cy="503679"/>
          </a:xfrm>
        </p:spPr>
        <p:txBody>
          <a:bodyPr>
            <a:noAutofit/>
          </a:bodyPr>
          <a:lstStyle/>
          <a:p>
            <a:r>
              <a:rPr lang="en-US" sz="4000" b="1" dirty="0">
                <a:solidFill>
                  <a:srgbClr val="002060"/>
                </a:solidFill>
              </a:rPr>
              <a:t>Please introduce yourself</a:t>
            </a:r>
            <a:endParaRPr lang="en-GB" sz="48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sp>
        <p:nvSpPr>
          <p:cNvPr id="3" name="Please introduce yourself and say…">
            <a:extLst>
              <a:ext uri="{FF2B5EF4-FFF2-40B4-BE49-F238E27FC236}">
                <a16:creationId xmlns:a16="http://schemas.microsoft.com/office/drawing/2014/main" id="{2E397F7E-36C7-28B9-F765-6E41D1D4BE53}"/>
              </a:ext>
            </a:extLst>
          </p:cNvPr>
          <p:cNvSpPr txBox="1">
            <a:spLocks/>
          </p:cNvSpPr>
          <p:nvPr/>
        </p:nvSpPr>
        <p:spPr>
          <a:xfrm>
            <a:off x="1981200" y="1549875"/>
            <a:ext cx="8229600" cy="424323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800" b="1" dirty="0">
                <a:solidFill>
                  <a:srgbClr val="002060"/>
                </a:solidFill>
              </a:rPr>
              <a:t>Please introduce yourself and tell us:</a:t>
            </a:r>
          </a:p>
          <a:p>
            <a:r>
              <a:rPr lang="en-US" sz="2800" b="1" dirty="0">
                <a:solidFill>
                  <a:srgbClr val="002060"/>
                </a:solidFill>
              </a:rPr>
              <a:t>Your name </a:t>
            </a:r>
          </a:p>
          <a:p>
            <a:r>
              <a:rPr lang="en-US" sz="2800" b="1" dirty="0">
                <a:solidFill>
                  <a:srgbClr val="002060"/>
                </a:solidFill>
              </a:rPr>
              <a:t>Your level 4 </a:t>
            </a:r>
            <a:r>
              <a:rPr lang="en-US" sz="2800" b="1" dirty="0" err="1">
                <a:solidFill>
                  <a:srgbClr val="002060"/>
                </a:solidFill>
              </a:rPr>
              <a:t>programme</a:t>
            </a:r>
            <a:r>
              <a:rPr lang="en-US" sz="2800" b="1" dirty="0">
                <a:solidFill>
                  <a:srgbClr val="002060"/>
                </a:solidFill>
              </a:rPr>
              <a:t> you are studying here at UWTSD</a:t>
            </a:r>
          </a:p>
          <a:p>
            <a:r>
              <a:rPr lang="en-US" sz="2800" b="1" dirty="0">
                <a:solidFill>
                  <a:srgbClr val="002060"/>
                </a:solidFill>
              </a:rPr>
              <a:t>A hobby / interest nobody else knows as yet here</a:t>
            </a:r>
            <a:endParaRPr lang="en-US" dirty="0"/>
          </a:p>
        </p:txBody>
      </p:sp>
      <p:pic>
        <p:nvPicPr>
          <p:cNvPr id="1026" name="Picture 2" descr="Image result for nice to meet you">
            <a:extLst>
              <a:ext uri="{FF2B5EF4-FFF2-40B4-BE49-F238E27FC236}">
                <a16:creationId xmlns:a16="http://schemas.microsoft.com/office/drawing/2014/main" id="{00128E49-B5CD-049C-355A-564C39007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3072" y="3958785"/>
            <a:ext cx="6585856" cy="2152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1186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38099" y="5612330"/>
            <a:ext cx="12115801" cy="503679"/>
          </a:xfrm>
        </p:spPr>
        <p:txBody>
          <a:bodyPr>
            <a:noAutofit/>
          </a:bodyPr>
          <a:lstStyle/>
          <a:p>
            <a:r>
              <a:rPr lang="en-US" sz="4800" b="1" dirty="0">
                <a:solidFill>
                  <a:srgbClr val="002060"/>
                </a:solidFill>
              </a:rPr>
              <a:t>Welcome </a:t>
            </a:r>
            <a:br>
              <a:rPr lang="en-US" sz="4800" b="1" dirty="0">
                <a:solidFill>
                  <a:srgbClr val="002060"/>
                </a:solidFill>
              </a:rPr>
            </a:br>
            <a:br>
              <a:rPr lang="en-US" sz="4800" b="1" dirty="0">
                <a:solidFill>
                  <a:srgbClr val="002060"/>
                </a:solidFill>
              </a:rPr>
            </a:br>
            <a:r>
              <a:rPr lang="en-GB" sz="3600" b="1" dirty="0">
                <a:solidFill>
                  <a:srgbClr val="002060"/>
                </a:solidFill>
              </a:rPr>
              <a:t>Welcome to UWTSD! We are thrilled to have you join our vibrant and diverse community of learners. </a:t>
            </a:r>
            <a:br>
              <a:rPr lang="en-GB" sz="3600" b="1" dirty="0">
                <a:solidFill>
                  <a:srgbClr val="002060"/>
                </a:solidFill>
              </a:rPr>
            </a:br>
            <a:r>
              <a:rPr lang="en-GB" sz="3600" b="1" dirty="0">
                <a:solidFill>
                  <a:srgbClr val="002060"/>
                </a:solidFill>
              </a:rPr>
              <a:t>As you embark on this exciting journey of education and personal growth, we want you to know that you are an integral part of our family.</a:t>
            </a:r>
            <a:br>
              <a:rPr lang="en-GB" sz="3600" b="1" dirty="0">
                <a:solidFill>
                  <a:srgbClr val="002060"/>
                </a:solidFill>
              </a:rPr>
            </a:br>
            <a:r>
              <a:rPr lang="en-GB" sz="3600" b="1" dirty="0">
                <a:solidFill>
                  <a:srgbClr val="002060"/>
                </a:solidFill>
              </a:rPr>
              <a:t>We are always there to support and guide you through your learning journey here at UWTSD. Please attend to various support sessions and make use of resources available to enhance your skills &amp; business awareness.</a:t>
            </a: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2"/>
          <a:stretch>
            <a:fillRect/>
          </a:stretch>
        </p:blipFill>
        <p:spPr>
          <a:xfrm>
            <a:off x="0" y="6198521"/>
            <a:ext cx="12192000" cy="680127"/>
          </a:xfrm>
          <a:prstGeom prst="rect">
            <a:avLst/>
          </a:prstGeom>
        </p:spPr>
      </p:pic>
      <p:pic>
        <p:nvPicPr>
          <p:cNvPr id="4" name="Picture 3" descr="Handshake between two people">
            <a:extLst>
              <a:ext uri="{FF2B5EF4-FFF2-40B4-BE49-F238E27FC236}">
                <a16:creationId xmlns:a16="http://schemas.microsoft.com/office/drawing/2014/main" id="{F8782D13-B933-5DFD-0999-05389D9411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8810" y="0"/>
            <a:ext cx="3873190" cy="1621971"/>
          </a:xfrm>
          <a:prstGeom prst="rect">
            <a:avLst/>
          </a:prstGeom>
        </p:spPr>
      </p:pic>
    </p:spTree>
    <p:extLst>
      <p:ext uri="{BB962C8B-B14F-4D97-AF65-F5344CB8AC3E}">
        <p14:creationId xmlns:p14="http://schemas.microsoft.com/office/powerpoint/2010/main" val="12864350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Our module LCLM4004"/>
          <p:cNvSpPr txBox="1">
            <a:spLocks noGrp="1"/>
          </p:cNvSpPr>
          <p:nvPr>
            <p:ph type="title"/>
          </p:nvPr>
        </p:nvSpPr>
        <p:spPr>
          <a:xfrm>
            <a:off x="1832226" y="274639"/>
            <a:ext cx="8527548" cy="824698"/>
          </a:xfrm>
          <a:prstGeom prst="rect">
            <a:avLst/>
          </a:prstGeom>
        </p:spPr>
        <p:txBody>
          <a:bodyPr>
            <a:normAutofit/>
          </a:bodyPr>
          <a:lstStyle>
            <a:lvl1pPr>
              <a:defRPr b="1"/>
            </a:lvl1pPr>
          </a:lstStyle>
          <a:p>
            <a:r>
              <a:rPr lang="en-GB" sz="4000" dirty="0">
                <a:solidFill>
                  <a:srgbClr val="002060"/>
                </a:solidFill>
                <a:latin typeface="+mn-lt"/>
              </a:rPr>
              <a:t>M</a:t>
            </a:r>
            <a:r>
              <a:rPr sz="4000" dirty="0" err="1">
                <a:solidFill>
                  <a:srgbClr val="002060"/>
                </a:solidFill>
                <a:latin typeface="+mn-lt"/>
              </a:rPr>
              <a:t>odule</a:t>
            </a:r>
            <a:r>
              <a:rPr sz="4000" dirty="0">
                <a:solidFill>
                  <a:srgbClr val="002060"/>
                </a:solidFill>
                <a:latin typeface="+mn-lt"/>
              </a:rPr>
              <a:t> LC</a:t>
            </a:r>
            <a:r>
              <a:rPr lang="en-GB" sz="4000" dirty="0">
                <a:solidFill>
                  <a:srgbClr val="002060"/>
                </a:solidFill>
                <a:latin typeface="+mn-lt"/>
              </a:rPr>
              <a:t>BB4014 &amp; Class Expectations</a:t>
            </a:r>
            <a:endParaRPr sz="4000" dirty="0">
              <a:solidFill>
                <a:srgbClr val="002060"/>
              </a:solidFill>
              <a:latin typeface="+mn-lt"/>
            </a:endParaRPr>
          </a:p>
        </p:txBody>
      </p:sp>
      <p:sp>
        <p:nvSpPr>
          <p:cNvPr id="262" name="10 weeks of teaching…"/>
          <p:cNvSpPr txBox="1">
            <a:spLocks noGrp="1"/>
          </p:cNvSpPr>
          <p:nvPr>
            <p:ph type="body" idx="1"/>
          </p:nvPr>
        </p:nvSpPr>
        <p:spPr>
          <a:xfrm>
            <a:off x="1832226" y="1120988"/>
            <a:ext cx="8465905" cy="4417898"/>
          </a:xfrm>
          <a:prstGeom prst="rect">
            <a:avLst/>
          </a:prstGeom>
        </p:spPr>
        <p:txBody>
          <a:bodyPr>
            <a:noAutofit/>
          </a:bodyPr>
          <a:lstStyle/>
          <a:p>
            <a:pPr>
              <a:buFont typeface="Wingdings" panose="05000000000000000000" pitchFamily="2" charset="2"/>
              <a:buChar char="q"/>
            </a:pPr>
            <a:r>
              <a:rPr sz="3600" b="1" dirty="0">
                <a:solidFill>
                  <a:srgbClr val="002060"/>
                </a:solidFill>
                <a:latin typeface="+mj-lt"/>
                <a:ea typeface="+mj-ea"/>
                <a:cs typeface="+mj-cs"/>
              </a:rPr>
              <a:t>10 weeks of teaching</a:t>
            </a:r>
            <a:r>
              <a:rPr lang="en-GB" sz="3600" b="1" dirty="0">
                <a:solidFill>
                  <a:srgbClr val="002060"/>
                </a:solidFill>
                <a:latin typeface="+mj-lt"/>
                <a:ea typeface="+mj-ea"/>
                <a:cs typeface="+mj-cs"/>
              </a:rPr>
              <a:t>.</a:t>
            </a:r>
            <a:endParaRPr sz="3600" b="1" dirty="0">
              <a:solidFill>
                <a:srgbClr val="002060"/>
              </a:solidFill>
              <a:latin typeface="+mj-lt"/>
              <a:ea typeface="+mj-ea"/>
              <a:cs typeface="+mj-cs"/>
            </a:endParaRPr>
          </a:p>
          <a:p>
            <a:pPr>
              <a:buFont typeface="Wingdings" panose="05000000000000000000" pitchFamily="2" charset="2"/>
              <a:buChar char="q"/>
            </a:pPr>
            <a:r>
              <a:rPr sz="3600" b="1" dirty="0">
                <a:solidFill>
                  <a:srgbClr val="002060"/>
                </a:solidFill>
                <a:latin typeface="+mj-lt"/>
                <a:ea typeface="+mj-ea"/>
                <a:cs typeface="+mj-cs"/>
              </a:rPr>
              <a:t>4 hours each week</a:t>
            </a:r>
            <a:r>
              <a:rPr lang="en-GB" sz="3600" b="1" dirty="0">
                <a:solidFill>
                  <a:srgbClr val="002060"/>
                </a:solidFill>
                <a:latin typeface="+mj-lt"/>
                <a:ea typeface="+mj-ea"/>
                <a:cs typeface="+mj-cs"/>
              </a:rPr>
              <a:t>.</a:t>
            </a:r>
            <a:endParaRPr sz="3600" b="1" dirty="0">
              <a:solidFill>
                <a:srgbClr val="002060"/>
              </a:solidFill>
              <a:latin typeface="+mj-lt"/>
              <a:ea typeface="+mj-ea"/>
              <a:cs typeface="+mj-cs"/>
            </a:endParaRPr>
          </a:p>
          <a:p>
            <a:pPr>
              <a:buFont typeface="Wingdings" panose="05000000000000000000" pitchFamily="2" charset="2"/>
              <a:buChar char="q"/>
            </a:pPr>
            <a:r>
              <a:rPr sz="3600" b="1" dirty="0">
                <a:solidFill>
                  <a:srgbClr val="002060"/>
                </a:solidFill>
                <a:latin typeface="+mj-lt"/>
                <a:ea typeface="+mj-ea"/>
                <a:cs typeface="+mj-cs"/>
              </a:rPr>
              <a:t>Reading </a:t>
            </a:r>
            <a:r>
              <a:rPr lang="en-GB" sz="3600" b="1" dirty="0">
                <a:solidFill>
                  <a:srgbClr val="002060"/>
                </a:solidFill>
                <a:latin typeface="+mj-lt"/>
                <a:ea typeface="+mj-ea"/>
                <a:cs typeface="+mj-cs"/>
              </a:rPr>
              <a:t>and other tasks </a:t>
            </a:r>
            <a:r>
              <a:rPr sz="3600" b="1" dirty="0">
                <a:solidFill>
                  <a:srgbClr val="002060"/>
                </a:solidFill>
                <a:latin typeface="+mj-lt"/>
                <a:ea typeface="+mj-ea"/>
                <a:cs typeface="+mj-cs"/>
              </a:rPr>
              <a:t>for you to do between sessions</a:t>
            </a:r>
            <a:r>
              <a:rPr lang="en-GB" sz="3600" b="1" dirty="0">
                <a:solidFill>
                  <a:srgbClr val="002060"/>
                </a:solidFill>
                <a:latin typeface="+mj-lt"/>
                <a:ea typeface="+mj-ea"/>
                <a:cs typeface="+mj-cs"/>
              </a:rPr>
              <a:t> (Active participation required!).</a:t>
            </a:r>
          </a:p>
          <a:p>
            <a:pPr>
              <a:buFont typeface="Wingdings" panose="05000000000000000000" pitchFamily="2" charset="2"/>
              <a:buChar char="q"/>
            </a:pPr>
            <a:r>
              <a:rPr lang="en-GB" sz="3600" b="1" dirty="0">
                <a:solidFill>
                  <a:srgbClr val="002060"/>
                </a:solidFill>
                <a:latin typeface="+mj-lt"/>
                <a:ea typeface="+mj-ea"/>
                <a:cs typeface="+mj-cs"/>
              </a:rPr>
              <a:t>Be punctual, respectful and conduct  yourself in a professional manner.</a:t>
            </a:r>
          </a:p>
          <a:p>
            <a:pPr>
              <a:buFont typeface="Wingdings" panose="05000000000000000000" pitchFamily="2" charset="2"/>
              <a:buChar char="q"/>
            </a:pPr>
            <a:r>
              <a:rPr lang="en-GB" sz="3600" b="1" dirty="0">
                <a:solidFill>
                  <a:srgbClr val="002060"/>
                </a:solidFill>
                <a:latin typeface="+mj-lt"/>
                <a:ea typeface="+mj-ea"/>
                <a:cs typeface="+mj-cs"/>
              </a:rPr>
              <a:t>You are required to adhere to the University’s engagement policy.</a:t>
            </a:r>
            <a:endParaRPr sz="3600" b="1" dirty="0">
              <a:solidFill>
                <a:srgbClr val="002060"/>
              </a:solidFill>
              <a:latin typeface="+mj-lt"/>
              <a:ea typeface="+mj-ea"/>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normAutofit/>
          </a:bodyPr>
          <a:lstStyle/>
          <a:p>
            <a:pPr algn="ctr"/>
            <a:r>
              <a:rPr lang="en-US" sz="4000" b="1" dirty="0">
                <a:solidFill>
                  <a:srgbClr val="002060"/>
                </a:solidFill>
                <a:latin typeface="+mn-lt"/>
              </a:rPr>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marL="0" indent="0" algn="ctr">
              <a:buNone/>
              <a:defRPr/>
            </a:pPr>
            <a:r>
              <a:rPr lang="en-GB" sz="3600" b="1" dirty="0">
                <a:solidFill>
                  <a:srgbClr val="002060"/>
                </a:solidFill>
                <a:latin typeface="+mj-lt"/>
                <a:ea typeface="+mj-ea"/>
                <a:cs typeface="+mj-cs"/>
              </a:rPr>
              <a:t>AT UWTSD, we monitor overall student engagement including attendance to sessions, access of </a:t>
            </a:r>
            <a:r>
              <a:rPr lang="en-GB" sz="3600" b="1" dirty="0" err="1">
                <a:solidFill>
                  <a:srgbClr val="002060"/>
                </a:solidFill>
                <a:latin typeface="+mj-lt"/>
                <a:ea typeface="+mj-ea"/>
                <a:cs typeface="+mj-cs"/>
              </a:rPr>
              <a:t>moodle</a:t>
            </a:r>
            <a:r>
              <a:rPr lang="en-GB" sz="3600" b="1" dirty="0">
                <a:solidFill>
                  <a:srgbClr val="002060"/>
                </a:solidFill>
                <a:latin typeface="+mj-lt"/>
                <a:ea typeface="+mj-ea"/>
                <a:cs typeface="+mj-cs"/>
              </a:rPr>
              <a:t> platform and all VLE platforms, MS Office suite use, Library access and assessment submission.</a:t>
            </a:r>
          </a:p>
          <a:p>
            <a:endParaRPr lang="en-US" dirty="0"/>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Module</a:t>
            </a:r>
            <a:r>
              <a:rPr lang="en-US" sz="4000" b="1" dirty="0">
                <a:solidFill>
                  <a:srgbClr val="002060"/>
                </a:solidFill>
                <a:latin typeface="+mn-lt"/>
              </a:rPr>
              <a:t> </a:t>
            </a: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a:xfrm>
            <a:off x="609599" y="1600201"/>
            <a:ext cx="11397343" cy="3917032"/>
          </a:xfrm>
        </p:spPr>
        <p:txBody>
          <a:bodyPr/>
          <a:lstStyle/>
          <a:p>
            <a:r>
              <a:rPr lang="en-US" sz="3600" dirty="0">
                <a:solidFill>
                  <a:srgbClr val="002060"/>
                </a:solidFill>
                <a:latin typeface="+mj-lt"/>
                <a:ea typeface="+mj-ea"/>
                <a:cs typeface="+mj-cs"/>
              </a:rPr>
              <a:t>The aim of this module is to provide an introduction to the various theories and concepts that underpin modern business practices. </a:t>
            </a:r>
          </a:p>
          <a:p>
            <a:r>
              <a:rPr lang="en-US" sz="3600" dirty="0">
                <a:solidFill>
                  <a:srgbClr val="002060"/>
                </a:solidFill>
                <a:latin typeface="+mj-lt"/>
                <a:ea typeface="+mj-ea"/>
                <a:cs typeface="+mj-cs"/>
              </a:rPr>
              <a:t>Through this module, students will gain a comprehensive understanding of the fundamental principles that drive contemporary businesses. </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8</a:t>
            </a:fld>
            <a:endParaRPr lang="en-GB" altLang="en-US">
              <a:cs typeface="Arial" panose="020B0604020202020204" pitchFamily="34" charset="0"/>
            </a:endParaRPr>
          </a:p>
        </p:txBody>
      </p:sp>
    </p:spTree>
    <p:extLst>
      <p:ext uri="{BB962C8B-B14F-4D97-AF65-F5344CB8AC3E}">
        <p14:creationId xmlns:p14="http://schemas.microsoft.com/office/powerpoint/2010/main" val="71501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a:xfrm>
            <a:off x="609600" y="-283029"/>
            <a:ext cx="10972800" cy="1143000"/>
          </a:xfrm>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Learning 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a:xfrm>
            <a:off x="0" y="457200"/>
            <a:ext cx="12192000" cy="4265376"/>
          </a:xfrm>
        </p:spPr>
        <p:txBody>
          <a:bodyPr/>
          <a:lstStyle/>
          <a:p>
            <a:r>
              <a:rPr lang="en-US" dirty="0">
                <a:solidFill>
                  <a:srgbClr val="002060"/>
                </a:solidFill>
                <a:latin typeface="+mj-lt"/>
                <a:ea typeface="+mj-ea"/>
                <a:cs typeface="+mj-cs"/>
              </a:rPr>
              <a:t>Understanding the meaning of contemporary business and the different forms of organizations in the private, public, and voluntary sector.</a:t>
            </a:r>
          </a:p>
          <a:p>
            <a:r>
              <a:rPr lang="en-US" dirty="0">
                <a:solidFill>
                  <a:srgbClr val="002060"/>
                </a:solidFill>
                <a:latin typeface="+mj-lt"/>
                <a:ea typeface="+mj-ea"/>
                <a:cs typeface="+mj-cs"/>
              </a:rPr>
              <a:t>Understanding the business context and organizational cultures for a successful business.</a:t>
            </a:r>
          </a:p>
          <a:p>
            <a:r>
              <a:rPr lang="en-US" dirty="0">
                <a:solidFill>
                  <a:srgbClr val="002060"/>
                </a:solidFill>
                <a:latin typeface="+mj-lt"/>
                <a:ea typeface="+mj-ea"/>
                <a:cs typeface="+mj-cs"/>
              </a:rPr>
              <a:t>Exploring the key business functions such as accounting &amp; finance, marketing, human resource management to help run and grow a business</a:t>
            </a:r>
          </a:p>
          <a:p>
            <a:r>
              <a:rPr lang="en-US" dirty="0">
                <a:solidFill>
                  <a:srgbClr val="002060"/>
                </a:solidFill>
                <a:latin typeface="+mj-lt"/>
                <a:ea typeface="+mj-ea"/>
                <a:cs typeface="+mj-cs"/>
              </a:rPr>
              <a:t>Identifying how the business is integrated with its business environment.</a:t>
            </a:r>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9</a:t>
            </a:fld>
            <a:endParaRPr lang="en-GB" altLang="en-US">
              <a:cs typeface="Arial" panose="020B0604020202020204" pitchFamily="34" charset="0"/>
            </a:endParaRPr>
          </a:p>
        </p:txBody>
      </p:sp>
    </p:spTree>
    <p:extLst>
      <p:ext uri="{BB962C8B-B14F-4D97-AF65-F5344CB8AC3E}">
        <p14:creationId xmlns:p14="http://schemas.microsoft.com/office/powerpoint/2010/main" val="1370735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Study time allocation</a:t>
            </a:r>
            <a:b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br>
            <a:r>
              <a:rPr lang="en-US" sz="4000" b="1" dirty="0">
                <a:solidFill>
                  <a:srgbClr val="002060"/>
                </a:solidFill>
              </a:rPr>
              <a:t>The study time for this module:</a:t>
            </a:r>
            <a:br>
              <a:rPr lang="en-US" sz="4000" b="1" dirty="0">
                <a:solidFill>
                  <a:srgbClr val="002060"/>
                </a:solidFill>
              </a:rPr>
            </a:br>
            <a:endPar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10</a:t>
            </a:fld>
            <a:endParaRPr lang="en-GB" altLang="en-US">
              <a:cs typeface="Arial" panose="020B0604020202020204" pitchFamily="34" charset="0"/>
            </a:endParaRPr>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2246730318"/>
              </p:ext>
            </p:extLst>
          </p:nvPr>
        </p:nvGraphicFramePr>
        <p:xfrm>
          <a:off x="1262743" y="2425030"/>
          <a:ext cx="8793697" cy="2194560"/>
        </p:xfrm>
        <a:graphic>
          <a:graphicData uri="http://schemas.openxmlformats.org/drawingml/2006/table">
            <a:tbl>
              <a:tblPr firstRow="1" bandRow="1">
                <a:tableStyleId>{3B4B98B0-60AC-42C2-AFA5-B58CD77FA1E5}</a:tableStyleId>
              </a:tblPr>
              <a:tblGrid>
                <a:gridCol w="4520331">
                  <a:extLst>
                    <a:ext uri="{9D8B030D-6E8A-4147-A177-3AD203B41FA5}">
                      <a16:colId xmlns:a16="http://schemas.microsoft.com/office/drawing/2014/main" val="3995375041"/>
                    </a:ext>
                  </a:extLst>
                </a:gridCol>
                <a:gridCol w="2077482">
                  <a:extLst>
                    <a:ext uri="{9D8B030D-6E8A-4147-A177-3AD203B41FA5}">
                      <a16:colId xmlns:a16="http://schemas.microsoft.com/office/drawing/2014/main" val="3345179681"/>
                    </a:ext>
                  </a:extLst>
                </a:gridCol>
                <a:gridCol w="2195884">
                  <a:extLst>
                    <a:ext uri="{9D8B030D-6E8A-4147-A177-3AD203B41FA5}">
                      <a16:colId xmlns:a16="http://schemas.microsoft.com/office/drawing/2014/main" val="3260010141"/>
                    </a:ext>
                  </a:extLst>
                </a:gridCol>
              </a:tblGrid>
              <a:tr h="521022">
                <a:tc>
                  <a:txBody>
                    <a:bodyPr/>
                    <a:lstStyle/>
                    <a:p>
                      <a:r>
                        <a:rPr lang="en-US" sz="3000" dirty="0"/>
                        <a:t>Activity type</a:t>
                      </a:r>
                    </a:p>
                  </a:txBody>
                  <a:tcPr/>
                </a:tc>
                <a:tc>
                  <a:txBody>
                    <a:bodyPr/>
                    <a:lstStyle/>
                    <a:p>
                      <a:r>
                        <a:rPr lang="en-US" sz="3000" dirty="0"/>
                        <a:t>Hours</a:t>
                      </a:r>
                    </a:p>
                  </a:txBody>
                  <a:tcPr/>
                </a:tc>
                <a:tc>
                  <a:txBody>
                    <a:bodyPr/>
                    <a:lstStyle/>
                    <a:p>
                      <a:r>
                        <a:rPr lang="en-US" sz="3000" dirty="0"/>
                        <a:t>Percentage</a:t>
                      </a:r>
                    </a:p>
                  </a:txBody>
                  <a:tcPr/>
                </a:tc>
                <a:extLst>
                  <a:ext uri="{0D108BD9-81ED-4DB2-BD59-A6C34878D82A}">
                    <a16:rowId xmlns:a16="http://schemas.microsoft.com/office/drawing/2014/main" val="4195646964"/>
                  </a:ext>
                </a:extLst>
              </a:tr>
              <a:tr h="521022">
                <a:tc>
                  <a:txBody>
                    <a:bodyPr/>
                    <a:lstStyle/>
                    <a:p>
                      <a:r>
                        <a:rPr lang="en-US" sz="3000" dirty="0"/>
                        <a:t>Scheduled learning</a:t>
                      </a:r>
                    </a:p>
                  </a:txBody>
                  <a:tcPr/>
                </a:tc>
                <a:tc>
                  <a:txBody>
                    <a:bodyPr/>
                    <a:lstStyle/>
                    <a:p>
                      <a:r>
                        <a:rPr lang="en-US" sz="3000" dirty="0"/>
                        <a:t>50</a:t>
                      </a:r>
                    </a:p>
                  </a:txBody>
                  <a:tcPr/>
                </a:tc>
                <a:tc>
                  <a:txBody>
                    <a:bodyPr/>
                    <a:lstStyle/>
                    <a:p>
                      <a:r>
                        <a:rPr lang="en-US" sz="3000" dirty="0"/>
                        <a:t>25%</a:t>
                      </a:r>
                    </a:p>
                  </a:txBody>
                  <a:tcPr/>
                </a:tc>
                <a:extLst>
                  <a:ext uri="{0D108BD9-81ED-4DB2-BD59-A6C34878D82A}">
                    <a16:rowId xmlns:a16="http://schemas.microsoft.com/office/drawing/2014/main" val="4123159518"/>
                  </a:ext>
                </a:extLst>
              </a:tr>
              <a:tr h="521022">
                <a:tc>
                  <a:txBody>
                    <a:bodyPr/>
                    <a:lstStyle/>
                    <a:p>
                      <a:r>
                        <a:rPr lang="en-US" sz="3000" dirty="0"/>
                        <a:t>Independent learning</a:t>
                      </a:r>
                    </a:p>
                  </a:txBody>
                  <a:tcPr/>
                </a:tc>
                <a:tc>
                  <a:txBody>
                    <a:bodyPr/>
                    <a:lstStyle/>
                    <a:p>
                      <a:r>
                        <a:rPr lang="en-US" sz="3000" dirty="0"/>
                        <a:t>150</a:t>
                      </a:r>
                    </a:p>
                  </a:txBody>
                  <a:tcPr/>
                </a:tc>
                <a:tc>
                  <a:txBody>
                    <a:bodyPr/>
                    <a:lstStyle/>
                    <a:p>
                      <a:r>
                        <a:rPr lang="en-US" sz="3000" dirty="0"/>
                        <a:t>75%</a:t>
                      </a:r>
                    </a:p>
                  </a:txBody>
                  <a:tcPr/>
                </a:tc>
                <a:extLst>
                  <a:ext uri="{0D108BD9-81ED-4DB2-BD59-A6C34878D82A}">
                    <a16:rowId xmlns:a16="http://schemas.microsoft.com/office/drawing/2014/main" val="1253789287"/>
                  </a:ext>
                </a:extLst>
              </a:tr>
              <a:tr h="521022">
                <a:tc>
                  <a:txBody>
                    <a:bodyPr/>
                    <a:lstStyle/>
                    <a:p>
                      <a:r>
                        <a:rPr lang="en-US" sz="3000" b="1" dirty="0"/>
                        <a:t>Total</a:t>
                      </a:r>
                    </a:p>
                  </a:txBody>
                  <a:tcPr/>
                </a:tc>
                <a:tc>
                  <a:txBody>
                    <a:bodyPr/>
                    <a:lstStyle/>
                    <a:p>
                      <a:r>
                        <a:rPr lang="en-US" sz="3000" b="1" dirty="0"/>
                        <a:t>200</a:t>
                      </a:r>
                    </a:p>
                  </a:txBody>
                  <a:tcPr/>
                </a:tc>
                <a:tc>
                  <a:txBody>
                    <a:bodyPr/>
                    <a:lstStyle/>
                    <a:p>
                      <a:r>
                        <a:rPr lang="en-US" sz="30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988E-AE4D-CAC1-1F78-F85A87E6684D}"/>
              </a:ext>
            </a:extLst>
          </p:cNvPr>
          <p:cNvSpPr>
            <a:spLocks noGrp="1"/>
          </p:cNvSpPr>
          <p:nvPr>
            <p:ph type="title"/>
          </p:nvPr>
        </p:nvSpPr>
        <p:spPr>
          <a:xfrm>
            <a:off x="334433" y="-280533"/>
            <a:ext cx="10972800" cy="1143000"/>
          </a:xfrm>
        </p:spPr>
        <p:txBody>
          <a:bodyPr/>
          <a:lstStyle/>
          <a:p>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Assessments</a:t>
            </a:r>
          </a:p>
        </p:txBody>
      </p:sp>
      <p:sp>
        <p:nvSpPr>
          <p:cNvPr id="3" name="Text Placeholder 2">
            <a:extLst>
              <a:ext uri="{FF2B5EF4-FFF2-40B4-BE49-F238E27FC236}">
                <a16:creationId xmlns:a16="http://schemas.microsoft.com/office/drawing/2014/main" id="{02E0B693-9044-2D79-3EBF-DCCF0FC21442}"/>
              </a:ext>
            </a:extLst>
          </p:cNvPr>
          <p:cNvSpPr>
            <a:spLocks noGrp="1"/>
          </p:cNvSpPr>
          <p:nvPr>
            <p:ph type="body" idx="1"/>
          </p:nvPr>
        </p:nvSpPr>
        <p:spPr>
          <a:xfrm>
            <a:off x="98881" y="2593294"/>
            <a:ext cx="5386917" cy="639762"/>
          </a:xfrm>
        </p:spPr>
        <p:txBody>
          <a:bodyPr/>
          <a:lstStyle/>
          <a:p>
            <a:r>
              <a:rPr lang="en-US" dirty="0">
                <a:solidFill>
                  <a:srgbClr val="002060"/>
                </a:solidFill>
              </a:rPr>
              <a:t>Component 1 (70%) – in week 6</a:t>
            </a:r>
          </a:p>
          <a:p>
            <a:r>
              <a:rPr lang="en-US" dirty="0">
                <a:solidFill>
                  <a:srgbClr val="002060"/>
                </a:solidFill>
              </a:rPr>
              <a:t>Group presentation (</a:t>
            </a:r>
            <a:r>
              <a:rPr lang="en-GB" dirty="0">
                <a:solidFill>
                  <a:srgbClr val="002060"/>
                </a:solidFill>
              </a:rPr>
              <a:t>5 minute per person in a group of 3-4 students per group)</a:t>
            </a:r>
            <a:endParaRPr lang="en-US" dirty="0">
              <a:solidFill>
                <a:srgbClr val="002060"/>
              </a:solidFill>
            </a:endParaRPr>
          </a:p>
          <a:p>
            <a:endParaRPr lang="en-US" dirty="0">
              <a:solidFill>
                <a:srgbClr val="002060"/>
              </a:solidFill>
            </a:endParaRPr>
          </a:p>
        </p:txBody>
      </p:sp>
      <p:sp>
        <p:nvSpPr>
          <p:cNvPr id="5" name="Text Placeholder 4">
            <a:extLst>
              <a:ext uri="{FF2B5EF4-FFF2-40B4-BE49-F238E27FC236}">
                <a16:creationId xmlns:a16="http://schemas.microsoft.com/office/drawing/2014/main" id="{23ADAFA1-1E5F-8A65-9001-8F431C83E5D9}"/>
              </a:ext>
            </a:extLst>
          </p:cNvPr>
          <p:cNvSpPr>
            <a:spLocks noGrp="1"/>
          </p:cNvSpPr>
          <p:nvPr>
            <p:ph type="body" sz="quarter" idx="3"/>
          </p:nvPr>
        </p:nvSpPr>
        <p:spPr>
          <a:xfrm>
            <a:off x="6998910" y="3053837"/>
            <a:ext cx="5389033" cy="639762"/>
          </a:xfrm>
        </p:spPr>
        <p:txBody>
          <a:bodyPr/>
          <a:lstStyle/>
          <a:p>
            <a:pPr algn="ctr"/>
            <a:r>
              <a:rPr lang="en-US" dirty="0">
                <a:solidFill>
                  <a:srgbClr val="002060"/>
                </a:solidFill>
              </a:rPr>
              <a:t>Component 2 (30%)</a:t>
            </a:r>
          </a:p>
          <a:p>
            <a:pPr algn="ctr"/>
            <a:r>
              <a:rPr lang="en-US" dirty="0">
                <a:solidFill>
                  <a:srgbClr val="002060"/>
                </a:solidFill>
              </a:rPr>
              <a:t>Essay 1000 words</a:t>
            </a:r>
          </a:p>
          <a:p>
            <a:pPr algn="ctr"/>
            <a:endParaRPr lang="en-US" dirty="0"/>
          </a:p>
          <a:p>
            <a:pPr algn="ctr"/>
            <a:r>
              <a:rPr lang="en-US" dirty="0">
                <a:solidFill>
                  <a:srgbClr val="C00000"/>
                </a:solidFill>
              </a:rPr>
              <a:t>More assessment information will be discussed in week 2</a:t>
            </a:r>
          </a:p>
          <a:p>
            <a:pPr algn="ctr"/>
            <a:endParaRPr lang="en-US" dirty="0"/>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fontAlgn="base">
              <a:spcBef>
                <a:spcPct val="0"/>
              </a:spcBef>
              <a:spcAft>
                <a:spcPct val="0"/>
              </a:spcAft>
              <a:defRPr/>
            </a:pPr>
            <a:fld id="{3B73E9B7-706A-2843-BF19-C2EE2C86D41E}" type="slidenum">
              <a:rPr lang="en-GB" altLang="en-US">
                <a:cs typeface="Arial" panose="020B0604020202020204" pitchFamily="34" charset="0"/>
              </a:rPr>
              <a:pPr fontAlgn="base">
                <a:spcBef>
                  <a:spcPct val="0"/>
                </a:spcBef>
                <a:spcAft>
                  <a:spcPct val="0"/>
                </a:spcAft>
                <a:defRPr/>
              </a:pPr>
              <a:t>11</a:t>
            </a:fld>
            <a:endParaRPr lang="en-GB" altLang="en-US">
              <a:cs typeface="Arial" panose="020B0604020202020204" pitchFamily="34" charset="0"/>
            </a:endParaRPr>
          </a:p>
        </p:txBody>
      </p:sp>
      <p:pic>
        <p:nvPicPr>
          <p:cNvPr id="10" name="Video 9" title="Bouncing rainbow pencils graphic">
            <a:hlinkClick r:id="" action="ppaction://media"/>
            <a:extLst>
              <a:ext uri="{FF2B5EF4-FFF2-40B4-BE49-F238E27FC236}">
                <a16:creationId xmlns:a16="http://schemas.microsoft.com/office/drawing/2014/main" id="{F9ABF72E-385E-49C9-E1D4-A327F9A6AC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3233056"/>
            <a:ext cx="12192000" cy="2514601"/>
          </a:xfrm>
          <a:prstGeom prst="rect">
            <a:avLst/>
          </a:prstGeom>
        </p:spPr>
      </p:pic>
    </p:spTree>
    <p:extLst>
      <p:ext uri="{BB962C8B-B14F-4D97-AF65-F5344CB8AC3E}">
        <p14:creationId xmlns:p14="http://schemas.microsoft.com/office/powerpoint/2010/main" val="3811530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0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BF3E-F220-974E-202C-8E59ACC0D54C}"/>
              </a:ext>
            </a:extLst>
          </p:cNvPr>
          <p:cNvSpPr>
            <a:spLocks noGrp="1"/>
          </p:cNvSpPr>
          <p:nvPr>
            <p:ph type="title"/>
          </p:nvPr>
        </p:nvSpPr>
        <p:spPr>
          <a:xfrm>
            <a:off x="1981200" y="274638"/>
            <a:ext cx="8229600" cy="1143000"/>
          </a:xfrm>
        </p:spPr>
        <p:txBody>
          <a:bodyPr wrap="square" anchor="ctr">
            <a:noAutofit/>
          </a:bodyPr>
          <a:lstStyle/>
          <a:p>
            <a:pPr>
              <a:lnSpc>
                <a:spcPct val="90000"/>
              </a:lnSpc>
            </a:pP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Let’s start by testing your knowledge</a:t>
            </a:r>
          </a:p>
        </p:txBody>
      </p:sp>
      <p:sp>
        <p:nvSpPr>
          <p:cNvPr id="3" name="Content Placeholder 2">
            <a:extLst>
              <a:ext uri="{FF2B5EF4-FFF2-40B4-BE49-F238E27FC236}">
                <a16:creationId xmlns:a16="http://schemas.microsoft.com/office/drawing/2014/main" id="{D9579294-501B-5AF5-4260-EAB4EAD68F75}"/>
              </a:ext>
            </a:extLst>
          </p:cNvPr>
          <p:cNvSpPr>
            <a:spLocks noGrp="1"/>
          </p:cNvSpPr>
          <p:nvPr>
            <p:ph sz="half" idx="1"/>
          </p:nvPr>
        </p:nvSpPr>
        <p:spPr>
          <a:xfrm>
            <a:off x="1774825" y="827486"/>
            <a:ext cx="9731375" cy="1828799"/>
          </a:xfrm>
        </p:spPr>
        <p:txBody>
          <a:bodyPr wrap="square" anchor="t">
            <a:normAutofit lnSpcReduction="10000"/>
          </a:bodyPr>
          <a:lstStyle/>
          <a:p>
            <a:pPr marL="0" indent="0">
              <a:buNone/>
            </a:pPr>
            <a:endParaRPr lang="en-US" dirty="0"/>
          </a:p>
          <a:p>
            <a:pPr marL="0" indent="0" algn="ctr">
              <a:buNone/>
            </a:pPr>
            <a:r>
              <a:rPr lang="en-US" sz="3600" b="1" dirty="0">
                <a:solidFill>
                  <a:srgbClr val="002060"/>
                </a:solidFill>
                <a:latin typeface="+mj-lt"/>
                <a:ea typeface="+mj-ea"/>
                <a:cs typeface="+mj-cs"/>
              </a:rPr>
              <a:t>What does the term business mean for you? </a:t>
            </a:r>
          </a:p>
          <a:p>
            <a:pPr marL="0" indent="0" algn="ctr">
              <a:buNone/>
            </a:pPr>
            <a:r>
              <a:rPr lang="en-US" sz="3600" b="1" dirty="0">
                <a:solidFill>
                  <a:srgbClr val="002060"/>
                </a:solidFill>
                <a:latin typeface="+mj-lt"/>
                <a:ea typeface="+mj-ea"/>
                <a:cs typeface="+mj-cs"/>
              </a:rPr>
              <a:t>2 minutes search then share with the class</a:t>
            </a:r>
          </a:p>
        </p:txBody>
      </p:sp>
      <p:pic>
        <p:nvPicPr>
          <p:cNvPr id="1028" name="Picture 4" descr="Simple Ways to Fund Small Business - PressPayNg Blog">
            <a:extLst>
              <a:ext uri="{FF2B5EF4-FFF2-40B4-BE49-F238E27FC236}">
                <a16:creationId xmlns:a16="http://schemas.microsoft.com/office/drawing/2014/main" id="{1CF7E74A-2BCF-AB78-7445-5C10DC1B3B1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2447603"/>
            <a:ext cx="5562600" cy="3213645"/>
          </a:xfrm>
          <a:prstGeom prst="rect">
            <a:avLst/>
          </a:prstGeom>
          <a:solidFill>
            <a:srgbClr val="FFFFFF"/>
          </a:solidFill>
        </p:spPr>
      </p:pic>
      <p:sp>
        <p:nvSpPr>
          <p:cNvPr id="4" name="Date Placeholder 3">
            <a:extLst>
              <a:ext uri="{FF2B5EF4-FFF2-40B4-BE49-F238E27FC236}">
                <a16:creationId xmlns:a16="http://schemas.microsoft.com/office/drawing/2014/main" id="{A4B5C5A0-790A-A866-ECBB-45637ED259B6}"/>
              </a:ext>
            </a:extLst>
          </p:cNvPr>
          <p:cNvSpPr>
            <a:spLocks noGrp="1"/>
          </p:cNvSpPr>
          <p:nvPr>
            <p:ph type="dt" sz="half" idx="10"/>
          </p:nvPr>
        </p:nvSpPr>
        <p:spPr>
          <a:xfrm>
            <a:off x="1774825" y="6524626"/>
            <a:ext cx="971550" cy="219075"/>
          </a:xfrm>
        </p:spPr>
        <p:txBody>
          <a:bodyPr anchor="ctr">
            <a:normAutofit/>
          </a:bodyPr>
          <a:lstStyle/>
          <a:p>
            <a:pPr>
              <a:lnSpc>
                <a:spcPct val="90000"/>
              </a:lnSpc>
              <a:spcAft>
                <a:spcPts val="600"/>
              </a:spcAft>
              <a:defRPr/>
            </a:pPr>
            <a:fld id="{130ADD5E-52E0-0D44-B721-F95AB1FBEECE}" type="datetime1">
              <a:rPr lang="en-GB" altLang="en-US" sz="900">
                <a:solidFill>
                  <a:prstClr val="black">
                    <a:tint val="75000"/>
                  </a:prstClr>
                </a:solidFill>
                <a:latin typeface="Myriad Pro"/>
              </a:rPr>
              <a:pPr>
                <a:lnSpc>
                  <a:spcPct val="90000"/>
                </a:lnSpc>
                <a:spcAft>
                  <a:spcPts val="600"/>
                </a:spcAft>
                <a:defRPr/>
              </a:pPr>
              <a:t>17/01/2026</a:t>
            </a:fld>
            <a:endParaRPr lang="en-GB" altLang="en-US" sz="900">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386D797-D8D3-F9CD-CCA5-52FEC994DD8E}"/>
              </a:ext>
            </a:extLst>
          </p:cNvPr>
          <p:cNvSpPr>
            <a:spLocks noGrp="1"/>
          </p:cNvSpPr>
          <p:nvPr>
            <p:ph type="sldNum" sz="quarter" idx="11"/>
          </p:nvPr>
        </p:nvSpPr>
        <p:spPr>
          <a:xfrm>
            <a:off x="9480550" y="6381751"/>
            <a:ext cx="730250" cy="339725"/>
          </a:xfrm>
        </p:spPr>
        <p:txBody>
          <a:bodyPr wrap="square" anchor="ctr">
            <a:normAutofit/>
          </a:bodyPr>
          <a:lstStyle/>
          <a:p>
            <a:pPr fontAlgn="base">
              <a:spcBef>
                <a:spcPct val="0"/>
              </a:spcBef>
              <a:spcAft>
                <a:spcPts val="600"/>
              </a:spcAft>
              <a:defRPr/>
            </a:pPr>
            <a:fld id="{E420D319-DD93-554E-8F0D-BBCEB2ABB842}" type="slidenum">
              <a:rPr lang="en-GB" altLang="en-US">
                <a:cs typeface="Arial" panose="020B0604020202020204" pitchFamily="34" charset="0"/>
              </a:rPr>
              <a:pPr fontAlgn="base">
                <a:spcBef>
                  <a:spcPct val="0"/>
                </a:spcBef>
                <a:spcAft>
                  <a:spcPts val="600"/>
                </a:spcAft>
                <a:defRPr/>
              </a:pPr>
              <a:t>12</a:t>
            </a:fld>
            <a:endParaRPr lang="en-GB" altLang="en-US">
              <a:cs typeface="Arial" panose="020B0604020202020204" pitchFamily="34" charset="0"/>
            </a:endParaRPr>
          </a:p>
        </p:txBody>
      </p:sp>
      <p:pic>
        <p:nvPicPr>
          <p:cNvPr id="6" name="Video 3" title="Box Packages">
            <a:hlinkClick r:id="" action="ppaction://media"/>
            <a:extLst>
              <a:ext uri="{FF2B5EF4-FFF2-40B4-BE49-F238E27FC236}">
                <a16:creationId xmlns:a16="http://schemas.microsoft.com/office/drawing/2014/main" id="{69BF6427-ED87-F156-1AFA-C16B11A1283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2742" y="2447602"/>
            <a:ext cx="7119257" cy="3300055"/>
          </a:xfrm>
          <a:prstGeom prst="rect">
            <a:avLst/>
          </a:prstGeom>
        </p:spPr>
      </p:pic>
    </p:spTree>
    <p:extLst>
      <p:ext uri="{BB962C8B-B14F-4D97-AF65-F5344CB8AC3E}">
        <p14:creationId xmlns:p14="http://schemas.microsoft.com/office/powerpoint/2010/main" val="99487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1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mute="1">
                <p:cTn id="12" repeatCount="indefinite" fill="hold" display="0">
                  <p:stCondLst>
                    <p:cond delay="indefinite"/>
                  </p:stCondLst>
                </p:cTn>
                <p:tgtEl>
                  <p:spTgt spid="6"/>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8BD3B-EDFE-4BB6-FD5A-E012C1FF62FC}"/>
              </a:ext>
            </a:extLst>
          </p:cNvPr>
          <p:cNvSpPr>
            <a:spLocks noGrp="1"/>
          </p:cNvSpPr>
          <p:nvPr>
            <p:ph idx="1"/>
          </p:nvPr>
        </p:nvSpPr>
        <p:spPr>
          <a:xfrm>
            <a:off x="87085" y="-125293"/>
            <a:ext cx="12192000" cy="3917032"/>
          </a:xfrm>
        </p:spPr>
        <p:txBody>
          <a:bodyPr/>
          <a:lstStyle/>
          <a:p>
            <a:pPr marL="0" indent="0">
              <a:buNone/>
            </a:pP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				Definition of Business</a:t>
            </a:r>
            <a:endParaRPr lang="en-US"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endParaRPr>
          </a:p>
          <a:p>
            <a:r>
              <a:rPr lang="en-US"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A business refers to the organized work of individuals aimed to produce and provide goods and services to meet the needs of people in society (Needle and Burns, 2019).</a:t>
            </a:r>
          </a:p>
          <a:p>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Business encompasses multiple </a:t>
            </a:r>
            <a:r>
              <a:rPr lang="en-GB"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activities</a:t>
            </a:r>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 </a:t>
            </a:r>
            <a:r>
              <a:rPr lang="en-GB"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functions</a:t>
            </a:r>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 and </a:t>
            </a:r>
            <a:r>
              <a:rPr lang="en-GB"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operations</a:t>
            </a:r>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 that are involved in the creation, production, distribution, and consumption of goods and services in order to generate value and achieve certain objectives. </a:t>
            </a:r>
          </a:p>
          <a:p>
            <a:pPr marL="0" indent="0">
              <a:buNone/>
            </a:pPr>
            <a:endParaRPr lang="en-US" sz="2400" dirty="0"/>
          </a:p>
        </p:txBody>
      </p:sp>
      <p:sp>
        <p:nvSpPr>
          <p:cNvPr id="4" name="Date Placeholder 3">
            <a:extLst>
              <a:ext uri="{FF2B5EF4-FFF2-40B4-BE49-F238E27FC236}">
                <a16:creationId xmlns:a16="http://schemas.microsoft.com/office/drawing/2014/main" id="{B7C21D0E-5978-4CA9-045E-48804751B90B}"/>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A5F2B5BF-D135-E468-3F23-594999D3D209}"/>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13</a:t>
            </a:fld>
            <a:endParaRPr lang="en-GB" altLang="en-US">
              <a:cs typeface="Arial" panose="020B0604020202020204" pitchFamily="34" charset="0"/>
            </a:endParaRPr>
          </a:p>
        </p:txBody>
      </p:sp>
    </p:spTree>
    <p:extLst>
      <p:ext uri="{BB962C8B-B14F-4D97-AF65-F5344CB8AC3E}">
        <p14:creationId xmlns:p14="http://schemas.microsoft.com/office/powerpoint/2010/main" val="313396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8BD3B-EDFE-4BB6-FD5A-E012C1FF62FC}"/>
              </a:ext>
            </a:extLst>
          </p:cNvPr>
          <p:cNvSpPr>
            <a:spLocks noGrp="1"/>
          </p:cNvSpPr>
          <p:nvPr>
            <p:ph idx="1"/>
          </p:nvPr>
        </p:nvSpPr>
        <p:spPr>
          <a:xfrm>
            <a:off x="87085" y="-125293"/>
            <a:ext cx="12192000" cy="3917032"/>
          </a:xfrm>
        </p:spPr>
        <p:txBody>
          <a:bodyPr/>
          <a:lstStyle/>
          <a:p>
            <a:pPr marL="0" indent="0">
              <a:buNone/>
            </a:pPr>
            <a:r>
              <a:rPr lang="en-US" sz="4000" b="1" dirty="0">
                <a:solidFill>
                  <a:srgbClr val="002060"/>
                </a:solidFill>
                <a:latin typeface="Calibri" panose="020F0502020204030204" pitchFamily="34" charset="0"/>
                <a:ea typeface="Calibri" panose="020F0502020204030204" pitchFamily="34" charset="0"/>
                <a:cs typeface="Calibri" panose="020F0502020204030204" pitchFamily="34" charset="0"/>
              </a:rPr>
              <a:t>	Businesses process inputs to produce outputs</a:t>
            </a:r>
            <a:endParaRPr lang="en-US" sz="2400" dirty="0"/>
          </a:p>
        </p:txBody>
      </p:sp>
      <p:sp>
        <p:nvSpPr>
          <p:cNvPr id="4" name="Date Placeholder 3">
            <a:extLst>
              <a:ext uri="{FF2B5EF4-FFF2-40B4-BE49-F238E27FC236}">
                <a16:creationId xmlns:a16="http://schemas.microsoft.com/office/drawing/2014/main" id="{B7C21D0E-5978-4CA9-045E-48804751B90B}"/>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A5F2B5BF-D135-E468-3F23-594999D3D209}"/>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14</a:t>
            </a:fld>
            <a:endParaRPr lang="en-GB" altLang="en-US">
              <a:cs typeface="Arial" panose="020B0604020202020204" pitchFamily="34" charset="0"/>
            </a:endParaRPr>
          </a:p>
        </p:txBody>
      </p:sp>
      <p:grpSp>
        <p:nvGrpSpPr>
          <p:cNvPr id="7" name="Group 6">
            <a:extLst>
              <a:ext uri="{FF2B5EF4-FFF2-40B4-BE49-F238E27FC236}">
                <a16:creationId xmlns:a16="http://schemas.microsoft.com/office/drawing/2014/main" id="{FC3C78C2-A533-E53E-67A2-FE31241D5F18}"/>
              </a:ext>
            </a:extLst>
          </p:cNvPr>
          <p:cNvGrpSpPr/>
          <p:nvPr/>
        </p:nvGrpSpPr>
        <p:grpSpPr>
          <a:xfrm>
            <a:off x="87085" y="2233272"/>
            <a:ext cx="12017830" cy="1652928"/>
            <a:chOff x="2039143" y="2788443"/>
            <a:chExt cx="8113712" cy="1281112"/>
          </a:xfrm>
        </p:grpSpPr>
        <p:sp>
          <p:nvSpPr>
            <p:cNvPr id="8" name="Freeform: Shape 7">
              <a:extLst>
                <a:ext uri="{FF2B5EF4-FFF2-40B4-BE49-F238E27FC236}">
                  <a16:creationId xmlns:a16="http://schemas.microsoft.com/office/drawing/2014/main" id="{19B1DD84-E262-DE9F-F1ED-0BEF851A0A59}"/>
                </a:ext>
              </a:extLst>
            </p:cNvPr>
            <p:cNvSpPr/>
            <p:nvPr/>
          </p:nvSpPr>
          <p:spPr>
            <a:xfrm>
              <a:off x="2039143" y="2788443"/>
              <a:ext cx="2135187" cy="1281112"/>
            </a:xfrm>
            <a:custGeom>
              <a:avLst/>
              <a:gdLst>
                <a:gd name="connsiteX0" fmla="*/ 0 w 2135187"/>
                <a:gd name="connsiteY0" fmla="*/ 128111 h 1281112"/>
                <a:gd name="connsiteX1" fmla="*/ 128111 w 2135187"/>
                <a:gd name="connsiteY1" fmla="*/ 0 h 1281112"/>
                <a:gd name="connsiteX2" fmla="*/ 2007076 w 2135187"/>
                <a:gd name="connsiteY2" fmla="*/ 0 h 1281112"/>
                <a:gd name="connsiteX3" fmla="*/ 2135187 w 2135187"/>
                <a:gd name="connsiteY3" fmla="*/ 128111 h 1281112"/>
                <a:gd name="connsiteX4" fmla="*/ 2135187 w 2135187"/>
                <a:gd name="connsiteY4" fmla="*/ 1153001 h 1281112"/>
                <a:gd name="connsiteX5" fmla="*/ 2007076 w 2135187"/>
                <a:gd name="connsiteY5" fmla="*/ 1281112 h 1281112"/>
                <a:gd name="connsiteX6" fmla="*/ 128111 w 2135187"/>
                <a:gd name="connsiteY6" fmla="*/ 1281112 h 1281112"/>
                <a:gd name="connsiteX7" fmla="*/ 0 w 2135187"/>
                <a:gd name="connsiteY7" fmla="*/ 1153001 h 1281112"/>
                <a:gd name="connsiteX8" fmla="*/ 0 w 2135187"/>
                <a:gd name="connsiteY8" fmla="*/ 128111 h 128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187" h="1281112">
                  <a:moveTo>
                    <a:pt x="0" y="128111"/>
                  </a:moveTo>
                  <a:cubicBezTo>
                    <a:pt x="0" y="57357"/>
                    <a:pt x="57357" y="0"/>
                    <a:pt x="128111" y="0"/>
                  </a:cubicBezTo>
                  <a:lnTo>
                    <a:pt x="2007076" y="0"/>
                  </a:lnTo>
                  <a:cubicBezTo>
                    <a:pt x="2077830" y="0"/>
                    <a:pt x="2135187" y="57357"/>
                    <a:pt x="2135187" y="128111"/>
                  </a:cubicBezTo>
                  <a:lnTo>
                    <a:pt x="2135187" y="1153001"/>
                  </a:lnTo>
                  <a:cubicBezTo>
                    <a:pt x="2135187" y="1223755"/>
                    <a:pt x="2077830" y="1281112"/>
                    <a:pt x="2007076" y="1281112"/>
                  </a:cubicBezTo>
                  <a:lnTo>
                    <a:pt x="128111" y="1281112"/>
                  </a:lnTo>
                  <a:cubicBezTo>
                    <a:pt x="57357" y="1281112"/>
                    <a:pt x="0" y="1223755"/>
                    <a:pt x="0" y="1153001"/>
                  </a:cubicBezTo>
                  <a:lnTo>
                    <a:pt x="0" y="12811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02" tIns="106102" rIns="106102" bIns="106102" numCol="1" spcCol="1270" anchor="ctr" anchorCtr="0">
              <a:noAutofit/>
            </a:bodyPr>
            <a:lstStyle/>
            <a:p>
              <a:pPr marL="0" lvl="0" indent="0" algn="ctr" defTabSz="800100">
                <a:lnSpc>
                  <a:spcPct val="90000"/>
                </a:lnSpc>
                <a:spcBef>
                  <a:spcPct val="0"/>
                </a:spcBef>
                <a:spcAft>
                  <a:spcPct val="35000"/>
                </a:spcAft>
                <a:buNone/>
              </a:pPr>
              <a:r>
                <a:rPr lang="en-GB" sz="3000" b="1" kern="1200" dirty="0"/>
                <a:t>Inputs (raw materials or data)</a:t>
              </a:r>
            </a:p>
          </p:txBody>
        </p:sp>
        <p:sp>
          <p:nvSpPr>
            <p:cNvPr id="9" name="Freeform: Shape 8">
              <a:extLst>
                <a:ext uri="{FF2B5EF4-FFF2-40B4-BE49-F238E27FC236}">
                  <a16:creationId xmlns:a16="http://schemas.microsoft.com/office/drawing/2014/main" id="{C630D618-3A27-889F-1A0C-8E3A1214FC78}"/>
                </a:ext>
              </a:extLst>
            </p:cNvPr>
            <p:cNvSpPr/>
            <p:nvPr/>
          </p:nvSpPr>
          <p:spPr>
            <a:xfrm>
              <a:off x="4387850" y="3164236"/>
              <a:ext cx="452659" cy="529526"/>
            </a:xfrm>
            <a:custGeom>
              <a:avLst/>
              <a:gdLst>
                <a:gd name="connsiteX0" fmla="*/ 0 w 452659"/>
                <a:gd name="connsiteY0" fmla="*/ 105905 h 529526"/>
                <a:gd name="connsiteX1" fmla="*/ 226330 w 452659"/>
                <a:gd name="connsiteY1" fmla="*/ 105905 h 529526"/>
                <a:gd name="connsiteX2" fmla="*/ 226330 w 452659"/>
                <a:gd name="connsiteY2" fmla="*/ 0 h 529526"/>
                <a:gd name="connsiteX3" fmla="*/ 452659 w 452659"/>
                <a:gd name="connsiteY3" fmla="*/ 264763 h 529526"/>
                <a:gd name="connsiteX4" fmla="*/ 226330 w 452659"/>
                <a:gd name="connsiteY4" fmla="*/ 529526 h 529526"/>
                <a:gd name="connsiteX5" fmla="*/ 226330 w 452659"/>
                <a:gd name="connsiteY5" fmla="*/ 423621 h 529526"/>
                <a:gd name="connsiteX6" fmla="*/ 0 w 452659"/>
                <a:gd name="connsiteY6" fmla="*/ 423621 h 529526"/>
                <a:gd name="connsiteX7" fmla="*/ 0 w 452659"/>
                <a:gd name="connsiteY7" fmla="*/ 105905 h 529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659" h="529526">
                  <a:moveTo>
                    <a:pt x="0" y="105905"/>
                  </a:moveTo>
                  <a:lnTo>
                    <a:pt x="226330" y="105905"/>
                  </a:lnTo>
                  <a:lnTo>
                    <a:pt x="226330" y="0"/>
                  </a:lnTo>
                  <a:lnTo>
                    <a:pt x="452659" y="264763"/>
                  </a:lnTo>
                  <a:lnTo>
                    <a:pt x="226330" y="529526"/>
                  </a:lnTo>
                  <a:lnTo>
                    <a:pt x="226330" y="423621"/>
                  </a:lnTo>
                  <a:lnTo>
                    <a:pt x="0" y="423621"/>
                  </a:lnTo>
                  <a:lnTo>
                    <a:pt x="0" y="105905"/>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05905" rIns="135798" bIns="105905"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0" name="Freeform: Shape 9">
              <a:extLst>
                <a:ext uri="{FF2B5EF4-FFF2-40B4-BE49-F238E27FC236}">
                  <a16:creationId xmlns:a16="http://schemas.microsoft.com/office/drawing/2014/main" id="{9B74DEAF-5AE8-02F5-20CC-A62CC05F2EB8}"/>
                </a:ext>
              </a:extLst>
            </p:cNvPr>
            <p:cNvSpPr/>
            <p:nvPr/>
          </p:nvSpPr>
          <p:spPr>
            <a:xfrm>
              <a:off x="5028406" y="2788443"/>
              <a:ext cx="2135187" cy="1281112"/>
            </a:xfrm>
            <a:custGeom>
              <a:avLst/>
              <a:gdLst>
                <a:gd name="connsiteX0" fmla="*/ 0 w 2135187"/>
                <a:gd name="connsiteY0" fmla="*/ 128111 h 1281112"/>
                <a:gd name="connsiteX1" fmla="*/ 128111 w 2135187"/>
                <a:gd name="connsiteY1" fmla="*/ 0 h 1281112"/>
                <a:gd name="connsiteX2" fmla="*/ 2007076 w 2135187"/>
                <a:gd name="connsiteY2" fmla="*/ 0 h 1281112"/>
                <a:gd name="connsiteX3" fmla="*/ 2135187 w 2135187"/>
                <a:gd name="connsiteY3" fmla="*/ 128111 h 1281112"/>
                <a:gd name="connsiteX4" fmla="*/ 2135187 w 2135187"/>
                <a:gd name="connsiteY4" fmla="*/ 1153001 h 1281112"/>
                <a:gd name="connsiteX5" fmla="*/ 2007076 w 2135187"/>
                <a:gd name="connsiteY5" fmla="*/ 1281112 h 1281112"/>
                <a:gd name="connsiteX6" fmla="*/ 128111 w 2135187"/>
                <a:gd name="connsiteY6" fmla="*/ 1281112 h 1281112"/>
                <a:gd name="connsiteX7" fmla="*/ 0 w 2135187"/>
                <a:gd name="connsiteY7" fmla="*/ 1153001 h 1281112"/>
                <a:gd name="connsiteX8" fmla="*/ 0 w 2135187"/>
                <a:gd name="connsiteY8" fmla="*/ 128111 h 128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187" h="1281112">
                  <a:moveTo>
                    <a:pt x="0" y="128111"/>
                  </a:moveTo>
                  <a:cubicBezTo>
                    <a:pt x="0" y="57357"/>
                    <a:pt x="57357" y="0"/>
                    <a:pt x="128111" y="0"/>
                  </a:cubicBezTo>
                  <a:lnTo>
                    <a:pt x="2007076" y="0"/>
                  </a:lnTo>
                  <a:cubicBezTo>
                    <a:pt x="2077830" y="0"/>
                    <a:pt x="2135187" y="57357"/>
                    <a:pt x="2135187" y="128111"/>
                  </a:cubicBezTo>
                  <a:lnTo>
                    <a:pt x="2135187" y="1153001"/>
                  </a:lnTo>
                  <a:cubicBezTo>
                    <a:pt x="2135187" y="1223755"/>
                    <a:pt x="2077830" y="1281112"/>
                    <a:pt x="2007076" y="1281112"/>
                  </a:cubicBezTo>
                  <a:lnTo>
                    <a:pt x="128111" y="1281112"/>
                  </a:lnTo>
                  <a:cubicBezTo>
                    <a:pt x="57357" y="1281112"/>
                    <a:pt x="0" y="1223755"/>
                    <a:pt x="0" y="1153001"/>
                  </a:cubicBezTo>
                  <a:lnTo>
                    <a:pt x="0" y="12811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02" tIns="106102" rIns="106102" bIns="106102" numCol="1" spcCol="1270" anchor="ctr" anchorCtr="0">
              <a:noAutofit/>
            </a:bodyPr>
            <a:lstStyle/>
            <a:p>
              <a:pPr marL="0" lvl="0" indent="0" algn="ctr" defTabSz="800100">
                <a:lnSpc>
                  <a:spcPct val="90000"/>
                </a:lnSpc>
                <a:spcBef>
                  <a:spcPct val="0"/>
                </a:spcBef>
                <a:spcAft>
                  <a:spcPct val="35000"/>
                </a:spcAft>
                <a:buNone/>
              </a:pPr>
              <a:r>
                <a:rPr lang="en-GB" sz="3000" b="1" kern="1200" dirty="0"/>
                <a:t>Process</a:t>
              </a:r>
            </a:p>
          </p:txBody>
        </p:sp>
        <p:sp>
          <p:nvSpPr>
            <p:cNvPr id="11" name="Freeform: Shape 10">
              <a:extLst>
                <a:ext uri="{FF2B5EF4-FFF2-40B4-BE49-F238E27FC236}">
                  <a16:creationId xmlns:a16="http://schemas.microsoft.com/office/drawing/2014/main" id="{9BDCDC69-4ED8-C8F0-CA08-A89061428A3D}"/>
                </a:ext>
              </a:extLst>
            </p:cNvPr>
            <p:cNvSpPr/>
            <p:nvPr/>
          </p:nvSpPr>
          <p:spPr>
            <a:xfrm>
              <a:off x="7377112" y="3164236"/>
              <a:ext cx="452659" cy="529526"/>
            </a:xfrm>
            <a:custGeom>
              <a:avLst/>
              <a:gdLst>
                <a:gd name="connsiteX0" fmla="*/ 0 w 452659"/>
                <a:gd name="connsiteY0" fmla="*/ 105905 h 529526"/>
                <a:gd name="connsiteX1" fmla="*/ 226330 w 452659"/>
                <a:gd name="connsiteY1" fmla="*/ 105905 h 529526"/>
                <a:gd name="connsiteX2" fmla="*/ 226330 w 452659"/>
                <a:gd name="connsiteY2" fmla="*/ 0 h 529526"/>
                <a:gd name="connsiteX3" fmla="*/ 452659 w 452659"/>
                <a:gd name="connsiteY3" fmla="*/ 264763 h 529526"/>
                <a:gd name="connsiteX4" fmla="*/ 226330 w 452659"/>
                <a:gd name="connsiteY4" fmla="*/ 529526 h 529526"/>
                <a:gd name="connsiteX5" fmla="*/ 226330 w 452659"/>
                <a:gd name="connsiteY5" fmla="*/ 423621 h 529526"/>
                <a:gd name="connsiteX6" fmla="*/ 0 w 452659"/>
                <a:gd name="connsiteY6" fmla="*/ 423621 h 529526"/>
                <a:gd name="connsiteX7" fmla="*/ 0 w 452659"/>
                <a:gd name="connsiteY7" fmla="*/ 105905 h 529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659" h="529526">
                  <a:moveTo>
                    <a:pt x="0" y="105905"/>
                  </a:moveTo>
                  <a:lnTo>
                    <a:pt x="226330" y="105905"/>
                  </a:lnTo>
                  <a:lnTo>
                    <a:pt x="226330" y="0"/>
                  </a:lnTo>
                  <a:lnTo>
                    <a:pt x="452659" y="264763"/>
                  </a:lnTo>
                  <a:lnTo>
                    <a:pt x="226330" y="529526"/>
                  </a:lnTo>
                  <a:lnTo>
                    <a:pt x="226330" y="423621"/>
                  </a:lnTo>
                  <a:lnTo>
                    <a:pt x="0" y="423621"/>
                  </a:lnTo>
                  <a:lnTo>
                    <a:pt x="0" y="105905"/>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05905" rIns="135798" bIns="105905"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2" name="Freeform: Shape 11">
              <a:extLst>
                <a:ext uri="{FF2B5EF4-FFF2-40B4-BE49-F238E27FC236}">
                  <a16:creationId xmlns:a16="http://schemas.microsoft.com/office/drawing/2014/main" id="{F306582D-236E-63AE-C396-2A33BB5AF66B}"/>
                </a:ext>
              </a:extLst>
            </p:cNvPr>
            <p:cNvSpPr/>
            <p:nvPr/>
          </p:nvSpPr>
          <p:spPr>
            <a:xfrm>
              <a:off x="8017668" y="2788443"/>
              <a:ext cx="2135187" cy="1281112"/>
            </a:xfrm>
            <a:custGeom>
              <a:avLst/>
              <a:gdLst>
                <a:gd name="connsiteX0" fmla="*/ 0 w 2135187"/>
                <a:gd name="connsiteY0" fmla="*/ 128111 h 1281112"/>
                <a:gd name="connsiteX1" fmla="*/ 128111 w 2135187"/>
                <a:gd name="connsiteY1" fmla="*/ 0 h 1281112"/>
                <a:gd name="connsiteX2" fmla="*/ 2007076 w 2135187"/>
                <a:gd name="connsiteY2" fmla="*/ 0 h 1281112"/>
                <a:gd name="connsiteX3" fmla="*/ 2135187 w 2135187"/>
                <a:gd name="connsiteY3" fmla="*/ 128111 h 1281112"/>
                <a:gd name="connsiteX4" fmla="*/ 2135187 w 2135187"/>
                <a:gd name="connsiteY4" fmla="*/ 1153001 h 1281112"/>
                <a:gd name="connsiteX5" fmla="*/ 2007076 w 2135187"/>
                <a:gd name="connsiteY5" fmla="*/ 1281112 h 1281112"/>
                <a:gd name="connsiteX6" fmla="*/ 128111 w 2135187"/>
                <a:gd name="connsiteY6" fmla="*/ 1281112 h 1281112"/>
                <a:gd name="connsiteX7" fmla="*/ 0 w 2135187"/>
                <a:gd name="connsiteY7" fmla="*/ 1153001 h 1281112"/>
                <a:gd name="connsiteX8" fmla="*/ 0 w 2135187"/>
                <a:gd name="connsiteY8" fmla="*/ 128111 h 1281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5187" h="1281112">
                  <a:moveTo>
                    <a:pt x="0" y="128111"/>
                  </a:moveTo>
                  <a:cubicBezTo>
                    <a:pt x="0" y="57357"/>
                    <a:pt x="57357" y="0"/>
                    <a:pt x="128111" y="0"/>
                  </a:cubicBezTo>
                  <a:lnTo>
                    <a:pt x="2007076" y="0"/>
                  </a:lnTo>
                  <a:cubicBezTo>
                    <a:pt x="2077830" y="0"/>
                    <a:pt x="2135187" y="57357"/>
                    <a:pt x="2135187" y="128111"/>
                  </a:cubicBezTo>
                  <a:lnTo>
                    <a:pt x="2135187" y="1153001"/>
                  </a:lnTo>
                  <a:cubicBezTo>
                    <a:pt x="2135187" y="1223755"/>
                    <a:pt x="2077830" y="1281112"/>
                    <a:pt x="2007076" y="1281112"/>
                  </a:cubicBezTo>
                  <a:lnTo>
                    <a:pt x="128111" y="1281112"/>
                  </a:lnTo>
                  <a:cubicBezTo>
                    <a:pt x="57357" y="1281112"/>
                    <a:pt x="0" y="1223755"/>
                    <a:pt x="0" y="1153001"/>
                  </a:cubicBezTo>
                  <a:lnTo>
                    <a:pt x="0" y="12811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02" tIns="106102" rIns="106102" bIns="106102" numCol="1" spcCol="1270" anchor="ctr" anchorCtr="0">
              <a:noAutofit/>
            </a:bodyPr>
            <a:lstStyle/>
            <a:p>
              <a:pPr marL="0" lvl="0" indent="0" algn="ctr" defTabSz="800100">
                <a:lnSpc>
                  <a:spcPct val="90000"/>
                </a:lnSpc>
                <a:spcBef>
                  <a:spcPct val="0"/>
                </a:spcBef>
                <a:spcAft>
                  <a:spcPct val="35000"/>
                </a:spcAft>
                <a:buNone/>
              </a:pPr>
              <a:r>
                <a:rPr lang="en-GB" sz="3000" b="1" kern="1200" dirty="0"/>
                <a:t>Output (Products/ information/ Solutions)</a:t>
              </a:r>
            </a:p>
          </p:txBody>
        </p:sp>
      </p:grpSp>
    </p:spTree>
    <p:extLst>
      <p:ext uri="{BB962C8B-B14F-4D97-AF65-F5344CB8AC3E}">
        <p14:creationId xmlns:p14="http://schemas.microsoft.com/office/powerpoint/2010/main" val="4051243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a:xfrm>
            <a:off x="-43543" y="0"/>
            <a:ext cx="12279085" cy="3917032"/>
          </a:xfrm>
        </p:spPr>
        <p:txBody>
          <a:bodyPr/>
          <a:lstStyle/>
          <a:p>
            <a:pPr marL="0" indent="0">
              <a:buNone/>
            </a:pPr>
            <a:r>
              <a:rPr lang="en-US"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					</a:t>
            </a:r>
            <a:r>
              <a:rPr lang="en-US" sz="3600" b="1" dirty="0">
                <a:solidFill>
                  <a:srgbClr val="002060"/>
                </a:solidFill>
              </a:rPr>
              <a:t>Business sector</a:t>
            </a:r>
            <a:endParaRPr lang="en-GB" sz="3600" b="1" dirty="0">
              <a:solidFill>
                <a:srgbClr val="002060"/>
              </a:solidFill>
            </a:endParaRPr>
          </a:p>
          <a:p>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The business sector refers to a broad category that encompasses all the businesses and economic activities within a specific area of the economy. </a:t>
            </a:r>
          </a:p>
          <a:p>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It is a way of categorizing businesses based on the type of goods or services they produce.</a:t>
            </a:r>
          </a:p>
          <a:p>
            <a:r>
              <a:rPr lang="en-GB" sz="4000"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For example: </a:t>
            </a:r>
            <a:r>
              <a:rPr lang="en-GB"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Manufacturing sector, education sector, healthcare sector.</a:t>
            </a:r>
            <a:endParaRPr lang="en-US" sz="4000" b="1"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15</a:t>
            </a:fld>
            <a:endParaRPr lang="en-GB" altLang="en-US">
              <a:cs typeface="Arial" panose="020B0604020202020204" pitchFamily="34" charset="0"/>
            </a:endParaRPr>
          </a:p>
        </p:txBody>
      </p:sp>
    </p:spTree>
    <p:extLst>
      <p:ext uri="{BB962C8B-B14F-4D97-AF65-F5344CB8AC3E}">
        <p14:creationId xmlns:p14="http://schemas.microsoft.com/office/powerpoint/2010/main" val="1029486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a:xfrm>
            <a:off x="489857" y="0"/>
            <a:ext cx="11582399" cy="3917032"/>
          </a:xfrm>
        </p:spPr>
        <p:txBody>
          <a:bodyPr/>
          <a:lstStyle/>
          <a:p>
            <a:pPr marL="0" indent="0" algn="ctr">
              <a:buNone/>
            </a:pPr>
            <a:r>
              <a:rPr lang="en-US" sz="3600" b="1" dirty="0">
                <a:solidFill>
                  <a:srgbClr val="002060"/>
                </a:solidFill>
              </a:rPr>
              <a:t>Group Activity: Business sector (10 minutes)</a:t>
            </a:r>
            <a:endParaRPr lang="en-GB" sz="3600" dirty="0">
              <a:solidFill>
                <a:srgbClr val="002060"/>
              </a:solidFill>
            </a:endParaRPr>
          </a:p>
          <a:p>
            <a:pPr marL="0" indent="0">
              <a:buNone/>
            </a:pPr>
            <a:r>
              <a:rPr lang="en-GB" sz="3600" dirty="0">
                <a:solidFill>
                  <a:srgbClr val="002060"/>
                </a:solidFill>
              </a:rPr>
              <a:t>In groups of 3 – 4, </a:t>
            </a:r>
          </a:p>
          <a:p>
            <a:pPr marL="457200" indent="-457200">
              <a:buAutoNum type="arabicPeriod"/>
            </a:pPr>
            <a:r>
              <a:rPr lang="en-GB" sz="3600" dirty="0">
                <a:solidFill>
                  <a:srgbClr val="002060"/>
                </a:solidFill>
              </a:rPr>
              <a:t>choose a business sector </a:t>
            </a:r>
          </a:p>
          <a:p>
            <a:pPr marL="457200" indent="-457200">
              <a:buAutoNum type="arabicPeriod"/>
            </a:pPr>
            <a:r>
              <a:rPr lang="en-GB" sz="3600" dirty="0">
                <a:solidFill>
                  <a:srgbClr val="002060"/>
                </a:solidFill>
              </a:rPr>
              <a:t>identify companies that fall within that sector </a:t>
            </a:r>
          </a:p>
          <a:p>
            <a:pPr marL="457200" indent="-457200">
              <a:buAutoNum type="arabicPeriod"/>
            </a:pPr>
            <a:r>
              <a:rPr lang="en-GB" sz="3600" dirty="0">
                <a:solidFill>
                  <a:srgbClr val="002060"/>
                </a:solidFill>
              </a:rPr>
              <a:t>State goods or services offered in the sector you selected.</a:t>
            </a:r>
            <a:endParaRPr lang="en-US" sz="3600" dirty="0">
              <a:solidFill>
                <a:srgbClr val="002060"/>
              </a:solidFill>
            </a:endParaRPr>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16</a:t>
            </a:fld>
            <a:endParaRPr lang="en-GB" altLang="en-US">
              <a:cs typeface="Arial" panose="020B0604020202020204" pitchFamily="34" charset="0"/>
            </a:endParaRPr>
          </a:p>
        </p:txBody>
      </p:sp>
      <p:pic>
        <p:nvPicPr>
          <p:cNvPr id="7" name="Online Media 8" title="10 Minute Timer with Relaxing Upbeat Music and Alarm! Countdown Clock for Stress Relief!">
            <a:hlinkClick r:id="" action="ppaction://media"/>
            <a:extLst>
              <a:ext uri="{FF2B5EF4-FFF2-40B4-BE49-F238E27FC236}">
                <a16:creationId xmlns:a16="http://schemas.microsoft.com/office/drawing/2014/main" id="{1EB50BB6-BF72-EDB6-F4A1-1B4C4B0C858D}"/>
              </a:ext>
            </a:extLst>
          </p:cNvPr>
          <p:cNvPicPr>
            <a:picLocks noRot="1" noChangeAspect="1"/>
          </p:cNvPicPr>
          <p:nvPr>
            <a:videoFile r:link="rId1"/>
          </p:nvPr>
        </p:nvPicPr>
        <p:blipFill>
          <a:blip r:embed="rId3"/>
          <a:stretch>
            <a:fillRect/>
          </a:stretch>
        </p:blipFill>
        <p:spPr>
          <a:xfrm>
            <a:off x="8665029" y="3200400"/>
            <a:ext cx="3418114" cy="2503714"/>
          </a:xfrm>
          <a:prstGeom prst="rect">
            <a:avLst/>
          </a:prstGeom>
        </p:spPr>
      </p:pic>
    </p:spTree>
    <p:extLst>
      <p:ext uri="{BB962C8B-B14F-4D97-AF65-F5344CB8AC3E}">
        <p14:creationId xmlns:p14="http://schemas.microsoft.com/office/powerpoint/2010/main" val="354035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A8361-5311-197D-F95E-9D82CEFE76FB}"/>
              </a:ext>
            </a:extLst>
          </p:cNvPr>
          <p:cNvSpPr>
            <a:spLocks noGrp="1"/>
          </p:cNvSpPr>
          <p:nvPr>
            <p:ph type="title"/>
          </p:nvPr>
        </p:nvSpPr>
        <p:spPr>
          <a:xfrm>
            <a:off x="609600" y="-269648"/>
            <a:ext cx="10972800" cy="1143000"/>
          </a:xfrm>
        </p:spPr>
        <p:txBody>
          <a:bodyPr/>
          <a:lstStyle/>
          <a:p>
            <a:r>
              <a:rPr lang="en-US" sz="4000" b="1" dirty="0">
                <a:solidFill>
                  <a:srgbClr val="002060"/>
                </a:solidFill>
              </a:rPr>
              <a:t>Business industry</a:t>
            </a:r>
          </a:p>
        </p:txBody>
      </p:sp>
      <p:sp>
        <p:nvSpPr>
          <p:cNvPr id="3" name="Content Placeholder 2">
            <a:extLst>
              <a:ext uri="{FF2B5EF4-FFF2-40B4-BE49-F238E27FC236}">
                <a16:creationId xmlns:a16="http://schemas.microsoft.com/office/drawing/2014/main" id="{9DAB3E65-BFE4-83AB-0DB6-7AA95E5AB939}"/>
              </a:ext>
            </a:extLst>
          </p:cNvPr>
          <p:cNvSpPr>
            <a:spLocks noGrp="1"/>
          </p:cNvSpPr>
          <p:nvPr>
            <p:ph idx="1"/>
          </p:nvPr>
        </p:nvSpPr>
        <p:spPr>
          <a:xfrm>
            <a:off x="609600" y="674915"/>
            <a:ext cx="10972800" cy="3917032"/>
          </a:xfrm>
        </p:spPr>
        <p:txBody>
          <a:bodyPr/>
          <a:lstStyle/>
          <a:p>
            <a:r>
              <a:rPr lang="en-GB" sz="4000" dirty="0">
                <a:solidFill>
                  <a:srgbClr val="002060"/>
                </a:solidFill>
              </a:rPr>
              <a:t>A business industry refers to a more specific category within a business sector. </a:t>
            </a:r>
          </a:p>
          <a:p>
            <a:r>
              <a:rPr lang="en-GB" sz="4000" dirty="0">
                <a:solidFill>
                  <a:srgbClr val="002060"/>
                </a:solidFill>
              </a:rPr>
              <a:t>It's a narrower classification that groups together businesses that produce similar or related goods and services. </a:t>
            </a:r>
          </a:p>
          <a:p>
            <a:r>
              <a:rPr lang="en-GB" sz="4000" dirty="0">
                <a:solidFill>
                  <a:srgbClr val="002060"/>
                </a:solidFill>
              </a:rPr>
              <a:t>For example: </a:t>
            </a:r>
            <a:r>
              <a:rPr lang="en-GB" sz="4000" b="1" dirty="0">
                <a:solidFill>
                  <a:srgbClr val="002060"/>
                </a:solidFill>
              </a:rPr>
              <a:t>fashion industry, automotive industry, food packaging industry</a:t>
            </a:r>
            <a:endParaRPr lang="en-US" sz="4000" b="1" dirty="0">
              <a:solidFill>
                <a:srgbClr val="002060"/>
              </a:solidFill>
            </a:endParaRPr>
          </a:p>
        </p:txBody>
      </p:sp>
      <p:sp>
        <p:nvSpPr>
          <p:cNvPr id="4" name="Date Placeholder 3">
            <a:extLst>
              <a:ext uri="{FF2B5EF4-FFF2-40B4-BE49-F238E27FC236}">
                <a16:creationId xmlns:a16="http://schemas.microsoft.com/office/drawing/2014/main" id="{340156F6-6024-756F-9BEE-932534910425}"/>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2E437F0-E335-8195-CB7F-3295DF751820}"/>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17</a:t>
            </a:fld>
            <a:endParaRPr lang="en-GB" altLang="en-US">
              <a:cs typeface="Arial" panose="020B0604020202020204" pitchFamily="34" charset="0"/>
            </a:endParaRPr>
          </a:p>
        </p:txBody>
      </p:sp>
    </p:spTree>
    <p:extLst>
      <p:ext uri="{BB962C8B-B14F-4D97-AF65-F5344CB8AC3E}">
        <p14:creationId xmlns:p14="http://schemas.microsoft.com/office/powerpoint/2010/main" val="1707799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7622-F234-4A6E-0921-8F4022A6EBC0}"/>
              </a:ext>
            </a:extLst>
          </p:cNvPr>
          <p:cNvSpPr>
            <a:spLocks noGrp="1"/>
          </p:cNvSpPr>
          <p:nvPr>
            <p:ph type="title"/>
          </p:nvPr>
        </p:nvSpPr>
        <p:spPr>
          <a:xfrm>
            <a:off x="609600" y="-353784"/>
            <a:ext cx="10972800" cy="1143000"/>
          </a:xfrm>
        </p:spPr>
        <p:txBody>
          <a:bodyPr/>
          <a:lstStyle/>
          <a:p>
            <a:r>
              <a:rPr lang="en-US" sz="4000" b="1" dirty="0">
                <a:solidFill>
                  <a:srgbClr val="002060"/>
                </a:solidFill>
              </a:rPr>
              <a:t>Group Activity: Business industry</a:t>
            </a:r>
          </a:p>
        </p:txBody>
      </p:sp>
      <p:sp>
        <p:nvSpPr>
          <p:cNvPr id="3" name="Content Placeholder 2">
            <a:extLst>
              <a:ext uri="{FF2B5EF4-FFF2-40B4-BE49-F238E27FC236}">
                <a16:creationId xmlns:a16="http://schemas.microsoft.com/office/drawing/2014/main" id="{4A2A0C9B-8F25-B424-6BA1-F50BECC502DB}"/>
              </a:ext>
            </a:extLst>
          </p:cNvPr>
          <p:cNvSpPr>
            <a:spLocks noGrp="1"/>
          </p:cNvSpPr>
          <p:nvPr>
            <p:ph idx="1"/>
          </p:nvPr>
        </p:nvSpPr>
        <p:spPr>
          <a:xfrm>
            <a:off x="0" y="457201"/>
            <a:ext cx="9579429" cy="3917032"/>
          </a:xfrm>
        </p:spPr>
        <p:txBody>
          <a:bodyPr/>
          <a:lstStyle/>
          <a:p>
            <a:pPr marL="0" indent="0">
              <a:buNone/>
            </a:pPr>
            <a:r>
              <a:rPr lang="en-GB" sz="2800" b="1" dirty="0">
                <a:solidFill>
                  <a:srgbClr val="002060"/>
                </a:solidFill>
              </a:rPr>
              <a:t>In groups of 3 – 4 using the business sector used earlier, </a:t>
            </a:r>
          </a:p>
          <a:p>
            <a:pPr marL="457200" indent="-457200">
              <a:buAutoNum type="arabicPeriod"/>
            </a:pPr>
            <a:r>
              <a:rPr lang="en-GB" sz="2800" b="1" dirty="0">
                <a:solidFill>
                  <a:srgbClr val="002060"/>
                </a:solidFill>
              </a:rPr>
              <a:t>Make a list of business industries that fall within that sector</a:t>
            </a:r>
          </a:p>
          <a:p>
            <a:pPr marL="457200" indent="-457200">
              <a:buAutoNum type="arabicPeriod"/>
            </a:pPr>
            <a:r>
              <a:rPr lang="en-GB" sz="2800" b="1" dirty="0">
                <a:solidFill>
                  <a:srgbClr val="002060"/>
                </a:solidFill>
              </a:rPr>
              <a:t>identify companies/ businesses in that industry </a:t>
            </a:r>
          </a:p>
          <a:p>
            <a:pPr marL="457200" indent="-457200">
              <a:buAutoNum type="arabicPeriod"/>
            </a:pPr>
            <a:r>
              <a:rPr lang="en-GB" sz="2800" b="1" dirty="0">
                <a:solidFill>
                  <a:srgbClr val="002060"/>
                </a:solidFill>
              </a:rPr>
              <a:t>Describe the core business activities the business is engage in</a:t>
            </a:r>
          </a:p>
          <a:p>
            <a:pPr marL="457200" indent="-457200">
              <a:buAutoNum type="arabicPeriod"/>
            </a:pPr>
            <a:r>
              <a:rPr lang="en-GB" sz="2800" b="1" dirty="0">
                <a:solidFill>
                  <a:srgbClr val="002060"/>
                </a:solidFill>
              </a:rPr>
              <a:t>State goods or services offered in the sector you selected. </a:t>
            </a:r>
          </a:p>
          <a:p>
            <a:pPr marL="457200" indent="-457200">
              <a:buAutoNum type="arabicPeriod"/>
            </a:pPr>
            <a:r>
              <a:rPr lang="en-GB" sz="2800" b="1" dirty="0">
                <a:solidFill>
                  <a:srgbClr val="002060"/>
                </a:solidFill>
              </a:rPr>
              <a:t>What could be the main motivation of starting behind starting the business</a:t>
            </a:r>
            <a:endParaRPr lang="en-US" sz="2800" b="1" dirty="0">
              <a:solidFill>
                <a:srgbClr val="002060"/>
              </a:solidFill>
            </a:endParaRPr>
          </a:p>
        </p:txBody>
      </p:sp>
      <p:sp>
        <p:nvSpPr>
          <p:cNvPr id="4" name="Date Placeholder 3">
            <a:extLst>
              <a:ext uri="{FF2B5EF4-FFF2-40B4-BE49-F238E27FC236}">
                <a16:creationId xmlns:a16="http://schemas.microsoft.com/office/drawing/2014/main" id="{2F87AC4A-963A-9A94-4EC8-59B8E319D73D}"/>
              </a:ext>
            </a:extLst>
          </p:cNvPr>
          <p:cNvSpPr>
            <a:spLocks noGrp="1"/>
          </p:cNvSpPr>
          <p:nvPr>
            <p:ph type="dt" sz="half" idx="10"/>
          </p:nvPr>
        </p:nvSpPr>
        <p:spPr/>
        <p:txBody>
          <a:bodyPr/>
          <a:lstStyle/>
          <a:p>
            <a:pPr>
              <a:defRPr/>
            </a:pPr>
            <a:fld id="{130ADD5E-52E0-0D44-B721-F95AB1FBEECE}" type="datetime1">
              <a:rPr lang="en-GB" altLang="en-US">
                <a:solidFill>
                  <a:prstClr val="black">
                    <a:tint val="75000"/>
                  </a:prstClr>
                </a:solidFill>
                <a:latin typeface="Myriad Pro"/>
              </a:rPr>
              <a:pPr>
                <a:defRPr/>
              </a:pPr>
              <a:t>17/01/2026</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366889C2-B976-FF82-0BA3-9C37574C70A2}"/>
              </a:ext>
            </a:extLst>
          </p:cNvPr>
          <p:cNvSpPr>
            <a:spLocks noGrp="1"/>
          </p:cNvSpPr>
          <p:nvPr>
            <p:ph type="sldNum" sz="quarter" idx="12"/>
          </p:nvPr>
        </p:nvSpPr>
        <p:spPr/>
        <p:txBody>
          <a:bodyPr/>
          <a:lstStyle/>
          <a:p>
            <a:pPr fontAlgn="base">
              <a:spcBef>
                <a:spcPct val="0"/>
              </a:spcBef>
              <a:spcAft>
                <a:spcPct val="0"/>
              </a:spcAft>
              <a:defRPr/>
            </a:pPr>
            <a:fld id="{E420D319-DD93-554E-8F0D-BBCEB2ABB842}" type="slidenum">
              <a:rPr lang="en-GB" altLang="en-US">
                <a:cs typeface="Arial" panose="020B0604020202020204" pitchFamily="34" charset="0"/>
              </a:rPr>
              <a:pPr fontAlgn="base">
                <a:spcBef>
                  <a:spcPct val="0"/>
                </a:spcBef>
                <a:spcAft>
                  <a:spcPct val="0"/>
                </a:spcAft>
                <a:defRPr/>
              </a:pPr>
              <a:t>18</a:t>
            </a:fld>
            <a:endParaRPr lang="en-GB" altLang="en-US">
              <a:cs typeface="Arial" panose="020B0604020202020204" pitchFamily="34" charset="0"/>
            </a:endParaRPr>
          </a:p>
        </p:txBody>
      </p:sp>
      <p:pic>
        <p:nvPicPr>
          <p:cNvPr id="9" name="Online Media 8" title="10 Minute Timer with Relaxing Upbeat Music and Alarm! Countdown Clock for Stress Relief!">
            <a:hlinkClick r:id="" action="ppaction://media"/>
            <a:extLst>
              <a:ext uri="{FF2B5EF4-FFF2-40B4-BE49-F238E27FC236}">
                <a16:creationId xmlns:a16="http://schemas.microsoft.com/office/drawing/2014/main" id="{DD247BA9-BBC7-5CC2-64F5-E2EBF1B31D4C}"/>
              </a:ext>
            </a:extLst>
          </p:cNvPr>
          <p:cNvPicPr>
            <a:picLocks noRot="1" noChangeAspect="1"/>
          </p:cNvPicPr>
          <p:nvPr>
            <a:videoFile r:link="rId1"/>
          </p:nvPr>
        </p:nvPicPr>
        <p:blipFill>
          <a:blip r:embed="rId3"/>
          <a:stretch>
            <a:fillRect/>
          </a:stretch>
        </p:blipFill>
        <p:spPr>
          <a:xfrm>
            <a:off x="8665029" y="2950029"/>
            <a:ext cx="3418114" cy="2754085"/>
          </a:xfrm>
          <a:prstGeom prst="rect">
            <a:avLst/>
          </a:prstGeom>
        </p:spPr>
      </p:pic>
    </p:spTree>
    <p:extLst>
      <p:ext uri="{BB962C8B-B14F-4D97-AF65-F5344CB8AC3E}">
        <p14:creationId xmlns:p14="http://schemas.microsoft.com/office/powerpoint/2010/main" val="27378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2B16-A4FC-4992-A1E5-6B8F57F12723}"/>
              </a:ext>
            </a:extLst>
          </p:cNvPr>
          <p:cNvSpPr>
            <a:spLocks noGrp="1"/>
          </p:cNvSpPr>
          <p:nvPr>
            <p:ph type="ctrTitle"/>
          </p:nvPr>
        </p:nvSpPr>
        <p:spPr>
          <a:xfrm>
            <a:off x="76199" y="5014715"/>
            <a:ext cx="12115801" cy="503679"/>
          </a:xfrm>
        </p:spPr>
        <p:txBody>
          <a:bodyPr>
            <a:noAutofit/>
          </a:bodyPr>
          <a:lstStyle/>
          <a:p>
            <a:pPr algn="l"/>
            <a:r>
              <a:rPr lang="en-US" sz="3600" b="1" dirty="0">
                <a:solidFill>
                  <a:srgbClr val="002060"/>
                </a:solidFill>
                <a:latin typeface="+mn-lt"/>
              </a:rPr>
              <a:t>Reflection </a:t>
            </a:r>
            <a:br>
              <a:rPr lang="en-US" sz="3600" b="1" dirty="0">
                <a:solidFill>
                  <a:srgbClr val="002060"/>
                </a:solidFill>
              </a:rPr>
            </a:br>
            <a:r>
              <a:rPr lang="en-US" sz="3600" b="1" dirty="0">
                <a:solidFill>
                  <a:srgbClr val="C00000"/>
                </a:solidFill>
              </a:rPr>
              <a:t>Teamwork and collaboration skills are important &amp; will be examined in your Coursework 1 – Group Presentation. Honing your skills &amp; practice are key to success.</a:t>
            </a:r>
            <a:br>
              <a:rPr lang="en-US" sz="3600" b="1" dirty="0">
                <a:solidFill>
                  <a:srgbClr val="C00000"/>
                </a:solidFill>
              </a:rPr>
            </a:br>
            <a:br>
              <a:rPr lang="en-US" sz="3600" b="1" dirty="0">
                <a:solidFill>
                  <a:srgbClr val="C00000"/>
                </a:solidFill>
              </a:rPr>
            </a:br>
            <a:r>
              <a:rPr lang="en-US" sz="3600" b="1" dirty="0">
                <a:solidFill>
                  <a:srgbClr val="002060"/>
                </a:solidFill>
              </a:rPr>
              <a:t>In your groups, review what happened during the discussion and presentations for the activities you did. Consider: </a:t>
            </a:r>
            <a:br>
              <a:rPr lang="en-US" sz="3600" b="1" dirty="0">
                <a:solidFill>
                  <a:srgbClr val="002060"/>
                </a:solidFill>
              </a:rPr>
            </a:br>
            <a:r>
              <a:rPr lang="en-US" sz="3600" b="1" dirty="0">
                <a:solidFill>
                  <a:srgbClr val="002060"/>
                </a:solidFill>
              </a:rPr>
              <a:t>	1. did you participate?</a:t>
            </a:r>
            <a:br>
              <a:rPr lang="en-US" sz="3600" b="1" dirty="0">
                <a:solidFill>
                  <a:srgbClr val="002060"/>
                </a:solidFill>
              </a:rPr>
            </a:br>
            <a:r>
              <a:rPr lang="en-US" sz="3600" b="1" dirty="0">
                <a:solidFill>
                  <a:srgbClr val="002060"/>
                </a:solidFill>
              </a:rPr>
              <a:t>	2. did everyone participate?</a:t>
            </a:r>
            <a:br>
              <a:rPr lang="en-US" sz="3600" b="1" dirty="0">
                <a:solidFill>
                  <a:srgbClr val="002060"/>
                </a:solidFill>
              </a:rPr>
            </a:br>
            <a:r>
              <a:rPr lang="en-US" sz="3600" b="1" dirty="0">
                <a:solidFill>
                  <a:srgbClr val="002060"/>
                </a:solidFill>
              </a:rPr>
              <a:t>	3. what was your feeling working in groups?</a:t>
            </a:r>
            <a:br>
              <a:rPr lang="en-US" sz="3600" b="1" dirty="0">
                <a:solidFill>
                  <a:srgbClr val="002060"/>
                </a:solidFill>
              </a:rPr>
            </a:br>
            <a:r>
              <a:rPr lang="en-US" sz="3600" b="1" dirty="0">
                <a:solidFill>
                  <a:srgbClr val="002060"/>
                </a:solidFill>
              </a:rPr>
              <a:t>	4. what went well &amp; what can be improved? </a:t>
            </a:r>
            <a:endParaRPr lang="en-GB" sz="3600" b="1" dirty="0">
              <a:solidFill>
                <a:srgbClr val="002060"/>
              </a:solidFill>
            </a:endParaRPr>
          </a:p>
        </p:txBody>
      </p:sp>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3"/>
          <a:stretch>
            <a:fillRect/>
          </a:stretch>
        </p:blipFill>
        <p:spPr>
          <a:xfrm>
            <a:off x="0" y="6198521"/>
            <a:ext cx="12192000" cy="680127"/>
          </a:xfrm>
          <a:prstGeom prst="rect">
            <a:avLst/>
          </a:prstGeom>
        </p:spPr>
      </p:pic>
      <p:pic>
        <p:nvPicPr>
          <p:cNvPr id="3" name="Online Media 8" title="10 Minute Timer with Relaxing Upbeat Music and Alarm! Countdown Clock for Stress Relief!">
            <a:hlinkClick r:id="" action="ppaction://media"/>
            <a:extLst>
              <a:ext uri="{FF2B5EF4-FFF2-40B4-BE49-F238E27FC236}">
                <a16:creationId xmlns:a16="http://schemas.microsoft.com/office/drawing/2014/main" id="{34093EF9-841D-F550-8755-BCCEDCC09B35}"/>
              </a:ext>
            </a:extLst>
          </p:cNvPr>
          <p:cNvPicPr>
            <a:picLocks noRot="1" noChangeAspect="1"/>
          </p:cNvPicPr>
          <p:nvPr>
            <a:videoFile r:link="rId1"/>
          </p:nvPr>
        </p:nvPicPr>
        <p:blipFill>
          <a:blip r:embed="rId4"/>
          <a:stretch>
            <a:fillRect/>
          </a:stretch>
        </p:blipFill>
        <p:spPr>
          <a:xfrm>
            <a:off x="9622971" y="3799114"/>
            <a:ext cx="2569029" cy="2399407"/>
          </a:xfrm>
          <a:prstGeom prst="rect">
            <a:avLst/>
          </a:prstGeom>
        </p:spPr>
      </p:pic>
    </p:spTree>
    <p:extLst>
      <p:ext uri="{BB962C8B-B14F-4D97-AF65-F5344CB8AC3E}">
        <p14:creationId xmlns:p14="http://schemas.microsoft.com/office/powerpoint/2010/main" val="1193220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2405-DF04-5855-1EFE-B35062552418}"/>
              </a:ext>
            </a:extLst>
          </p:cNvPr>
          <p:cNvSpPr>
            <a:spLocks noGrp="1"/>
          </p:cNvSpPr>
          <p:nvPr>
            <p:ph type="title"/>
          </p:nvPr>
        </p:nvSpPr>
        <p:spPr/>
        <p:txBody>
          <a:bodyPr>
            <a:normAutofit/>
          </a:bodyPr>
          <a:lstStyle/>
          <a:p>
            <a:r>
              <a:rPr lang="en-US" sz="4000" b="1" dirty="0">
                <a:solidFill>
                  <a:srgbClr val="002060"/>
                </a:solidFill>
                <a:latin typeface="+mn-lt"/>
              </a:rPr>
              <a:t>Scope of business</a:t>
            </a:r>
          </a:p>
        </p:txBody>
      </p:sp>
      <p:sp>
        <p:nvSpPr>
          <p:cNvPr id="3" name="Content Placeholder 2">
            <a:extLst>
              <a:ext uri="{FF2B5EF4-FFF2-40B4-BE49-F238E27FC236}">
                <a16:creationId xmlns:a16="http://schemas.microsoft.com/office/drawing/2014/main" id="{91AECD61-0213-8815-2D7C-C743A60E61AE}"/>
              </a:ext>
            </a:extLst>
          </p:cNvPr>
          <p:cNvSpPr>
            <a:spLocks noGrp="1"/>
          </p:cNvSpPr>
          <p:nvPr>
            <p:ph idx="1"/>
          </p:nvPr>
        </p:nvSpPr>
        <p:spPr/>
        <p:txBody>
          <a:bodyPr>
            <a:normAutofit/>
          </a:bodyPr>
          <a:lstStyle/>
          <a:p>
            <a:pPr marL="0" indent="0">
              <a:buNone/>
            </a:pPr>
            <a:r>
              <a:rPr lang="en-GB" sz="4000" dirty="0">
                <a:solidFill>
                  <a:srgbClr val="002060"/>
                </a:solidFill>
              </a:rPr>
              <a:t>Businesses in different sectors and industries are built upon three essential contexts:</a:t>
            </a:r>
          </a:p>
          <a:p>
            <a:pPr lvl="1"/>
            <a:r>
              <a:rPr lang="en-GB" sz="4000" dirty="0">
                <a:solidFill>
                  <a:srgbClr val="002060"/>
                </a:solidFill>
              </a:rPr>
              <a:t>Strategic decisions</a:t>
            </a:r>
          </a:p>
          <a:p>
            <a:pPr lvl="1"/>
            <a:r>
              <a:rPr lang="en-GB" sz="4000" dirty="0">
                <a:solidFill>
                  <a:srgbClr val="002060"/>
                </a:solidFill>
              </a:rPr>
              <a:t>Organisational aspects</a:t>
            </a:r>
          </a:p>
          <a:p>
            <a:pPr lvl="1"/>
            <a:r>
              <a:rPr lang="en-GB" sz="4000" dirty="0">
                <a:solidFill>
                  <a:srgbClr val="002060"/>
                </a:solidFill>
              </a:rPr>
              <a:t>Environmental considerations</a:t>
            </a:r>
          </a:p>
        </p:txBody>
      </p:sp>
      <p:sp>
        <p:nvSpPr>
          <p:cNvPr id="4" name="Date Placeholder 3">
            <a:extLst>
              <a:ext uri="{FF2B5EF4-FFF2-40B4-BE49-F238E27FC236}">
                <a16:creationId xmlns:a16="http://schemas.microsoft.com/office/drawing/2014/main" id="{0B595A2F-6B9D-0F77-9700-ADF2987E7EA7}"/>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F207BE69-7E71-BD74-7632-F2FBA1A60746}"/>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73400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CCF68-C5DD-E36A-AADC-D6909F21D919}"/>
              </a:ext>
            </a:extLst>
          </p:cNvPr>
          <p:cNvSpPr>
            <a:spLocks noGrp="1"/>
          </p:cNvSpPr>
          <p:nvPr>
            <p:ph type="title"/>
          </p:nvPr>
        </p:nvSpPr>
        <p:spPr/>
        <p:txBody>
          <a:bodyPr>
            <a:normAutofit/>
          </a:bodyPr>
          <a:lstStyle/>
          <a:p>
            <a:r>
              <a:rPr lang="en-US" sz="4000" b="1" dirty="0">
                <a:solidFill>
                  <a:srgbClr val="002060"/>
                </a:solidFill>
                <a:latin typeface="+mn-lt"/>
              </a:rPr>
              <a:t>Strategic decisions</a:t>
            </a:r>
          </a:p>
        </p:txBody>
      </p:sp>
      <p:sp>
        <p:nvSpPr>
          <p:cNvPr id="3" name="Content Placeholder 2">
            <a:extLst>
              <a:ext uri="{FF2B5EF4-FFF2-40B4-BE49-F238E27FC236}">
                <a16:creationId xmlns:a16="http://schemas.microsoft.com/office/drawing/2014/main" id="{46237709-F41A-834E-87FF-4A5B735AFEA1}"/>
              </a:ext>
            </a:extLst>
          </p:cNvPr>
          <p:cNvSpPr>
            <a:spLocks noGrp="1"/>
          </p:cNvSpPr>
          <p:nvPr>
            <p:ph idx="1"/>
          </p:nvPr>
        </p:nvSpPr>
        <p:spPr/>
        <p:txBody>
          <a:bodyPr>
            <a:normAutofit fontScale="92500" lnSpcReduction="10000"/>
          </a:bodyPr>
          <a:lstStyle/>
          <a:p>
            <a:r>
              <a:rPr lang="en-US" sz="4000" dirty="0">
                <a:solidFill>
                  <a:srgbClr val="002060"/>
                </a:solidFill>
              </a:rPr>
              <a:t>Strategic decisions are a set of strategies made by top management and determine the direction of the business activities.</a:t>
            </a:r>
          </a:p>
          <a:p>
            <a:r>
              <a:rPr lang="en-US" sz="4000" dirty="0">
                <a:solidFill>
                  <a:srgbClr val="002060"/>
                </a:solidFill>
              </a:rPr>
              <a:t>Strategic decisions will influence decisions such as:</a:t>
            </a:r>
          </a:p>
          <a:p>
            <a:pPr lvl="1"/>
            <a:r>
              <a:rPr lang="en-US" sz="4000" dirty="0">
                <a:solidFill>
                  <a:srgbClr val="002060"/>
                </a:solidFill>
              </a:rPr>
              <a:t>Range of product and services </a:t>
            </a:r>
          </a:p>
          <a:p>
            <a:pPr lvl="1"/>
            <a:r>
              <a:rPr lang="en-US" sz="4000" dirty="0">
                <a:solidFill>
                  <a:srgbClr val="002060"/>
                </a:solidFill>
              </a:rPr>
              <a:t>Time spent on advertisement </a:t>
            </a:r>
          </a:p>
          <a:p>
            <a:pPr lvl="1"/>
            <a:r>
              <a:rPr lang="en-US" sz="4000" dirty="0">
                <a:solidFill>
                  <a:srgbClr val="002060"/>
                </a:solidFill>
              </a:rPr>
              <a:t>When and who to employ </a:t>
            </a:r>
          </a:p>
          <a:p>
            <a:pPr lvl="1"/>
            <a:r>
              <a:rPr lang="en-US" sz="4000" dirty="0">
                <a:solidFill>
                  <a:srgbClr val="002060"/>
                </a:solidFill>
              </a:rPr>
              <a:t>Structure and size of the organization </a:t>
            </a:r>
          </a:p>
          <a:p>
            <a:pPr lvl="1"/>
            <a:endParaRPr lang="en-US" sz="2000" dirty="0"/>
          </a:p>
          <a:p>
            <a:endParaRPr lang="en-US" sz="2400" dirty="0"/>
          </a:p>
        </p:txBody>
      </p:sp>
      <p:sp>
        <p:nvSpPr>
          <p:cNvPr id="5" name="Slide Number Placeholder 4">
            <a:extLst>
              <a:ext uri="{FF2B5EF4-FFF2-40B4-BE49-F238E27FC236}">
                <a16:creationId xmlns:a16="http://schemas.microsoft.com/office/drawing/2014/main" id="{4CE3DF23-C9E3-8111-55F0-06077C0CB54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22461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F95BD-7A01-42D4-FEF0-504F1F2F0382}"/>
              </a:ext>
            </a:extLst>
          </p:cNvPr>
          <p:cNvSpPr>
            <a:spLocks noGrp="1"/>
          </p:cNvSpPr>
          <p:nvPr>
            <p:ph type="title"/>
          </p:nvPr>
        </p:nvSpPr>
        <p:spPr/>
        <p:txBody>
          <a:bodyPr/>
          <a:lstStyle/>
          <a:p>
            <a:r>
              <a:rPr lang="en-US" sz="3600" b="1" dirty="0">
                <a:solidFill>
                  <a:srgbClr val="002060"/>
                </a:solidFill>
                <a:latin typeface="+mn-lt"/>
              </a:rPr>
              <a:t>Strategy</a:t>
            </a:r>
          </a:p>
        </p:txBody>
      </p:sp>
      <p:sp>
        <p:nvSpPr>
          <p:cNvPr id="3" name="Content Placeholder 2">
            <a:extLst>
              <a:ext uri="{FF2B5EF4-FFF2-40B4-BE49-F238E27FC236}">
                <a16:creationId xmlns:a16="http://schemas.microsoft.com/office/drawing/2014/main" id="{B75F6FC1-79D5-1912-7B76-AA79B8A48616}"/>
              </a:ext>
            </a:extLst>
          </p:cNvPr>
          <p:cNvSpPr>
            <a:spLocks noGrp="1"/>
          </p:cNvSpPr>
          <p:nvPr>
            <p:ph idx="1"/>
          </p:nvPr>
        </p:nvSpPr>
        <p:spPr/>
        <p:txBody>
          <a:bodyPr>
            <a:normAutofit/>
          </a:bodyPr>
          <a:lstStyle/>
          <a:p>
            <a:pPr marL="0" indent="0">
              <a:buNone/>
            </a:pPr>
            <a:r>
              <a:rPr lang="en-US" sz="4000" dirty="0">
                <a:solidFill>
                  <a:srgbClr val="002060"/>
                </a:solidFill>
              </a:rPr>
              <a:t>A strategy is defined a set of objectives and methods designed to attain and achieve the organization goals and objectives (Needle and Burns, 2019).</a:t>
            </a:r>
          </a:p>
        </p:txBody>
      </p:sp>
      <p:sp>
        <p:nvSpPr>
          <p:cNvPr id="5" name="Slide Number Placeholder 4">
            <a:extLst>
              <a:ext uri="{FF2B5EF4-FFF2-40B4-BE49-F238E27FC236}">
                <a16:creationId xmlns:a16="http://schemas.microsoft.com/office/drawing/2014/main" id="{6778BC34-C5C4-D703-8C60-F04DFAFB5C6B}"/>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pic>
        <p:nvPicPr>
          <p:cNvPr id="2050" name="Picture 2" descr="5 Business Growth Strategies for your Company to Increase Profit">
            <a:extLst>
              <a:ext uri="{FF2B5EF4-FFF2-40B4-BE49-F238E27FC236}">
                <a16:creationId xmlns:a16="http://schemas.microsoft.com/office/drawing/2014/main" id="{C5513B23-15B8-97E6-BFEC-A11437B81E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3829992"/>
            <a:ext cx="3312367" cy="2708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956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C497-7F56-16C9-9E12-079AEDF05E2F}"/>
              </a:ext>
            </a:extLst>
          </p:cNvPr>
          <p:cNvSpPr>
            <a:spLocks noGrp="1"/>
          </p:cNvSpPr>
          <p:nvPr>
            <p:ph type="title"/>
          </p:nvPr>
        </p:nvSpPr>
        <p:spPr/>
        <p:txBody>
          <a:bodyPr>
            <a:normAutofit/>
          </a:bodyPr>
          <a:lstStyle/>
          <a:p>
            <a:r>
              <a:rPr lang="en-US" sz="4000" b="1" dirty="0">
                <a:solidFill>
                  <a:srgbClr val="002060"/>
                </a:solidFill>
                <a:latin typeface="+mn-lt"/>
              </a:rPr>
              <a:t>Organizational aspects</a:t>
            </a:r>
          </a:p>
        </p:txBody>
      </p:sp>
      <p:sp>
        <p:nvSpPr>
          <p:cNvPr id="3" name="Content Placeholder 2">
            <a:extLst>
              <a:ext uri="{FF2B5EF4-FFF2-40B4-BE49-F238E27FC236}">
                <a16:creationId xmlns:a16="http://schemas.microsoft.com/office/drawing/2014/main" id="{2744ABB1-FB9D-B30C-6446-40B4D943CA1A}"/>
              </a:ext>
            </a:extLst>
          </p:cNvPr>
          <p:cNvSpPr>
            <a:spLocks noGrp="1"/>
          </p:cNvSpPr>
          <p:nvPr>
            <p:ph idx="1"/>
          </p:nvPr>
        </p:nvSpPr>
        <p:spPr/>
        <p:txBody>
          <a:bodyPr>
            <a:normAutofit/>
          </a:bodyPr>
          <a:lstStyle/>
          <a:p>
            <a:pPr marL="0" indent="0">
              <a:buNone/>
            </a:pPr>
            <a:r>
              <a:rPr lang="en-US" sz="4000" dirty="0">
                <a:solidFill>
                  <a:srgbClr val="002060"/>
                </a:solidFill>
              </a:rPr>
              <a:t>An organization is defined as the way in which people are grouped and the way in which they operate to carry out the activities of the business (David and Jane, 2019).</a:t>
            </a:r>
          </a:p>
          <a:p>
            <a:pPr marL="0" indent="0">
              <a:buNone/>
            </a:pPr>
            <a:endParaRPr lang="en-US" sz="4000" dirty="0">
              <a:solidFill>
                <a:srgbClr val="002060"/>
              </a:solidFill>
            </a:endParaRPr>
          </a:p>
          <a:p>
            <a:pPr marL="0" indent="0">
              <a:buNone/>
            </a:pPr>
            <a:endParaRPr lang="en-US" sz="4000" dirty="0">
              <a:solidFill>
                <a:srgbClr val="002060"/>
              </a:solidFill>
            </a:endParaRPr>
          </a:p>
        </p:txBody>
      </p:sp>
      <p:sp>
        <p:nvSpPr>
          <p:cNvPr id="4" name="Date Placeholder 3">
            <a:extLst>
              <a:ext uri="{FF2B5EF4-FFF2-40B4-BE49-F238E27FC236}">
                <a16:creationId xmlns:a16="http://schemas.microsoft.com/office/drawing/2014/main" id="{3C0881A9-DD4C-FE02-3CD0-6D741384847C}"/>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2EEE26D2-4F3F-B9ED-0BF9-93CA2222515B}"/>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340722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6CD6-1C19-36E5-1B05-E24706755EAE}"/>
              </a:ext>
            </a:extLst>
          </p:cNvPr>
          <p:cNvSpPr>
            <a:spLocks noGrp="1"/>
          </p:cNvSpPr>
          <p:nvPr>
            <p:ph type="title"/>
          </p:nvPr>
        </p:nvSpPr>
        <p:spPr/>
        <p:txBody>
          <a:bodyPr>
            <a:normAutofit/>
          </a:bodyPr>
          <a:lstStyle/>
          <a:p>
            <a:r>
              <a:rPr lang="en-US" sz="4000" b="1" dirty="0">
                <a:solidFill>
                  <a:srgbClr val="002060"/>
                </a:solidFill>
                <a:latin typeface="+mn-lt"/>
              </a:rPr>
              <a:t>Organizational aspects</a:t>
            </a:r>
          </a:p>
        </p:txBody>
      </p:sp>
      <p:sp>
        <p:nvSpPr>
          <p:cNvPr id="3" name="Content Placeholder 2">
            <a:extLst>
              <a:ext uri="{FF2B5EF4-FFF2-40B4-BE49-F238E27FC236}">
                <a16:creationId xmlns:a16="http://schemas.microsoft.com/office/drawing/2014/main" id="{420BCF1F-B71A-1CBE-D457-7087322A4317}"/>
              </a:ext>
            </a:extLst>
          </p:cNvPr>
          <p:cNvSpPr>
            <a:spLocks noGrp="1"/>
          </p:cNvSpPr>
          <p:nvPr>
            <p:ph idx="1"/>
          </p:nvPr>
        </p:nvSpPr>
        <p:spPr/>
        <p:txBody>
          <a:bodyPr>
            <a:normAutofit/>
          </a:bodyPr>
          <a:lstStyle/>
          <a:p>
            <a:pPr marL="0" indent="0">
              <a:buNone/>
            </a:pPr>
            <a:r>
              <a:rPr lang="en-US" sz="4000" dirty="0">
                <a:solidFill>
                  <a:srgbClr val="002060"/>
                </a:solidFill>
              </a:rPr>
              <a:t>The organization, people and activities follow a system approach which identifies the activities of the business and ensures the organization will achieve its goals and objectives - </a:t>
            </a:r>
            <a:r>
              <a:rPr lang="en-US" sz="4000" dirty="0">
                <a:solidFill>
                  <a:srgbClr val="002060"/>
                </a:solidFill>
                <a:highlight>
                  <a:srgbClr val="FFFF00"/>
                </a:highlight>
              </a:rPr>
              <a:t>explained in next session 2.</a:t>
            </a:r>
          </a:p>
          <a:p>
            <a:pPr marL="0" indent="0">
              <a:buNone/>
            </a:pPr>
            <a:endParaRPr lang="en-US" sz="4000" dirty="0">
              <a:solidFill>
                <a:srgbClr val="002060"/>
              </a:solidFill>
              <a:highlight>
                <a:srgbClr val="FFFF00"/>
              </a:highlight>
            </a:endParaRPr>
          </a:p>
          <a:p>
            <a:endParaRPr lang="en-US" sz="4000" dirty="0">
              <a:solidFill>
                <a:srgbClr val="002060"/>
              </a:solidFill>
            </a:endParaRPr>
          </a:p>
        </p:txBody>
      </p:sp>
      <p:sp>
        <p:nvSpPr>
          <p:cNvPr id="4" name="Date Placeholder 3">
            <a:extLst>
              <a:ext uri="{FF2B5EF4-FFF2-40B4-BE49-F238E27FC236}">
                <a16:creationId xmlns:a16="http://schemas.microsoft.com/office/drawing/2014/main" id="{CAE93A3E-50CD-B046-7F3D-30788C874318}"/>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244B91B9-46DD-3306-3946-D08E3498E329}"/>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graphicFrame>
        <p:nvGraphicFramePr>
          <p:cNvPr id="6" name="Diagram 5">
            <a:extLst>
              <a:ext uri="{FF2B5EF4-FFF2-40B4-BE49-F238E27FC236}">
                <a16:creationId xmlns:a16="http://schemas.microsoft.com/office/drawing/2014/main" id="{DCE19E96-D906-369E-4AC5-9D4FD893DDBC}"/>
              </a:ext>
            </a:extLst>
          </p:cNvPr>
          <p:cNvGraphicFramePr/>
          <p:nvPr>
            <p:extLst>
              <p:ext uri="{D42A27DB-BD31-4B8C-83A1-F6EECF244321}">
                <p14:modId xmlns:p14="http://schemas.microsoft.com/office/powerpoint/2010/main" val="2696428379"/>
              </p:ext>
            </p:extLst>
          </p:nvPr>
        </p:nvGraphicFramePr>
        <p:xfrm>
          <a:off x="1763486" y="4724400"/>
          <a:ext cx="8784771" cy="1223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764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0643-4302-5936-305D-EC777AD8BB00}"/>
              </a:ext>
            </a:extLst>
          </p:cNvPr>
          <p:cNvSpPr>
            <a:spLocks noGrp="1"/>
          </p:cNvSpPr>
          <p:nvPr>
            <p:ph type="title"/>
          </p:nvPr>
        </p:nvSpPr>
        <p:spPr>
          <a:xfrm>
            <a:off x="500743" y="-396874"/>
            <a:ext cx="10515600" cy="1325563"/>
          </a:xfrm>
        </p:spPr>
        <p:txBody>
          <a:bodyPr>
            <a:normAutofit/>
          </a:bodyPr>
          <a:lstStyle/>
          <a:p>
            <a:r>
              <a:rPr lang="en-US" sz="4000" b="1" dirty="0">
                <a:solidFill>
                  <a:srgbClr val="002060"/>
                </a:solidFill>
                <a:latin typeface="+mn-lt"/>
              </a:rPr>
              <a:t>Environmental considerations </a:t>
            </a:r>
            <a:r>
              <a:rPr lang="en-US" sz="4000" dirty="0">
                <a:solidFill>
                  <a:srgbClr val="002060"/>
                </a:solidFill>
                <a:latin typeface="+mn-lt"/>
              </a:rPr>
              <a:t>(1 of 2)</a:t>
            </a:r>
          </a:p>
        </p:txBody>
      </p:sp>
      <p:sp>
        <p:nvSpPr>
          <p:cNvPr id="3" name="Content Placeholder 2">
            <a:extLst>
              <a:ext uri="{FF2B5EF4-FFF2-40B4-BE49-F238E27FC236}">
                <a16:creationId xmlns:a16="http://schemas.microsoft.com/office/drawing/2014/main" id="{3A4015C9-DA61-21CD-DAED-80F902E434B7}"/>
              </a:ext>
            </a:extLst>
          </p:cNvPr>
          <p:cNvSpPr>
            <a:spLocks noGrp="1"/>
          </p:cNvSpPr>
          <p:nvPr>
            <p:ph idx="1"/>
          </p:nvPr>
        </p:nvSpPr>
        <p:spPr>
          <a:xfrm>
            <a:off x="163285" y="620486"/>
            <a:ext cx="11527971" cy="5556477"/>
          </a:xfrm>
        </p:spPr>
        <p:txBody>
          <a:bodyPr>
            <a:noAutofit/>
          </a:bodyPr>
          <a:lstStyle/>
          <a:p>
            <a:r>
              <a:rPr lang="en-US" sz="4000" dirty="0">
                <a:solidFill>
                  <a:srgbClr val="002060"/>
                </a:solidFill>
              </a:rPr>
              <a:t>Organizations are affected by the environment within which they operate. This is because these organizations operate within a dynamic external environment that consists of economic, social, technological, political, legal, and competitive factors. </a:t>
            </a:r>
          </a:p>
          <a:p>
            <a:r>
              <a:rPr lang="en-US" sz="4000" dirty="0">
                <a:solidFill>
                  <a:srgbClr val="002060"/>
                </a:solidFill>
              </a:rPr>
              <a:t>These factors are often beyond the control of the organization and can influence their strategies, decisions, and outcomes.</a:t>
            </a:r>
          </a:p>
          <a:p>
            <a:endParaRPr lang="en-US" sz="4000" dirty="0">
              <a:solidFill>
                <a:srgbClr val="002060"/>
              </a:solidFill>
            </a:endParaRPr>
          </a:p>
        </p:txBody>
      </p:sp>
      <p:sp>
        <p:nvSpPr>
          <p:cNvPr id="4" name="Date Placeholder 3">
            <a:extLst>
              <a:ext uri="{FF2B5EF4-FFF2-40B4-BE49-F238E27FC236}">
                <a16:creationId xmlns:a16="http://schemas.microsoft.com/office/drawing/2014/main" id="{4C53EE4D-177A-8782-4F45-0A03DCD92F79}"/>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2F83E485-AD76-7E39-C7CB-9FB29C152C9A}"/>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1583268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FABB-A65B-AD55-A547-89E4CF74EDE6}"/>
              </a:ext>
            </a:extLst>
          </p:cNvPr>
          <p:cNvSpPr>
            <a:spLocks noGrp="1"/>
          </p:cNvSpPr>
          <p:nvPr>
            <p:ph type="title"/>
          </p:nvPr>
        </p:nvSpPr>
        <p:spPr>
          <a:xfrm>
            <a:off x="838200" y="-364218"/>
            <a:ext cx="10515600" cy="1325563"/>
          </a:xfrm>
        </p:spPr>
        <p:txBody>
          <a:bodyPr>
            <a:normAutofit/>
          </a:bodyPr>
          <a:lstStyle/>
          <a:p>
            <a:r>
              <a:rPr lang="en-US" sz="4000" b="1" dirty="0">
                <a:solidFill>
                  <a:srgbClr val="002060"/>
                </a:solidFill>
                <a:latin typeface="+mn-lt"/>
              </a:rPr>
              <a:t>Environment considerations </a:t>
            </a:r>
            <a:r>
              <a:rPr lang="en-US" sz="4000" dirty="0">
                <a:solidFill>
                  <a:srgbClr val="002060"/>
                </a:solidFill>
                <a:latin typeface="+mn-lt"/>
              </a:rPr>
              <a:t>(2 of 2)</a:t>
            </a:r>
          </a:p>
        </p:txBody>
      </p:sp>
      <p:sp>
        <p:nvSpPr>
          <p:cNvPr id="3" name="Content Placeholder 2">
            <a:extLst>
              <a:ext uri="{FF2B5EF4-FFF2-40B4-BE49-F238E27FC236}">
                <a16:creationId xmlns:a16="http://schemas.microsoft.com/office/drawing/2014/main" id="{FCE80F3B-9BAF-DF65-28D1-C5E3B3A40012}"/>
              </a:ext>
            </a:extLst>
          </p:cNvPr>
          <p:cNvSpPr>
            <a:spLocks noGrp="1"/>
          </p:cNvSpPr>
          <p:nvPr>
            <p:ph idx="1"/>
          </p:nvPr>
        </p:nvSpPr>
        <p:spPr>
          <a:xfrm>
            <a:off x="163284" y="541111"/>
            <a:ext cx="12028715" cy="5075918"/>
          </a:xfrm>
        </p:spPr>
        <p:txBody>
          <a:bodyPr>
            <a:noAutofit/>
          </a:bodyPr>
          <a:lstStyle/>
          <a:p>
            <a:r>
              <a:rPr lang="en-US" sz="3500" dirty="0">
                <a:solidFill>
                  <a:srgbClr val="002060"/>
                </a:solidFill>
              </a:rPr>
              <a:t>Just like the business environment, business activities also change</a:t>
            </a:r>
          </a:p>
          <a:p>
            <a:r>
              <a:rPr lang="en-US" sz="3500" dirty="0">
                <a:solidFill>
                  <a:srgbClr val="002060"/>
                </a:solidFill>
              </a:rPr>
              <a:t>The dynamic interaction between organizations and their environment leads to a reciprocal relationship, where organizations both respond to and influence the conditions surrounding them. </a:t>
            </a:r>
          </a:p>
          <a:p>
            <a:r>
              <a:rPr lang="en-US" sz="3500" dirty="0">
                <a:solidFill>
                  <a:srgbClr val="002060"/>
                </a:solidFill>
              </a:rPr>
              <a:t>For example, organization can change the environment by driving the economy up or down. Another example is the advancements of technology and innovation that is changing the way people and organization do things.</a:t>
            </a:r>
          </a:p>
          <a:p>
            <a:endParaRPr lang="en-US" sz="3500" dirty="0">
              <a:solidFill>
                <a:srgbClr val="002060"/>
              </a:solidFill>
            </a:endParaRPr>
          </a:p>
        </p:txBody>
      </p:sp>
      <p:sp>
        <p:nvSpPr>
          <p:cNvPr id="4" name="Date Placeholder 3">
            <a:extLst>
              <a:ext uri="{FF2B5EF4-FFF2-40B4-BE49-F238E27FC236}">
                <a16:creationId xmlns:a16="http://schemas.microsoft.com/office/drawing/2014/main" id="{A8BE69F5-692A-E2F2-572F-A1A82A189885}"/>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7973E1F2-B657-4CA3-9B34-C48039ADBE40}"/>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1343204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4" name="Video 3" title="Children drawing on paper">
            <a:hlinkClick r:id="" action="ppaction://media"/>
            <a:extLst>
              <a:ext uri="{FF2B5EF4-FFF2-40B4-BE49-F238E27FC236}">
                <a16:creationId xmlns:a16="http://schemas.microsoft.com/office/drawing/2014/main" id="{64881C1B-5B76-6333-A830-4B3E4E087F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78647"/>
          </a:xfrm>
          <a:prstGeom prst="rect">
            <a:avLst/>
          </a:prstGeom>
        </p:spPr>
      </p:pic>
      <p:sp>
        <p:nvSpPr>
          <p:cNvPr id="3" name="Rectangle 2">
            <a:extLst>
              <a:ext uri="{FF2B5EF4-FFF2-40B4-BE49-F238E27FC236}">
                <a16:creationId xmlns:a16="http://schemas.microsoft.com/office/drawing/2014/main" id="{0E31E75F-7610-1185-20AD-EBD5E9E41AD2}"/>
              </a:ext>
            </a:extLst>
          </p:cNvPr>
          <p:cNvSpPr/>
          <p:nvPr/>
        </p:nvSpPr>
        <p:spPr>
          <a:xfrm>
            <a:off x="1970315" y="914401"/>
            <a:ext cx="9285514" cy="1143000"/>
          </a:xfrm>
          <a:prstGeom prst="rect">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ctr"/>
            <a:r>
              <a:rPr lang="en-US" sz="4800" b="1" dirty="0">
                <a:solidFill>
                  <a:srgbClr val="FFFF00"/>
                </a:solidFill>
                <a:latin typeface="+mn-lt"/>
              </a:rPr>
              <a:t>Next: </a:t>
            </a:r>
            <a:r>
              <a:rPr lang="en-US" sz="4800" b="1" dirty="0" err="1">
                <a:solidFill>
                  <a:srgbClr val="FFFF00"/>
                </a:solidFill>
                <a:latin typeface="+mn-lt"/>
              </a:rPr>
              <a:t>Globalisation</a:t>
            </a:r>
            <a:r>
              <a:rPr lang="en-US" sz="4800" b="1" dirty="0">
                <a:solidFill>
                  <a:srgbClr val="FFFF00"/>
                </a:solidFill>
                <a:latin typeface="+mn-lt"/>
              </a:rPr>
              <a:t> &amp; Technology</a:t>
            </a:r>
            <a:endParaRPr lang="en-GB" sz="4800" dirty="0">
              <a:solidFill>
                <a:srgbClr val="FFFF00"/>
              </a:solidFill>
            </a:endParaRPr>
          </a:p>
        </p:txBody>
      </p:sp>
    </p:spTree>
    <p:extLst>
      <p:ext uri="{BB962C8B-B14F-4D97-AF65-F5344CB8AC3E}">
        <p14:creationId xmlns:p14="http://schemas.microsoft.com/office/powerpoint/2010/main" val="32581563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6198521"/>
            <a:ext cx="12192000" cy="680127"/>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1999" cy="68579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6705599" y="0"/>
            <a:ext cx="5486400" cy="1328057"/>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a:r>
              <a:rPr lang="en-US" sz="8800" b="1" dirty="0">
                <a:solidFill>
                  <a:srgbClr val="002060"/>
                </a:solidFill>
              </a:rPr>
              <a:t>Break time</a:t>
            </a:r>
            <a:endParaRPr lang="en-GB" sz="8800" dirty="0"/>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5EF4-BCE9-D06A-0326-1A5DBECA3A1F}"/>
              </a:ext>
            </a:extLst>
          </p:cNvPr>
          <p:cNvSpPr>
            <a:spLocks noGrp="1"/>
          </p:cNvSpPr>
          <p:nvPr>
            <p:ph type="title"/>
          </p:nvPr>
        </p:nvSpPr>
        <p:spPr>
          <a:xfrm>
            <a:off x="838200" y="0"/>
            <a:ext cx="10515600" cy="1325563"/>
          </a:xfrm>
        </p:spPr>
        <p:txBody>
          <a:bodyPr>
            <a:normAutofit/>
          </a:bodyPr>
          <a:lstStyle/>
          <a:p>
            <a:r>
              <a:rPr lang="en-US" sz="4000" b="1" dirty="0">
                <a:solidFill>
                  <a:srgbClr val="002060"/>
                </a:solidFill>
                <a:latin typeface="+mn-lt"/>
              </a:rPr>
              <a:t>References</a:t>
            </a:r>
          </a:p>
        </p:txBody>
      </p:sp>
      <p:sp>
        <p:nvSpPr>
          <p:cNvPr id="3" name="Content Placeholder 2">
            <a:extLst>
              <a:ext uri="{FF2B5EF4-FFF2-40B4-BE49-F238E27FC236}">
                <a16:creationId xmlns:a16="http://schemas.microsoft.com/office/drawing/2014/main" id="{4E6D239D-3052-AF02-BF7D-A9EE7D835C82}"/>
              </a:ext>
            </a:extLst>
          </p:cNvPr>
          <p:cNvSpPr>
            <a:spLocks noGrp="1"/>
          </p:cNvSpPr>
          <p:nvPr>
            <p:ph idx="1"/>
          </p:nvPr>
        </p:nvSpPr>
        <p:spPr>
          <a:xfrm>
            <a:off x="0" y="1020083"/>
            <a:ext cx="12192000" cy="4351338"/>
          </a:xfrm>
        </p:spPr>
        <p:txBody>
          <a:bodyPr>
            <a:normAutofit/>
          </a:bodyPr>
          <a:lstStyle/>
          <a:p>
            <a:pPr marL="0" indent="0">
              <a:buNone/>
            </a:pPr>
            <a:r>
              <a:rPr lang="en-GB" sz="3000" dirty="0">
                <a:solidFill>
                  <a:srgbClr val="002060"/>
                </a:solidFill>
              </a:rPr>
              <a:t>Capon, C. (2009) </a:t>
            </a:r>
            <a:r>
              <a:rPr lang="en-GB" sz="3000" i="1" dirty="0">
                <a:solidFill>
                  <a:srgbClr val="002060"/>
                </a:solidFill>
              </a:rPr>
              <a:t>Understanding the business environment: inside and outside the organisation</a:t>
            </a:r>
            <a:r>
              <a:rPr lang="en-GB" sz="3000" dirty="0">
                <a:solidFill>
                  <a:srgbClr val="002060"/>
                </a:solidFill>
              </a:rPr>
              <a:t>. Third edition. Harlow, England: Prentice Hall/Financial Times.</a:t>
            </a:r>
          </a:p>
          <a:p>
            <a:pPr marL="0" indent="0">
              <a:buNone/>
            </a:pPr>
            <a:r>
              <a:rPr lang="en-US" sz="3000" dirty="0">
                <a:solidFill>
                  <a:srgbClr val="002060"/>
                </a:solidFill>
              </a:rPr>
              <a:t>Needle, D. Burns, J. (2015) Business in context : an introduction to business and its environment. Seventh edition. Andover: Cengage Learning.</a:t>
            </a:r>
          </a:p>
        </p:txBody>
      </p:sp>
      <p:sp>
        <p:nvSpPr>
          <p:cNvPr id="4" name="Date Placeholder 3">
            <a:extLst>
              <a:ext uri="{FF2B5EF4-FFF2-40B4-BE49-F238E27FC236}">
                <a16:creationId xmlns:a16="http://schemas.microsoft.com/office/drawing/2014/main" id="{ECF25486-D593-E80F-4A94-21478F1F82B3}"/>
              </a:ext>
            </a:extLst>
          </p:cNvPr>
          <p:cNvSpPr>
            <a:spLocks noGrp="1"/>
          </p:cNvSpPr>
          <p:nvPr>
            <p:ph type="dt" sz="half" idx="10"/>
          </p:nvPr>
        </p:nvSpPr>
        <p:spPr/>
        <p:txBody>
          <a:bodyPr/>
          <a:lstStyle/>
          <a:p>
            <a:pPr>
              <a:defRPr/>
            </a:pPr>
            <a:fld id="{130ADD5E-52E0-0D44-B721-F95AB1FBEECE}" type="datetime1">
              <a:rPr lang="en-GB" altLang="en-US" smtClean="0"/>
              <a:pPr>
                <a:defRPr/>
              </a:pPr>
              <a:t>17/01/2026</a:t>
            </a:fld>
            <a:endParaRPr lang="en-GB" altLang="en-US"/>
          </a:p>
        </p:txBody>
      </p:sp>
      <p:sp>
        <p:nvSpPr>
          <p:cNvPr id="5" name="Slide Number Placeholder 4">
            <a:extLst>
              <a:ext uri="{FF2B5EF4-FFF2-40B4-BE49-F238E27FC236}">
                <a16:creationId xmlns:a16="http://schemas.microsoft.com/office/drawing/2014/main" id="{72181F4E-EA3A-5B93-BD9B-3403702D1647}"/>
              </a:ext>
            </a:extLst>
          </p:cNvPr>
          <p:cNvSpPr>
            <a:spLocks noGrp="1"/>
          </p:cNvSpPr>
          <p:nvPr>
            <p:ph type="sldNum" sz="quarter" idx="12"/>
          </p:nvPr>
        </p:nvSpPr>
        <p:spPr/>
        <p:txBody>
          <a:bodyPr/>
          <a:lstStyle/>
          <a:p>
            <a:pPr>
              <a:defRPr/>
            </a:pPr>
            <a:fld id="{E420D319-DD93-554E-8F0D-BBCEB2ABB842}" type="slidenum">
              <a:rPr lang="en-GB" altLang="en-US" smtClean="0"/>
              <a:pPr>
                <a:defRPr/>
              </a:pPr>
              <a:t>29</a:t>
            </a:fld>
            <a:endParaRPr lang="en-GB" altLang="en-US"/>
          </a:p>
        </p:txBody>
      </p:sp>
    </p:spTree>
    <p:extLst>
      <p:ext uri="{BB962C8B-B14F-4D97-AF65-F5344CB8AC3E}">
        <p14:creationId xmlns:p14="http://schemas.microsoft.com/office/powerpoint/2010/main" val="504107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1447</Words>
  <Application>Microsoft Office PowerPoint</Application>
  <PresentationFormat>Widescreen</PresentationFormat>
  <Paragraphs>174</Paragraphs>
  <Slides>29</Slides>
  <Notes>2</Notes>
  <HiddenSlides>0</HiddenSlides>
  <MMClips>7</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29</vt:i4>
      </vt:variant>
    </vt:vector>
  </HeadingPairs>
  <TitlesOfParts>
    <vt:vector size="40" baseType="lpstr">
      <vt:lpstr>Aptos</vt:lpstr>
      <vt:lpstr>Arial</vt:lpstr>
      <vt:lpstr>Calibri</vt:lpstr>
      <vt:lpstr>Calibri Light</vt:lpstr>
      <vt:lpstr>Myriad Pro</vt:lpstr>
      <vt:lpstr>Söhne</vt:lpstr>
      <vt:lpstr>Verdana</vt:lpstr>
      <vt:lpstr>Wingdings</vt:lpstr>
      <vt:lpstr>20140311PresentationUWTSDTemplate</vt:lpstr>
      <vt:lpstr>1_Office Theme</vt:lpstr>
      <vt:lpstr>1_20140311PresentationUWTSDTemplate</vt:lpstr>
      <vt:lpstr>BA Business Management</vt:lpstr>
      <vt:lpstr>Lesson plan for Week 1:  We aim to do the following:</vt:lpstr>
      <vt:lpstr>Welcome by your Lecturer</vt:lpstr>
      <vt:lpstr>Please introduce yourself</vt:lpstr>
      <vt:lpstr>Welcome   Welcome to UWTSD! We are thrilled to have you join our vibrant and diverse community of learners.  As you embark on this exciting journey of education and personal growth, we want you to know that you are an integral part of our family. We are always there to support and guide you through your learning journey here at UWTSD. Please attend to various support sessions and make use of resources available to enhance your skills &amp; business awareness.</vt:lpstr>
      <vt:lpstr>Module LCBB4014 &amp; Class Expectations</vt:lpstr>
      <vt:lpstr>Attendance</vt:lpstr>
      <vt:lpstr>Module description</vt:lpstr>
      <vt:lpstr>Learning objectives</vt:lpstr>
      <vt:lpstr>Study time allocation The study time for this module: </vt:lpstr>
      <vt:lpstr>Assessments</vt:lpstr>
      <vt:lpstr>Let’s start by testing your knowledge</vt:lpstr>
      <vt:lpstr>PowerPoint Presentation</vt:lpstr>
      <vt:lpstr>PowerPoint Presentation</vt:lpstr>
      <vt:lpstr>PowerPoint Presentation</vt:lpstr>
      <vt:lpstr>PowerPoint Presentation</vt:lpstr>
      <vt:lpstr>Business industry</vt:lpstr>
      <vt:lpstr>Group Activity: Business industry</vt:lpstr>
      <vt:lpstr>Reflection  Teamwork and collaboration skills are important &amp; will be examined in your Coursework 1 – Group Presentation. Honing your skills &amp; practice are key to success.  In your groups, review what happened during the discussion and presentations for the activities you did. Consider:   1. did you participate?  2. did everyone participate?  3. what was your feeling working in groups?  4. what went well &amp; what can be improved? </vt:lpstr>
      <vt:lpstr>Scope of business</vt:lpstr>
      <vt:lpstr>Strategic decisions</vt:lpstr>
      <vt:lpstr>Strategy</vt:lpstr>
      <vt:lpstr>Organizational aspects</vt:lpstr>
      <vt:lpstr>Organizational aspects</vt:lpstr>
      <vt:lpstr>Environmental considerations (1 of 2)</vt:lpstr>
      <vt:lpstr>Environment considerations (2 of 2)</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Clara Garatono</dc:creator>
  <cp:lastModifiedBy>Rodrigo, Liyanage</cp:lastModifiedBy>
  <cp:revision>64</cp:revision>
  <dcterms:created xsi:type="dcterms:W3CDTF">2024-09-12T12:41:11Z</dcterms:created>
  <dcterms:modified xsi:type="dcterms:W3CDTF">2026-01-17T09:49:06Z</dcterms:modified>
</cp:coreProperties>
</file>