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58" r:id="rId4"/>
    <p:sldId id="259" r:id="rId5"/>
    <p:sldId id="260" r:id="rId6"/>
    <p:sldId id="261" r:id="rId7"/>
    <p:sldId id="262" r:id="rId8"/>
    <p:sldId id="263" r:id="rId9"/>
    <p:sldId id="264" r:id="rId10"/>
    <p:sldId id="268" r:id="rId11"/>
    <p:sldId id="269" r:id="rId12"/>
    <p:sldId id="270" r:id="rId13"/>
    <p:sldId id="271" r:id="rId14"/>
    <p:sldId id="272" r:id="rId15"/>
    <p:sldId id="273" r:id="rId16"/>
    <p:sldId id="274" r:id="rId17"/>
    <p:sldId id="275" r:id="rId18"/>
    <p:sldId id="276" r:id="rId19"/>
    <p:sldId id="265" r:id="rId20"/>
    <p:sldId id="267" r:id="rId21"/>
    <p:sldId id="266" r:id="rId22"/>
    <p:sldId id="277"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31" d="100"/>
          <a:sy n="131" d="100"/>
        </p:scale>
        <p:origin x="-204" y="-90"/>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AC76D9C-4981-4A53-86CD-61D4CAB35133}" type="datetimeFigureOut">
              <a:rPr lang="en-GB" smtClean="0"/>
              <a:t>21/01/2018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3C53DE-FB81-46B4-A84F-9B0C2ED3AB2F}"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AC76D9C-4981-4A53-86CD-61D4CAB35133}" type="datetimeFigureOut">
              <a:rPr lang="en-GB" smtClean="0"/>
              <a:t>21/01/2018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3C53DE-FB81-46B4-A84F-9B0C2ED3AB2F}"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AC76D9C-4981-4A53-86CD-61D4CAB35133}" type="datetimeFigureOut">
              <a:rPr lang="en-GB" smtClean="0"/>
              <a:t>21/01/2018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3C53DE-FB81-46B4-A84F-9B0C2ED3AB2F}"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AC76D9C-4981-4A53-86CD-61D4CAB35133}" type="datetimeFigureOut">
              <a:rPr lang="en-GB" smtClean="0"/>
              <a:t>21/01/2018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3C53DE-FB81-46B4-A84F-9B0C2ED3AB2F}"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AC76D9C-4981-4A53-86CD-61D4CAB35133}" type="datetimeFigureOut">
              <a:rPr lang="en-GB" smtClean="0"/>
              <a:t>21/01/2018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43C53DE-FB81-46B4-A84F-9B0C2ED3AB2F}"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AC76D9C-4981-4A53-86CD-61D4CAB35133}" type="datetimeFigureOut">
              <a:rPr lang="en-GB" smtClean="0"/>
              <a:t>21/01/2018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43C53DE-FB81-46B4-A84F-9B0C2ED3AB2F}"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AC76D9C-4981-4A53-86CD-61D4CAB35133}" type="datetimeFigureOut">
              <a:rPr lang="en-GB" smtClean="0"/>
              <a:t>21/01/2018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43C53DE-FB81-46B4-A84F-9B0C2ED3AB2F}"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AC76D9C-4981-4A53-86CD-61D4CAB35133}" type="datetimeFigureOut">
              <a:rPr lang="en-GB" smtClean="0"/>
              <a:t>21/01/2018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3C53DE-FB81-46B4-A84F-9B0C2ED3AB2F}"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AC76D9C-4981-4A53-86CD-61D4CAB35133}" type="datetimeFigureOut">
              <a:rPr lang="en-GB" smtClean="0"/>
              <a:t>21/01/2018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3C53DE-FB81-46B4-A84F-9B0C2ED3AB2F}"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AC76D9C-4981-4A53-86CD-61D4CAB35133}" type="datetimeFigureOut">
              <a:rPr lang="en-GB" smtClean="0"/>
              <a:t>21/01/2018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3C53DE-FB81-46B4-A84F-9B0C2ED3AB2F}"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AC76D9C-4981-4A53-86CD-61D4CAB35133}" type="datetimeFigureOut">
              <a:rPr lang="en-GB" smtClean="0"/>
              <a:t>21/01/2018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3C53DE-FB81-46B4-A84F-9B0C2ED3AB2F}"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AC76D9C-4981-4A53-86CD-61D4CAB35133}" type="datetimeFigureOut">
              <a:rPr lang="en-GB" smtClean="0"/>
              <a:t>21/01/2018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43C53DE-FB81-46B4-A84F-9B0C2ED3AB2F}" type="slidenum">
              <a:rPr lang="en-GB" smtClean="0"/>
              <a:t>‹#›</a:t>
            </a:fld>
            <a:endParaRPr lang="en-GB"/>
          </a:p>
        </p:txBody>
      </p:sp>
    </p:spTree>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tudyskills.southwales.ac.uk/media/files/documents/2013-08-21/Linking_and_Joining_Words.pdf" TargetMode="External"/><Relationship Id="rId2" Type="http://schemas.openxmlformats.org/officeDocument/2006/relationships/hyperlink" Target="https://www.dlsweb.rmit.edu.au/lsu/content/4_writingskills/writing_tuts/linking_LL/linking3.html"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Academic Writing</a:t>
            </a:r>
            <a:endParaRPr lang="en-GB" dirty="0"/>
          </a:p>
        </p:txBody>
      </p:sp>
      <p:sp>
        <p:nvSpPr>
          <p:cNvPr id="3" name="Subtitle 2"/>
          <p:cNvSpPr>
            <a:spLocks noGrp="1"/>
          </p:cNvSpPr>
          <p:nvPr>
            <p:ph type="subTitle" idx="1"/>
          </p:nvPr>
        </p:nvSpPr>
        <p:spPr/>
        <p:txBody>
          <a:bodyPr/>
          <a:lstStyle/>
          <a:p>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Appropriate Writing Style</a:t>
            </a:r>
            <a:endParaRPr lang="en-GB" dirty="0"/>
          </a:p>
        </p:txBody>
      </p:sp>
      <p:sp>
        <p:nvSpPr>
          <p:cNvPr id="3" name="Content Placeholder 2"/>
          <p:cNvSpPr>
            <a:spLocks noGrp="1"/>
          </p:cNvSpPr>
          <p:nvPr>
            <p:ph idx="1"/>
          </p:nvPr>
        </p:nvSpPr>
        <p:spPr/>
        <p:txBody>
          <a:bodyPr>
            <a:normAutofit fontScale="92500" lnSpcReduction="10000"/>
          </a:bodyPr>
          <a:lstStyle/>
          <a:p>
            <a:r>
              <a:rPr lang="en-US" dirty="0" smtClean="0"/>
              <a:t>Your assignments will require you to write in different styles.</a:t>
            </a:r>
          </a:p>
          <a:p>
            <a:r>
              <a:rPr lang="en-US" dirty="0" smtClean="0"/>
              <a:t>What types have you come across already?</a:t>
            </a:r>
          </a:p>
          <a:p>
            <a:r>
              <a:rPr lang="en-US" dirty="0" smtClean="0"/>
              <a:t>Some might require you to use the third person (e.g. ‘</a:t>
            </a:r>
            <a:r>
              <a:rPr lang="en-US" dirty="0" err="1" smtClean="0"/>
              <a:t>Mcleod</a:t>
            </a:r>
            <a:r>
              <a:rPr lang="en-US" dirty="0" smtClean="0"/>
              <a:t> (2009) states that…’). You need to demonstrate a distance between the argument that you are writing about.</a:t>
            </a:r>
          </a:p>
          <a:p>
            <a:r>
              <a:rPr lang="en-US" dirty="0" smtClean="0"/>
              <a:t>Other assignments might require you to be reflective and write in the first person (e.g. ‘I felt that…’</a:t>
            </a:r>
            <a:endParaRPr lang="en-GB" dirty="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Academic Writing </a:t>
            </a:r>
            <a:endParaRPr lang="en-GB" dirty="0"/>
          </a:p>
        </p:txBody>
      </p:sp>
      <p:sp>
        <p:nvSpPr>
          <p:cNvPr id="3" name="Content Placeholder 2"/>
          <p:cNvSpPr>
            <a:spLocks noGrp="1"/>
          </p:cNvSpPr>
          <p:nvPr>
            <p:ph idx="1"/>
          </p:nvPr>
        </p:nvSpPr>
        <p:spPr/>
        <p:txBody>
          <a:bodyPr/>
          <a:lstStyle/>
          <a:p>
            <a:r>
              <a:rPr lang="en-US" dirty="0" smtClean="0"/>
              <a:t>However you are asked to write..you will be expected to substantiate or support your statements.</a:t>
            </a:r>
          </a:p>
          <a:p>
            <a:r>
              <a:rPr lang="en-US" dirty="0" smtClean="0"/>
              <a:t>This is done with evidence, either your own evidence of your skills work, or supporting statements from your reading.</a:t>
            </a:r>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First Person or Third Person?</a:t>
            </a:r>
            <a:endParaRPr lang="en-GB" dirty="0"/>
          </a:p>
        </p:txBody>
      </p:sp>
      <p:sp>
        <p:nvSpPr>
          <p:cNvPr id="3" name="Content Placeholder 2"/>
          <p:cNvSpPr>
            <a:spLocks noGrp="1"/>
          </p:cNvSpPr>
          <p:nvPr>
            <p:ph idx="1"/>
          </p:nvPr>
        </p:nvSpPr>
        <p:spPr/>
        <p:txBody>
          <a:bodyPr/>
          <a:lstStyle/>
          <a:p>
            <a:r>
              <a:rPr lang="en-US" dirty="0" smtClean="0"/>
              <a:t>As a rule the skills assignments will be in first person, and all other assignments will be in third person…BUT CHECK WITH YOUR TUTOR!</a:t>
            </a:r>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Dividing your work into paragraphs</a:t>
            </a:r>
            <a:endParaRPr lang="en-GB" dirty="0"/>
          </a:p>
        </p:txBody>
      </p:sp>
      <p:sp>
        <p:nvSpPr>
          <p:cNvPr id="3" name="Content Placeholder 2"/>
          <p:cNvSpPr>
            <a:spLocks noGrp="1"/>
          </p:cNvSpPr>
          <p:nvPr>
            <p:ph idx="1"/>
          </p:nvPr>
        </p:nvSpPr>
        <p:spPr/>
        <p:txBody>
          <a:bodyPr/>
          <a:lstStyle/>
          <a:p>
            <a:r>
              <a:rPr lang="en-US" dirty="0" smtClean="0"/>
              <a:t>A good essay will have paragraphs that divide your work into different topic areas or major points that you wish to discuss.</a:t>
            </a:r>
          </a:p>
          <a:p>
            <a:r>
              <a:rPr lang="en-US" dirty="0" smtClean="0"/>
              <a:t>Each paragraph will discuss one theme. Your reader should be able to define what your paragraph is about.</a:t>
            </a:r>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Topic Sentence</a:t>
            </a:r>
            <a:endParaRPr lang="en-GB" dirty="0"/>
          </a:p>
        </p:txBody>
      </p:sp>
      <p:sp>
        <p:nvSpPr>
          <p:cNvPr id="3" name="Content Placeholder 2"/>
          <p:cNvSpPr>
            <a:spLocks noGrp="1"/>
          </p:cNvSpPr>
          <p:nvPr>
            <p:ph idx="1"/>
          </p:nvPr>
        </p:nvSpPr>
        <p:spPr/>
        <p:txBody>
          <a:bodyPr/>
          <a:lstStyle/>
          <a:p>
            <a:r>
              <a:rPr lang="en-US" dirty="0" smtClean="0"/>
              <a:t>Each paragraph should start with a topic sentence, this allows the reader to know what that paragraph will be about.</a:t>
            </a:r>
          </a:p>
          <a:p>
            <a:pPr>
              <a:buNone/>
            </a:pP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Paragraph Activity</a:t>
            </a:r>
            <a:endParaRPr lang="en-GB" dirty="0"/>
          </a:p>
        </p:txBody>
      </p:sp>
      <p:pic>
        <p:nvPicPr>
          <p:cNvPr id="5" name="Content Placeholder 4" descr="question-1015308_960_720.jpg"/>
          <p:cNvPicPr>
            <a:picLocks noGrp="1" noChangeAspect="1"/>
          </p:cNvPicPr>
          <p:nvPr>
            <p:ph idx="1"/>
          </p:nvPr>
        </p:nvPicPr>
        <p:blipFill>
          <a:blip r:embed="rId2" cstate="print"/>
          <a:stretch>
            <a:fillRect/>
          </a:stretch>
        </p:blipFill>
        <p:spPr>
          <a:xfrm>
            <a:off x="2309018" y="1600200"/>
            <a:ext cx="4525963" cy="4525963"/>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Common Mistakes </a:t>
            </a:r>
            <a:endParaRPr lang="en-GB" dirty="0"/>
          </a:p>
        </p:txBody>
      </p:sp>
      <p:sp>
        <p:nvSpPr>
          <p:cNvPr id="3" name="Content Placeholder 2"/>
          <p:cNvSpPr>
            <a:spLocks noGrp="1"/>
          </p:cNvSpPr>
          <p:nvPr>
            <p:ph idx="1"/>
          </p:nvPr>
        </p:nvSpPr>
        <p:spPr/>
        <p:txBody>
          <a:bodyPr>
            <a:normAutofit lnSpcReduction="10000"/>
          </a:bodyPr>
          <a:lstStyle/>
          <a:p>
            <a:r>
              <a:rPr lang="en-US" dirty="0" smtClean="0"/>
              <a:t>Be clear about what you want to say. Paragraph errors occur when you start to waffle!</a:t>
            </a:r>
          </a:p>
          <a:p>
            <a:endParaRPr lang="en-US" dirty="0"/>
          </a:p>
          <a:p>
            <a:r>
              <a:rPr lang="en-US" dirty="0" smtClean="0"/>
              <a:t>Another common mistake is to put in no paragraphs at all. This is when you jumble all your ideas together. Again, think about your essay plan and consider the progress of your arguments.</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Common Mistakes</a:t>
            </a:r>
            <a:endParaRPr lang="en-GB" dirty="0"/>
          </a:p>
        </p:txBody>
      </p:sp>
      <p:sp>
        <p:nvSpPr>
          <p:cNvPr id="3" name="Content Placeholder 2"/>
          <p:cNvSpPr>
            <a:spLocks noGrp="1"/>
          </p:cNvSpPr>
          <p:nvPr>
            <p:ph idx="1"/>
          </p:nvPr>
        </p:nvSpPr>
        <p:spPr/>
        <p:txBody>
          <a:bodyPr/>
          <a:lstStyle/>
          <a:p>
            <a:r>
              <a:rPr lang="en-US" dirty="0" smtClean="0"/>
              <a:t>Bullet point essays: Making almost every sentence into a paragraph. You need to link your ideas and themes together into a coherent argument.</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How to write a good paragraph</a:t>
            </a:r>
            <a:endParaRPr lang="en-GB" dirty="0"/>
          </a:p>
        </p:txBody>
      </p:sp>
      <p:sp>
        <p:nvSpPr>
          <p:cNvPr id="3" name="Content Placeholder 2"/>
          <p:cNvSpPr>
            <a:spLocks noGrp="1"/>
          </p:cNvSpPr>
          <p:nvPr>
            <p:ph idx="1"/>
          </p:nvPr>
        </p:nvSpPr>
        <p:spPr/>
        <p:txBody>
          <a:bodyPr/>
          <a:lstStyle/>
          <a:p>
            <a:r>
              <a:rPr lang="en-US" dirty="0" smtClean="0"/>
              <a:t>Step 1:</a:t>
            </a:r>
            <a:r>
              <a:rPr lang="en-US" dirty="0"/>
              <a:t> </a:t>
            </a:r>
            <a:r>
              <a:rPr lang="en-US" dirty="0" smtClean="0"/>
              <a:t>Decide on your topic.</a:t>
            </a:r>
          </a:p>
          <a:p>
            <a:r>
              <a:rPr lang="en-US" dirty="0" smtClean="0"/>
              <a:t>This will of course be linked to your essay title. What topic do you need to write about?</a:t>
            </a:r>
          </a:p>
          <a:p>
            <a:r>
              <a:rPr lang="en-US" dirty="0" smtClean="0"/>
              <a:t>What do I know already? </a:t>
            </a:r>
          </a:p>
          <a:p>
            <a:r>
              <a:rPr lang="en-US" dirty="0" smtClean="0"/>
              <a:t>What does this essay title mean to me?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Step 2</a:t>
            </a:r>
            <a:endParaRPr lang="en-GB" dirty="0"/>
          </a:p>
        </p:txBody>
      </p:sp>
      <p:sp>
        <p:nvSpPr>
          <p:cNvPr id="3" name="Content Placeholder 2"/>
          <p:cNvSpPr>
            <a:spLocks noGrp="1"/>
          </p:cNvSpPr>
          <p:nvPr>
            <p:ph idx="1"/>
          </p:nvPr>
        </p:nvSpPr>
        <p:spPr/>
        <p:txBody>
          <a:bodyPr/>
          <a:lstStyle/>
          <a:p>
            <a:r>
              <a:rPr lang="en-US" dirty="0" smtClean="0"/>
              <a:t>Step 2: Develop your topic sentence</a:t>
            </a:r>
          </a:p>
          <a:p>
            <a:r>
              <a:rPr lang="en-US" b="1" dirty="0" smtClean="0">
                <a:solidFill>
                  <a:schemeClr val="accent2"/>
                </a:solidFill>
              </a:rPr>
              <a:t>Topic</a:t>
            </a:r>
            <a:r>
              <a:rPr lang="en-US" dirty="0" smtClean="0"/>
              <a:t> and </a:t>
            </a:r>
            <a:r>
              <a:rPr lang="en-US" b="1" dirty="0" smtClean="0">
                <a:solidFill>
                  <a:srgbClr val="00B050"/>
                </a:solidFill>
              </a:rPr>
              <a:t>controlling idea</a:t>
            </a:r>
            <a:r>
              <a:rPr lang="en-US" dirty="0" smtClean="0"/>
              <a:t>. </a:t>
            </a:r>
          </a:p>
          <a:p>
            <a:r>
              <a:rPr lang="en-US" dirty="0" smtClean="0"/>
              <a:t>So you, know what you want to say about something (topic) but then what do you want to say about that topic (controlling idea)</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Controlling ideas</a:t>
            </a:r>
            <a:endParaRPr lang="en-GB" dirty="0"/>
          </a:p>
        </p:txBody>
      </p:sp>
      <p:sp>
        <p:nvSpPr>
          <p:cNvPr id="3" name="Content Placeholder 2"/>
          <p:cNvSpPr>
            <a:spLocks noGrp="1"/>
          </p:cNvSpPr>
          <p:nvPr>
            <p:ph idx="1"/>
          </p:nvPr>
        </p:nvSpPr>
        <p:spPr/>
        <p:txBody>
          <a:bodyPr>
            <a:normAutofit fontScale="85000" lnSpcReduction="10000"/>
          </a:bodyPr>
          <a:lstStyle/>
          <a:p>
            <a:r>
              <a:rPr lang="en-US" dirty="0" smtClean="0"/>
              <a:t>Tennis racquets have changed greatly in the last ten years</a:t>
            </a:r>
          </a:p>
          <a:p>
            <a:r>
              <a:rPr lang="en-US" dirty="0" smtClean="0"/>
              <a:t>People from many different cultures live in Boston</a:t>
            </a:r>
          </a:p>
          <a:p>
            <a:r>
              <a:rPr lang="en-US" dirty="0" smtClean="0"/>
              <a:t>Cats are better than dogs for many reasons</a:t>
            </a:r>
          </a:p>
          <a:p>
            <a:r>
              <a:rPr lang="en-US" dirty="0" smtClean="0"/>
              <a:t>Playing in snow is the best fun ever</a:t>
            </a:r>
          </a:p>
          <a:p>
            <a:r>
              <a:rPr lang="en-US" dirty="0" smtClean="0"/>
              <a:t>Yesterday was the worst day of my life</a:t>
            </a:r>
          </a:p>
          <a:p>
            <a:r>
              <a:rPr lang="en-US" dirty="0" smtClean="0"/>
              <a:t>Oral presentations make me very nervous</a:t>
            </a:r>
          </a:p>
          <a:p>
            <a:r>
              <a:rPr lang="en-US" dirty="0" smtClean="0"/>
              <a:t>The oldest child in the family is often the most independent</a:t>
            </a:r>
          </a:p>
          <a:p>
            <a:r>
              <a:rPr lang="en-US" dirty="0" smtClean="0"/>
              <a:t>Computer skills are a requirement for many office jobs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wipe(down)">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wipe(down)">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wipe(down)">
                                      <p:cBhvr>
                                        <p:cTn id="4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Step 3</a:t>
            </a:r>
            <a:endParaRPr lang="en-GB" dirty="0"/>
          </a:p>
        </p:txBody>
      </p:sp>
      <p:sp>
        <p:nvSpPr>
          <p:cNvPr id="3" name="Content Placeholder 2"/>
          <p:cNvSpPr>
            <a:spLocks noGrp="1"/>
          </p:cNvSpPr>
          <p:nvPr>
            <p:ph idx="1"/>
          </p:nvPr>
        </p:nvSpPr>
        <p:spPr/>
        <p:txBody>
          <a:bodyPr>
            <a:normAutofit lnSpcReduction="10000"/>
          </a:bodyPr>
          <a:lstStyle/>
          <a:p>
            <a:r>
              <a:rPr lang="en-US" dirty="0" smtClean="0"/>
              <a:t>Step 3: Demonstrate your point</a:t>
            </a:r>
          </a:p>
          <a:p>
            <a:r>
              <a:rPr lang="en-US" dirty="0" smtClean="0"/>
              <a:t>You need to substantiate your point, this means illustrate, clarify, support</a:t>
            </a:r>
          </a:p>
          <a:p>
            <a:r>
              <a:rPr lang="en-US" dirty="0" smtClean="0"/>
              <a:t>Ask your self, what examples, evidence can I use to support my point.</a:t>
            </a:r>
          </a:p>
          <a:p>
            <a:r>
              <a:rPr lang="en-US" dirty="0" smtClean="0"/>
              <a:t>How can I support my point with specific data or factual material</a:t>
            </a:r>
          </a:p>
          <a:p>
            <a:r>
              <a:rPr lang="en-US" dirty="0" smtClean="0"/>
              <a:t>What information does the reader need to know in order to see my point?</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Step 3. Cont..</a:t>
            </a:r>
            <a:endParaRPr lang="en-GB" dirty="0"/>
          </a:p>
        </p:txBody>
      </p:sp>
      <p:sp>
        <p:nvSpPr>
          <p:cNvPr id="3" name="Content Placeholder 2"/>
          <p:cNvSpPr>
            <a:spLocks noGrp="1"/>
          </p:cNvSpPr>
          <p:nvPr>
            <p:ph idx="1"/>
          </p:nvPr>
        </p:nvSpPr>
        <p:spPr/>
        <p:txBody>
          <a:bodyPr/>
          <a:lstStyle/>
          <a:p>
            <a:r>
              <a:rPr lang="en-US" dirty="0" smtClean="0"/>
              <a:t>Types of evidence to support your point:</a:t>
            </a:r>
          </a:p>
          <a:p>
            <a:r>
              <a:rPr lang="en-US" dirty="0" smtClean="0"/>
              <a:t>Paraphrases or short quotations from a source</a:t>
            </a:r>
          </a:p>
          <a:p>
            <a:r>
              <a:rPr lang="en-US" dirty="0" smtClean="0"/>
              <a:t>Personal experience, observations from your skills practice</a:t>
            </a:r>
          </a:p>
          <a:p>
            <a:r>
              <a:rPr lang="en-US" dirty="0" smtClean="0"/>
              <a:t>Information from readings or class discussion.</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Step 4:</a:t>
            </a:r>
            <a:endParaRPr lang="en-GB" dirty="0"/>
          </a:p>
        </p:txBody>
      </p:sp>
      <p:sp>
        <p:nvSpPr>
          <p:cNvPr id="3" name="Content Placeholder 2"/>
          <p:cNvSpPr>
            <a:spLocks noGrp="1"/>
          </p:cNvSpPr>
          <p:nvPr>
            <p:ph idx="1"/>
          </p:nvPr>
        </p:nvSpPr>
        <p:spPr/>
        <p:txBody>
          <a:bodyPr/>
          <a:lstStyle/>
          <a:p>
            <a:r>
              <a:rPr lang="en-US" dirty="0" smtClean="0"/>
              <a:t>Step 4: Give your paragraph meaning.</a:t>
            </a:r>
          </a:p>
          <a:p>
            <a:r>
              <a:rPr lang="en-US" dirty="0" smtClean="0"/>
              <a:t>After you have supported your statement/topic you need to explain why this is meaningful.</a:t>
            </a:r>
          </a:p>
          <a:p>
            <a:r>
              <a:rPr lang="en-US" dirty="0" smtClean="0"/>
              <a:t>What does the provided information mean? </a:t>
            </a:r>
          </a:p>
          <a:p>
            <a:r>
              <a:rPr lang="en-US" dirty="0" smtClean="0"/>
              <a:t>How does it relate to your overall point?</a:t>
            </a:r>
            <a:endParaRPr lang="en-US" dirty="0"/>
          </a:p>
          <a:p>
            <a:r>
              <a:rPr lang="en-US" dirty="0" smtClean="0"/>
              <a:t>Most importantly, how does this relate to the assignment!</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Step 5</a:t>
            </a:r>
            <a:endParaRPr lang="en-GB" dirty="0"/>
          </a:p>
        </p:txBody>
      </p:sp>
      <p:sp>
        <p:nvSpPr>
          <p:cNvPr id="3" name="Content Placeholder 2"/>
          <p:cNvSpPr>
            <a:spLocks noGrp="1"/>
          </p:cNvSpPr>
          <p:nvPr>
            <p:ph idx="1"/>
          </p:nvPr>
        </p:nvSpPr>
        <p:spPr/>
        <p:txBody>
          <a:bodyPr/>
          <a:lstStyle/>
          <a:p>
            <a:r>
              <a:rPr lang="en-US" dirty="0" smtClean="0"/>
              <a:t>Step 5: Conclude</a:t>
            </a:r>
          </a:p>
          <a:p>
            <a:r>
              <a:rPr lang="en-US" dirty="0" smtClean="0"/>
              <a:t>After illustrating your point, </a:t>
            </a:r>
            <a:r>
              <a:rPr lang="en-US" b="1" dirty="0" smtClean="0"/>
              <a:t>conclude with a final sentence.</a:t>
            </a:r>
            <a:endParaRPr lang="en-US" dirty="0" smtClean="0"/>
          </a:p>
          <a:p>
            <a:r>
              <a:rPr lang="en-US" dirty="0" smtClean="0"/>
              <a:t>This will link one paragraph to the next.</a:t>
            </a:r>
          </a:p>
          <a:p>
            <a:r>
              <a:rPr lang="en-US" dirty="0" smtClean="0"/>
              <a:t>Concluding sentences summarize the point you have made, repeat words of phrases from the topic sentence, use linking words to indicate that conclusions are being drawn.</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Paragraph Structure</a:t>
            </a:r>
            <a:endParaRPr lang="en-GB" dirty="0"/>
          </a:p>
        </p:txBody>
      </p:sp>
      <p:sp>
        <p:nvSpPr>
          <p:cNvPr id="3" name="Content Placeholder 2"/>
          <p:cNvSpPr>
            <a:spLocks noGrp="1"/>
          </p:cNvSpPr>
          <p:nvPr>
            <p:ph idx="1"/>
          </p:nvPr>
        </p:nvSpPr>
        <p:spPr/>
        <p:txBody>
          <a:bodyPr/>
          <a:lstStyle/>
          <a:p>
            <a:r>
              <a:rPr lang="en-GB" dirty="0" smtClean="0"/>
              <a:t>https://www.youtube.com/watch?v=NLzKqujmdGk</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Example</a:t>
            </a:r>
            <a:endParaRPr lang="en-GB" dirty="0"/>
          </a:p>
        </p:txBody>
      </p:sp>
      <p:sp>
        <p:nvSpPr>
          <p:cNvPr id="3" name="Content Placeholder 2"/>
          <p:cNvSpPr>
            <a:spLocks noGrp="1"/>
          </p:cNvSpPr>
          <p:nvPr>
            <p:ph idx="1"/>
          </p:nvPr>
        </p:nvSpPr>
        <p:spPr/>
        <p:txBody>
          <a:bodyPr>
            <a:normAutofit fontScale="85000" lnSpcReduction="20000"/>
          </a:bodyPr>
          <a:lstStyle/>
          <a:p>
            <a:r>
              <a:rPr lang="en-GB" dirty="0"/>
              <a:t>When children are involved in research, the consent for their participation is initially sought from the adult responsible for their welfare (</a:t>
            </a:r>
            <a:r>
              <a:rPr lang="en-GB" dirty="0" err="1"/>
              <a:t>Dalli</a:t>
            </a:r>
            <a:r>
              <a:rPr lang="en-GB" dirty="0"/>
              <a:t>, and Te One, 2012). In addition to this, Article 12 of the CRC specifically states that the views of the child should be sought (</a:t>
            </a:r>
            <a:r>
              <a:rPr lang="en-GB" dirty="0" err="1"/>
              <a:t>Kellett</a:t>
            </a:r>
            <a:r>
              <a:rPr lang="en-GB" dirty="0"/>
              <a:t>, 2014, p25), therefore children and young people should also be encouraged to give their full consent to research that involves their participation (</a:t>
            </a:r>
            <a:r>
              <a:rPr lang="en-GB" dirty="0" err="1"/>
              <a:t>Kellett</a:t>
            </a:r>
            <a:r>
              <a:rPr lang="en-GB" dirty="0"/>
              <a:t>, 2014, p12). Despite this second objective however, consent is often sought from the adult with legal responsibility before it even gets to the child. As a result of this, children can be included or excluded from research without their own personal consent. </a:t>
            </a:r>
          </a:p>
          <a:p>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Using Linking Words</a:t>
            </a:r>
            <a:endParaRPr lang="en-GB" dirty="0"/>
          </a:p>
        </p:txBody>
      </p:sp>
      <p:sp>
        <p:nvSpPr>
          <p:cNvPr id="3" name="Content Placeholder 2"/>
          <p:cNvSpPr>
            <a:spLocks noGrp="1"/>
          </p:cNvSpPr>
          <p:nvPr>
            <p:ph idx="1"/>
          </p:nvPr>
        </p:nvSpPr>
        <p:spPr/>
        <p:txBody>
          <a:bodyPr/>
          <a:lstStyle/>
          <a:p>
            <a:r>
              <a:rPr lang="en-US" dirty="0" smtClean="0"/>
              <a:t>These help you to link your phrases together to build a coherent and logical argument.</a:t>
            </a:r>
          </a:p>
          <a:p>
            <a:r>
              <a:rPr lang="en-US" dirty="0" smtClean="0"/>
              <a:t>They can be used to develop the flow of your writing</a:t>
            </a:r>
          </a:p>
          <a:p>
            <a:r>
              <a:rPr lang="en-US" dirty="0" smtClean="0"/>
              <a:t>Guide the reader to the next stage of your assignment</a:t>
            </a:r>
          </a:p>
          <a:p>
            <a:r>
              <a:rPr lang="en-US" dirty="0" smtClean="0"/>
              <a:t>Link the paragraphs together</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Linking Words Exercise</a:t>
            </a:r>
            <a:endParaRPr lang="en-GB" dirty="0"/>
          </a:p>
        </p:txBody>
      </p:sp>
      <p:pic>
        <p:nvPicPr>
          <p:cNvPr id="4" name="Content Placeholder 4" descr="question-1015308_960_720.jpg"/>
          <p:cNvPicPr>
            <a:picLocks noGrp="1" noChangeAspect="1"/>
          </p:cNvPicPr>
          <p:nvPr>
            <p:ph idx="1"/>
          </p:nvPr>
        </p:nvPicPr>
        <p:blipFill>
          <a:blip r:embed="rId2" cstate="print"/>
          <a:stretch>
            <a:fillRect/>
          </a:stretch>
        </p:blipFill>
        <p:spPr>
          <a:xfrm>
            <a:off x="2309018" y="1600200"/>
            <a:ext cx="4525963" cy="4525963"/>
          </a:xfr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Linking Words</a:t>
            </a:r>
            <a:endParaRPr lang="en-GB" dirty="0"/>
          </a:p>
        </p:txBody>
      </p:sp>
      <p:sp>
        <p:nvSpPr>
          <p:cNvPr id="3" name="Content Placeholder 2"/>
          <p:cNvSpPr>
            <a:spLocks noGrp="1"/>
          </p:cNvSpPr>
          <p:nvPr>
            <p:ph idx="1"/>
          </p:nvPr>
        </p:nvSpPr>
        <p:spPr/>
        <p:txBody>
          <a:bodyPr>
            <a:normAutofit fontScale="92500" lnSpcReduction="10000"/>
          </a:bodyPr>
          <a:lstStyle/>
          <a:p>
            <a:r>
              <a:rPr lang="en-US" dirty="0" smtClean="0"/>
              <a:t>Websites:</a:t>
            </a:r>
          </a:p>
          <a:p>
            <a:r>
              <a:rPr lang="en-US" dirty="0" smtClean="0"/>
              <a:t>There are all manner of websites for linking words, it might be worth printing out a page of linking words and having them available for when you are writing your assignments.</a:t>
            </a:r>
          </a:p>
          <a:p>
            <a:r>
              <a:rPr lang="en-GB" dirty="0" smtClean="0">
                <a:hlinkClick r:id="rId2"/>
              </a:rPr>
              <a:t>https://www.dlsweb.rmit.edu.au/lsu/content/4_writingskills/writing_tuts/linking_LL/linking3.html</a:t>
            </a:r>
            <a:endParaRPr lang="en-GB" dirty="0" smtClean="0"/>
          </a:p>
          <a:p>
            <a:r>
              <a:rPr lang="en-GB" dirty="0" smtClean="0">
                <a:hlinkClick r:id="rId3"/>
              </a:rPr>
              <a:t>http://studyskills.southwales.ac.uk/media/files/documents/2013-08-21/Linking_and_Joining_Words.pdf</a:t>
            </a:r>
            <a:endParaRPr lang="en-GB" dirty="0" smtClean="0"/>
          </a:p>
          <a:p>
            <a:endParaRPr lang="en-GB" dirty="0" smtClean="0"/>
          </a:p>
          <a:p>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Any Questions?</a:t>
            </a:r>
            <a:endParaRPr lang="en-GB" dirty="0"/>
          </a:p>
        </p:txBody>
      </p:sp>
      <p:pic>
        <p:nvPicPr>
          <p:cNvPr id="4" name="Content Placeholder 4" descr="question-1015308_960_720.jpg"/>
          <p:cNvPicPr>
            <a:picLocks noGrp="1" noChangeAspect="1"/>
          </p:cNvPicPr>
          <p:nvPr>
            <p:ph idx="1"/>
          </p:nvPr>
        </p:nvPicPr>
        <p:blipFill>
          <a:blip r:embed="rId2" cstate="print"/>
          <a:stretch>
            <a:fillRect/>
          </a:stretch>
        </p:blipFill>
        <p:spPr>
          <a:xfrm>
            <a:off x="2309018" y="1600200"/>
            <a:ext cx="4525963" cy="4525963"/>
          </a:xfr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76</TotalTime>
  <Words>913</Words>
  <Application>Microsoft Office PowerPoint</Application>
  <PresentationFormat>On-screen Show (4:3)</PresentationFormat>
  <Paragraphs>79</Paragraphs>
  <Slides>22</Slides>
  <Notes>0</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Office Theme</vt:lpstr>
      <vt:lpstr>Academic Writing</vt:lpstr>
      <vt:lpstr>Appropriate Writing Style</vt:lpstr>
      <vt:lpstr>Academic Writing </vt:lpstr>
      <vt:lpstr>First Person or Third Person?</vt:lpstr>
      <vt:lpstr>Dividing your work into paragraphs</vt:lpstr>
      <vt:lpstr>Topic Sentence</vt:lpstr>
      <vt:lpstr>Paragraph Activity</vt:lpstr>
      <vt:lpstr>Common Mistakes </vt:lpstr>
      <vt:lpstr>Common Mistakes</vt:lpstr>
      <vt:lpstr>How to write a good paragraph</vt:lpstr>
      <vt:lpstr>Step 2</vt:lpstr>
      <vt:lpstr>Controlling ideas</vt:lpstr>
      <vt:lpstr>Step 3</vt:lpstr>
      <vt:lpstr>Step 3. Cont..</vt:lpstr>
      <vt:lpstr>Step 4:</vt:lpstr>
      <vt:lpstr>Step 5</vt:lpstr>
      <vt:lpstr>Paragraph Structure</vt:lpstr>
      <vt:lpstr>Example</vt:lpstr>
      <vt:lpstr>Using Linking Words</vt:lpstr>
      <vt:lpstr>Linking Words Exercise</vt:lpstr>
      <vt:lpstr>Linking Words</vt:lpstr>
      <vt:lpstr>Any Questions?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Writing</dc:title>
  <dc:creator>Catherine</dc:creator>
  <cp:lastModifiedBy>Catherine</cp:lastModifiedBy>
  <cp:revision>1</cp:revision>
  <dcterms:created xsi:type="dcterms:W3CDTF">2018-01-21T10:42:41Z</dcterms:created>
  <dcterms:modified xsi:type="dcterms:W3CDTF">2018-01-21T11:59:33Z</dcterms:modified>
</cp:coreProperties>
</file>