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notesMasterIdLst>
    <p:notesMasterId r:id="rId15"/>
  </p:notesMasterIdLst>
  <p:sldIdLst>
    <p:sldId id="256" r:id="rId2"/>
    <p:sldId id="269" r:id="rId3"/>
    <p:sldId id="267" r:id="rId4"/>
    <p:sldId id="257" r:id="rId5"/>
    <p:sldId id="259" r:id="rId6"/>
    <p:sldId id="260" r:id="rId7"/>
    <p:sldId id="263" r:id="rId8"/>
    <p:sldId id="268" r:id="rId9"/>
    <p:sldId id="265" r:id="rId10"/>
    <p:sldId id="266" r:id="rId11"/>
    <p:sldId id="271" r:id="rId12"/>
    <p:sldId id="258"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012" autoAdjust="0"/>
  </p:normalViewPr>
  <p:slideViewPr>
    <p:cSldViewPr snapToGrid="0">
      <p:cViewPr varScale="1">
        <p:scale>
          <a:sx n="83" d="100"/>
          <a:sy n="83" d="100"/>
        </p:scale>
        <p:origin x="1660" y="6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28C3DC-2273-4B6F-BAE9-A5B797A2974C}"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US"/>
        </a:p>
      </dgm:t>
    </dgm:pt>
    <dgm:pt modelId="{555D3669-56B7-46AC-BF16-F4F481520DDB}">
      <dgm:prSet phldrT="[Text]"/>
      <dgm:spPr/>
      <dgm:t>
        <a:bodyPr/>
        <a:lstStyle/>
        <a:p>
          <a:r>
            <a:rPr lang="en-US" dirty="0" smtClean="0"/>
            <a:t>Digital Disruption</a:t>
          </a:r>
          <a:endParaRPr lang="en-US" dirty="0"/>
        </a:p>
      </dgm:t>
    </dgm:pt>
    <dgm:pt modelId="{F2276E4E-2451-4BBA-8823-C9D2E4B7A947}" type="parTrans" cxnId="{5F853ADD-9091-49E7-A8AF-79566C4713C4}">
      <dgm:prSet/>
      <dgm:spPr/>
      <dgm:t>
        <a:bodyPr/>
        <a:lstStyle/>
        <a:p>
          <a:endParaRPr lang="en-US"/>
        </a:p>
      </dgm:t>
    </dgm:pt>
    <dgm:pt modelId="{E3B283CF-5E0A-4656-A68B-8D24242E8EDE}" type="sibTrans" cxnId="{5F853ADD-9091-49E7-A8AF-79566C4713C4}">
      <dgm:prSet/>
      <dgm:spPr/>
      <dgm:t>
        <a:bodyPr/>
        <a:lstStyle/>
        <a:p>
          <a:endParaRPr lang="en-US"/>
        </a:p>
      </dgm:t>
    </dgm:pt>
    <dgm:pt modelId="{9E5189C6-E8EE-4A48-BF01-1B099F8BAC5D}">
      <dgm:prSet phldrT="[Text]"/>
      <dgm:spPr/>
      <dgm:t>
        <a:bodyPr/>
        <a:lstStyle/>
        <a:p>
          <a:r>
            <a:rPr lang="en-US" dirty="0" smtClean="0"/>
            <a:t>Digital Innovation </a:t>
          </a:r>
          <a:endParaRPr lang="en-US" dirty="0"/>
        </a:p>
      </dgm:t>
    </dgm:pt>
    <dgm:pt modelId="{8E911397-ED5F-4618-BDC9-90CDAE1FB69A}" type="parTrans" cxnId="{0E7951CC-678D-4625-B57F-EB884D5F2819}">
      <dgm:prSet/>
      <dgm:spPr/>
      <dgm:t>
        <a:bodyPr/>
        <a:lstStyle/>
        <a:p>
          <a:endParaRPr lang="en-US"/>
        </a:p>
      </dgm:t>
    </dgm:pt>
    <dgm:pt modelId="{8BE27208-5AB6-4AC4-B7D1-3E81F910B061}" type="sibTrans" cxnId="{0E7951CC-678D-4625-B57F-EB884D5F2819}">
      <dgm:prSet/>
      <dgm:spPr/>
      <dgm:t>
        <a:bodyPr/>
        <a:lstStyle/>
        <a:p>
          <a:endParaRPr lang="en-US"/>
        </a:p>
      </dgm:t>
    </dgm:pt>
    <dgm:pt modelId="{4C4B8263-1C08-47DD-8893-42F0A1909510}">
      <dgm:prSet phldrT="[Text]"/>
      <dgm:spPr/>
      <dgm:t>
        <a:bodyPr/>
        <a:lstStyle/>
        <a:p>
          <a:r>
            <a:rPr lang="en-US" dirty="0" smtClean="0"/>
            <a:t>Value Logic </a:t>
          </a:r>
          <a:endParaRPr lang="en-US" dirty="0"/>
        </a:p>
      </dgm:t>
    </dgm:pt>
    <dgm:pt modelId="{9A0FDCBF-C4BF-453C-AFE5-A17BEEDFF68D}" type="parTrans" cxnId="{7C4BA6CD-D748-4DD5-8BDE-E1BCD9B176F8}">
      <dgm:prSet/>
      <dgm:spPr/>
      <dgm:t>
        <a:bodyPr/>
        <a:lstStyle/>
        <a:p>
          <a:endParaRPr lang="en-US"/>
        </a:p>
      </dgm:t>
    </dgm:pt>
    <dgm:pt modelId="{08A2DA3D-F03E-4A9E-AE8D-2002004FE70A}" type="sibTrans" cxnId="{7C4BA6CD-D748-4DD5-8BDE-E1BCD9B176F8}">
      <dgm:prSet/>
      <dgm:spPr/>
      <dgm:t>
        <a:bodyPr/>
        <a:lstStyle/>
        <a:p>
          <a:endParaRPr lang="en-US"/>
        </a:p>
      </dgm:t>
    </dgm:pt>
    <dgm:pt modelId="{FCE0C94F-3A73-4D34-8ABD-4C12B513DE89}">
      <dgm:prSet phldrT="[Text]"/>
      <dgm:spPr/>
      <dgm:t>
        <a:bodyPr/>
        <a:lstStyle/>
        <a:p>
          <a:r>
            <a:rPr lang="en-US" dirty="0" smtClean="0"/>
            <a:t>Digital Ecosystems </a:t>
          </a:r>
          <a:endParaRPr lang="en-US" dirty="0"/>
        </a:p>
      </dgm:t>
    </dgm:pt>
    <dgm:pt modelId="{D3F8AFE7-2C49-4EC7-9B92-61596D92D811}" type="parTrans" cxnId="{2B39DFF6-DF32-4368-B002-7CA2A56E64CF}">
      <dgm:prSet/>
      <dgm:spPr/>
      <dgm:t>
        <a:bodyPr/>
        <a:lstStyle/>
        <a:p>
          <a:endParaRPr lang="en-US"/>
        </a:p>
      </dgm:t>
    </dgm:pt>
    <dgm:pt modelId="{D106DA1E-7478-47FA-9A65-49BF4981C883}" type="sibTrans" cxnId="{2B39DFF6-DF32-4368-B002-7CA2A56E64CF}">
      <dgm:prSet/>
      <dgm:spPr/>
      <dgm:t>
        <a:bodyPr/>
        <a:lstStyle/>
        <a:p>
          <a:endParaRPr lang="en-US"/>
        </a:p>
      </dgm:t>
    </dgm:pt>
    <dgm:pt modelId="{7A938873-429B-4811-A726-6D3FC267D6AE}" type="pres">
      <dgm:prSet presAssocID="{CB28C3DC-2273-4B6F-BAE9-A5B797A2974C}" presName="Name0" presStyleCnt="0">
        <dgm:presLayoutVars>
          <dgm:chMax val="1"/>
          <dgm:chPref val="1"/>
          <dgm:dir/>
          <dgm:animOne val="branch"/>
          <dgm:animLvl val="lvl"/>
        </dgm:presLayoutVars>
      </dgm:prSet>
      <dgm:spPr/>
      <dgm:t>
        <a:bodyPr/>
        <a:lstStyle/>
        <a:p>
          <a:endParaRPr lang="en-US"/>
        </a:p>
      </dgm:t>
    </dgm:pt>
    <dgm:pt modelId="{6B3FF948-5554-4393-885F-910F5520E30A}" type="pres">
      <dgm:prSet presAssocID="{555D3669-56B7-46AC-BF16-F4F481520DDB}" presName="singleCycle" presStyleCnt="0"/>
      <dgm:spPr/>
    </dgm:pt>
    <dgm:pt modelId="{A2CF5A52-718C-4892-8017-CDD4E7A1AA0C}" type="pres">
      <dgm:prSet presAssocID="{555D3669-56B7-46AC-BF16-F4F481520DDB}" presName="singleCenter" presStyleLbl="node1" presStyleIdx="0" presStyleCnt="4" custScaleX="158113" custScaleY="90571" custLinFactNeighborX="-5753" custLinFactNeighborY="-12362">
        <dgm:presLayoutVars>
          <dgm:chMax val="7"/>
          <dgm:chPref val="7"/>
        </dgm:presLayoutVars>
      </dgm:prSet>
      <dgm:spPr/>
      <dgm:t>
        <a:bodyPr/>
        <a:lstStyle/>
        <a:p>
          <a:endParaRPr lang="en-US"/>
        </a:p>
      </dgm:t>
    </dgm:pt>
    <dgm:pt modelId="{56ECB019-B2BA-41F6-ACF5-2FE71CA53D0C}" type="pres">
      <dgm:prSet presAssocID="{8E911397-ED5F-4618-BDC9-90CDAE1FB69A}" presName="Name56" presStyleLbl="parChTrans1D2" presStyleIdx="0" presStyleCnt="3"/>
      <dgm:spPr/>
      <dgm:t>
        <a:bodyPr/>
        <a:lstStyle/>
        <a:p>
          <a:endParaRPr lang="en-US"/>
        </a:p>
      </dgm:t>
    </dgm:pt>
    <dgm:pt modelId="{0BFE2633-AE1E-4E45-A48F-B8F347EC940B}" type="pres">
      <dgm:prSet presAssocID="{9E5189C6-E8EE-4A48-BF01-1B099F8BAC5D}" presName="text0" presStyleLbl="node1" presStyleIdx="1" presStyleCnt="4" custScaleX="293295" custScaleY="121113" custRadScaleRad="109280" custRadScaleInc="-19793">
        <dgm:presLayoutVars>
          <dgm:bulletEnabled val="1"/>
        </dgm:presLayoutVars>
      </dgm:prSet>
      <dgm:spPr/>
      <dgm:t>
        <a:bodyPr/>
        <a:lstStyle/>
        <a:p>
          <a:endParaRPr lang="en-US"/>
        </a:p>
      </dgm:t>
    </dgm:pt>
    <dgm:pt modelId="{66757E67-55E7-4931-A0FB-8B40D9C36269}" type="pres">
      <dgm:prSet presAssocID="{9A0FDCBF-C4BF-453C-AFE5-A17BEEDFF68D}" presName="Name56" presStyleLbl="parChTrans1D2" presStyleIdx="1" presStyleCnt="3"/>
      <dgm:spPr/>
      <dgm:t>
        <a:bodyPr/>
        <a:lstStyle/>
        <a:p>
          <a:endParaRPr lang="en-US"/>
        </a:p>
      </dgm:t>
    </dgm:pt>
    <dgm:pt modelId="{EF4FD30E-5A35-4782-BC78-BD58B48E421E}" type="pres">
      <dgm:prSet presAssocID="{4C4B8263-1C08-47DD-8893-42F0A1909510}" presName="text0" presStyleLbl="node1" presStyleIdx="2" presStyleCnt="4" custScaleX="196522" custScaleY="179314" custRadScaleRad="117840" custRadScaleInc="-39610">
        <dgm:presLayoutVars>
          <dgm:bulletEnabled val="1"/>
        </dgm:presLayoutVars>
      </dgm:prSet>
      <dgm:spPr/>
      <dgm:t>
        <a:bodyPr/>
        <a:lstStyle/>
        <a:p>
          <a:endParaRPr lang="en-US"/>
        </a:p>
      </dgm:t>
    </dgm:pt>
    <dgm:pt modelId="{959E49B5-D9F3-45AA-91E8-9C5FDBFC5D02}" type="pres">
      <dgm:prSet presAssocID="{D3F8AFE7-2C49-4EC7-9B92-61596D92D811}" presName="Name56" presStyleLbl="parChTrans1D2" presStyleIdx="2" presStyleCnt="3"/>
      <dgm:spPr/>
      <dgm:t>
        <a:bodyPr/>
        <a:lstStyle/>
        <a:p>
          <a:endParaRPr lang="en-US"/>
        </a:p>
      </dgm:t>
    </dgm:pt>
    <dgm:pt modelId="{F14A706B-183F-4DFD-955D-119D23DBBA0F}" type="pres">
      <dgm:prSet presAssocID="{FCE0C94F-3A73-4D34-8ABD-4C12B513DE89}" presName="text0" presStyleLbl="node1" presStyleIdx="3" presStyleCnt="4" custScaleX="252001" custScaleY="169987" custRadScaleRad="135100" custRadScaleInc="33016">
        <dgm:presLayoutVars>
          <dgm:bulletEnabled val="1"/>
        </dgm:presLayoutVars>
      </dgm:prSet>
      <dgm:spPr/>
      <dgm:t>
        <a:bodyPr/>
        <a:lstStyle/>
        <a:p>
          <a:endParaRPr lang="en-US"/>
        </a:p>
      </dgm:t>
    </dgm:pt>
  </dgm:ptLst>
  <dgm:cxnLst>
    <dgm:cxn modelId="{907491FB-779C-4886-9A6E-EB7E7182BC97}" type="presOf" srcId="{555D3669-56B7-46AC-BF16-F4F481520DDB}" destId="{A2CF5A52-718C-4892-8017-CDD4E7A1AA0C}" srcOrd="0" destOrd="0" presId="urn:microsoft.com/office/officeart/2008/layout/RadialCluster"/>
    <dgm:cxn modelId="{6700298A-2826-4CA5-949E-357448BB526D}" type="presOf" srcId="{FCE0C94F-3A73-4D34-8ABD-4C12B513DE89}" destId="{F14A706B-183F-4DFD-955D-119D23DBBA0F}" srcOrd="0" destOrd="0" presId="urn:microsoft.com/office/officeart/2008/layout/RadialCluster"/>
    <dgm:cxn modelId="{5F853ADD-9091-49E7-A8AF-79566C4713C4}" srcId="{CB28C3DC-2273-4B6F-BAE9-A5B797A2974C}" destId="{555D3669-56B7-46AC-BF16-F4F481520DDB}" srcOrd="0" destOrd="0" parTransId="{F2276E4E-2451-4BBA-8823-C9D2E4B7A947}" sibTransId="{E3B283CF-5E0A-4656-A68B-8D24242E8EDE}"/>
    <dgm:cxn modelId="{914A5E4B-7381-431E-9C5B-04CA2758625F}" type="presOf" srcId="{9E5189C6-E8EE-4A48-BF01-1B099F8BAC5D}" destId="{0BFE2633-AE1E-4E45-A48F-B8F347EC940B}" srcOrd="0" destOrd="0" presId="urn:microsoft.com/office/officeart/2008/layout/RadialCluster"/>
    <dgm:cxn modelId="{37333E74-E198-4631-B783-D9FB2E38D1BB}" type="presOf" srcId="{4C4B8263-1C08-47DD-8893-42F0A1909510}" destId="{EF4FD30E-5A35-4782-BC78-BD58B48E421E}" srcOrd="0" destOrd="0" presId="urn:microsoft.com/office/officeart/2008/layout/RadialCluster"/>
    <dgm:cxn modelId="{74EA41B3-CC52-4DA6-A225-5106D29CBF34}" type="presOf" srcId="{D3F8AFE7-2C49-4EC7-9B92-61596D92D811}" destId="{959E49B5-D9F3-45AA-91E8-9C5FDBFC5D02}" srcOrd="0" destOrd="0" presId="urn:microsoft.com/office/officeart/2008/layout/RadialCluster"/>
    <dgm:cxn modelId="{90B180C8-10B3-4E18-9F0E-6E054453D8CC}" type="presOf" srcId="{CB28C3DC-2273-4B6F-BAE9-A5B797A2974C}" destId="{7A938873-429B-4811-A726-6D3FC267D6AE}" srcOrd="0" destOrd="0" presId="urn:microsoft.com/office/officeart/2008/layout/RadialCluster"/>
    <dgm:cxn modelId="{0B799895-023D-4B8A-A087-5CE32E41EBD3}" type="presOf" srcId="{9A0FDCBF-C4BF-453C-AFE5-A17BEEDFF68D}" destId="{66757E67-55E7-4931-A0FB-8B40D9C36269}" srcOrd="0" destOrd="0" presId="urn:microsoft.com/office/officeart/2008/layout/RadialCluster"/>
    <dgm:cxn modelId="{0E7951CC-678D-4625-B57F-EB884D5F2819}" srcId="{555D3669-56B7-46AC-BF16-F4F481520DDB}" destId="{9E5189C6-E8EE-4A48-BF01-1B099F8BAC5D}" srcOrd="0" destOrd="0" parTransId="{8E911397-ED5F-4618-BDC9-90CDAE1FB69A}" sibTransId="{8BE27208-5AB6-4AC4-B7D1-3E81F910B061}"/>
    <dgm:cxn modelId="{2B39DFF6-DF32-4368-B002-7CA2A56E64CF}" srcId="{555D3669-56B7-46AC-BF16-F4F481520DDB}" destId="{FCE0C94F-3A73-4D34-8ABD-4C12B513DE89}" srcOrd="2" destOrd="0" parTransId="{D3F8AFE7-2C49-4EC7-9B92-61596D92D811}" sibTransId="{D106DA1E-7478-47FA-9A65-49BF4981C883}"/>
    <dgm:cxn modelId="{501CFFFC-1DE4-4154-B0DA-4C954DDDA64C}" type="presOf" srcId="{8E911397-ED5F-4618-BDC9-90CDAE1FB69A}" destId="{56ECB019-B2BA-41F6-ACF5-2FE71CA53D0C}" srcOrd="0" destOrd="0" presId="urn:microsoft.com/office/officeart/2008/layout/RadialCluster"/>
    <dgm:cxn modelId="{7C4BA6CD-D748-4DD5-8BDE-E1BCD9B176F8}" srcId="{555D3669-56B7-46AC-BF16-F4F481520DDB}" destId="{4C4B8263-1C08-47DD-8893-42F0A1909510}" srcOrd="1" destOrd="0" parTransId="{9A0FDCBF-C4BF-453C-AFE5-A17BEEDFF68D}" sibTransId="{08A2DA3D-F03E-4A9E-AE8D-2002004FE70A}"/>
    <dgm:cxn modelId="{946248FF-FAD3-422C-BD17-4E1245C279F9}" type="presParOf" srcId="{7A938873-429B-4811-A726-6D3FC267D6AE}" destId="{6B3FF948-5554-4393-885F-910F5520E30A}" srcOrd="0" destOrd="0" presId="urn:microsoft.com/office/officeart/2008/layout/RadialCluster"/>
    <dgm:cxn modelId="{6416E7CC-D6A7-4921-972B-0EA9556186E4}" type="presParOf" srcId="{6B3FF948-5554-4393-885F-910F5520E30A}" destId="{A2CF5A52-718C-4892-8017-CDD4E7A1AA0C}" srcOrd="0" destOrd="0" presId="urn:microsoft.com/office/officeart/2008/layout/RadialCluster"/>
    <dgm:cxn modelId="{E21AA506-B623-4E63-B47A-F5F5227D4E19}" type="presParOf" srcId="{6B3FF948-5554-4393-885F-910F5520E30A}" destId="{56ECB019-B2BA-41F6-ACF5-2FE71CA53D0C}" srcOrd="1" destOrd="0" presId="urn:microsoft.com/office/officeart/2008/layout/RadialCluster"/>
    <dgm:cxn modelId="{C7C35AC7-AD07-4610-81BC-099D2701C3DD}" type="presParOf" srcId="{6B3FF948-5554-4393-885F-910F5520E30A}" destId="{0BFE2633-AE1E-4E45-A48F-B8F347EC940B}" srcOrd="2" destOrd="0" presId="urn:microsoft.com/office/officeart/2008/layout/RadialCluster"/>
    <dgm:cxn modelId="{D62EADC4-2B2D-45CF-88BF-4495C5C53DFF}" type="presParOf" srcId="{6B3FF948-5554-4393-885F-910F5520E30A}" destId="{66757E67-55E7-4931-A0FB-8B40D9C36269}" srcOrd="3" destOrd="0" presId="urn:microsoft.com/office/officeart/2008/layout/RadialCluster"/>
    <dgm:cxn modelId="{EBF29865-A29A-4242-AC92-299F571648DC}" type="presParOf" srcId="{6B3FF948-5554-4393-885F-910F5520E30A}" destId="{EF4FD30E-5A35-4782-BC78-BD58B48E421E}" srcOrd="4" destOrd="0" presId="urn:microsoft.com/office/officeart/2008/layout/RadialCluster"/>
    <dgm:cxn modelId="{72E96E0E-893B-49EF-A9E5-B16F208C803B}" type="presParOf" srcId="{6B3FF948-5554-4393-885F-910F5520E30A}" destId="{959E49B5-D9F3-45AA-91E8-9C5FDBFC5D02}" srcOrd="5" destOrd="0" presId="urn:microsoft.com/office/officeart/2008/layout/RadialCluster"/>
    <dgm:cxn modelId="{2323BB64-7582-43DF-A6A9-98BE9E0D9229}" type="presParOf" srcId="{6B3FF948-5554-4393-885F-910F5520E30A}" destId="{F14A706B-183F-4DFD-955D-119D23DBBA0F}" srcOrd="6" destOrd="0" presId="urn:microsoft.com/office/officeart/2008/layout/RadialCluster"/>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EB560C-5E38-4BB3-8732-D957446E8BB5}"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CC14266C-BC51-4E53-AC80-5A93458D668E}">
      <dgm:prSet phldrT="[Text]"/>
      <dgm:spPr/>
      <dgm:t>
        <a:bodyPr/>
        <a:lstStyle/>
        <a:p>
          <a:r>
            <a:rPr lang="en-US" b="1" dirty="0" smtClean="0">
              <a:solidFill>
                <a:schemeClr val="tx1"/>
              </a:solidFill>
            </a:rPr>
            <a:t>Industry Rivalry: </a:t>
          </a:r>
          <a:r>
            <a:rPr lang="en-US" b="1" dirty="0" smtClean="0"/>
            <a:t>PCNs (King’s Fund, 2020) </a:t>
          </a:r>
          <a:endParaRPr lang="en-US" b="1" dirty="0"/>
        </a:p>
      </dgm:t>
    </dgm:pt>
    <dgm:pt modelId="{F9F396C2-5BD1-4CDC-B605-98D16230D8FE}" type="parTrans" cxnId="{0669B856-BCC7-432A-B413-94D57F1BBE54}">
      <dgm:prSet/>
      <dgm:spPr/>
      <dgm:t>
        <a:bodyPr/>
        <a:lstStyle/>
        <a:p>
          <a:endParaRPr lang="en-US"/>
        </a:p>
      </dgm:t>
    </dgm:pt>
    <dgm:pt modelId="{40792E7A-8F5F-414B-A1A9-8F8A4820C805}" type="sibTrans" cxnId="{0669B856-BCC7-432A-B413-94D57F1BBE54}">
      <dgm:prSet/>
      <dgm:spPr/>
      <dgm:t>
        <a:bodyPr/>
        <a:lstStyle/>
        <a:p>
          <a:endParaRPr lang="en-US"/>
        </a:p>
      </dgm:t>
    </dgm:pt>
    <dgm:pt modelId="{6F488541-A820-45F2-88EE-FE092F1D70C0}">
      <dgm:prSet phldrT="[Text]" custT="1"/>
      <dgm:spPr/>
      <dgm:t>
        <a:bodyPr/>
        <a:lstStyle/>
        <a:p>
          <a:r>
            <a:rPr lang="en-US" sz="2000" b="1" dirty="0" smtClean="0">
              <a:solidFill>
                <a:schemeClr val="tx1"/>
              </a:solidFill>
            </a:rPr>
            <a:t>Bargaining Power of Suppliers: </a:t>
          </a:r>
          <a:r>
            <a:rPr lang="en-US" sz="2000" b="1" dirty="0" smtClean="0"/>
            <a:t>UK Government </a:t>
          </a:r>
          <a:endParaRPr lang="en-US" sz="2000" b="1" dirty="0"/>
        </a:p>
      </dgm:t>
    </dgm:pt>
    <dgm:pt modelId="{28CD9978-AE80-4ACA-AF39-062E36638285}" type="parTrans" cxnId="{227811AD-AEA4-4F6A-B667-3AF5D795D7FD}">
      <dgm:prSet/>
      <dgm:spPr/>
      <dgm:t>
        <a:bodyPr/>
        <a:lstStyle/>
        <a:p>
          <a:endParaRPr lang="en-US" dirty="0"/>
        </a:p>
      </dgm:t>
    </dgm:pt>
    <dgm:pt modelId="{176F2E40-FA15-4139-83D2-7BC2490AF343}" type="sibTrans" cxnId="{227811AD-AEA4-4F6A-B667-3AF5D795D7FD}">
      <dgm:prSet/>
      <dgm:spPr/>
      <dgm:t>
        <a:bodyPr/>
        <a:lstStyle/>
        <a:p>
          <a:endParaRPr lang="en-US"/>
        </a:p>
      </dgm:t>
    </dgm:pt>
    <dgm:pt modelId="{5C1CB0D1-C2DB-47B5-A28D-65E1AA2E8943}">
      <dgm:prSet phldrT="[Text]" custT="1"/>
      <dgm:spPr/>
      <dgm:t>
        <a:bodyPr/>
        <a:lstStyle/>
        <a:p>
          <a:r>
            <a:rPr lang="en-US" sz="2000" b="1" dirty="0" smtClean="0">
              <a:solidFill>
                <a:schemeClr val="tx1"/>
              </a:solidFill>
            </a:rPr>
            <a:t>Threat of substitutes: </a:t>
          </a:r>
          <a:r>
            <a:rPr lang="en-US" sz="2000" b="1" dirty="0" smtClean="0"/>
            <a:t>Relatively high satisfaction rates (YouGov, 2018)</a:t>
          </a:r>
          <a:endParaRPr lang="en-US" sz="2000" b="1" dirty="0"/>
        </a:p>
      </dgm:t>
    </dgm:pt>
    <dgm:pt modelId="{A093891E-4420-4F99-B75F-BD60572D8098}" type="parTrans" cxnId="{1D74CFC8-FF2F-4CA9-B447-2C478438B172}">
      <dgm:prSet/>
      <dgm:spPr/>
      <dgm:t>
        <a:bodyPr/>
        <a:lstStyle/>
        <a:p>
          <a:endParaRPr lang="en-US" dirty="0"/>
        </a:p>
      </dgm:t>
    </dgm:pt>
    <dgm:pt modelId="{18111976-C397-4720-B1F9-09366876E15B}" type="sibTrans" cxnId="{1D74CFC8-FF2F-4CA9-B447-2C478438B172}">
      <dgm:prSet/>
      <dgm:spPr/>
      <dgm:t>
        <a:bodyPr/>
        <a:lstStyle/>
        <a:p>
          <a:endParaRPr lang="en-US"/>
        </a:p>
      </dgm:t>
    </dgm:pt>
    <dgm:pt modelId="{84BE595C-2F2B-4C4A-B2FB-7838A489A659}">
      <dgm:prSet phldrT="[Text]"/>
      <dgm:spPr/>
      <dgm:t>
        <a:bodyPr/>
        <a:lstStyle/>
        <a:p>
          <a:r>
            <a:rPr lang="en-US" b="1" dirty="0" smtClean="0">
              <a:solidFill>
                <a:schemeClr val="tx1"/>
              </a:solidFill>
            </a:rPr>
            <a:t>Bargaining Power of Buyers:  </a:t>
          </a:r>
          <a:r>
            <a:rPr lang="en-US" b="1" dirty="0" smtClean="0"/>
            <a:t>Patients </a:t>
          </a:r>
          <a:endParaRPr lang="en-US" b="1" dirty="0"/>
        </a:p>
      </dgm:t>
    </dgm:pt>
    <dgm:pt modelId="{F8ABCE91-94AC-4708-BF1F-F9B5D6B35FEF}" type="parTrans" cxnId="{692BD508-74FF-4BA8-94AA-E87B0F04BB98}">
      <dgm:prSet/>
      <dgm:spPr/>
      <dgm:t>
        <a:bodyPr/>
        <a:lstStyle/>
        <a:p>
          <a:endParaRPr lang="en-US" dirty="0"/>
        </a:p>
      </dgm:t>
    </dgm:pt>
    <dgm:pt modelId="{27ABFCCF-4338-482D-B346-F942C4AD1603}" type="sibTrans" cxnId="{692BD508-74FF-4BA8-94AA-E87B0F04BB98}">
      <dgm:prSet/>
      <dgm:spPr/>
      <dgm:t>
        <a:bodyPr/>
        <a:lstStyle/>
        <a:p>
          <a:endParaRPr lang="en-US"/>
        </a:p>
      </dgm:t>
    </dgm:pt>
    <dgm:pt modelId="{1888C953-B0CB-4044-AF99-00AE3D7D2798}">
      <dgm:prSet phldrT="[Text]" custT="1"/>
      <dgm:spPr/>
      <dgm:t>
        <a:bodyPr/>
        <a:lstStyle/>
        <a:p>
          <a:endParaRPr lang="en-US" sz="2000" b="1" dirty="0" smtClean="0"/>
        </a:p>
        <a:p>
          <a:r>
            <a:rPr lang="en-US" sz="2000" b="1" dirty="0" smtClean="0">
              <a:solidFill>
                <a:schemeClr val="tx1"/>
              </a:solidFill>
            </a:rPr>
            <a:t>Threats of New </a:t>
          </a:r>
          <a:r>
            <a:rPr lang="en-US" sz="1800" b="1" dirty="0" smtClean="0">
              <a:solidFill>
                <a:schemeClr val="tx1"/>
              </a:solidFill>
            </a:rPr>
            <a:t>Entrants: </a:t>
          </a:r>
        </a:p>
        <a:p>
          <a:r>
            <a:rPr lang="en-US" sz="1800" b="1" dirty="0" smtClean="0"/>
            <a:t> Babylon </a:t>
          </a:r>
          <a:r>
            <a:rPr lang="en-US" sz="1800" b="1" dirty="0" smtClean="0">
              <a:latin typeface="Calibri" panose="020F0502020204030204" pitchFamily="34" charset="0"/>
              <a:cs typeface="Calibri" panose="020F0502020204030204" pitchFamily="34" charset="0"/>
            </a:rPr>
            <a:t>©</a:t>
          </a:r>
          <a:r>
            <a:rPr lang="en-US" sz="1800" b="1" dirty="0" smtClean="0"/>
            <a:t>– Digital First platform (Babylon, 2021)</a:t>
          </a:r>
        </a:p>
        <a:p>
          <a:endParaRPr lang="en-US" sz="1200" b="1" dirty="0"/>
        </a:p>
      </dgm:t>
    </dgm:pt>
    <dgm:pt modelId="{47E6A2F2-E6D5-48CE-B068-B91D1BC625DF}" type="parTrans" cxnId="{4814A613-D18D-49F4-B108-787933D8AAB8}">
      <dgm:prSet/>
      <dgm:spPr/>
      <dgm:t>
        <a:bodyPr/>
        <a:lstStyle/>
        <a:p>
          <a:endParaRPr lang="en-US" dirty="0"/>
        </a:p>
      </dgm:t>
    </dgm:pt>
    <dgm:pt modelId="{D92E1676-4310-45EA-B690-0833EF11F576}" type="sibTrans" cxnId="{4814A613-D18D-49F4-B108-787933D8AAB8}">
      <dgm:prSet/>
      <dgm:spPr/>
      <dgm:t>
        <a:bodyPr/>
        <a:lstStyle/>
        <a:p>
          <a:endParaRPr lang="en-US"/>
        </a:p>
      </dgm:t>
    </dgm:pt>
    <dgm:pt modelId="{0FDB0107-C4FC-4745-BB34-37F9D3085AB1}" type="pres">
      <dgm:prSet presAssocID="{FFEB560C-5E38-4BB3-8732-D957446E8BB5}" presName="cycle" presStyleCnt="0">
        <dgm:presLayoutVars>
          <dgm:chMax val="1"/>
          <dgm:dir/>
          <dgm:animLvl val="ctr"/>
          <dgm:resizeHandles val="exact"/>
        </dgm:presLayoutVars>
      </dgm:prSet>
      <dgm:spPr/>
      <dgm:t>
        <a:bodyPr/>
        <a:lstStyle/>
        <a:p>
          <a:endParaRPr lang="en-US"/>
        </a:p>
      </dgm:t>
    </dgm:pt>
    <dgm:pt modelId="{C5F74081-DC07-40BF-90EE-9C611299ED59}" type="pres">
      <dgm:prSet presAssocID="{CC14266C-BC51-4E53-AC80-5A93458D668E}" presName="centerShape" presStyleLbl="node0" presStyleIdx="0" presStyleCnt="1" custScaleX="189624" custScaleY="128200"/>
      <dgm:spPr/>
      <dgm:t>
        <a:bodyPr/>
        <a:lstStyle/>
        <a:p>
          <a:endParaRPr lang="en-US"/>
        </a:p>
      </dgm:t>
    </dgm:pt>
    <dgm:pt modelId="{E97D2C56-DCBB-4AA2-9558-7CF06334D9DB}" type="pres">
      <dgm:prSet presAssocID="{28CD9978-AE80-4ACA-AF39-062E36638285}" presName="Name9" presStyleLbl="parChTrans1D2" presStyleIdx="0" presStyleCnt="4"/>
      <dgm:spPr/>
      <dgm:t>
        <a:bodyPr/>
        <a:lstStyle/>
        <a:p>
          <a:endParaRPr lang="en-US"/>
        </a:p>
      </dgm:t>
    </dgm:pt>
    <dgm:pt modelId="{DD06A6F9-9D77-4AE5-94BC-E6B8976B08E3}" type="pres">
      <dgm:prSet presAssocID="{28CD9978-AE80-4ACA-AF39-062E36638285}" presName="connTx" presStyleLbl="parChTrans1D2" presStyleIdx="0" presStyleCnt="4"/>
      <dgm:spPr/>
      <dgm:t>
        <a:bodyPr/>
        <a:lstStyle/>
        <a:p>
          <a:endParaRPr lang="en-US"/>
        </a:p>
      </dgm:t>
    </dgm:pt>
    <dgm:pt modelId="{3286B744-177B-4B2B-AD74-D0BE65FF3DD2}" type="pres">
      <dgm:prSet presAssocID="{6F488541-A820-45F2-88EE-FE092F1D70C0}" presName="node" presStyleLbl="node1" presStyleIdx="0" presStyleCnt="4" custScaleX="188776">
        <dgm:presLayoutVars>
          <dgm:bulletEnabled val="1"/>
        </dgm:presLayoutVars>
      </dgm:prSet>
      <dgm:spPr/>
      <dgm:t>
        <a:bodyPr/>
        <a:lstStyle/>
        <a:p>
          <a:endParaRPr lang="en-US"/>
        </a:p>
      </dgm:t>
    </dgm:pt>
    <dgm:pt modelId="{C4D67F68-B433-41E4-8C38-C1CFD679C650}" type="pres">
      <dgm:prSet presAssocID="{A093891E-4420-4F99-B75F-BD60572D8098}" presName="Name9" presStyleLbl="parChTrans1D2" presStyleIdx="1" presStyleCnt="4"/>
      <dgm:spPr/>
      <dgm:t>
        <a:bodyPr/>
        <a:lstStyle/>
        <a:p>
          <a:endParaRPr lang="en-US"/>
        </a:p>
      </dgm:t>
    </dgm:pt>
    <dgm:pt modelId="{9EB28117-500F-48FF-8E5E-AF906C344B84}" type="pres">
      <dgm:prSet presAssocID="{A093891E-4420-4F99-B75F-BD60572D8098}" presName="connTx" presStyleLbl="parChTrans1D2" presStyleIdx="1" presStyleCnt="4"/>
      <dgm:spPr/>
      <dgm:t>
        <a:bodyPr/>
        <a:lstStyle/>
        <a:p>
          <a:endParaRPr lang="en-US"/>
        </a:p>
      </dgm:t>
    </dgm:pt>
    <dgm:pt modelId="{A0234AD8-B3A3-4FE5-807C-65A6392A924E}" type="pres">
      <dgm:prSet presAssocID="{5C1CB0D1-C2DB-47B5-A28D-65E1AA2E8943}" presName="node" presStyleLbl="node1" presStyleIdx="1" presStyleCnt="4" custScaleX="201268" custScaleY="128231" custRadScaleRad="236480" custRadScaleInc="1263">
        <dgm:presLayoutVars>
          <dgm:bulletEnabled val="1"/>
        </dgm:presLayoutVars>
      </dgm:prSet>
      <dgm:spPr/>
      <dgm:t>
        <a:bodyPr/>
        <a:lstStyle/>
        <a:p>
          <a:endParaRPr lang="en-US"/>
        </a:p>
      </dgm:t>
    </dgm:pt>
    <dgm:pt modelId="{C9EE3414-E92F-4FF0-8331-01B83F04C31E}" type="pres">
      <dgm:prSet presAssocID="{F8ABCE91-94AC-4708-BF1F-F9B5D6B35FEF}" presName="Name9" presStyleLbl="parChTrans1D2" presStyleIdx="2" presStyleCnt="4"/>
      <dgm:spPr/>
      <dgm:t>
        <a:bodyPr/>
        <a:lstStyle/>
        <a:p>
          <a:endParaRPr lang="en-US"/>
        </a:p>
      </dgm:t>
    </dgm:pt>
    <dgm:pt modelId="{B3E47954-8060-415A-AFFE-39A926F45FC8}" type="pres">
      <dgm:prSet presAssocID="{F8ABCE91-94AC-4708-BF1F-F9B5D6B35FEF}" presName="connTx" presStyleLbl="parChTrans1D2" presStyleIdx="2" presStyleCnt="4"/>
      <dgm:spPr/>
      <dgm:t>
        <a:bodyPr/>
        <a:lstStyle/>
        <a:p>
          <a:endParaRPr lang="en-US"/>
        </a:p>
      </dgm:t>
    </dgm:pt>
    <dgm:pt modelId="{6A5FC606-83FC-4F40-82F2-A843E2112B69}" type="pres">
      <dgm:prSet presAssocID="{84BE595C-2F2B-4C4A-B2FB-7838A489A659}" presName="node" presStyleLbl="node1" presStyleIdx="2" presStyleCnt="4" custScaleX="205103" custRadScaleRad="99487" custRadScaleInc="3083">
        <dgm:presLayoutVars>
          <dgm:bulletEnabled val="1"/>
        </dgm:presLayoutVars>
      </dgm:prSet>
      <dgm:spPr/>
      <dgm:t>
        <a:bodyPr/>
        <a:lstStyle/>
        <a:p>
          <a:endParaRPr lang="en-US"/>
        </a:p>
      </dgm:t>
    </dgm:pt>
    <dgm:pt modelId="{881DF876-604E-44B9-A308-F79C8D59B5AE}" type="pres">
      <dgm:prSet presAssocID="{47E6A2F2-E6D5-48CE-B068-B91D1BC625DF}" presName="Name9" presStyleLbl="parChTrans1D2" presStyleIdx="3" presStyleCnt="4"/>
      <dgm:spPr/>
      <dgm:t>
        <a:bodyPr/>
        <a:lstStyle/>
        <a:p>
          <a:endParaRPr lang="en-US"/>
        </a:p>
      </dgm:t>
    </dgm:pt>
    <dgm:pt modelId="{E04561E5-6230-4FF2-8EFF-C3AFE81D558F}" type="pres">
      <dgm:prSet presAssocID="{47E6A2F2-E6D5-48CE-B068-B91D1BC625DF}" presName="connTx" presStyleLbl="parChTrans1D2" presStyleIdx="3" presStyleCnt="4"/>
      <dgm:spPr/>
      <dgm:t>
        <a:bodyPr/>
        <a:lstStyle/>
        <a:p>
          <a:endParaRPr lang="en-US"/>
        </a:p>
      </dgm:t>
    </dgm:pt>
    <dgm:pt modelId="{46BB1230-6662-44AC-8E6B-86810D6EE634}" type="pres">
      <dgm:prSet presAssocID="{1888C953-B0CB-4044-AF99-00AE3D7D2798}" presName="node" presStyleLbl="node1" presStyleIdx="3" presStyleCnt="4" custScaleX="217894" custScaleY="137197" custRadScaleRad="197096" custRadScaleInc="1818">
        <dgm:presLayoutVars>
          <dgm:bulletEnabled val="1"/>
        </dgm:presLayoutVars>
      </dgm:prSet>
      <dgm:spPr/>
      <dgm:t>
        <a:bodyPr/>
        <a:lstStyle/>
        <a:p>
          <a:endParaRPr lang="en-US"/>
        </a:p>
      </dgm:t>
    </dgm:pt>
  </dgm:ptLst>
  <dgm:cxnLst>
    <dgm:cxn modelId="{1D74CFC8-FF2F-4CA9-B447-2C478438B172}" srcId="{CC14266C-BC51-4E53-AC80-5A93458D668E}" destId="{5C1CB0D1-C2DB-47B5-A28D-65E1AA2E8943}" srcOrd="1" destOrd="0" parTransId="{A093891E-4420-4F99-B75F-BD60572D8098}" sibTransId="{18111976-C397-4720-B1F9-09366876E15B}"/>
    <dgm:cxn modelId="{227811AD-AEA4-4F6A-B667-3AF5D795D7FD}" srcId="{CC14266C-BC51-4E53-AC80-5A93458D668E}" destId="{6F488541-A820-45F2-88EE-FE092F1D70C0}" srcOrd="0" destOrd="0" parTransId="{28CD9978-AE80-4ACA-AF39-062E36638285}" sibTransId="{176F2E40-FA15-4139-83D2-7BC2490AF343}"/>
    <dgm:cxn modelId="{0CFA0110-888B-4D52-9177-2407EE3F8505}" type="presOf" srcId="{1888C953-B0CB-4044-AF99-00AE3D7D2798}" destId="{46BB1230-6662-44AC-8E6B-86810D6EE634}" srcOrd="0" destOrd="0" presId="urn:microsoft.com/office/officeart/2005/8/layout/radial1"/>
    <dgm:cxn modelId="{4C1634FF-BFC3-464E-ADC5-813472AA687A}" type="presOf" srcId="{84BE595C-2F2B-4C4A-B2FB-7838A489A659}" destId="{6A5FC606-83FC-4F40-82F2-A843E2112B69}" srcOrd="0" destOrd="0" presId="urn:microsoft.com/office/officeart/2005/8/layout/radial1"/>
    <dgm:cxn modelId="{87BF9449-FB4A-4210-9EED-BD6AC807598E}" type="presOf" srcId="{FFEB560C-5E38-4BB3-8732-D957446E8BB5}" destId="{0FDB0107-C4FC-4745-BB34-37F9D3085AB1}" srcOrd="0" destOrd="0" presId="urn:microsoft.com/office/officeart/2005/8/layout/radial1"/>
    <dgm:cxn modelId="{B871B437-AB07-460E-913A-57839D3B1A65}" type="presOf" srcId="{CC14266C-BC51-4E53-AC80-5A93458D668E}" destId="{C5F74081-DC07-40BF-90EE-9C611299ED59}" srcOrd="0" destOrd="0" presId="urn:microsoft.com/office/officeart/2005/8/layout/radial1"/>
    <dgm:cxn modelId="{0669B856-BCC7-432A-B413-94D57F1BBE54}" srcId="{FFEB560C-5E38-4BB3-8732-D957446E8BB5}" destId="{CC14266C-BC51-4E53-AC80-5A93458D668E}" srcOrd="0" destOrd="0" parTransId="{F9F396C2-5BD1-4CDC-B605-98D16230D8FE}" sibTransId="{40792E7A-8F5F-414B-A1A9-8F8A4820C805}"/>
    <dgm:cxn modelId="{497C381A-CB42-4C24-AFBA-77C47673DE07}" type="presOf" srcId="{A093891E-4420-4F99-B75F-BD60572D8098}" destId="{9EB28117-500F-48FF-8E5E-AF906C344B84}" srcOrd="1" destOrd="0" presId="urn:microsoft.com/office/officeart/2005/8/layout/radial1"/>
    <dgm:cxn modelId="{4814A613-D18D-49F4-B108-787933D8AAB8}" srcId="{CC14266C-BC51-4E53-AC80-5A93458D668E}" destId="{1888C953-B0CB-4044-AF99-00AE3D7D2798}" srcOrd="3" destOrd="0" parTransId="{47E6A2F2-E6D5-48CE-B068-B91D1BC625DF}" sibTransId="{D92E1676-4310-45EA-B690-0833EF11F576}"/>
    <dgm:cxn modelId="{692BD508-74FF-4BA8-94AA-E87B0F04BB98}" srcId="{CC14266C-BC51-4E53-AC80-5A93458D668E}" destId="{84BE595C-2F2B-4C4A-B2FB-7838A489A659}" srcOrd="2" destOrd="0" parTransId="{F8ABCE91-94AC-4708-BF1F-F9B5D6B35FEF}" sibTransId="{27ABFCCF-4338-482D-B346-F942C4AD1603}"/>
    <dgm:cxn modelId="{E679859C-209A-4FBF-A319-CC94B543637C}" type="presOf" srcId="{5C1CB0D1-C2DB-47B5-A28D-65E1AA2E8943}" destId="{A0234AD8-B3A3-4FE5-807C-65A6392A924E}" srcOrd="0" destOrd="0" presId="urn:microsoft.com/office/officeart/2005/8/layout/radial1"/>
    <dgm:cxn modelId="{C5024326-1193-4B9A-9811-F3FA5D828254}" type="presOf" srcId="{47E6A2F2-E6D5-48CE-B068-B91D1BC625DF}" destId="{881DF876-604E-44B9-A308-F79C8D59B5AE}" srcOrd="0" destOrd="0" presId="urn:microsoft.com/office/officeart/2005/8/layout/radial1"/>
    <dgm:cxn modelId="{5F3FD191-9AEB-4372-9A1E-2B9620407042}" type="presOf" srcId="{F8ABCE91-94AC-4708-BF1F-F9B5D6B35FEF}" destId="{B3E47954-8060-415A-AFFE-39A926F45FC8}" srcOrd="1" destOrd="0" presId="urn:microsoft.com/office/officeart/2005/8/layout/radial1"/>
    <dgm:cxn modelId="{B1D9281F-DB0C-4CF5-A4E1-214CD1728594}" type="presOf" srcId="{47E6A2F2-E6D5-48CE-B068-B91D1BC625DF}" destId="{E04561E5-6230-4FF2-8EFF-C3AFE81D558F}" srcOrd="1" destOrd="0" presId="urn:microsoft.com/office/officeart/2005/8/layout/radial1"/>
    <dgm:cxn modelId="{F49898BA-E3A2-411B-A09B-078B7287A51E}" type="presOf" srcId="{28CD9978-AE80-4ACA-AF39-062E36638285}" destId="{E97D2C56-DCBB-4AA2-9558-7CF06334D9DB}" srcOrd="0" destOrd="0" presId="urn:microsoft.com/office/officeart/2005/8/layout/radial1"/>
    <dgm:cxn modelId="{A293E1FB-70D8-4901-B60A-33D67BA22EE6}" type="presOf" srcId="{6F488541-A820-45F2-88EE-FE092F1D70C0}" destId="{3286B744-177B-4B2B-AD74-D0BE65FF3DD2}" srcOrd="0" destOrd="0" presId="urn:microsoft.com/office/officeart/2005/8/layout/radial1"/>
    <dgm:cxn modelId="{3AEC469A-C6F9-4689-B396-DBD684E90E14}" type="presOf" srcId="{A093891E-4420-4F99-B75F-BD60572D8098}" destId="{C4D67F68-B433-41E4-8C38-C1CFD679C650}" srcOrd="0" destOrd="0" presId="urn:microsoft.com/office/officeart/2005/8/layout/radial1"/>
    <dgm:cxn modelId="{30B36318-0D47-4FB7-AF8D-818E818AA180}" type="presOf" srcId="{F8ABCE91-94AC-4708-BF1F-F9B5D6B35FEF}" destId="{C9EE3414-E92F-4FF0-8331-01B83F04C31E}" srcOrd="0" destOrd="0" presId="urn:microsoft.com/office/officeart/2005/8/layout/radial1"/>
    <dgm:cxn modelId="{844B536E-C850-4DA7-B5B3-DDB950B4DED5}" type="presOf" srcId="{28CD9978-AE80-4ACA-AF39-062E36638285}" destId="{DD06A6F9-9D77-4AE5-94BC-E6B8976B08E3}" srcOrd="1" destOrd="0" presId="urn:microsoft.com/office/officeart/2005/8/layout/radial1"/>
    <dgm:cxn modelId="{01D7DB19-1049-4038-BE53-DEDF53F515C3}" type="presParOf" srcId="{0FDB0107-C4FC-4745-BB34-37F9D3085AB1}" destId="{C5F74081-DC07-40BF-90EE-9C611299ED59}" srcOrd="0" destOrd="0" presId="urn:microsoft.com/office/officeart/2005/8/layout/radial1"/>
    <dgm:cxn modelId="{6DACD1DB-4B94-4460-8D25-E60E07EFE127}" type="presParOf" srcId="{0FDB0107-C4FC-4745-BB34-37F9D3085AB1}" destId="{E97D2C56-DCBB-4AA2-9558-7CF06334D9DB}" srcOrd="1" destOrd="0" presId="urn:microsoft.com/office/officeart/2005/8/layout/radial1"/>
    <dgm:cxn modelId="{7C9122D2-27D5-489C-8D9D-19568D4A036D}" type="presParOf" srcId="{E97D2C56-DCBB-4AA2-9558-7CF06334D9DB}" destId="{DD06A6F9-9D77-4AE5-94BC-E6B8976B08E3}" srcOrd="0" destOrd="0" presId="urn:microsoft.com/office/officeart/2005/8/layout/radial1"/>
    <dgm:cxn modelId="{D4C45D77-3533-41C7-9723-7B34393E5439}" type="presParOf" srcId="{0FDB0107-C4FC-4745-BB34-37F9D3085AB1}" destId="{3286B744-177B-4B2B-AD74-D0BE65FF3DD2}" srcOrd="2" destOrd="0" presId="urn:microsoft.com/office/officeart/2005/8/layout/radial1"/>
    <dgm:cxn modelId="{A43608E0-1523-44BB-8E2F-5659BD1A403F}" type="presParOf" srcId="{0FDB0107-C4FC-4745-BB34-37F9D3085AB1}" destId="{C4D67F68-B433-41E4-8C38-C1CFD679C650}" srcOrd="3" destOrd="0" presId="urn:microsoft.com/office/officeart/2005/8/layout/radial1"/>
    <dgm:cxn modelId="{21C65BE7-185B-4425-99D7-BC7800A71CDC}" type="presParOf" srcId="{C4D67F68-B433-41E4-8C38-C1CFD679C650}" destId="{9EB28117-500F-48FF-8E5E-AF906C344B84}" srcOrd="0" destOrd="0" presId="urn:microsoft.com/office/officeart/2005/8/layout/radial1"/>
    <dgm:cxn modelId="{B3168133-5006-40D1-B59E-D3DB4E2D2128}" type="presParOf" srcId="{0FDB0107-C4FC-4745-BB34-37F9D3085AB1}" destId="{A0234AD8-B3A3-4FE5-807C-65A6392A924E}" srcOrd="4" destOrd="0" presId="urn:microsoft.com/office/officeart/2005/8/layout/radial1"/>
    <dgm:cxn modelId="{7FCA76DA-73A3-4636-BD7C-A6F069DB7618}" type="presParOf" srcId="{0FDB0107-C4FC-4745-BB34-37F9D3085AB1}" destId="{C9EE3414-E92F-4FF0-8331-01B83F04C31E}" srcOrd="5" destOrd="0" presId="urn:microsoft.com/office/officeart/2005/8/layout/radial1"/>
    <dgm:cxn modelId="{C347E80A-4F09-4D75-9BAF-8BD05C3B3A74}" type="presParOf" srcId="{C9EE3414-E92F-4FF0-8331-01B83F04C31E}" destId="{B3E47954-8060-415A-AFFE-39A926F45FC8}" srcOrd="0" destOrd="0" presId="urn:microsoft.com/office/officeart/2005/8/layout/radial1"/>
    <dgm:cxn modelId="{2115F7D9-7A7C-40BE-A5FF-F3E5495FA797}" type="presParOf" srcId="{0FDB0107-C4FC-4745-BB34-37F9D3085AB1}" destId="{6A5FC606-83FC-4F40-82F2-A843E2112B69}" srcOrd="6" destOrd="0" presId="urn:microsoft.com/office/officeart/2005/8/layout/radial1"/>
    <dgm:cxn modelId="{D56D5147-59BD-47CB-B708-B3F7184D8AB7}" type="presParOf" srcId="{0FDB0107-C4FC-4745-BB34-37F9D3085AB1}" destId="{881DF876-604E-44B9-A308-F79C8D59B5AE}" srcOrd="7" destOrd="0" presId="urn:microsoft.com/office/officeart/2005/8/layout/radial1"/>
    <dgm:cxn modelId="{06362D2C-7498-4242-AF55-449CFE9758F8}" type="presParOf" srcId="{881DF876-604E-44B9-A308-F79C8D59B5AE}" destId="{E04561E5-6230-4FF2-8EFF-C3AFE81D558F}" srcOrd="0" destOrd="0" presId="urn:microsoft.com/office/officeart/2005/8/layout/radial1"/>
    <dgm:cxn modelId="{3F183A4E-48A1-4584-8183-FA1E4B1A4532}" type="presParOf" srcId="{0FDB0107-C4FC-4745-BB34-37F9D3085AB1}" destId="{46BB1230-6662-44AC-8E6B-86810D6EE634}" srcOrd="8" destOrd="0" presId="urn:microsoft.com/office/officeart/2005/8/layout/radial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F5A52-718C-4892-8017-CDD4E7A1AA0C}">
      <dsp:nvSpPr>
        <dsp:cNvPr id="0" name=""/>
        <dsp:cNvSpPr/>
      </dsp:nvSpPr>
      <dsp:spPr>
        <a:xfrm>
          <a:off x="3758312" y="1921581"/>
          <a:ext cx="2711371" cy="15531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Digital Disruption</a:t>
          </a:r>
          <a:endParaRPr lang="en-US" sz="3500" kern="1200" dirty="0"/>
        </a:p>
      </dsp:txBody>
      <dsp:txXfrm>
        <a:off x="3834130" y="1997399"/>
        <a:ext cx="2559735" cy="1401504"/>
      </dsp:txXfrm>
    </dsp:sp>
    <dsp:sp modelId="{56ECB019-B2BA-41F6-ACF5-2FE71CA53D0C}">
      <dsp:nvSpPr>
        <dsp:cNvPr id="0" name=""/>
        <dsp:cNvSpPr/>
      </dsp:nvSpPr>
      <dsp:spPr>
        <a:xfrm rot="15706617">
          <a:off x="4695685" y="1656546"/>
          <a:ext cx="535575" cy="0"/>
        </a:xfrm>
        <a:custGeom>
          <a:avLst/>
          <a:gdLst/>
          <a:ahLst/>
          <a:cxnLst/>
          <a:rect l="0" t="0" r="0" b="0"/>
          <a:pathLst>
            <a:path>
              <a:moveTo>
                <a:pt x="0" y="0"/>
              </a:moveTo>
              <a:lnTo>
                <a:pt x="535575"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FE2633-AE1E-4E45-A48F-B8F347EC940B}">
      <dsp:nvSpPr>
        <dsp:cNvPr id="0" name=""/>
        <dsp:cNvSpPr/>
      </dsp:nvSpPr>
      <dsp:spPr>
        <a:xfrm>
          <a:off x="3139738" y="0"/>
          <a:ext cx="3369775" cy="1391512"/>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Digital Innovation </a:t>
          </a:r>
          <a:endParaRPr lang="en-US" sz="3500" kern="1200" dirty="0"/>
        </a:p>
      </dsp:txBody>
      <dsp:txXfrm>
        <a:off x="3207666" y="67928"/>
        <a:ext cx="3233919" cy="1255656"/>
      </dsp:txXfrm>
    </dsp:sp>
    <dsp:sp modelId="{66757E67-55E7-4931-A0FB-8B40D9C36269}">
      <dsp:nvSpPr>
        <dsp:cNvPr id="0" name=""/>
        <dsp:cNvSpPr/>
      </dsp:nvSpPr>
      <dsp:spPr>
        <a:xfrm rot="975550">
          <a:off x="6450833" y="3225498"/>
          <a:ext cx="942665" cy="0"/>
        </a:xfrm>
        <a:custGeom>
          <a:avLst/>
          <a:gdLst/>
          <a:ahLst/>
          <a:cxnLst/>
          <a:rect l="0" t="0" r="0" b="0"/>
          <a:pathLst>
            <a:path>
              <a:moveTo>
                <a:pt x="0" y="0"/>
              </a:moveTo>
              <a:lnTo>
                <a:pt x="942665"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4FD30E-5A35-4782-BC78-BD58B48E421E}">
      <dsp:nvSpPr>
        <dsp:cNvPr id="0" name=""/>
        <dsp:cNvSpPr/>
      </dsp:nvSpPr>
      <dsp:spPr>
        <a:xfrm>
          <a:off x="7374647" y="2656617"/>
          <a:ext cx="2257914" cy="206020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Value Logic </a:t>
          </a:r>
          <a:endParaRPr lang="en-US" sz="3500" kern="1200" dirty="0"/>
        </a:p>
      </dsp:txBody>
      <dsp:txXfrm>
        <a:off x="7475218" y="2757188"/>
        <a:ext cx="2056772" cy="1859063"/>
      </dsp:txXfrm>
    </dsp:sp>
    <dsp:sp modelId="{959E49B5-D9F3-45AA-91E8-9C5FDBFC5D02}">
      <dsp:nvSpPr>
        <dsp:cNvPr id="0" name=""/>
        <dsp:cNvSpPr/>
      </dsp:nvSpPr>
      <dsp:spPr>
        <a:xfrm rot="9490922">
          <a:off x="3346089" y="3320328"/>
          <a:ext cx="427535" cy="0"/>
        </a:xfrm>
        <a:custGeom>
          <a:avLst/>
          <a:gdLst/>
          <a:ahLst/>
          <a:cxnLst/>
          <a:rect l="0" t="0" r="0" b="0"/>
          <a:pathLst>
            <a:path>
              <a:moveTo>
                <a:pt x="0" y="0"/>
              </a:moveTo>
              <a:lnTo>
                <a:pt x="427535" y="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14A706B-183F-4DFD-955D-119D23DBBA0F}">
      <dsp:nvSpPr>
        <dsp:cNvPr id="0" name=""/>
        <dsp:cNvSpPr/>
      </dsp:nvSpPr>
      <dsp:spPr>
        <a:xfrm>
          <a:off x="466069" y="3002807"/>
          <a:ext cx="2895332" cy="195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88900" rIns="88900" bIns="88900" numCol="1" spcCol="1270" anchor="ctr" anchorCtr="0">
          <a:noAutofit/>
        </a:bodyPr>
        <a:lstStyle/>
        <a:p>
          <a:pPr lvl="0" algn="ctr" defTabSz="1555750">
            <a:lnSpc>
              <a:spcPct val="90000"/>
            </a:lnSpc>
            <a:spcBef>
              <a:spcPct val="0"/>
            </a:spcBef>
            <a:spcAft>
              <a:spcPct val="35000"/>
            </a:spcAft>
          </a:pPr>
          <a:r>
            <a:rPr lang="en-US" sz="3500" kern="1200" dirty="0" smtClean="0"/>
            <a:t>Digital Ecosystems </a:t>
          </a:r>
          <a:endParaRPr lang="en-US" sz="3500" kern="1200" dirty="0"/>
        </a:p>
      </dsp:txBody>
      <dsp:txXfrm>
        <a:off x="561409" y="3098147"/>
        <a:ext cx="2704652" cy="17623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F74081-DC07-40BF-90EE-9C611299ED59}">
      <dsp:nvSpPr>
        <dsp:cNvPr id="0" name=""/>
        <dsp:cNvSpPr/>
      </dsp:nvSpPr>
      <dsp:spPr>
        <a:xfrm>
          <a:off x="4220425" y="1567964"/>
          <a:ext cx="2528815" cy="170966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b="1" kern="1200" dirty="0" smtClean="0">
              <a:solidFill>
                <a:schemeClr val="tx1"/>
              </a:solidFill>
            </a:rPr>
            <a:t>Industry Rivalry: </a:t>
          </a:r>
          <a:r>
            <a:rPr lang="en-US" sz="2000" b="1" kern="1200" dirty="0" smtClean="0"/>
            <a:t>PCNs (King’s Fund, 2020) </a:t>
          </a:r>
          <a:endParaRPr lang="en-US" sz="2000" b="1" kern="1200" dirty="0"/>
        </a:p>
      </dsp:txBody>
      <dsp:txXfrm>
        <a:off x="4590761" y="1818339"/>
        <a:ext cx="1788143" cy="1208918"/>
      </dsp:txXfrm>
    </dsp:sp>
    <dsp:sp modelId="{E97D2C56-DCBB-4AA2-9558-7CF06334D9DB}">
      <dsp:nvSpPr>
        <dsp:cNvPr id="0" name=""/>
        <dsp:cNvSpPr/>
      </dsp:nvSpPr>
      <dsp:spPr>
        <a:xfrm rot="16200000">
          <a:off x="5377511" y="1449589"/>
          <a:ext cx="214643" cy="22106"/>
        </a:xfrm>
        <a:custGeom>
          <a:avLst/>
          <a:gdLst/>
          <a:ahLst/>
          <a:cxnLst/>
          <a:rect l="0" t="0" r="0" b="0"/>
          <a:pathLst>
            <a:path>
              <a:moveTo>
                <a:pt x="0" y="11053"/>
              </a:moveTo>
              <a:lnTo>
                <a:pt x="214643" y="1105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5479467" y="1455276"/>
        <a:ext cx="10732" cy="10732"/>
      </dsp:txXfrm>
    </dsp:sp>
    <dsp:sp modelId="{3286B744-177B-4B2B-AD74-D0BE65FF3DD2}">
      <dsp:nvSpPr>
        <dsp:cNvPr id="0" name=""/>
        <dsp:cNvSpPr/>
      </dsp:nvSpPr>
      <dsp:spPr>
        <a:xfrm>
          <a:off x="4226080" y="19726"/>
          <a:ext cx="2517506" cy="1333594"/>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b="1" kern="1200" dirty="0" smtClean="0">
              <a:solidFill>
                <a:schemeClr val="tx1"/>
              </a:solidFill>
            </a:rPr>
            <a:t>Bargaining Power of Suppliers: </a:t>
          </a:r>
          <a:r>
            <a:rPr lang="en-US" sz="2000" b="1" kern="1200" dirty="0" smtClean="0"/>
            <a:t>UK Government </a:t>
          </a:r>
          <a:endParaRPr lang="en-US" sz="2000" b="1" kern="1200" dirty="0"/>
        </a:p>
      </dsp:txBody>
      <dsp:txXfrm>
        <a:off x="4594760" y="215026"/>
        <a:ext cx="1780146" cy="942994"/>
      </dsp:txXfrm>
    </dsp:sp>
    <dsp:sp modelId="{C4D67F68-B433-41E4-8C38-C1CFD679C650}">
      <dsp:nvSpPr>
        <dsp:cNvPr id="0" name=""/>
        <dsp:cNvSpPr/>
      </dsp:nvSpPr>
      <dsp:spPr>
        <a:xfrm rot="34725">
          <a:off x="6749063" y="2431717"/>
          <a:ext cx="1425847" cy="22106"/>
        </a:xfrm>
        <a:custGeom>
          <a:avLst/>
          <a:gdLst/>
          <a:ahLst/>
          <a:cxnLst/>
          <a:rect l="0" t="0" r="0" b="0"/>
          <a:pathLst>
            <a:path>
              <a:moveTo>
                <a:pt x="0" y="11053"/>
              </a:moveTo>
              <a:lnTo>
                <a:pt x="1425847" y="1105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7426341" y="2407124"/>
        <a:ext cx="71292" cy="71292"/>
      </dsp:txXfrm>
    </dsp:sp>
    <dsp:sp modelId="{A0234AD8-B3A3-4FE5-807C-65A6392A924E}">
      <dsp:nvSpPr>
        <dsp:cNvPr id="0" name=""/>
        <dsp:cNvSpPr/>
      </dsp:nvSpPr>
      <dsp:spPr>
        <a:xfrm>
          <a:off x="8174706" y="1608486"/>
          <a:ext cx="2684098" cy="171008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b="1" kern="1200" dirty="0" smtClean="0">
              <a:solidFill>
                <a:schemeClr val="tx1"/>
              </a:solidFill>
            </a:rPr>
            <a:t>Threat of substitutes: </a:t>
          </a:r>
          <a:r>
            <a:rPr lang="en-US" sz="2000" b="1" kern="1200" dirty="0" smtClean="0"/>
            <a:t>Relatively high satisfaction rates (YouGov, 2018)</a:t>
          </a:r>
          <a:endParaRPr lang="en-US" sz="2000" b="1" kern="1200" dirty="0"/>
        </a:p>
      </dsp:txBody>
      <dsp:txXfrm>
        <a:off x="8567783" y="1858922"/>
        <a:ext cx="1897944" cy="1209209"/>
      </dsp:txXfrm>
    </dsp:sp>
    <dsp:sp modelId="{C9EE3414-E92F-4FF0-8331-01B83F04C31E}">
      <dsp:nvSpPr>
        <dsp:cNvPr id="0" name=""/>
        <dsp:cNvSpPr/>
      </dsp:nvSpPr>
      <dsp:spPr>
        <a:xfrm rot="5483241">
          <a:off x="5358920" y="3369160"/>
          <a:ext cx="205451" cy="22106"/>
        </a:xfrm>
        <a:custGeom>
          <a:avLst/>
          <a:gdLst/>
          <a:ahLst/>
          <a:cxnLst/>
          <a:rect l="0" t="0" r="0" b="0"/>
          <a:pathLst>
            <a:path>
              <a:moveTo>
                <a:pt x="0" y="11053"/>
              </a:moveTo>
              <a:lnTo>
                <a:pt x="205451" y="1105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rot="10800000">
        <a:off x="5456509" y="3375077"/>
        <a:ext cx="10272" cy="10272"/>
      </dsp:txXfrm>
    </dsp:sp>
    <dsp:sp modelId="{6A5FC606-83FC-4F40-82F2-A843E2112B69}">
      <dsp:nvSpPr>
        <dsp:cNvPr id="0" name=""/>
        <dsp:cNvSpPr/>
      </dsp:nvSpPr>
      <dsp:spPr>
        <a:xfrm>
          <a:off x="4075390" y="3482862"/>
          <a:ext cx="2735242" cy="1333594"/>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US" sz="2000" b="1" kern="1200" dirty="0" smtClean="0">
              <a:solidFill>
                <a:schemeClr val="tx1"/>
              </a:solidFill>
            </a:rPr>
            <a:t>Bargaining Power of Buyers:  </a:t>
          </a:r>
          <a:r>
            <a:rPr lang="en-US" sz="2000" b="1" kern="1200" dirty="0" smtClean="0"/>
            <a:t>Patients </a:t>
          </a:r>
          <a:endParaRPr lang="en-US" sz="2000" b="1" kern="1200" dirty="0"/>
        </a:p>
      </dsp:txBody>
      <dsp:txXfrm>
        <a:off x="4475957" y="3678162"/>
        <a:ext cx="1934108" cy="942994"/>
      </dsp:txXfrm>
    </dsp:sp>
    <dsp:sp modelId="{881DF876-604E-44B9-A308-F79C8D59B5AE}">
      <dsp:nvSpPr>
        <dsp:cNvPr id="0" name=""/>
        <dsp:cNvSpPr/>
      </dsp:nvSpPr>
      <dsp:spPr>
        <a:xfrm rot="10849086">
          <a:off x="3515555" y="2388659"/>
          <a:ext cx="705188" cy="22106"/>
        </a:xfrm>
        <a:custGeom>
          <a:avLst/>
          <a:gdLst/>
          <a:ahLst/>
          <a:cxnLst/>
          <a:rect l="0" t="0" r="0" b="0"/>
          <a:pathLst>
            <a:path>
              <a:moveTo>
                <a:pt x="0" y="11053"/>
              </a:moveTo>
              <a:lnTo>
                <a:pt x="705188" y="1105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rot="10800000">
        <a:off x="3850519" y="2382083"/>
        <a:ext cx="35259" cy="35259"/>
      </dsp:txXfrm>
    </dsp:sp>
    <dsp:sp modelId="{46BB1230-6662-44AC-8E6B-86810D6EE634}">
      <dsp:nvSpPr>
        <dsp:cNvPr id="0" name=""/>
        <dsp:cNvSpPr/>
      </dsp:nvSpPr>
      <dsp:spPr>
        <a:xfrm>
          <a:off x="610142" y="1459111"/>
          <a:ext cx="2905822" cy="182965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endParaRPr lang="en-US" sz="2000" b="1" kern="1200" dirty="0" smtClean="0"/>
        </a:p>
        <a:p>
          <a:pPr lvl="0" algn="ctr" defTabSz="889000">
            <a:lnSpc>
              <a:spcPct val="90000"/>
            </a:lnSpc>
            <a:spcBef>
              <a:spcPct val="0"/>
            </a:spcBef>
            <a:spcAft>
              <a:spcPct val="35000"/>
            </a:spcAft>
          </a:pPr>
          <a:r>
            <a:rPr lang="en-US" sz="2000" b="1" kern="1200" dirty="0" smtClean="0">
              <a:solidFill>
                <a:schemeClr val="tx1"/>
              </a:solidFill>
            </a:rPr>
            <a:t>Threats of New </a:t>
          </a:r>
          <a:r>
            <a:rPr lang="en-US" sz="1800" b="1" kern="1200" dirty="0" smtClean="0">
              <a:solidFill>
                <a:schemeClr val="tx1"/>
              </a:solidFill>
            </a:rPr>
            <a:t>Entrants: </a:t>
          </a:r>
        </a:p>
        <a:p>
          <a:pPr lvl="0" algn="ctr" defTabSz="889000">
            <a:lnSpc>
              <a:spcPct val="90000"/>
            </a:lnSpc>
            <a:spcBef>
              <a:spcPct val="0"/>
            </a:spcBef>
            <a:spcAft>
              <a:spcPct val="35000"/>
            </a:spcAft>
          </a:pPr>
          <a:r>
            <a:rPr lang="en-US" sz="1800" b="1" kern="1200" dirty="0" smtClean="0"/>
            <a:t> Babylon </a:t>
          </a:r>
          <a:r>
            <a:rPr lang="en-US" sz="1800" b="1" kern="1200" dirty="0" smtClean="0">
              <a:latin typeface="Calibri" panose="020F0502020204030204" pitchFamily="34" charset="0"/>
              <a:cs typeface="Calibri" panose="020F0502020204030204" pitchFamily="34" charset="0"/>
            </a:rPr>
            <a:t>©</a:t>
          </a:r>
          <a:r>
            <a:rPr lang="en-US" sz="1800" b="1" kern="1200" dirty="0" smtClean="0"/>
            <a:t>– Digital First platform (Babylon, 2021)</a:t>
          </a:r>
        </a:p>
        <a:p>
          <a:pPr lvl="0" algn="ctr" defTabSz="889000">
            <a:lnSpc>
              <a:spcPct val="90000"/>
            </a:lnSpc>
            <a:spcBef>
              <a:spcPct val="0"/>
            </a:spcBef>
            <a:spcAft>
              <a:spcPct val="35000"/>
            </a:spcAft>
          </a:pPr>
          <a:endParaRPr lang="en-US" sz="1200" b="1" kern="1200" dirty="0"/>
        </a:p>
      </dsp:txBody>
      <dsp:txXfrm>
        <a:off x="1035690" y="1727057"/>
        <a:ext cx="2054726" cy="1293759"/>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2D3A8B-3E3B-461A-AD03-FC066D7F3ABE}" type="datetimeFigureOut">
              <a:rPr lang="en-GB" smtClean="0"/>
              <a:t>12/06/2021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BDAD57-0C28-4D0D-B86E-FDAA2223D835}" type="slidenum">
              <a:rPr lang="en-GB" smtClean="0"/>
              <a:t>‹#›</a:t>
            </a:fld>
            <a:endParaRPr lang="en-GB" dirty="0"/>
          </a:p>
        </p:txBody>
      </p:sp>
    </p:spTree>
    <p:extLst>
      <p:ext uri="{BB962C8B-B14F-4D97-AF65-F5344CB8AC3E}">
        <p14:creationId xmlns:p14="http://schemas.microsoft.com/office/powerpoint/2010/main" val="2439343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DAD57-0C28-4D0D-B86E-FDAA2223D835}" type="slidenum">
              <a:rPr lang="en-GB" smtClean="0"/>
              <a:t>4</a:t>
            </a:fld>
            <a:endParaRPr lang="en-GB" dirty="0"/>
          </a:p>
        </p:txBody>
      </p:sp>
    </p:spTree>
    <p:extLst>
      <p:ext uri="{BB962C8B-B14F-4D97-AF65-F5344CB8AC3E}">
        <p14:creationId xmlns:p14="http://schemas.microsoft.com/office/powerpoint/2010/main" val="1966038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DAD57-0C28-4D0D-B86E-FDAA2223D835}" type="slidenum">
              <a:rPr lang="en-GB" smtClean="0"/>
              <a:t>5</a:t>
            </a:fld>
            <a:endParaRPr lang="en-GB" dirty="0"/>
          </a:p>
        </p:txBody>
      </p:sp>
    </p:spTree>
    <p:extLst>
      <p:ext uri="{BB962C8B-B14F-4D97-AF65-F5344CB8AC3E}">
        <p14:creationId xmlns:p14="http://schemas.microsoft.com/office/powerpoint/2010/main" val="1641515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AI</a:t>
            </a:r>
            <a:r>
              <a:rPr lang="en-GB" baseline="0" dirty="0" smtClean="0"/>
              <a:t> stands for </a:t>
            </a:r>
            <a:r>
              <a:rPr lang="en-GB" baseline="0" smtClean="0"/>
              <a:t>artificial intelligence.  </a:t>
            </a:r>
            <a:endParaRPr lang="en-GB" dirty="0"/>
          </a:p>
        </p:txBody>
      </p:sp>
      <p:sp>
        <p:nvSpPr>
          <p:cNvPr id="4" name="Slide Number Placeholder 3"/>
          <p:cNvSpPr>
            <a:spLocks noGrp="1"/>
          </p:cNvSpPr>
          <p:nvPr>
            <p:ph type="sldNum" sz="quarter" idx="10"/>
          </p:nvPr>
        </p:nvSpPr>
        <p:spPr/>
        <p:txBody>
          <a:bodyPr/>
          <a:lstStyle/>
          <a:p>
            <a:fld id="{8FBDAD57-0C28-4D0D-B86E-FDAA2223D835}" type="slidenum">
              <a:rPr lang="en-GB" smtClean="0"/>
              <a:t>6</a:t>
            </a:fld>
            <a:endParaRPr lang="en-GB" dirty="0"/>
          </a:p>
        </p:txBody>
      </p:sp>
    </p:spTree>
    <p:extLst>
      <p:ext uri="{BB962C8B-B14F-4D97-AF65-F5344CB8AC3E}">
        <p14:creationId xmlns:p14="http://schemas.microsoft.com/office/powerpoint/2010/main" val="1921109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DAD57-0C28-4D0D-B86E-FDAA2223D835}" type="slidenum">
              <a:rPr lang="en-GB" smtClean="0"/>
              <a:t>9</a:t>
            </a:fld>
            <a:endParaRPr lang="en-GB" dirty="0"/>
          </a:p>
        </p:txBody>
      </p:sp>
    </p:spTree>
    <p:extLst>
      <p:ext uri="{BB962C8B-B14F-4D97-AF65-F5344CB8AC3E}">
        <p14:creationId xmlns:p14="http://schemas.microsoft.com/office/powerpoint/2010/main" val="2834077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80E0657-D8EC-4C74-B87B-EBA9942225B2}" type="datetimeFigureOut">
              <a:rPr lang="en-GB" smtClean="0"/>
              <a:t>12/06/2021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B2083B-0608-4641-A52A-D564565A7D5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4673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80E0657-D8EC-4C74-B87B-EBA9942225B2}" type="datetimeFigureOut">
              <a:rPr lang="en-GB" smtClean="0"/>
              <a:t>12/06/2021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B2083B-0608-4641-A52A-D564565A7D5E}" type="slidenum">
              <a:rPr lang="en-GB" smtClean="0"/>
              <a:t>‹#›</a:t>
            </a:fld>
            <a:endParaRPr lang="en-GB" dirty="0"/>
          </a:p>
        </p:txBody>
      </p:sp>
    </p:spTree>
    <p:extLst>
      <p:ext uri="{BB962C8B-B14F-4D97-AF65-F5344CB8AC3E}">
        <p14:creationId xmlns:p14="http://schemas.microsoft.com/office/powerpoint/2010/main" val="3205002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80E0657-D8EC-4C74-B87B-EBA9942225B2}" type="datetimeFigureOut">
              <a:rPr lang="en-GB" smtClean="0"/>
              <a:t>12/06/2021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B2083B-0608-4641-A52A-D564565A7D5E}" type="slidenum">
              <a:rPr lang="en-GB" smtClean="0"/>
              <a:t>‹#›</a:t>
            </a:fld>
            <a:endParaRPr lang="en-GB"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2143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80E0657-D8EC-4C74-B87B-EBA9942225B2}" type="datetimeFigureOut">
              <a:rPr lang="en-GB" smtClean="0"/>
              <a:t>12/06/2021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2B2083B-0608-4641-A52A-D564565A7D5E}" type="slidenum">
              <a:rPr lang="en-GB" smtClean="0"/>
              <a:t>‹#›</a:t>
            </a:fld>
            <a:endParaRPr lang="en-GB" dirty="0"/>
          </a:p>
        </p:txBody>
      </p:sp>
    </p:spTree>
    <p:extLst>
      <p:ext uri="{BB962C8B-B14F-4D97-AF65-F5344CB8AC3E}">
        <p14:creationId xmlns:p14="http://schemas.microsoft.com/office/powerpoint/2010/main" val="2010739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80E0657-D8EC-4C74-B87B-EBA9942225B2}" type="datetimeFigureOut">
              <a:rPr lang="en-GB" smtClean="0"/>
              <a:t>12/06/2021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2B2083B-0608-4641-A52A-D564565A7D5E}" type="slidenum">
              <a:rPr lang="en-GB" smtClean="0"/>
              <a:t>‹#›</a:t>
            </a:fld>
            <a:endParaRPr lang="en-GB" dirty="0"/>
          </a:p>
        </p:txBody>
      </p:sp>
    </p:spTree>
    <p:extLst>
      <p:ext uri="{BB962C8B-B14F-4D97-AF65-F5344CB8AC3E}">
        <p14:creationId xmlns:p14="http://schemas.microsoft.com/office/powerpoint/2010/main" val="3617737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80E0657-D8EC-4C74-B87B-EBA9942225B2}" type="datetimeFigureOut">
              <a:rPr lang="en-GB" smtClean="0"/>
              <a:t>12/06/2021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2B2083B-0608-4641-A52A-D564565A7D5E}" type="slidenum">
              <a:rPr lang="en-GB" smtClean="0"/>
              <a:t>‹#›</a:t>
            </a:fld>
            <a:endParaRPr lang="en-GB" dirty="0"/>
          </a:p>
        </p:txBody>
      </p:sp>
    </p:spTree>
    <p:extLst>
      <p:ext uri="{BB962C8B-B14F-4D97-AF65-F5344CB8AC3E}">
        <p14:creationId xmlns:p14="http://schemas.microsoft.com/office/powerpoint/2010/main" val="1834304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80E0657-D8EC-4C74-B87B-EBA9942225B2}" type="datetimeFigureOut">
              <a:rPr lang="en-GB" smtClean="0"/>
              <a:t>12/06/2021</a:t>
            </a:fld>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dirty="0"/>
          </a:p>
        </p:txBody>
      </p:sp>
      <p:sp>
        <p:nvSpPr>
          <p:cNvPr id="9" name="Slide Number Placeholder 8"/>
          <p:cNvSpPr>
            <a:spLocks noGrp="1"/>
          </p:cNvSpPr>
          <p:nvPr>
            <p:ph type="sldNum" sz="quarter" idx="12"/>
          </p:nvPr>
        </p:nvSpPr>
        <p:spPr/>
        <p:txBody>
          <a:bodyPr/>
          <a:lstStyle/>
          <a:p>
            <a:fld id="{62B2083B-0608-4641-A52A-D564565A7D5E}" type="slidenum">
              <a:rPr lang="en-GB" smtClean="0"/>
              <a:t>‹#›</a:t>
            </a:fld>
            <a:endParaRPr lang="en-GB" dirty="0"/>
          </a:p>
        </p:txBody>
      </p:sp>
    </p:spTree>
    <p:extLst>
      <p:ext uri="{BB962C8B-B14F-4D97-AF65-F5344CB8AC3E}">
        <p14:creationId xmlns:p14="http://schemas.microsoft.com/office/powerpoint/2010/main" val="2981360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80E0657-D8EC-4C74-B87B-EBA9942225B2}" type="datetimeFigureOut">
              <a:rPr lang="en-GB" smtClean="0"/>
              <a:t>12/06/2021</a:t>
            </a:fld>
            <a:endParaRPr lang="en-GB"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2B2083B-0608-4641-A52A-D564565A7D5E}" type="slidenum">
              <a:rPr lang="en-GB" smtClean="0"/>
              <a:t>‹#›</a:t>
            </a:fld>
            <a:endParaRPr lang="en-GB" dirty="0"/>
          </a:p>
        </p:txBody>
      </p:sp>
    </p:spTree>
    <p:extLst>
      <p:ext uri="{BB962C8B-B14F-4D97-AF65-F5344CB8AC3E}">
        <p14:creationId xmlns:p14="http://schemas.microsoft.com/office/powerpoint/2010/main" val="1692726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80E0657-D8EC-4C74-B87B-EBA9942225B2}" type="datetimeFigureOut">
              <a:rPr lang="en-GB" smtClean="0"/>
              <a:t>12/06/2021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2B2083B-0608-4641-A52A-D564565A7D5E}" type="slidenum">
              <a:rPr lang="en-GB" smtClean="0"/>
              <a:t>‹#›</a:t>
            </a:fld>
            <a:endParaRPr lang="en-GB" dirty="0"/>
          </a:p>
        </p:txBody>
      </p:sp>
    </p:spTree>
    <p:extLst>
      <p:ext uri="{BB962C8B-B14F-4D97-AF65-F5344CB8AC3E}">
        <p14:creationId xmlns:p14="http://schemas.microsoft.com/office/powerpoint/2010/main" val="127959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80E0657-D8EC-4C74-B87B-EBA9942225B2}" type="datetimeFigureOut">
              <a:rPr lang="en-GB" smtClean="0"/>
              <a:t>12/06/2021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B2083B-0608-4641-A52A-D564565A7D5E}" type="slidenum">
              <a:rPr lang="en-GB" smtClean="0"/>
              <a:t>‹#›</a:t>
            </a:fld>
            <a:endParaRPr lang="en-GB" dirty="0"/>
          </a:p>
        </p:txBody>
      </p:sp>
    </p:spTree>
    <p:extLst>
      <p:ext uri="{BB962C8B-B14F-4D97-AF65-F5344CB8AC3E}">
        <p14:creationId xmlns:p14="http://schemas.microsoft.com/office/powerpoint/2010/main" val="2439743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80E0657-D8EC-4C74-B87B-EBA9942225B2}" type="datetimeFigureOut">
              <a:rPr lang="en-GB" smtClean="0"/>
              <a:t>12/06/2021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2B2083B-0608-4641-A52A-D564565A7D5E}" type="slidenum">
              <a:rPr lang="en-GB" smtClean="0"/>
              <a:t>‹#›</a:t>
            </a:fld>
            <a:endParaRPr lang="en-GB" dirty="0"/>
          </a:p>
        </p:txBody>
      </p:sp>
    </p:spTree>
    <p:extLst>
      <p:ext uri="{BB962C8B-B14F-4D97-AF65-F5344CB8AC3E}">
        <p14:creationId xmlns:p14="http://schemas.microsoft.com/office/powerpoint/2010/main" val="2389868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80E0657-D8EC-4C74-B87B-EBA9942225B2}" type="datetimeFigureOut">
              <a:rPr lang="en-GB" smtClean="0"/>
              <a:t>12/06/2021</a:t>
            </a:fld>
            <a:endParaRPr lang="en-GB"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2B2083B-0608-4641-A52A-D564565A7D5E}" type="slidenum">
              <a:rPr lang="en-GB" smtClean="0"/>
              <a:t>‹#›</a:t>
            </a:fld>
            <a:endParaRPr lang="en-GB"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49322"/>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audio" Target="../media/media5.m4a"/><Relationship Id="rId7" Type="http://schemas.openxmlformats.org/officeDocument/2006/relationships/diagramLayout" Target="../diagrams/layout1.xml"/><Relationship Id="rId2" Type="http://schemas.microsoft.com/office/2007/relationships/media" Target="../media/media5.m4a"/><Relationship Id="rId1" Type="http://schemas.openxmlformats.org/officeDocument/2006/relationships/tags" Target="../tags/tag1.xml"/><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notesSlide" Target="../notesSlides/notesSlide2.xml"/><Relationship Id="rId10" Type="http://schemas.microsoft.com/office/2007/relationships/diagramDrawing" Target="../diagrams/drawing1.xml"/><Relationship Id="rId4" Type="http://schemas.openxmlformats.org/officeDocument/2006/relationships/slideLayout" Target="../slideLayouts/slideLayout2.xml"/><Relationship Id="rId9" Type="http://schemas.openxmlformats.org/officeDocument/2006/relationships/diagramColors" Target="../diagrams/colors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england.nhs.uk/gp/digital-first-primary-care/online-consultation-funding/" TargetMode="External"/><Relationship Id="rId5" Type="http://schemas.openxmlformats.org/officeDocument/2006/relationships/hyperlink" Target="https://digital.nhs.uk/services/digital-care-services-catalogue" TargetMode="External"/><Relationship Id="rId4" Type="http://schemas.openxmlformats.org/officeDocument/2006/relationships/hyperlink" Target="https://www.babylonhealth.com/about"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ukri.org/our-work/tackling-the-impact-of-covid-19/addressing-technological-challenges/over-one-million-gp-consultations-using-new-app/"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kingsfund.org.uk/publications/primary-care-networks-explained" TargetMode="External"/><Relationship Id="rId5" Type="http://schemas.openxmlformats.org/officeDocument/2006/relationships/hyperlink" Target="https://www.rcgp.org.uk/about-us/news/2021/may/gp-consultations-post-covid.aspx" TargetMode="External"/><Relationship Id="rId4" Type="http://schemas.openxmlformats.org/officeDocument/2006/relationships/hyperlink" Target="https://obr.uk/overview-of-the-march-2021-economic-and-fiscal-outloo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Assignment 1 - Digital Entrepreneurship</a:t>
            </a:r>
            <a:endParaRPr lang="en-GB" b="1" dirty="0"/>
          </a:p>
        </p:txBody>
      </p:sp>
      <p:sp>
        <p:nvSpPr>
          <p:cNvPr id="3" name="Subtitle 2"/>
          <p:cNvSpPr>
            <a:spLocks noGrp="1"/>
          </p:cNvSpPr>
          <p:nvPr>
            <p:ph type="subTitle" idx="1"/>
          </p:nvPr>
        </p:nvSpPr>
        <p:spPr>
          <a:xfrm>
            <a:off x="1100051" y="4455619"/>
            <a:ext cx="10058400" cy="1506027"/>
          </a:xfrm>
        </p:spPr>
        <p:txBody>
          <a:bodyPr>
            <a:normAutofit fontScale="55000" lnSpcReduction="20000"/>
          </a:bodyPr>
          <a:lstStyle/>
          <a:p>
            <a:r>
              <a:rPr lang="en-GB" sz="3700" b="1" dirty="0" smtClean="0">
                <a:solidFill>
                  <a:srgbClr val="FF0000"/>
                </a:solidFill>
              </a:rPr>
              <a:t>BMMB7002/BMMB7002D</a:t>
            </a:r>
          </a:p>
          <a:p>
            <a:r>
              <a:rPr lang="en-GB" sz="3700" b="1" dirty="0" smtClean="0">
                <a:solidFill>
                  <a:srgbClr val="FF0000"/>
                </a:solidFill>
              </a:rPr>
              <a:t>Assignment 1:  Part A</a:t>
            </a:r>
          </a:p>
          <a:p>
            <a:r>
              <a:rPr lang="en-GB" sz="3700" b="1" dirty="0" smtClean="0">
                <a:solidFill>
                  <a:srgbClr val="FF0000"/>
                </a:solidFill>
              </a:rPr>
              <a:t>Yasar Khan </a:t>
            </a:r>
          </a:p>
          <a:p>
            <a:r>
              <a:rPr lang="en-GB" sz="3700" b="1" dirty="0" smtClean="0">
                <a:solidFill>
                  <a:srgbClr val="FF0000"/>
                </a:solidFill>
              </a:rPr>
              <a:t>Student ID: 1905468</a:t>
            </a:r>
          </a:p>
          <a:p>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79225629"/>
      </p:ext>
    </p:extLst>
  </p:cSld>
  <p:clrMapOvr>
    <a:masterClrMapping/>
  </p:clrMapOvr>
  <mc:AlternateContent xmlns:mc="http://schemas.openxmlformats.org/markup-compatibility/2006" xmlns:p14="http://schemas.microsoft.com/office/powerpoint/2010/main">
    <mc:Choice Requires="p14">
      <p:transition spd="slow" p14:dur="2000" advTm="8640"/>
    </mc:Choice>
    <mc:Fallback xmlns="">
      <p:transition spd="slow" advTm="8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Outline</a:t>
            </a:r>
            <a:r>
              <a:rPr lang="en-GB" dirty="0" smtClean="0"/>
              <a:t> </a:t>
            </a:r>
            <a:endParaRPr lang="en-GB" dirty="0"/>
          </a:p>
        </p:txBody>
      </p:sp>
      <p:sp>
        <p:nvSpPr>
          <p:cNvPr id="3" name="Content Placeholder 2"/>
          <p:cNvSpPr>
            <a:spLocks noGrp="1"/>
          </p:cNvSpPr>
          <p:nvPr>
            <p:ph idx="1"/>
          </p:nvPr>
        </p:nvSpPr>
        <p:spPr/>
        <p:txBody>
          <a:bodyPr>
            <a:normAutofit lnSpcReduction="10000"/>
          </a:bodyPr>
          <a:lstStyle/>
          <a:p>
            <a:pPr marL="0" indent="0">
              <a:buNone/>
            </a:pPr>
            <a:endParaRPr lang="en-GB" dirty="0"/>
          </a:p>
          <a:p>
            <a:r>
              <a:rPr lang="en-GB" dirty="0"/>
              <a:t> </a:t>
            </a:r>
            <a:r>
              <a:rPr lang="en-GB" dirty="0" smtClean="0"/>
              <a:t>- Analyse </a:t>
            </a:r>
            <a:r>
              <a:rPr lang="en-GB" dirty="0"/>
              <a:t>the company in light of digital disruption and nature of opportunity affecting the industry due to digital media technologies</a:t>
            </a:r>
            <a:r>
              <a:rPr lang="en-GB" dirty="0" smtClean="0"/>
              <a:t>.</a:t>
            </a:r>
          </a:p>
          <a:p>
            <a:endParaRPr lang="en-GB" dirty="0" smtClean="0"/>
          </a:p>
          <a:p>
            <a:r>
              <a:rPr lang="en-GB" dirty="0"/>
              <a:t> </a:t>
            </a:r>
            <a:r>
              <a:rPr lang="en-GB" dirty="0" smtClean="0"/>
              <a:t>- Organisation’s market place/external environment:</a:t>
            </a:r>
            <a:endParaRPr lang="en-GB" dirty="0"/>
          </a:p>
          <a:p>
            <a:pPr marL="457200" indent="-457200">
              <a:buFont typeface="+mj-lt"/>
              <a:buAutoNum type="arabicPeriod"/>
            </a:pPr>
            <a:r>
              <a:rPr lang="en-GB" dirty="0" smtClean="0"/>
              <a:t>PESTLE </a:t>
            </a:r>
          </a:p>
          <a:p>
            <a:pPr marL="457200" indent="-457200">
              <a:buFont typeface="+mj-lt"/>
              <a:buAutoNum type="arabicPeriod"/>
            </a:pPr>
            <a:r>
              <a:rPr lang="en-GB" dirty="0" smtClean="0"/>
              <a:t>Porter’s 5 forces </a:t>
            </a:r>
          </a:p>
          <a:p>
            <a:pPr marL="457200" indent="-457200">
              <a:buFont typeface="+mj-lt"/>
              <a:buAutoNum type="arabicPeriod"/>
            </a:pPr>
            <a:r>
              <a:rPr lang="en-GB" dirty="0" smtClean="0"/>
              <a:t>SWOT: Threats/Opportunities </a:t>
            </a:r>
          </a:p>
          <a:p>
            <a:endParaRPr lang="en-GB" dirty="0"/>
          </a:p>
          <a:p>
            <a:r>
              <a:rPr lang="en-GB" dirty="0" smtClean="0"/>
              <a:t> - </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52940683"/>
      </p:ext>
    </p:extLst>
  </p:cSld>
  <p:clrMapOvr>
    <a:masterClrMapping/>
  </p:clrMapOvr>
  <mc:AlternateContent xmlns:mc="http://schemas.openxmlformats.org/markup-compatibility/2006" xmlns:p14="http://schemas.microsoft.com/office/powerpoint/2010/main">
    <mc:Choice Requires="p14">
      <p:transition spd="slow" p14:dur="2000" advTm="35445"/>
    </mc:Choice>
    <mc:Fallback xmlns="">
      <p:transition spd="slow" advTm="35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 Vale Medical Group </a:t>
            </a:r>
            <a:endParaRPr lang="en-GB" b="1" dirty="0"/>
          </a:p>
        </p:txBody>
      </p:sp>
      <p:sp>
        <p:nvSpPr>
          <p:cNvPr id="3" name="Content Placeholder 2"/>
          <p:cNvSpPr>
            <a:spLocks noGrp="1"/>
          </p:cNvSpPr>
          <p:nvPr>
            <p:ph idx="1"/>
          </p:nvPr>
        </p:nvSpPr>
        <p:spPr/>
        <p:txBody>
          <a:bodyPr>
            <a:normAutofit/>
          </a:bodyPr>
          <a:lstStyle/>
          <a:p>
            <a:r>
              <a:rPr lang="en-GB" dirty="0" smtClean="0"/>
              <a:t>NHS GP Practice  </a:t>
            </a:r>
          </a:p>
          <a:p>
            <a:r>
              <a:rPr lang="en-GB" dirty="0" smtClean="0"/>
              <a:t>Partnership Model.  Unlimited Liability Status. </a:t>
            </a:r>
          </a:p>
          <a:p>
            <a:r>
              <a:rPr lang="en-GB" dirty="0" smtClean="0"/>
              <a:t>Location: Luton, England, UK </a:t>
            </a:r>
          </a:p>
          <a:p>
            <a:r>
              <a:rPr lang="en-GB" dirty="0" smtClean="0"/>
              <a:t>3 Sites </a:t>
            </a:r>
          </a:p>
          <a:p>
            <a:r>
              <a:rPr lang="en-GB" dirty="0" smtClean="0"/>
              <a:t>Approximately 28,000 patients </a:t>
            </a:r>
          </a:p>
          <a:p>
            <a:r>
              <a:rPr lang="en-GB" dirty="0" smtClean="0"/>
              <a:t>11 Partners </a:t>
            </a:r>
          </a:p>
          <a:p>
            <a:r>
              <a:rPr lang="en-GB" dirty="0" smtClean="0"/>
              <a:t>CQC</a:t>
            </a:r>
            <a:endParaRPr lang="en-GB" dirty="0"/>
          </a:p>
        </p:txBody>
      </p:sp>
      <p:pic>
        <p:nvPicPr>
          <p:cNvPr id="4" name="Picture 3"/>
          <p:cNvPicPr>
            <a:picLocks noChangeAspect="1"/>
          </p:cNvPicPr>
          <p:nvPr/>
        </p:nvPicPr>
        <p:blipFill>
          <a:blip r:embed="rId4"/>
          <a:stretch>
            <a:fillRect/>
          </a:stretch>
        </p:blipFill>
        <p:spPr>
          <a:xfrm>
            <a:off x="6930189" y="335046"/>
            <a:ext cx="4925928" cy="1124953"/>
          </a:xfrm>
          <a:prstGeom prst="rect">
            <a:avLst/>
          </a:prstGeom>
        </p:spPr>
      </p:pic>
      <p:pic>
        <p:nvPicPr>
          <p:cNvPr id="5" name="Picture 4"/>
          <p:cNvPicPr>
            <a:picLocks noChangeAspect="1"/>
          </p:cNvPicPr>
          <p:nvPr/>
        </p:nvPicPr>
        <p:blipFill>
          <a:blip r:embed="rId5"/>
          <a:stretch>
            <a:fillRect/>
          </a:stretch>
        </p:blipFill>
        <p:spPr>
          <a:xfrm>
            <a:off x="8131091" y="2043614"/>
            <a:ext cx="2847975" cy="3552825"/>
          </a:xfrm>
          <a:prstGeom prst="rect">
            <a:avLst/>
          </a:prstGeom>
        </p:spPr>
      </p:pic>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75983666"/>
      </p:ext>
    </p:extLst>
  </p:cSld>
  <p:clrMapOvr>
    <a:masterClrMapping/>
  </p:clrMapOvr>
  <mc:AlternateContent xmlns:mc="http://schemas.openxmlformats.org/markup-compatibility/2006" xmlns:p14="http://schemas.microsoft.com/office/powerpoint/2010/main">
    <mc:Choice Requires="p14">
      <p:transition spd="slow" p14:dur="2000" advTm="44996"/>
    </mc:Choice>
    <mc:Fallback xmlns="">
      <p:transition spd="slow" advTm="44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42983"/>
            <a:ext cx="10515600" cy="1325563"/>
          </a:xfrm>
        </p:spPr>
        <p:txBody>
          <a:bodyPr/>
          <a:lstStyle/>
          <a:p>
            <a:r>
              <a:rPr lang="en-GB" b="1" dirty="0" smtClean="0"/>
              <a:t>Digital Disruption </a:t>
            </a:r>
            <a:endParaRPr lang="en-GB" b="1" dirty="0"/>
          </a:p>
        </p:txBody>
      </p:sp>
      <p:sp>
        <p:nvSpPr>
          <p:cNvPr id="3" name="Content Placeholder 2"/>
          <p:cNvSpPr>
            <a:spLocks noGrp="1"/>
          </p:cNvSpPr>
          <p:nvPr>
            <p:ph idx="1"/>
          </p:nvPr>
        </p:nvSpPr>
        <p:spPr>
          <a:xfrm>
            <a:off x="838200" y="1476273"/>
            <a:ext cx="10515600" cy="4721238"/>
          </a:xfrm>
        </p:spPr>
        <p:txBody>
          <a:bodyPr/>
          <a:lstStyle/>
          <a:p>
            <a:pPr marL="0" indent="0" algn="ctr">
              <a:buNone/>
            </a:pPr>
            <a:endParaRPr lang="en-GB" dirty="0" smtClean="0"/>
          </a:p>
          <a:p>
            <a:pPr marL="0" indent="0" algn="ctr">
              <a:buNone/>
            </a:pPr>
            <a:endParaRPr lang="en-GB" dirty="0"/>
          </a:p>
          <a:p>
            <a:pPr marL="0" indent="0" algn="ctr">
              <a:buNone/>
            </a:pPr>
            <a:r>
              <a:rPr lang="en-GB" dirty="0" smtClean="0"/>
              <a:t>“The rapidly unfolding processes through which digital innovation comes to fundamentally alter historically sustainable logics for value creation and capture by unbundling and recombining linkages among resources or generating new ones”  </a:t>
            </a:r>
          </a:p>
          <a:p>
            <a:pPr marL="0" indent="0">
              <a:buNone/>
            </a:pPr>
            <a:r>
              <a:rPr lang="en-GB" dirty="0" smtClean="0"/>
              <a:t>Skog, Wimelius and Sandberg (2018)</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2796621"/>
      </p:ext>
    </p:extLst>
  </p:cSld>
  <p:clrMapOvr>
    <a:masterClrMapping/>
  </p:clrMapOvr>
  <mc:AlternateContent xmlns:mc="http://schemas.openxmlformats.org/markup-compatibility/2006" xmlns:p14="http://schemas.microsoft.com/office/powerpoint/2010/main">
    <mc:Choice Requires="p14">
      <p:transition spd="slow" p14:dur="2000" advTm="25883"/>
    </mc:Choice>
    <mc:Fallback xmlns="">
      <p:transition spd="slow" advTm="25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303140732"/>
              </p:ext>
            </p:extLst>
          </p:nvPr>
        </p:nvGraphicFramePr>
        <p:xfrm>
          <a:off x="838200" y="460858"/>
          <a:ext cx="10515600" cy="571610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Rectangle 5"/>
          <p:cNvSpPr/>
          <p:nvPr/>
        </p:nvSpPr>
        <p:spPr>
          <a:xfrm>
            <a:off x="7929677" y="636422"/>
            <a:ext cx="2933395" cy="16898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Process that combines digital and physical features to create unique products, services or business models into the market (Yoo et al, 2012)</a:t>
            </a:r>
            <a:endParaRPr lang="en-GB" dirty="0"/>
          </a:p>
        </p:txBody>
      </p:sp>
      <p:sp>
        <p:nvSpPr>
          <p:cNvPr id="7" name="Rectangle 6"/>
          <p:cNvSpPr/>
          <p:nvPr/>
        </p:nvSpPr>
        <p:spPr>
          <a:xfrm>
            <a:off x="694944" y="1792224"/>
            <a:ext cx="2889504" cy="13386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Socio-technical network of interconnected digital components operated within a specific context (Adomavicius et al, 2008)</a:t>
            </a:r>
            <a:endParaRPr lang="en-GB" dirty="0"/>
          </a:p>
        </p:txBody>
      </p:sp>
      <p:sp>
        <p:nvSpPr>
          <p:cNvPr id="8" name="Rectangle 7"/>
          <p:cNvSpPr/>
          <p:nvPr/>
        </p:nvSpPr>
        <p:spPr>
          <a:xfrm>
            <a:off x="4542739" y="4864608"/>
            <a:ext cx="3182112" cy="11119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Underlying rationale linking innovation in providing value (Hinings et al, 2018)</a:t>
            </a:r>
            <a:endParaRPr lang="en-GB" dirty="0"/>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567958459"/>
      </p:ext>
    </p:extLst>
  </p:cSld>
  <p:clrMapOvr>
    <a:masterClrMapping/>
  </p:clrMapOvr>
  <mc:AlternateContent xmlns:mc="http://schemas.openxmlformats.org/markup-compatibility/2006" xmlns:p14="http://schemas.microsoft.com/office/powerpoint/2010/main">
    <mc:Choice Requires="p14">
      <p:transition spd="slow" p14:dur="3400" advTm="54087">
        <p14:reveal/>
      </p:transition>
    </mc:Choice>
    <mc:Fallback xmlns="">
      <p:transition spd="slow" advTm="5408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ppt_x"/>
                                          </p:val>
                                        </p:tav>
                                        <p:tav tm="100000">
                                          <p:val>
                                            <p:strVal val="#ppt_x"/>
                                          </p:val>
                                        </p:tav>
                                      </p:tavLst>
                                    </p:anim>
                                    <p:anim calcmode="lin" valueType="num">
                                      <p:cBhvr additive="base">
                                        <p:cTn id="1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 calcmode="lin" valueType="num">
                                      <p:cBhvr additive="base">
                                        <p:cTn id="23" dur="500" fill="hold"/>
                                        <p:tgtEl>
                                          <p:spTgt spid="8"/>
                                        </p:tgtEl>
                                        <p:attrNameLst>
                                          <p:attrName>ppt_x</p:attrName>
                                        </p:attrNameLst>
                                      </p:cBhvr>
                                      <p:tavLst>
                                        <p:tav tm="0">
                                          <p:val>
                                            <p:strVal val="#ppt_x"/>
                                          </p:val>
                                        </p:tav>
                                        <p:tav tm="100000">
                                          <p:val>
                                            <p:strVal val="#ppt_x"/>
                                          </p:val>
                                        </p:tav>
                                      </p:tavLst>
                                    </p:anim>
                                    <p:anim calcmode="lin" valueType="num">
                                      <p:cBhvr additive="base">
                                        <p:cTn id="2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3"/>
                </p:tgtEl>
              </p:cMediaNode>
            </p:audio>
          </p:childTnLst>
        </p:cTn>
      </p:par>
    </p:tnLst>
    <p:bldLst>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348" y="51987"/>
            <a:ext cx="10058400" cy="1450757"/>
          </a:xfrm>
        </p:spPr>
        <p:txBody>
          <a:bodyPr/>
          <a:lstStyle/>
          <a:p>
            <a:r>
              <a:rPr lang="en-GB" b="1" dirty="0" smtClean="0"/>
              <a:t>PESTLE Analysis </a:t>
            </a:r>
            <a:endParaRPr lang="en-GB" b="1" dirty="0"/>
          </a:p>
        </p:txBody>
      </p:sp>
      <p:sp>
        <p:nvSpPr>
          <p:cNvPr id="3" name="Content Placeholder 2"/>
          <p:cNvSpPr>
            <a:spLocks noGrp="1"/>
          </p:cNvSpPr>
          <p:nvPr>
            <p:ph idx="1"/>
          </p:nvPr>
        </p:nvSpPr>
        <p:spPr/>
        <p:txBody>
          <a:bodyPr>
            <a:normAutofit/>
          </a:bodyPr>
          <a:lstStyle/>
          <a:p>
            <a:pPr marL="0" indent="0">
              <a:buNone/>
            </a:pPr>
            <a:r>
              <a:rPr lang="en-GB" b="1" dirty="0" smtClean="0">
                <a:solidFill>
                  <a:srgbClr val="FF0000"/>
                </a:solidFill>
              </a:rPr>
              <a:t>Political:  </a:t>
            </a:r>
          </a:p>
          <a:p>
            <a:pPr marL="0" indent="0">
              <a:buNone/>
            </a:pPr>
            <a:r>
              <a:rPr lang="en-GB" dirty="0"/>
              <a:t> </a:t>
            </a:r>
            <a:r>
              <a:rPr lang="en-GB" dirty="0" smtClean="0"/>
              <a:t>- In England by 2023/24, every patient will be able to access primary care via a ‘digital first’ offering (NHS England, 2019).  Digital front door to General Practice.  </a:t>
            </a:r>
          </a:p>
          <a:p>
            <a:pPr marL="0" indent="0">
              <a:buNone/>
            </a:pPr>
            <a:r>
              <a:rPr lang="en-GB" dirty="0"/>
              <a:t> </a:t>
            </a:r>
            <a:r>
              <a:rPr lang="en-GB" dirty="0" smtClean="0"/>
              <a:t>-  Covid 19 accelerated adoption of remote consultations in response to UK Gov Guidance.  Acknowledgement of potential (RCGP, 2021)</a:t>
            </a:r>
          </a:p>
          <a:p>
            <a:pPr marL="0" indent="0">
              <a:buNone/>
            </a:pPr>
            <a:endParaRPr lang="en-GB" dirty="0" smtClean="0"/>
          </a:p>
          <a:p>
            <a:pPr marL="0" indent="0">
              <a:buNone/>
            </a:pPr>
            <a:r>
              <a:rPr lang="en-GB" b="1" dirty="0" smtClean="0">
                <a:solidFill>
                  <a:srgbClr val="FF0000"/>
                </a:solidFill>
              </a:rPr>
              <a:t>Economical: </a:t>
            </a:r>
          </a:p>
          <a:p>
            <a:pPr marL="0" indent="0">
              <a:buNone/>
            </a:pPr>
            <a:r>
              <a:rPr lang="en-GB" dirty="0"/>
              <a:t> </a:t>
            </a:r>
            <a:r>
              <a:rPr lang="en-GB" dirty="0" smtClean="0"/>
              <a:t>- UK 9.9% reduction in GDP in 2020.   Appears health spending will be protected (OBR, 2021).</a:t>
            </a:r>
          </a:p>
          <a:p>
            <a:pPr marL="0" indent="0">
              <a:buNone/>
            </a:pPr>
            <a:r>
              <a:rPr lang="en-GB" dirty="0"/>
              <a:t> </a:t>
            </a:r>
            <a:r>
              <a:rPr lang="en-GB" dirty="0" smtClean="0"/>
              <a:t>- Digital First Primary Care Funding: £15 million/year from 2020/21 to 2022/23 for online consultations (NHS England, 2021). </a:t>
            </a:r>
            <a:endParaRPr lang="en-GB" dirty="0"/>
          </a:p>
          <a:p>
            <a:pPr marL="0" indent="0">
              <a:buNone/>
            </a:pPr>
            <a:endParaRPr lang="en-GB" dirty="0" smtClean="0"/>
          </a:p>
          <a:p>
            <a:pPr marL="0" indent="0">
              <a:buNone/>
            </a:pP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52341889"/>
      </p:ext>
    </p:extLst>
  </p:cSld>
  <p:clrMapOvr>
    <a:masterClrMapping/>
  </p:clrMapOvr>
  <mc:AlternateContent xmlns:mc="http://schemas.openxmlformats.org/markup-compatibility/2006" xmlns:p14="http://schemas.microsoft.com/office/powerpoint/2010/main">
    <mc:Choice Requires="p14">
      <p:transition spd="slow" p14:dur="2000" advTm="107733"/>
    </mc:Choice>
    <mc:Fallback xmlns="">
      <p:transition spd="slow" advTm="107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Social</a:t>
            </a:r>
            <a:endParaRPr lang="en-GB" b="1" dirty="0">
              <a:solidFill>
                <a:srgbClr val="FF0000"/>
              </a:solidFill>
            </a:endParaRPr>
          </a:p>
        </p:txBody>
      </p:sp>
      <p:pic>
        <p:nvPicPr>
          <p:cNvPr id="4" name="Content Placeholder 3"/>
          <p:cNvPicPr>
            <a:picLocks noGrp="1" noChangeAspect="1"/>
          </p:cNvPicPr>
          <p:nvPr>
            <p:ph idx="1"/>
          </p:nvPr>
        </p:nvPicPr>
        <p:blipFill>
          <a:blip r:embed="rId5"/>
          <a:stretch>
            <a:fillRect/>
          </a:stretch>
        </p:blipFill>
        <p:spPr>
          <a:xfrm>
            <a:off x="1109631" y="1951956"/>
            <a:ext cx="8709421" cy="3317875"/>
          </a:xfrm>
          <a:prstGeom prst="rect">
            <a:avLst/>
          </a:prstGeom>
        </p:spPr>
      </p:pic>
      <p:sp>
        <p:nvSpPr>
          <p:cNvPr id="5" name="Rectangle 4"/>
          <p:cNvSpPr/>
          <p:nvPr/>
        </p:nvSpPr>
        <p:spPr>
          <a:xfrm>
            <a:off x="958515" y="5269831"/>
            <a:ext cx="10152648" cy="463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Only 2% of UK patients use a digital function to conduct a bilateral transaction with the NHS  </a:t>
            </a:r>
            <a:endParaRPr lang="en-GB" dirty="0"/>
          </a:p>
        </p:txBody>
      </p:sp>
      <p:sp>
        <p:nvSpPr>
          <p:cNvPr id="6" name="Rectangle 5"/>
          <p:cNvSpPr/>
          <p:nvPr/>
        </p:nvSpPr>
        <p:spPr>
          <a:xfrm>
            <a:off x="711868" y="5796719"/>
            <a:ext cx="2116413" cy="369332"/>
          </a:xfrm>
          <a:prstGeom prst="rect">
            <a:avLst/>
          </a:prstGeom>
        </p:spPr>
        <p:txBody>
          <a:bodyPr wrap="none">
            <a:spAutoFit/>
          </a:bodyPr>
          <a:lstStyle/>
          <a:p>
            <a:r>
              <a:rPr lang="en-GB" dirty="0" smtClean="0"/>
              <a:t>Nuffield Trust (2016)</a:t>
            </a:r>
            <a:endParaRPr lang="en-GB" dirty="0"/>
          </a:p>
        </p:txBody>
      </p:sp>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96479178"/>
      </p:ext>
    </p:extLst>
  </p:cSld>
  <p:clrMapOvr>
    <a:masterClrMapping/>
  </p:clrMapOvr>
  <mc:AlternateContent xmlns:mc="http://schemas.openxmlformats.org/markup-compatibility/2006" xmlns:p14="http://schemas.microsoft.com/office/powerpoint/2010/main">
    <mc:Choice Requires="p14">
      <p:transition spd="slow" p14:dur="2000" advTm="34177"/>
    </mc:Choice>
    <mc:Fallback xmlns="">
      <p:transition spd="slow" advTm="34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3"/>
                </p:tgtEl>
              </p:cMediaNode>
            </p:audio>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782053"/>
            <a:ext cx="10515600" cy="5342021"/>
          </a:xfrm>
        </p:spPr>
        <p:txBody>
          <a:bodyPr>
            <a:normAutofit/>
          </a:bodyPr>
          <a:lstStyle/>
          <a:p>
            <a:r>
              <a:rPr lang="en-GB" b="1" dirty="0" smtClean="0">
                <a:solidFill>
                  <a:srgbClr val="FF0000"/>
                </a:solidFill>
              </a:rPr>
              <a:t>Technological:  </a:t>
            </a:r>
          </a:p>
          <a:p>
            <a:pPr marL="0" indent="0">
              <a:buNone/>
            </a:pPr>
            <a:r>
              <a:rPr lang="en-GB" b="1" dirty="0" smtClean="0"/>
              <a:t>Topol Review </a:t>
            </a:r>
            <a:r>
              <a:rPr lang="en-GB" dirty="0" smtClean="0"/>
              <a:t>- Digital healthcare technologies: </a:t>
            </a:r>
          </a:p>
          <a:p>
            <a:pPr marL="0" indent="0">
              <a:buNone/>
            </a:pPr>
            <a:r>
              <a:rPr lang="en-GB" dirty="0" smtClean="0"/>
              <a:t>1: Genomics (personalised genomics to prevent long term conditions)</a:t>
            </a:r>
          </a:p>
          <a:p>
            <a:pPr marL="0" indent="0">
              <a:buNone/>
            </a:pPr>
            <a:r>
              <a:rPr lang="en-GB" dirty="0" smtClean="0"/>
              <a:t>2: Digital Medicine (Online/Remote Consultations, smartphone apps)</a:t>
            </a:r>
          </a:p>
          <a:p>
            <a:pPr marL="0" indent="0">
              <a:buNone/>
            </a:pPr>
            <a:r>
              <a:rPr lang="en-GB" dirty="0" smtClean="0"/>
              <a:t>3: Artificial Intelligence (interpretation of investigations) and Robotic Surgery </a:t>
            </a:r>
            <a:endParaRPr lang="en-GB" dirty="0"/>
          </a:p>
          <a:p>
            <a:pPr marL="0" indent="0">
              <a:buNone/>
            </a:pPr>
            <a:r>
              <a:rPr lang="en-GB" dirty="0" smtClean="0"/>
              <a:t>(HEE, 2019).</a:t>
            </a:r>
          </a:p>
          <a:p>
            <a:endParaRPr lang="en-GB" dirty="0" smtClean="0"/>
          </a:p>
          <a:p>
            <a:r>
              <a:rPr lang="en-GB" b="1" dirty="0" smtClean="0">
                <a:solidFill>
                  <a:srgbClr val="FF0000"/>
                </a:solidFill>
              </a:rPr>
              <a:t>Legal: </a:t>
            </a:r>
            <a:r>
              <a:rPr lang="en-GB" dirty="0" smtClean="0"/>
              <a:t>NHS Digital (2021) provides a digital services catalogue (DCS):  Cost effective applications are quality assured including the fulfilment of GPDR requirements.  </a:t>
            </a:r>
          </a:p>
          <a:p>
            <a:endParaRPr lang="en-GB" dirty="0" smtClean="0"/>
          </a:p>
          <a:p>
            <a:r>
              <a:rPr lang="en-GB" b="1" dirty="0" smtClean="0">
                <a:solidFill>
                  <a:srgbClr val="FF0000"/>
                </a:solidFill>
              </a:rPr>
              <a:t>Environmental:  </a:t>
            </a:r>
            <a:r>
              <a:rPr lang="en-GB" dirty="0" smtClean="0"/>
              <a:t>accuRx©- a digital healthcare start up company provided video and tel conference consultation software and enhanced messaging facilities in response to Covid 19 pandemic  (UKRI, 2020).  Stay at home, Protect the NHS, Save lives. </a:t>
            </a:r>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69289865"/>
      </p:ext>
    </p:extLst>
  </p:cSld>
  <p:clrMapOvr>
    <a:masterClrMapping/>
  </p:clrMapOvr>
  <mc:AlternateContent xmlns:mc="http://schemas.openxmlformats.org/markup-compatibility/2006" xmlns:p14="http://schemas.microsoft.com/office/powerpoint/2010/main">
    <mc:Choice Requires="p14">
      <p:transition spd="slow" p14:dur="2000" advTm="95590"/>
    </mc:Choice>
    <mc:Fallback xmlns="">
      <p:transition spd="slow" advTm="95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173" y="5803"/>
            <a:ext cx="10515600" cy="1325563"/>
          </a:xfrm>
        </p:spPr>
        <p:txBody>
          <a:bodyPr/>
          <a:lstStyle/>
          <a:p>
            <a:r>
              <a:rPr lang="en-GB" dirty="0" smtClean="0"/>
              <a:t>Porter’s 5 forces (Porter, 1979)</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65629673"/>
              </p:ext>
            </p:extLst>
          </p:nvPr>
        </p:nvGraphicFramePr>
        <p:xfrm>
          <a:off x="822831" y="1331366"/>
          <a:ext cx="10858805" cy="484559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2016" y="6235700"/>
            <a:ext cx="406400" cy="406400"/>
          </a:xfrm>
          <a:prstGeom prst="rect">
            <a:avLst/>
          </a:prstGeom>
        </p:spPr>
      </p:pic>
    </p:spTree>
    <p:extLst>
      <p:ext uri="{BB962C8B-B14F-4D97-AF65-F5344CB8AC3E}">
        <p14:creationId xmlns:p14="http://schemas.microsoft.com/office/powerpoint/2010/main" val="4286640952"/>
      </p:ext>
    </p:extLst>
  </p:cSld>
  <p:clrMapOvr>
    <a:masterClrMapping/>
  </p:clrMapOvr>
  <mc:AlternateContent xmlns:mc="http://schemas.openxmlformats.org/markup-compatibility/2006" xmlns:p14="http://schemas.microsoft.com/office/powerpoint/2010/main">
    <mc:Choice Requires="p14">
      <p:transition spd="slow" p14:dur="2000" advTm="111815"/>
    </mc:Choice>
    <mc:Fallback xmlns="">
      <p:transition spd="slow" advTm="111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55034639"/>
              </p:ext>
            </p:extLst>
          </p:nvPr>
        </p:nvGraphicFramePr>
        <p:xfrm>
          <a:off x="796089" y="365125"/>
          <a:ext cx="10515600" cy="6033227"/>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868400030"/>
                    </a:ext>
                  </a:extLst>
                </a:gridCol>
                <a:gridCol w="5257800">
                  <a:extLst>
                    <a:ext uri="{9D8B030D-6E8A-4147-A177-3AD203B41FA5}">
                      <a16:colId xmlns:a16="http://schemas.microsoft.com/office/drawing/2014/main" val="1761457169"/>
                    </a:ext>
                  </a:extLst>
                </a:gridCol>
              </a:tblGrid>
              <a:tr h="455387">
                <a:tc>
                  <a:txBody>
                    <a:bodyPr/>
                    <a:lstStyle/>
                    <a:p>
                      <a:r>
                        <a:rPr lang="en-GB" dirty="0" smtClean="0"/>
                        <a:t>Threats </a:t>
                      </a:r>
                      <a:endParaRPr lang="en-GB" dirty="0"/>
                    </a:p>
                  </a:txBody>
                  <a:tcPr/>
                </a:tc>
                <a:tc>
                  <a:txBody>
                    <a:bodyPr/>
                    <a:lstStyle/>
                    <a:p>
                      <a:r>
                        <a:rPr lang="en-GB" dirty="0" smtClean="0"/>
                        <a:t>Opportunities</a:t>
                      </a:r>
                      <a:r>
                        <a:rPr lang="en-GB" baseline="0" dirty="0" smtClean="0"/>
                        <a:t> </a:t>
                      </a:r>
                      <a:endParaRPr lang="en-GB" dirty="0"/>
                    </a:p>
                  </a:txBody>
                  <a:tcPr/>
                </a:tc>
                <a:extLst>
                  <a:ext uri="{0D108BD9-81ED-4DB2-BD59-A6C34878D82A}">
                    <a16:rowId xmlns:a16="http://schemas.microsoft.com/office/drawing/2014/main" val="3023416456"/>
                  </a:ext>
                </a:extLst>
              </a:tr>
              <a:tr h="5502083">
                <a:tc>
                  <a:txBody>
                    <a:bodyPr/>
                    <a:lstStyle/>
                    <a:p>
                      <a:r>
                        <a:rPr lang="en-GB" dirty="0" smtClean="0"/>
                        <a:t>Availability</a:t>
                      </a:r>
                      <a:r>
                        <a:rPr lang="en-GB" baseline="0" dirty="0" smtClean="0"/>
                        <a:t> of resources post Covid-19 pandemic </a:t>
                      </a:r>
                    </a:p>
                    <a:p>
                      <a:endParaRPr lang="en-GB" baseline="0" dirty="0" smtClean="0"/>
                    </a:p>
                    <a:p>
                      <a:r>
                        <a:rPr lang="en-GB" baseline="0" dirty="0" smtClean="0"/>
                        <a:t>De-registration of relatively healthier patients linked with financial implications </a:t>
                      </a:r>
                    </a:p>
                    <a:p>
                      <a:endParaRPr lang="en-GB" baseline="0" dirty="0" smtClean="0"/>
                    </a:p>
                    <a:p>
                      <a:r>
                        <a:rPr lang="en-GB" baseline="0" dirty="0" smtClean="0"/>
                        <a:t>Babylon© and similar organisations  </a:t>
                      </a:r>
                    </a:p>
                    <a:p>
                      <a:endParaRPr lang="en-GB" baseline="0" dirty="0" smtClean="0"/>
                    </a:p>
                    <a:p>
                      <a:r>
                        <a:rPr lang="en-GB" baseline="0" dirty="0" smtClean="0"/>
                        <a:t>Staff training and availability </a:t>
                      </a:r>
                    </a:p>
                    <a:p>
                      <a:endParaRPr lang="en-GB" baseline="0" dirty="0" smtClean="0"/>
                    </a:p>
                    <a:p>
                      <a:r>
                        <a:rPr lang="en-GB" baseline="0" dirty="0" smtClean="0"/>
                        <a:t>Patient Safety and Accountability </a:t>
                      </a:r>
                    </a:p>
                    <a:p>
                      <a:endParaRPr lang="en-GB" baseline="0" dirty="0" smtClean="0"/>
                    </a:p>
                    <a:p>
                      <a:r>
                        <a:rPr lang="en-GB" baseline="0" dirty="0" smtClean="0"/>
                        <a:t>Digital Literacy and equitable access to care </a:t>
                      </a:r>
                    </a:p>
                    <a:p>
                      <a:endParaRPr lang="en-GB" baseline="0" dirty="0" smtClean="0"/>
                    </a:p>
                    <a:p>
                      <a:r>
                        <a:rPr lang="en-GB" baseline="0" dirty="0" smtClean="0"/>
                        <a:t>Patient Confidentiality and Patient/Doctor Relationship </a:t>
                      </a:r>
                    </a:p>
                    <a:p>
                      <a:endParaRPr lang="en-GB" baseline="0" dirty="0" smtClean="0"/>
                    </a:p>
                  </a:txBody>
                  <a:tcPr/>
                </a:tc>
                <a:tc>
                  <a:txBody>
                    <a:bodyPr/>
                    <a:lstStyle/>
                    <a:p>
                      <a:r>
                        <a:rPr lang="en-GB" dirty="0" smtClean="0"/>
                        <a:t>Patients’ digital</a:t>
                      </a:r>
                      <a:r>
                        <a:rPr lang="en-GB" baseline="0" dirty="0" smtClean="0"/>
                        <a:t> appetite, self reliance and personalised service (linked to Genomic Medicine)</a:t>
                      </a:r>
                      <a:endParaRPr lang="en-GB" dirty="0" smtClean="0"/>
                    </a:p>
                    <a:p>
                      <a:endParaRPr lang="en-GB" dirty="0" smtClean="0"/>
                    </a:p>
                    <a:p>
                      <a:r>
                        <a:rPr lang="en-GB" dirty="0" smtClean="0"/>
                        <a:t>PCN</a:t>
                      </a:r>
                      <a:r>
                        <a:rPr lang="en-GB" baseline="0" dirty="0" smtClean="0"/>
                        <a:t> structure, population health and pooling of resources </a:t>
                      </a:r>
                    </a:p>
                    <a:p>
                      <a:endParaRPr lang="en-GB" baseline="0" dirty="0" smtClean="0"/>
                    </a:p>
                    <a:p>
                      <a:r>
                        <a:rPr lang="en-GB" baseline="0" dirty="0" smtClean="0"/>
                        <a:t>Building on Covid-19 Infrastructure </a:t>
                      </a:r>
                      <a:r>
                        <a:rPr lang="en-GB" baseline="0" dirty="0" smtClean="0">
                          <a:sym typeface="Wingdings" panose="05000000000000000000" pitchFamily="2" charset="2"/>
                        </a:rPr>
                        <a:t> </a:t>
                      </a:r>
                      <a:r>
                        <a:rPr lang="en-GB" baseline="0" dirty="0" smtClean="0"/>
                        <a:t>Transformational Change </a:t>
                      </a:r>
                      <a:r>
                        <a:rPr lang="en-GB" baseline="0" dirty="0" smtClean="0">
                          <a:sym typeface="Wingdings" panose="05000000000000000000" pitchFamily="2" charset="2"/>
                        </a:rPr>
                        <a:t> Digital Disruption  Remote Consultations </a:t>
                      </a:r>
                    </a:p>
                    <a:p>
                      <a:endParaRPr lang="en-GB" baseline="0" dirty="0" smtClean="0">
                        <a:sym typeface="Wingdings" panose="05000000000000000000" pitchFamily="2" charset="2"/>
                      </a:endParaRPr>
                    </a:p>
                    <a:p>
                      <a:r>
                        <a:rPr lang="en-GB" baseline="0" dirty="0" smtClean="0">
                          <a:sym typeface="Wingdings" panose="05000000000000000000" pitchFamily="2" charset="2"/>
                        </a:rPr>
                        <a:t>Online Consultations (E-consultations)</a:t>
                      </a:r>
                    </a:p>
                    <a:p>
                      <a:endParaRPr lang="en-GB" baseline="0" dirty="0" smtClean="0">
                        <a:sym typeface="Wingdings" panose="05000000000000000000" pitchFamily="2" charset="2"/>
                      </a:endParaRPr>
                    </a:p>
                    <a:p>
                      <a:r>
                        <a:rPr lang="en-GB" baseline="0" dirty="0" smtClean="0">
                          <a:sym typeface="Wingdings" panose="05000000000000000000" pitchFamily="2" charset="2"/>
                        </a:rPr>
                        <a:t>AI synchronised service (based on 111 algorithms)</a:t>
                      </a:r>
                    </a:p>
                    <a:p>
                      <a:endParaRPr lang="en-GB" baseline="0" dirty="0" smtClean="0">
                        <a:sym typeface="Wingdings" panose="05000000000000000000" pitchFamily="2" charset="2"/>
                      </a:endParaRPr>
                    </a:p>
                    <a:p>
                      <a:r>
                        <a:rPr lang="en-GB" baseline="0" dirty="0" smtClean="0">
                          <a:sym typeface="Wingdings" panose="05000000000000000000" pitchFamily="2" charset="2"/>
                        </a:rPr>
                        <a:t>NHS Staff Resilience, adapting to constant and significant change </a:t>
                      </a:r>
                    </a:p>
                    <a:p>
                      <a:endParaRPr lang="en-GB" baseline="0" dirty="0" smtClean="0">
                        <a:sym typeface="Wingdings" panose="05000000000000000000" pitchFamily="2" charset="2"/>
                      </a:endParaRPr>
                    </a:p>
                    <a:p>
                      <a:r>
                        <a:rPr lang="en-GB" baseline="0" dirty="0" smtClean="0">
                          <a:sym typeface="Wingdings" panose="05000000000000000000" pitchFamily="2" charset="2"/>
                        </a:rPr>
                        <a:t>Appraisal and development   </a:t>
                      </a:r>
                    </a:p>
                    <a:p>
                      <a:endParaRPr lang="en-GB" baseline="0" dirty="0" smtClean="0">
                        <a:sym typeface="Wingdings" panose="05000000000000000000" pitchFamily="2" charset="2"/>
                      </a:endParaRPr>
                    </a:p>
                    <a:p>
                      <a:r>
                        <a:rPr lang="en-GB" baseline="0" dirty="0" smtClean="0">
                          <a:sym typeface="Wingdings" panose="05000000000000000000" pitchFamily="2" charset="2"/>
                        </a:rPr>
                        <a:t> </a:t>
                      </a:r>
                      <a:endParaRPr lang="en-GB" dirty="0"/>
                    </a:p>
                  </a:txBody>
                  <a:tcPr/>
                </a:tc>
                <a:extLst>
                  <a:ext uri="{0D108BD9-81ED-4DB2-BD59-A6C34878D82A}">
                    <a16:rowId xmlns:a16="http://schemas.microsoft.com/office/drawing/2014/main" val="2455345757"/>
                  </a:ext>
                </a:extLst>
              </a:tr>
            </a:tbl>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33926397"/>
      </p:ext>
    </p:extLst>
  </p:cSld>
  <p:clrMapOvr>
    <a:masterClrMapping/>
  </p:clrMapOvr>
  <mc:AlternateContent xmlns:mc="http://schemas.openxmlformats.org/markup-compatibility/2006" xmlns:p14="http://schemas.microsoft.com/office/powerpoint/2010/main">
    <mc:Choice Requires="p14">
      <p:transition spd="slow" p14:dur="2000" advTm="61719"/>
    </mc:Choice>
    <mc:Fallback xmlns="">
      <p:transition spd="slow" advTm="61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Conclusion</a:t>
            </a:r>
            <a:r>
              <a:rPr lang="en-GB" dirty="0" smtClean="0"/>
              <a:t> </a:t>
            </a:r>
            <a:endParaRPr lang="en-GB" dirty="0"/>
          </a:p>
        </p:txBody>
      </p:sp>
      <p:sp>
        <p:nvSpPr>
          <p:cNvPr id="3" name="Content Placeholder 2"/>
          <p:cNvSpPr>
            <a:spLocks noGrp="1"/>
          </p:cNvSpPr>
          <p:nvPr>
            <p:ph idx="1"/>
          </p:nvPr>
        </p:nvSpPr>
        <p:spPr/>
        <p:txBody>
          <a:bodyPr>
            <a:normAutofit lnSpcReduction="10000"/>
          </a:bodyPr>
          <a:lstStyle/>
          <a:p>
            <a:pPr marL="0" indent="0">
              <a:buNone/>
            </a:pPr>
            <a:endParaRPr lang="en-GB" dirty="0"/>
          </a:p>
          <a:p>
            <a:r>
              <a:rPr lang="en-GB" dirty="0"/>
              <a:t> </a:t>
            </a:r>
            <a:r>
              <a:rPr lang="en-GB" dirty="0" smtClean="0"/>
              <a:t>- Analyse </a:t>
            </a:r>
            <a:r>
              <a:rPr lang="en-GB" dirty="0"/>
              <a:t>the company in light of digital disruption and nature of opportunity affecting the industry due to digital media technologies</a:t>
            </a:r>
            <a:r>
              <a:rPr lang="en-GB" dirty="0" smtClean="0"/>
              <a:t>.</a:t>
            </a:r>
          </a:p>
          <a:p>
            <a:endParaRPr lang="en-GB" dirty="0" smtClean="0"/>
          </a:p>
          <a:p>
            <a:r>
              <a:rPr lang="en-GB" dirty="0"/>
              <a:t> </a:t>
            </a:r>
            <a:r>
              <a:rPr lang="en-GB" dirty="0" smtClean="0"/>
              <a:t>- Organisation’s market place/external environment:</a:t>
            </a:r>
            <a:endParaRPr lang="en-GB" dirty="0"/>
          </a:p>
          <a:p>
            <a:pPr marL="457200" indent="-457200">
              <a:buFont typeface="+mj-lt"/>
              <a:buAutoNum type="arabicPeriod"/>
            </a:pPr>
            <a:r>
              <a:rPr lang="en-GB" dirty="0" smtClean="0"/>
              <a:t> PESTLE </a:t>
            </a:r>
          </a:p>
          <a:p>
            <a:pPr marL="457200" indent="-457200">
              <a:buFont typeface="+mj-lt"/>
              <a:buAutoNum type="arabicPeriod"/>
            </a:pPr>
            <a:r>
              <a:rPr lang="en-GB" dirty="0" smtClean="0"/>
              <a:t>Porter’s 5 forces </a:t>
            </a:r>
          </a:p>
          <a:p>
            <a:pPr marL="457200" indent="-457200">
              <a:buFont typeface="+mj-lt"/>
              <a:buAutoNum type="arabicPeriod"/>
            </a:pPr>
            <a:r>
              <a:rPr lang="en-GB" dirty="0" smtClean="0"/>
              <a:t>SWOT: Threats/Opportunities </a:t>
            </a:r>
          </a:p>
          <a:p>
            <a:endParaRPr lang="en-GB" dirty="0"/>
          </a:p>
          <a:p>
            <a:r>
              <a:rPr lang="en-GB" dirty="0" smtClean="0"/>
              <a:t> - </a:t>
            </a:r>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00776520"/>
      </p:ext>
    </p:extLst>
  </p:cSld>
  <p:clrMapOvr>
    <a:masterClrMapping/>
  </p:clrMapOvr>
  <mc:AlternateContent xmlns:mc="http://schemas.openxmlformats.org/markup-compatibility/2006" xmlns:p14="http://schemas.microsoft.com/office/powerpoint/2010/main">
    <mc:Choice Requires="p14">
      <p:transition spd="slow" p14:dur="2000" advTm="4925"/>
    </mc:Choice>
    <mc:Fallback xmlns="">
      <p:transition spd="slow" advTm="4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189" y="166604"/>
            <a:ext cx="10515600" cy="1060617"/>
          </a:xfrm>
        </p:spPr>
        <p:txBody>
          <a:bodyPr/>
          <a:lstStyle/>
          <a:p>
            <a:r>
              <a:rPr lang="en-GB" dirty="0" smtClean="0"/>
              <a:t>References </a:t>
            </a:r>
            <a:endParaRPr lang="en-GB" dirty="0"/>
          </a:p>
        </p:txBody>
      </p:sp>
      <p:sp>
        <p:nvSpPr>
          <p:cNvPr id="3" name="Content Placeholder 2"/>
          <p:cNvSpPr>
            <a:spLocks noGrp="1"/>
          </p:cNvSpPr>
          <p:nvPr>
            <p:ph idx="1"/>
          </p:nvPr>
        </p:nvSpPr>
        <p:spPr>
          <a:xfrm>
            <a:off x="525379" y="1314283"/>
            <a:ext cx="10515600" cy="5182770"/>
          </a:xfrm>
        </p:spPr>
        <p:txBody>
          <a:bodyPr>
            <a:normAutofit fontScale="62500" lnSpcReduction="20000"/>
          </a:bodyPr>
          <a:lstStyle/>
          <a:p>
            <a:r>
              <a:rPr lang="en-GB" dirty="0" smtClean="0"/>
              <a:t>Adomavicius, G., et al (2008). "Making Sense of Technology Trends in the Information Technology Landscape: A Design Science Approach." </a:t>
            </a:r>
            <a:r>
              <a:rPr lang="en-GB" i="1" dirty="0" smtClean="0"/>
              <a:t>MIS Quarterly, </a:t>
            </a:r>
            <a:r>
              <a:rPr lang="en-GB" dirty="0" smtClean="0"/>
              <a:t>32(4), pp.  779-809. </a:t>
            </a:r>
          </a:p>
          <a:p>
            <a:endParaRPr lang="en-GB" dirty="0" smtClean="0"/>
          </a:p>
          <a:p>
            <a:r>
              <a:rPr lang="en-GB" dirty="0" smtClean="0"/>
              <a:t>Babylon (2021).  </a:t>
            </a:r>
            <a:r>
              <a:rPr lang="en-GB" i="1" dirty="0" smtClean="0"/>
              <a:t>We’re Babylon, a revolutionary digital health company.  </a:t>
            </a:r>
            <a:r>
              <a:rPr lang="en-GB" dirty="0" smtClean="0"/>
              <a:t>Available at:  </a:t>
            </a:r>
            <a:r>
              <a:rPr lang="en-GB" dirty="0" smtClean="0">
                <a:hlinkClick r:id="rId4"/>
              </a:rPr>
              <a:t>https://www.babylonhealth.com/about</a:t>
            </a:r>
            <a:r>
              <a:rPr lang="en-GB" dirty="0" smtClean="0"/>
              <a:t> (Accessed: 05 June 2021).</a:t>
            </a:r>
          </a:p>
          <a:p>
            <a:endParaRPr lang="en-GB" dirty="0" smtClean="0"/>
          </a:p>
          <a:p>
            <a:r>
              <a:rPr lang="en-GB" dirty="0" smtClean="0"/>
              <a:t>Health Education England (2019).  </a:t>
            </a:r>
            <a:r>
              <a:rPr lang="en-GB" i="1" dirty="0" smtClean="0"/>
              <a:t>The Topol Review:  Preparing the healthcare workforce to deliver the digital future.  </a:t>
            </a:r>
            <a:r>
              <a:rPr lang="en-GB" dirty="0" smtClean="0"/>
              <a:t>London: HEE</a:t>
            </a:r>
          </a:p>
          <a:p>
            <a:endParaRPr lang="en-GB" dirty="0" smtClean="0"/>
          </a:p>
          <a:p>
            <a:r>
              <a:rPr lang="en-GB" dirty="0" smtClean="0"/>
              <a:t>Hinings, B., Gegenhuber, T., and Greenwood, R., (2018). “Digital innovation and transformation: An institutional perspective”. </a:t>
            </a:r>
            <a:r>
              <a:rPr lang="en-GB" i="1" dirty="0" smtClean="0"/>
              <a:t>Information and Organization</a:t>
            </a:r>
            <a:r>
              <a:rPr lang="en-GB" dirty="0" smtClean="0"/>
              <a:t>, 28(1), pp.  52-61.</a:t>
            </a:r>
          </a:p>
          <a:p>
            <a:endParaRPr lang="en-GB" dirty="0" smtClean="0"/>
          </a:p>
          <a:p>
            <a:r>
              <a:rPr lang="en-GB" dirty="0" smtClean="0"/>
              <a:t>NHS Digital (2021).  Digital Care Services Catalogue.  Available at:  </a:t>
            </a:r>
            <a:r>
              <a:rPr lang="en-GB" dirty="0" smtClean="0">
                <a:hlinkClick r:id="rId5"/>
              </a:rPr>
              <a:t>https://digital.nhs.uk/services/digital-care-services-catalogue</a:t>
            </a:r>
            <a:r>
              <a:rPr lang="en-GB" dirty="0" smtClean="0"/>
              <a:t> (Accessed:  05 June 2021). </a:t>
            </a:r>
          </a:p>
          <a:p>
            <a:endParaRPr lang="en-GB" dirty="0" smtClean="0"/>
          </a:p>
          <a:p>
            <a:r>
              <a:rPr lang="en-GB" dirty="0" smtClean="0"/>
              <a:t>NHS England (2019).  </a:t>
            </a:r>
            <a:r>
              <a:rPr lang="en-GB" i="1" dirty="0" smtClean="0"/>
              <a:t>The NHS Long Term Plan</a:t>
            </a:r>
            <a:r>
              <a:rPr lang="en-GB" dirty="0" smtClean="0"/>
              <a:t>.  Leeds:  NHS England.</a:t>
            </a:r>
          </a:p>
          <a:p>
            <a:endParaRPr lang="en-GB" dirty="0" smtClean="0"/>
          </a:p>
          <a:p>
            <a:r>
              <a:rPr lang="en-GB" dirty="0" smtClean="0"/>
              <a:t>NHS England (2021).  </a:t>
            </a:r>
            <a:r>
              <a:rPr lang="en-GB" i="1" dirty="0" smtClean="0"/>
              <a:t>Online Consultation Funding.  </a:t>
            </a:r>
            <a:r>
              <a:rPr lang="en-GB" dirty="0" smtClean="0"/>
              <a:t>Available at:  </a:t>
            </a:r>
            <a:r>
              <a:rPr lang="en-GB" i="1" dirty="0" smtClean="0"/>
              <a:t> </a:t>
            </a:r>
            <a:r>
              <a:rPr lang="en-GB" dirty="0" smtClean="0">
                <a:hlinkClick r:id="rId6"/>
              </a:rPr>
              <a:t>https://www.england.nhs.uk/gp/digital-first-primary-care/online-  consultation-funding/</a:t>
            </a:r>
            <a:r>
              <a:rPr lang="en-GB" dirty="0" smtClean="0"/>
              <a:t> (Accessed: 05 June 2021). </a:t>
            </a:r>
          </a:p>
          <a:p>
            <a:endParaRPr lang="en-GB" dirty="0"/>
          </a:p>
          <a:p>
            <a:r>
              <a:rPr lang="en-GB" dirty="0" smtClean="0"/>
              <a:t>Nuffield Trust (2016).  </a:t>
            </a:r>
            <a:r>
              <a:rPr lang="en-GB" i="1" dirty="0" smtClean="0"/>
              <a:t>Delivering the Benefits of Digital Healthcare.</a:t>
            </a:r>
            <a:r>
              <a:rPr lang="en-GB" dirty="0" smtClean="0"/>
              <a:t>  London:  Nuffield Trust </a:t>
            </a:r>
          </a:p>
          <a:p>
            <a:endParaRPr lang="en-GB" dirty="0" smtClean="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5292574"/>
      </p:ext>
    </p:extLst>
  </p:cSld>
  <p:clrMapOvr>
    <a:masterClrMapping/>
  </p:clrMapOvr>
  <mc:AlternateContent xmlns:mc="http://schemas.openxmlformats.org/markup-compatibility/2006" xmlns:p14="http://schemas.microsoft.com/office/powerpoint/2010/main">
    <mc:Choice Requires="p14">
      <p:transition spd="slow" p14:dur="2000" advTm="3978"/>
    </mc:Choice>
    <mc:Fallback xmlns="">
      <p:transition spd="slow" advTm="39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dirty="0"/>
          </a:p>
          <a:p>
            <a:endParaRPr lang="en-GB" dirty="0"/>
          </a:p>
        </p:txBody>
      </p:sp>
      <p:sp>
        <p:nvSpPr>
          <p:cNvPr id="4" name="Rectangle 3"/>
          <p:cNvSpPr/>
          <p:nvPr/>
        </p:nvSpPr>
        <p:spPr>
          <a:xfrm>
            <a:off x="764005" y="751344"/>
            <a:ext cx="10918658" cy="5909310"/>
          </a:xfrm>
          <a:prstGeom prst="rect">
            <a:avLst/>
          </a:prstGeom>
        </p:spPr>
        <p:txBody>
          <a:bodyPr wrap="square">
            <a:spAutoFit/>
          </a:bodyPr>
          <a:lstStyle/>
          <a:p>
            <a:pPr marL="285750" indent="-285750">
              <a:buFont typeface="Arial" panose="020B0604020202020204" pitchFamily="34" charset="0"/>
              <a:buChar char="•"/>
            </a:pPr>
            <a:r>
              <a:rPr lang="en-GB" dirty="0" smtClean="0"/>
              <a:t>Office for Budget Responsibility (2021). </a:t>
            </a:r>
            <a:r>
              <a:rPr lang="en-GB" i="1" dirty="0" smtClean="0"/>
              <a:t>Overview of the March 2021 Economic and fiscal outlook.  </a:t>
            </a:r>
            <a:r>
              <a:rPr lang="en-GB" dirty="0" smtClean="0"/>
              <a:t>Available at:  </a:t>
            </a:r>
            <a:r>
              <a:rPr lang="en-GB" dirty="0" smtClean="0">
                <a:hlinkClick r:id="rId4"/>
              </a:rPr>
              <a:t>https://obr.uk/overview-of-the-march-2021-economic-and-fiscal-outlook/</a:t>
            </a:r>
            <a:r>
              <a:rPr lang="en-GB" dirty="0" smtClean="0"/>
              <a:t> (Accessed: 05 June 2021).</a:t>
            </a:r>
            <a:endParaRPr lang="en-GB" i="1" dirty="0" smtClean="0"/>
          </a:p>
          <a:p>
            <a:endParaRPr lang="en-GB" dirty="0"/>
          </a:p>
          <a:p>
            <a:pPr marL="285750" indent="-285750">
              <a:buFont typeface="Arial" panose="020B0604020202020204" pitchFamily="34" charset="0"/>
              <a:buChar char="•"/>
            </a:pPr>
            <a:r>
              <a:rPr lang="en-GB" dirty="0" smtClean="0"/>
              <a:t>Porter, M., (1979). “How competitive forces shape strategy”.  </a:t>
            </a:r>
            <a:r>
              <a:rPr lang="en-GB" i="1" dirty="0" smtClean="0"/>
              <a:t>Harvard Business Review, </a:t>
            </a:r>
            <a:r>
              <a:rPr lang="en-GB" dirty="0" smtClean="0"/>
              <a:t>57(2), pp.  137-145.</a:t>
            </a:r>
          </a:p>
          <a:p>
            <a:endParaRPr lang="en-GB" dirty="0"/>
          </a:p>
          <a:p>
            <a:pPr marL="285750" indent="-285750">
              <a:buFont typeface="Arial" panose="020B0604020202020204" pitchFamily="34" charset="0"/>
              <a:buChar char="•"/>
            </a:pPr>
            <a:r>
              <a:rPr lang="en-GB" dirty="0" smtClean="0"/>
              <a:t>Royal College of General Practitioners (2021). </a:t>
            </a:r>
            <a:r>
              <a:rPr lang="en-GB" i="1" dirty="0" smtClean="0"/>
              <a:t>GP consultations post-COVID should be a combination of remote and face to face, depending on patient need, says College.  </a:t>
            </a:r>
            <a:r>
              <a:rPr lang="en-GB" dirty="0" smtClean="0"/>
              <a:t>Available at:  </a:t>
            </a:r>
            <a:r>
              <a:rPr lang="en-GB" dirty="0" smtClean="0">
                <a:hlinkClick r:id="rId5"/>
              </a:rPr>
              <a:t>https://www.rcgp.org.uk/about-us/news/2021/may/gp-consultations-post-covid.aspx</a:t>
            </a:r>
            <a:r>
              <a:rPr lang="en-GB" dirty="0" smtClean="0"/>
              <a:t> (Accessed:  05 June 2021). </a:t>
            </a:r>
          </a:p>
          <a:p>
            <a:endParaRPr lang="en-GB" dirty="0" smtClean="0"/>
          </a:p>
          <a:p>
            <a:pPr marL="285750" indent="-285750">
              <a:buFont typeface="Arial" panose="020B0604020202020204" pitchFamily="34" charset="0"/>
              <a:buChar char="•"/>
            </a:pPr>
            <a:r>
              <a:rPr lang="en-GB" dirty="0" smtClean="0"/>
              <a:t>Skog, A., Wimelius, H., and Sandberg, J., (2018).  “Digital Disruption”. </a:t>
            </a:r>
            <a:r>
              <a:rPr lang="en-GB" i="1" dirty="0" smtClean="0"/>
              <a:t>Bus Inf Syst Eng, </a:t>
            </a:r>
            <a:r>
              <a:rPr lang="en-GB" dirty="0" smtClean="0"/>
              <a:t>60 (2018), pp.  431–437.</a:t>
            </a:r>
          </a:p>
          <a:p>
            <a:endParaRPr lang="en-GB" dirty="0" smtClean="0"/>
          </a:p>
          <a:p>
            <a:pPr marL="285750" indent="-285750">
              <a:buFont typeface="Arial" panose="020B0604020202020204" pitchFamily="34" charset="0"/>
              <a:buChar char="•"/>
            </a:pPr>
            <a:r>
              <a:rPr lang="en-GB" dirty="0" smtClean="0"/>
              <a:t>The King’s Fund (2020).  Primary Care Networks Explained.  Available at:  </a:t>
            </a:r>
            <a:r>
              <a:rPr lang="en-GB" dirty="0" smtClean="0">
                <a:hlinkClick r:id="rId6"/>
              </a:rPr>
              <a:t>https://www.kingsfund.org.uk/publications/primary-care-networks-explained</a:t>
            </a:r>
            <a:r>
              <a:rPr lang="en-GB" dirty="0" smtClean="0"/>
              <a:t> (Accessed:  05 June 2021). </a:t>
            </a:r>
          </a:p>
          <a:p>
            <a:endParaRPr lang="en-GB" dirty="0" smtClean="0"/>
          </a:p>
          <a:p>
            <a:pPr marL="285750" indent="-285750">
              <a:buFont typeface="Arial" panose="020B0604020202020204" pitchFamily="34" charset="0"/>
              <a:buChar char="•"/>
            </a:pPr>
            <a:r>
              <a:rPr lang="en-GB" dirty="0" smtClean="0"/>
              <a:t>UK Research and Innovation (2020).  Over one million GP consultations using new app.  Available at:  </a:t>
            </a:r>
            <a:r>
              <a:rPr lang="en-GB" dirty="0" smtClean="0">
                <a:hlinkClick r:id="rId7"/>
              </a:rPr>
              <a:t>https://www.ukri.org/our-work/tackling-the-impact-of-covid-19/addressing-technological-challenges/over-one-million-gp-consultations-using-new-app/</a:t>
            </a:r>
            <a:r>
              <a:rPr lang="en-GB" dirty="0" smtClean="0"/>
              <a:t> (Accessed: 05 June 2021). </a:t>
            </a:r>
          </a:p>
          <a:p>
            <a:endParaRPr lang="en-GB" dirty="0" smtClean="0"/>
          </a:p>
          <a:p>
            <a:pPr marL="285750" indent="-285750">
              <a:buFont typeface="Arial" panose="020B0604020202020204" pitchFamily="34" charset="0"/>
              <a:buChar char="•"/>
            </a:pPr>
            <a:r>
              <a:rPr lang="en-GB" dirty="0" smtClean="0"/>
              <a:t>Yoo, Y., et al (2012). “Organizing for Innovation in the Digitized World”. </a:t>
            </a:r>
            <a:r>
              <a:rPr lang="en-GB" i="1" dirty="0" smtClean="0"/>
              <a:t>Organization Science, </a:t>
            </a:r>
            <a:r>
              <a:rPr lang="en-GB" dirty="0" smtClean="0"/>
              <a:t>23(5), pp.  1398-1408.</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73871330"/>
      </p:ext>
    </p:extLst>
  </p:cSld>
  <p:clrMapOvr>
    <a:masterClrMapping/>
  </p:clrMapOvr>
  <mc:AlternateContent xmlns:mc="http://schemas.openxmlformats.org/markup-compatibility/2006" xmlns:p14="http://schemas.microsoft.com/office/powerpoint/2010/main">
    <mc:Choice Requires="p14">
      <p:transition spd="slow" p14:dur="2000" advTm="5780"/>
    </mc:Choice>
    <mc:Fallback xmlns="">
      <p:transition spd="slow" advTm="5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8|16.6|22.9"/>
</p:tagLst>
</file>

<file path=ppt/tags/tag2.xml><?xml version="1.0" encoding="utf-8"?>
<p:tagLst xmlns:a="http://schemas.openxmlformats.org/drawingml/2006/main" xmlns:r="http://schemas.openxmlformats.org/officeDocument/2006/relationships" xmlns:p="http://schemas.openxmlformats.org/presentationml/2006/main">
  <p:tag name="TIMING" val="|23.3"/>
</p:tagLst>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1020</TotalTime>
  <Words>1082</Words>
  <Application>Microsoft Office PowerPoint</Application>
  <PresentationFormat>Widescreen</PresentationFormat>
  <Paragraphs>138</Paragraphs>
  <Slides>13</Slides>
  <Notes>4</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Retrospect</vt:lpstr>
      <vt:lpstr>Assignment 1 - Digital Entrepreneurship</vt:lpstr>
      <vt:lpstr>Outline </vt:lpstr>
      <vt:lpstr>Lea Vale Medical Group </vt:lpstr>
      <vt:lpstr>Digital Disruption </vt:lpstr>
      <vt:lpstr>PowerPoint Presentation</vt:lpstr>
      <vt:lpstr>PESTLE Analysis </vt:lpstr>
      <vt:lpstr>Social</vt:lpstr>
      <vt:lpstr>PowerPoint Presentation</vt:lpstr>
      <vt:lpstr>Porter’s 5 forces (Porter, 1979)</vt:lpstr>
      <vt:lpstr>PowerPoint Presentation</vt:lpstr>
      <vt:lpstr>Conclusion </vt:lpstr>
      <vt:lpstr>References </vt:lpstr>
      <vt:lpstr>PowerPoint Presentation</vt:lpstr>
    </vt:vector>
  </TitlesOfParts>
  <Company>Clinical School Computing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Ysar Khan</dc:creator>
  <cp:lastModifiedBy> </cp:lastModifiedBy>
  <cp:revision>44</cp:revision>
  <dcterms:created xsi:type="dcterms:W3CDTF">2021-06-05T09:53:57Z</dcterms:created>
  <dcterms:modified xsi:type="dcterms:W3CDTF">2021-06-12T14:41:23Z</dcterms:modified>
</cp:coreProperties>
</file>