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6" r:id="rId3"/>
    <p:sldId id="284" r:id="rId4"/>
    <p:sldId id="278" r:id="rId5"/>
    <p:sldId id="299" r:id="rId6"/>
    <p:sldId id="293" r:id="rId7"/>
    <p:sldId id="294" r:id="rId8"/>
    <p:sldId id="295" r:id="rId9"/>
    <p:sldId id="300" r:id="rId10"/>
    <p:sldId id="297" r:id="rId11"/>
    <p:sldId id="301" r:id="rId12"/>
    <p:sldId id="279" r:id="rId13"/>
    <p:sldId id="288" r:id="rId14"/>
    <p:sldId id="289" r:id="rId15"/>
    <p:sldId id="303" r:id="rId16"/>
    <p:sldId id="290" r:id="rId17"/>
    <p:sldId id="287" r:id="rId18"/>
    <p:sldId id="307" r:id="rId19"/>
    <p:sldId id="306" r:id="rId20"/>
    <p:sldId id="282" r:id="rId21"/>
    <p:sldId id="309" r:id="rId22"/>
    <p:sldId id="298" r:id="rId23"/>
    <p:sldId id="310" r:id="rId24"/>
    <p:sldId id="311" r:id="rId25"/>
    <p:sldId id="312" r:id="rId26"/>
    <p:sldId id="283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EDD87D8-176E-44D6-8EAD-E75DA65CB8E8}">
          <p14:sldIdLst>
            <p14:sldId id="257"/>
            <p14:sldId id="276"/>
            <p14:sldId id="284"/>
          </p14:sldIdLst>
        </p14:section>
        <p14:section name="Untitled Section" id="{C758A7F4-3F6A-4462-B1E3-67D34E464110}">
          <p14:sldIdLst>
            <p14:sldId id="278"/>
            <p14:sldId id="299"/>
            <p14:sldId id="293"/>
            <p14:sldId id="294"/>
            <p14:sldId id="295"/>
            <p14:sldId id="300"/>
            <p14:sldId id="297"/>
            <p14:sldId id="301"/>
            <p14:sldId id="279"/>
            <p14:sldId id="288"/>
            <p14:sldId id="289"/>
            <p14:sldId id="303"/>
            <p14:sldId id="290"/>
            <p14:sldId id="287"/>
            <p14:sldId id="307"/>
            <p14:sldId id="306"/>
            <p14:sldId id="282"/>
            <p14:sldId id="309"/>
            <p14:sldId id="298"/>
            <p14:sldId id="310"/>
            <p14:sldId id="311"/>
            <p14:sldId id="312"/>
            <p14:sldId id="28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D2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0A8570-D756-2FF2-229E-20EAB180865C}" v="183" dt="2026-03-15T07:09:21.931"/>
    <p1510:client id="{2B7D1B01-337D-C117-0BAE-7C5A2E0A4456}" v="32" dt="2026-03-14T12:11:19.977"/>
    <p1510:client id="{593D8F78-F23E-7BD1-84E0-C6D5EF151435}" v="28" dt="2026-03-14T19:53:48.659"/>
    <p1510:client id="{712285C6-4660-DA6D-E613-D663392D7947}" v="476" dt="2026-03-15T06:32:42.008"/>
    <p1510:client id="{91F21DBB-4513-DC29-A052-D2BD2A491D5F}" v="43" dt="2026-03-14T12:17:00.340"/>
    <p1510:client id="{A501FECD-1F96-71E4-CEC9-D11B20D02736}" v="570" dt="2026-03-15T12:15:23.024"/>
    <p1510:client id="{B0AF01BB-C810-42C7-E6B8-3C527470414F}" v="117" dt="2026-03-15T07:45:08.721"/>
    <p1510:client id="{F4AAF820-74A6-5B0E-4A13-CD6941DED017}" v="34" dt="2026-03-14T10:22:45.0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4BEA6-40FB-57B2-AB01-8AB51A2F11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20B890-ABF2-C859-67FB-8961377065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A40C1-5F91-2E8B-0923-F784B5074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3684E-D906-D58F-400C-DFD3148EA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D7C23-C4FB-1716-8A08-BED94ED6A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306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F226B-65AC-6E8B-BA3E-FE49E5824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72F33-7169-CEE6-70CC-0FB02C4949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E32537-E794-137E-365B-B6053AD77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B9332-EABB-552F-9731-1DD28B0E2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9EDCA-6CC9-A65F-E76F-2D64EB79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2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72D1B-FC1D-4D9E-2839-7DF241FA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8CCA1-E457-CAD6-8B6A-8FE4A6CE19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5921F-9A7B-9E2E-DB49-592F28244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59ECB-E7F6-50E9-9818-7C7DAA3DD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0EB4A-8C10-56CA-A417-9495F7488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597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83E1E-6CB7-7C2D-571B-103C04FF4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8D68F-2D41-ACCB-5544-02CE075065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329A6C-4B65-43C2-798E-1002EFD6CB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F0208-1EA6-E2FA-7597-D75DB9D83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63286E-2F4B-F6DC-23AB-FCBEC563C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106A2D-253E-1BAA-3C08-A49210F86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73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6B71D-BF37-F0A0-0DAF-A5D217677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DC848D-8335-4306-5B8F-DCF8A06059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9F186-7CD1-E5C0-09FC-947E9586A6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2994D0-1C91-6C56-A1BE-2D04C74F03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CE2867-2593-6788-BC53-C6D5BB7359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188C56-8836-91A9-BFE9-78E00436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9C8C01-11EA-82DC-D540-8A9E046BB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522C59-E580-8FC5-0A73-558E087EC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820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504E9-8AF9-CD1C-99BA-E80271724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DF22D1-4C72-6891-5FDA-36CB0DDD0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79A598-8B62-1E09-7C8E-D99C20997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6293E8-EBB5-3DBA-F0D8-D425A864D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358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9C6F68-61F5-59AC-9D43-5887FFA18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5F2C03-EC70-DF42-8321-6CB1E97D9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9938A-050D-F32E-E727-6D523E063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560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1B5E3-FE68-B6DE-8708-4D1E29061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3F278-EDC3-44D0-8950-AC7BFB58F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E2804D-F364-6F0C-D22B-45710D802B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E0ED4-04A9-8B6F-750B-50B5DCF9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8DAB59-17FD-2A44-7A5E-057F3021A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460A41-C14C-2559-F449-D0D511330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855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2AAB9-DDC8-091A-6B9A-15A9E3641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7A11E8-1AEC-072F-1E39-5165D63DDB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1CA9F0-6A95-35BC-E16C-CD2F307AC8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677103-069C-0B7A-9222-42F6DB85C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F84A5-26BB-F82A-7469-F007C4495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979785-7212-F314-D465-D6FAC5D3C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65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1D754-D98B-F35D-898F-3ABD741C0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6A56BF-2CC5-A951-F136-75982D99D2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60752-DD17-1B78-FD09-BDD48B5B2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EAAA8-2C90-BB07-FB64-55E0A9EBB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27B09-23F0-B576-BD8C-59C8C1D49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105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E2230-31D3-71D3-A23E-47E1FABCA1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28CCB5-06DA-42BA-B375-AF4F336FB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6F436-C689-95B0-072A-FBA0E2BA6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F3455-1A99-54CF-F050-38B85A6E3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8BE59-2A8F-CDD3-6C98-68F93F232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320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056CFE-08C5-AD6B-4E13-915289066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E6C1FB-EAF1-7B59-C316-D4090AAF1A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9900C-4BA4-075F-AE1B-67EE27B10D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94C089-3582-44F6-A52C-A0943213FCF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9CBA1-E8F5-A6F2-95E6-50DB8F7B00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5052B-E94F-7B48-DB1D-DD6F1C9595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040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icrosoftsweden/5876404545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tc-tic.escolacristiana.org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geobrava.wordpress.com/2020/03/page/3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geobrava.wordpress.com/tag/government/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dl.acm.org/doi/abs/10.1145/3657242.3657243&#8288;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m&#8288;" TargetMode="External"/><Relationship Id="rId2" Type="http://schemas.openxmlformats.org/officeDocument/2006/relationships/hyperlink" Target="https://periodicos.newsciencepub.com/editoraimpacto/article/view/8207&#8288;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square.com/article/rs-8299990/latest&#8288;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journal.mgedukasia.or.id/index.php/jiesh/article/view/60%E2%81%A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2247" y="1324373"/>
            <a:ext cx="5215868" cy="1041052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400">
                <a:latin typeface="Arial"/>
                <a:cs typeface="Arial"/>
              </a:rPr>
              <a:t>Digital Skills and Research Methods</a:t>
            </a:r>
            <a:b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spc="-10">
                <a:effectLst/>
                <a:latin typeface="Arial"/>
                <a:ea typeface="Arial" panose="020B0604020202020204" pitchFamily="34" charset="0"/>
                <a:cs typeface="Arial"/>
              </a:rPr>
              <a:t>LCHS4007</a:t>
            </a:r>
            <a:br>
              <a:rPr lang="en-US" sz="2400" b="1" spc="-1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spc="-10">
                <a:latin typeface="Arial"/>
                <a:ea typeface="Arial" panose="020B0604020202020204" pitchFamily="34" charset="0"/>
                <a:cs typeface="Arial"/>
              </a:rPr>
            </a:br>
            <a:r>
              <a:rPr lang="en-GB" sz="2400" spc="-10">
                <a:latin typeface="Arial"/>
                <a:ea typeface="Arial" panose="020B0604020202020204" pitchFamily="34" charset="0"/>
                <a:cs typeface="Arial"/>
              </a:rPr>
              <a:t>            Lecturer name: Brian Mashumba</a:t>
            </a:r>
            <a:br>
              <a:rPr lang="en-US" sz="2400" b="1" spc="-1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spc="-10">
                <a:latin typeface="Arial"/>
                <a:cs typeface="Arial"/>
              </a:rPr>
            </a:br>
            <a:br>
              <a:rPr lang="en-US" sz="2600" b="1" spc="-10">
                <a:latin typeface="Arial"/>
                <a:cs typeface="Arial"/>
              </a:rPr>
            </a:br>
            <a:endParaRPr lang="en-US" sz="2600" b="1" spc="-10"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094" y="224831"/>
            <a:ext cx="5487263" cy="110442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endParaRPr lang="en-GB" sz="1700"/>
          </a:p>
          <a:p>
            <a:r>
              <a:rPr lang="en-GB">
                <a:latin typeface="Arial"/>
                <a:cs typeface="Arial"/>
              </a:rPr>
              <a:t>Certificate of Higher Education in Health and Social Care</a:t>
            </a:r>
          </a:p>
          <a:p>
            <a:endParaRPr lang="en-GB">
              <a:latin typeface="Arial"/>
              <a:cs typeface="Arial"/>
            </a:endParaRPr>
          </a:p>
        </p:txBody>
      </p:sp>
      <p:grpSp>
        <p:nvGrpSpPr>
          <p:cNvPr id="3081" name="Group 308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082" name="Rectangle 308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83" name="Rectangle 308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84" name="Rectangle 308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86" name="Rectangle 308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8" name="Rectangle 308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2055" y="2264873"/>
            <a:ext cx="5536001" cy="210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CC0DC46-D321-0517-B44D-4AC5F782483B}"/>
              </a:ext>
            </a:extLst>
          </p:cNvPr>
          <p:cNvSpPr txBox="1">
            <a:spLocks/>
          </p:cNvSpPr>
          <p:nvPr/>
        </p:nvSpPr>
        <p:spPr>
          <a:xfrm>
            <a:off x="998989" y="3032871"/>
            <a:ext cx="4391237" cy="62351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>
                <a:latin typeface="Arial"/>
                <a:cs typeface="Arial"/>
              </a:rPr>
              <a:t>Assessment 1: Group Presentation Number 4</a:t>
            </a:r>
            <a:br>
              <a:rPr lang="en-US" sz="2400">
                <a:latin typeface="Arial"/>
                <a:cs typeface="Arial"/>
              </a:rPr>
            </a:br>
            <a:endParaRPr lang="en-GB" sz="2400">
              <a:latin typeface="Arial"/>
              <a:cs typeface="Arial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2ABFA8F6-B575-CF25-0B51-83EEC5D7F6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9244616"/>
              </p:ext>
            </p:extLst>
          </p:nvPr>
        </p:nvGraphicFramePr>
        <p:xfrm>
          <a:off x="174171" y="3971048"/>
          <a:ext cx="5209662" cy="271735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458089">
                  <a:extLst>
                    <a:ext uri="{9D8B030D-6E8A-4147-A177-3AD203B41FA5}">
                      <a16:colId xmlns:a16="http://schemas.microsoft.com/office/drawing/2014/main" val="2502721311"/>
                    </a:ext>
                  </a:extLst>
                </a:gridCol>
                <a:gridCol w="2751573">
                  <a:extLst>
                    <a:ext uri="{9D8B030D-6E8A-4147-A177-3AD203B41FA5}">
                      <a16:colId xmlns:a16="http://schemas.microsoft.com/office/drawing/2014/main" val="1845942660"/>
                    </a:ext>
                  </a:extLst>
                </a:gridCol>
              </a:tblGrid>
              <a:tr h="45667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325"/>
                        </a:lnSpc>
                        <a:buNone/>
                      </a:pPr>
                      <a:r>
                        <a:rPr lang="en-GB" sz="2400" b="1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Student Name</a:t>
                      </a:r>
                    </a:p>
                  </a:txBody>
                  <a:tcPr marL="55150" marR="55150" marT="55150" marB="11030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F9E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F9E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325"/>
                        </a:lnSpc>
                        <a:buNone/>
                      </a:pPr>
                      <a:r>
                        <a:rPr lang="en-GB" sz="2400" b="1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Student Number</a:t>
                      </a:r>
                    </a:p>
                  </a:txBody>
                  <a:tcPr marL="55150" marR="55150" marT="55150" marB="11030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F9E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F9E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2695204"/>
                  </a:ext>
                </a:extLst>
              </a:tr>
              <a:tr h="39143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Adela Jaimes</a:t>
                      </a:r>
                    </a:p>
                  </a:txBody>
                  <a:tcPr marL="55150" marR="55150" marT="55150" marB="11030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F9E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2443012</a:t>
                      </a:r>
                    </a:p>
                  </a:txBody>
                  <a:tcPr marL="55150" marR="55150" marT="55150" marB="11030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F9E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7849374"/>
                  </a:ext>
                </a:extLst>
              </a:tr>
              <a:tr h="39143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Constance </a:t>
                      </a:r>
                      <a:r>
                        <a:rPr lang="en-GB" sz="2400" b="0" i="0" err="1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Agbon</a:t>
                      </a:r>
                      <a:endParaRPr lang="en-GB" sz="2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55150" marR="55150" marT="55150" marB="11030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2533232</a:t>
                      </a:r>
                    </a:p>
                  </a:txBody>
                  <a:tcPr marL="55150" marR="55150" marT="55150" marB="11030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5980951"/>
                  </a:ext>
                </a:extLst>
              </a:tr>
              <a:tr h="39143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Nicole Yombo</a:t>
                      </a:r>
                    </a:p>
                  </a:txBody>
                  <a:tcPr marL="55150" marR="55150" marT="55150" marB="11030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2523768</a:t>
                      </a:r>
                    </a:p>
                  </a:txBody>
                  <a:tcPr marL="55150" marR="55150" marT="55150" marB="11030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5978295"/>
                  </a:ext>
                </a:extLst>
              </a:tr>
              <a:tr h="39460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2400" b="0" i="0" err="1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Junieette</a:t>
                      </a:r>
                      <a:r>
                        <a:rPr lang="en-GB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 Brenes</a:t>
                      </a:r>
                    </a:p>
                  </a:txBody>
                  <a:tcPr marL="55150" marR="55150" marT="55150" marB="11030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2525530</a:t>
                      </a:r>
                    </a:p>
                  </a:txBody>
                  <a:tcPr marL="55150" marR="55150" marT="55150" marB="11030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1072475"/>
                  </a:ext>
                </a:extLst>
              </a:tr>
              <a:tr h="394607">
                <a:tc>
                  <a:txBody>
                    <a:bodyPr/>
                    <a:lstStyle/>
                    <a:p>
                      <a:pPr lvl="0" algn="l">
                        <a:lnSpc>
                          <a:spcPts val="1800"/>
                        </a:lnSpc>
                        <a:buNone/>
                      </a:pPr>
                      <a:r>
                        <a:rPr lang="en-GB" sz="2400" b="0" i="0" err="1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Tresy</a:t>
                      </a:r>
                      <a:r>
                        <a:rPr lang="en-GB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2400" b="0" i="0" err="1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Tiamuna</a:t>
                      </a:r>
                    </a:p>
                  </a:txBody>
                  <a:tcPr marL="55149" marR="55149" marT="55149" marB="110299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9525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0F9ED5"/>
                      </a:solidFill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ts val="1800"/>
                        </a:lnSpc>
                        <a:buNone/>
                      </a:pPr>
                      <a:r>
                        <a:rPr lang="en-GB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2527552</a:t>
                      </a:r>
                    </a:p>
                  </a:txBody>
                  <a:tcPr marL="55149" marR="55149" marT="55149" marB="110299">
                    <a:lnL w="12700">
                      <a:solidFill>
                        <a:srgbClr val="FFFFFF"/>
                      </a:solidFill>
                    </a:lnL>
                    <a:lnR w="12700">
                      <a:solidFill>
                        <a:srgbClr val="FFFFFF"/>
                      </a:solidFill>
                    </a:lnR>
                    <a:lnT w="9525" cap="flat" cmpd="sng" algn="ctr">
                      <a:solidFill>
                        <a:srgbClr val="15608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0F9ED5"/>
                      </a:solidFill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53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2732920"/>
            <a:ext cx="9941319" cy="312465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I acknowledge the use of Grammarly (https://www.grammarly.com/) on ADD DATE OF ACCESS HERE to support to check my work using the prompt(s): </a:t>
            </a:r>
            <a:endParaRPr lang="en-GB" sz="2400"/>
          </a:p>
          <a:p>
            <a:pPr marL="0" indent="0">
              <a:buNone/>
            </a:pPr>
            <a:endParaRPr lang="en-GB" sz="2400"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GB" sz="2400">
                <a:latin typeface="Arial"/>
                <a:cs typeface="Arial"/>
              </a:rPr>
              <a:t>Please check the following text for readability, grammar and syntax. </a:t>
            </a:r>
            <a:endParaRPr lang="en-GB" sz="2400"/>
          </a:p>
          <a:p>
            <a:pPr marL="0" indent="0">
              <a:buNone/>
            </a:pP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  <a:endParaRPr lang="en-GB" sz="24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5028" y="3832043"/>
            <a:ext cx="9941319" cy="312465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/>
            <a:r>
              <a:rPr lang="en-GB" sz="2000">
                <a:latin typeface="Arial"/>
                <a:cs typeface="Arial"/>
              </a:rPr>
              <a:t>Introduction</a:t>
            </a:r>
          </a:p>
          <a:p>
            <a:pPr marL="342900" indent="-342900"/>
            <a:r>
              <a:rPr lang="en-GB" sz="2000">
                <a:latin typeface="Arial"/>
                <a:cs typeface="Arial"/>
              </a:rPr>
              <a:t>Microsoft</a:t>
            </a:r>
            <a:r>
              <a:rPr lang="en-GB" sz="2000">
                <a:latin typeface="Arial"/>
                <a:ea typeface="+mn-lt"/>
                <a:cs typeface="Arial"/>
              </a:rPr>
              <a:t> 365 productivity application.</a:t>
            </a:r>
            <a:endParaRPr lang="en-GB" sz="2000">
              <a:latin typeface="Arial"/>
              <a:cs typeface="Arial"/>
            </a:endParaRPr>
          </a:p>
          <a:p>
            <a:pPr marL="342900" indent="-342900"/>
            <a:r>
              <a:rPr lang="en-GB" sz="2000">
                <a:latin typeface="Arial"/>
                <a:ea typeface="+mn-lt"/>
                <a:cs typeface="Arial"/>
              </a:rPr>
              <a:t>How the chosen app improves the task.</a:t>
            </a:r>
          </a:p>
          <a:p>
            <a:pPr marL="342900" indent="-342900"/>
            <a:r>
              <a:rPr lang="en-GB" sz="2000">
                <a:latin typeface="Arial"/>
                <a:ea typeface="+mn-lt"/>
                <a:cs typeface="Arial"/>
              </a:rPr>
              <a:t>Benefits and limitations of the chosen application.</a:t>
            </a:r>
            <a:endParaRPr lang="en-GB" sz="2000">
              <a:latin typeface="Arial"/>
              <a:cs typeface="Arial"/>
            </a:endParaRPr>
          </a:p>
          <a:p>
            <a:pPr marL="342900" indent="-342900"/>
            <a:r>
              <a:rPr lang="en-GB" sz="2000">
                <a:latin typeface="Arial"/>
                <a:ea typeface="+mn-lt"/>
                <a:cs typeface="Arial"/>
              </a:rPr>
              <a:t>Microsoft 365 communication or collaboration tool.</a:t>
            </a:r>
            <a:endParaRPr lang="en-GB" sz="2000">
              <a:latin typeface="Arial"/>
              <a:cs typeface="Arial"/>
            </a:endParaRPr>
          </a:p>
          <a:p>
            <a:pPr marL="342900" indent="-342900"/>
            <a:r>
              <a:rPr lang="en-GB" sz="2000">
                <a:latin typeface="Arial"/>
                <a:cs typeface="Arial"/>
              </a:rPr>
              <a:t>Evaluation of the chosen communication or collaboration tool.</a:t>
            </a:r>
          </a:p>
          <a:p>
            <a:pPr marL="342900" indent="-342900"/>
            <a:r>
              <a:rPr lang="en-GB" sz="2000">
                <a:latin typeface="Arial"/>
                <a:ea typeface="+mn-lt"/>
                <a:cs typeface="Arial"/>
              </a:rPr>
              <a:t>Advantages and challenges of the chosen application</a:t>
            </a:r>
            <a:endParaRPr lang="en-GB" sz="2000">
              <a:latin typeface="Arial"/>
              <a:cs typeface="Arial"/>
            </a:endParaRPr>
          </a:p>
          <a:p>
            <a:pPr marL="342900" indent="-342900"/>
            <a:r>
              <a:rPr lang="en-GB" sz="2000">
                <a:latin typeface="Arial"/>
                <a:ea typeface="+mn-lt"/>
                <a:cs typeface="Arial"/>
              </a:rPr>
              <a:t>Digital safety action plan for Greenfield</a:t>
            </a:r>
            <a:endParaRPr lang="en-GB" sz="2000">
              <a:latin typeface="Arial"/>
              <a:cs typeface="Arial"/>
            </a:endParaRPr>
          </a:p>
          <a:p>
            <a:pPr marL="342900" indent="-342900"/>
            <a:r>
              <a:rPr lang="en-GB" sz="2000">
                <a:latin typeface="Arial"/>
                <a:cs typeface="Arial"/>
              </a:rPr>
              <a:t>Checklist for digital safety practices</a:t>
            </a:r>
          </a:p>
          <a:p>
            <a:pPr marL="342900" indent="-342900"/>
            <a:r>
              <a:rPr lang="en-GB" sz="2000">
                <a:latin typeface="Arial"/>
                <a:cs typeface="Arial"/>
              </a:rPr>
              <a:t>Conclusion</a:t>
            </a:r>
          </a:p>
          <a:p>
            <a:pPr>
              <a:buFont typeface="Arial"/>
              <a:buChar char="•"/>
            </a:pPr>
            <a:endParaRPr lang="en-US" sz="22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GB" sz="22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GB" sz="2200"/>
          </a:p>
          <a:p>
            <a:pPr>
              <a:buFont typeface="Arial"/>
              <a:buChar char="•"/>
            </a:pPr>
            <a:endParaRPr lang="en-GB" sz="22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630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ight Triangle 44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27FD0-029D-10B5-C2D3-AB3C78D98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409" y="777557"/>
            <a:ext cx="3537694" cy="1597228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Introduction</a:t>
            </a:r>
          </a:p>
        </p:txBody>
      </p:sp>
      <p:pic>
        <p:nvPicPr>
          <p:cNvPr id="21" name="Picture 20" descr="A close-up of a logo&#10;&#10;AI-generated content may be incorrect.">
            <a:extLst>
              <a:ext uri="{FF2B5EF4-FFF2-40B4-BE49-F238E27FC236}">
                <a16:creationId xmlns:a16="http://schemas.microsoft.com/office/drawing/2014/main" id="{2E0D83EB-7AC5-C4D7-9E45-986AF78D15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43410" y="3793622"/>
            <a:ext cx="3533985" cy="11375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99E23-AC4E-FD0B-03C4-77BE3599F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6628" y="1424147"/>
            <a:ext cx="4238257" cy="272819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/>
            <a:r>
              <a:rPr lang="en-GB" sz="2000">
                <a:latin typeface="Arial"/>
                <a:cs typeface="Arial"/>
              </a:rPr>
              <a:t>Human beings constantly seek to improve technological tools.</a:t>
            </a:r>
            <a:endParaRPr lang="en-US" sz="2000">
              <a:latin typeface="Aptos"/>
              <a:cs typeface="Arial"/>
            </a:endParaRPr>
          </a:p>
          <a:p>
            <a:pPr marL="457200" indent="-457200"/>
            <a:r>
              <a:rPr lang="en-GB" sz="2000">
                <a:latin typeface="Arial"/>
                <a:cs typeface="Arial"/>
              </a:rPr>
              <a:t>Microsoft Office 365 is the best option.</a:t>
            </a:r>
            <a:endParaRPr lang="en-GB" sz="2000"/>
          </a:p>
          <a:p>
            <a:pPr marL="457200" indent="-457200"/>
            <a:r>
              <a:rPr lang="en-GB" sz="2000">
                <a:latin typeface="Arial"/>
                <a:cs typeface="Arial"/>
              </a:rPr>
              <a:t>Microsoft Office 365 provides the necessary tools to improve productivity,  communication, and security.</a:t>
            </a:r>
            <a:endParaRPr lang="en-GB" sz="2000"/>
          </a:p>
          <a:p>
            <a:pPr marL="457200" indent="-457200"/>
            <a:r>
              <a:rPr lang="en-GB" sz="2000">
                <a:latin typeface="Arial"/>
                <a:cs typeface="Arial"/>
              </a:rPr>
              <a:t>Microsoft Office 365 can revolutionise the way Greenfield Home Care Agency operates.</a:t>
            </a:r>
            <a:endParaRPr lang="en-GB" sz="2000"/>
          </a:p>
          <a:p>
            <a:pPr marL="457200" indent="-457200"/>
            <a:endParaRPr lang="en-GB" sz="2000">
              <a:latin typeface="Arial"/>
              <a:cs typeface="Arial"/>
            </a:endParaRPr>
          </a:p>
          <a:p>
            <a:pPr marL="457200" indent="-457200"/>
            <a:endParaRPr lang="en-GB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099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DBD8A9-6E9E-CEBD-13D7-94296D242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3389" y="393979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500" b="1">
                <a:latin typeface="Arial"/>
                <a:cs typeface="Arial"/>
              </a:rPr>
              <a:t>Introduction to Greenfield Home Care Agency</a:t>
            </a:r>
          </a:p>
          <a:p>
            <a:pPr algn="l"/>
            <a:endParaRPr lang="en-US" sz="3800" b="1"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516E32-73E2-AC15-4CBE-D2E10E47CF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3388" y="5144038"/>
            <a:ext cx="4036333" cy="1709849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514350" indent="-285750" algn="l">
              <a:spcBef>
                <a:spcPct val="20000"/>
              </a:spcBef>
              <a:buChar char="•"/>
            </a:pPr>
            <a:r>
              <a:rPr lang="en-US" sz="2000">
                <a:latin typeface="Arial"/>
                <a:cs typeface="Arial"/>
              </a:rPr>
              <a:t>Provides person-centered support for older adults living independently</a:t>
            </a:r>
            <a:endParaRPr lang="en-US" sz="2000"/>
          </a:p>
          <a:p>
            <a:pPr marL="514350" indent="-285750" algn="l">
              <a:spcBef>
                <a:spcPct val="20000"/>
              </a:spcBef>
              <a:buChar char="•"/>
            </a:pPr>
            <a:r>
              <a:rPr lang="en-US" sz="2000">
                <a:latin typeface="Arial"/>
                <a:cs typeface="Arial"/>
              </a:rPr>
              <a:t>Staff include carers, nurses, coordinators and admin staff</a:t>
            </a:r>
          </a:p>
          <a:p>
            <a:pPr marL="514350" indent="-285750" algn="l">
              <a:spcBef>
                <a:spcPct val="20000"/>
              </a:spcBef>
              <a:buChar char="•"/>
            </a:pPr>
            <a:r>
              <a:rPr lang="en-US" sz="2000">
                <a:latin typeface="Arial"/>
                <a:cs typeface="Arial"/>
              </a:rPr>
              <a:t> Effective communication, scheduling and documentation are essential</a:t>
            </a:r>
          </a:p>
          <a:p>
            <a:pPr marL="514350" indent="-285750" algn="l">
              <a:spcBef>
                <a:spcPct val="20000"/>
              </a:spcBef>
              <a:buChar char="•"/>
            </a:pPr>
            <a:r>
              <a:rPr lang="en-US" sz="2000">
                <a:latin typeface="Arial"/>
                <a:cs typeface="Arial"/>
              </a:rPr>
              <a:t>Organization introduced Microsoft 365 to improve efficiency</a:t>
            </a:r>
          </a:p>
          <a:p>
            <a:pPr marL="400050" indent="-285750" algn="l">
              <a:buChar char="•"/>
            </a:pPr>
            <a:endParaRPr lang="en-US" sz="2000">
              <a:latin typeface="Arial"/>
              <a:cs typeface="Arial"/>
            </a:endParaRPr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3" name="Rectangle 82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5" name="Graphic 84" descr="House">
            <a:extLst>
              <a:ext uri="{FF2B5EF4-FFF2-40B4-BE49-F238E27FC236}">
                <a16:creationId xmlns:a16="http://schemas.microsoft.com/office/drawing/2014/main" id="{C180F49D-EA1C-55F5-2A9B-88CA2F73F4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029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67F56A-0B9D-8802-0A11-58211B6019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kern="1200">
                <a:latin typeface="Arial"/>
                <a:cs typeface="Arial"/>
              </a:rPr>
              <a:t>Previous System of Working</a:t>
            </a:r>
          </a:p>
          <a:p>
            <a:pPr algn="l"/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2B65A0-B146-04F4-382D-1AFB23266E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Bef>
                <a:spcPct val="20000"/>
              </a:spcBef>
            </a:pPr>
            <a:r>
              <a:rPr lang="en-US">
                <a:latin typeface="Arial"/>
                <a:cs typeface="Arial"/>
              </a:rPr>
              <a:t>• Paper schedules used to organize carers' visits</a:t>
            </a:r>
            <a:endParaRPr lang="en-US"/>
          </a:p>
          <a:p>
            <a:pPr algn="l">
              <a:spcBef>
                <a:spcPct val="20000"/>
              </a:spcBef>
            </a:pPr>
            <a:r>
              <a:rPr lang="en-US">
                <a:latin typeface="Arial"/>
                <a:cs typeface="Arial"/>
              </a:rPr>
              <a:t>• Communication mainly through phone calls or emails</a:t>
            </a:r>
          </a:p>
          <a:p>
            <a:pPr algn="l">
              <a:spcBef>
                <a:spcPct val="20000"/>
              </a:spcBef>
            </a:pPr>
            <a:r>
              <a:rPr lang="en-US">
                <a:latin typeface="Arial"/>
                <a:cs typeface="Arial"/>
              </a:rPr>
              <a:t>• Care documentation written and stored manually</a:t>
            </a:r>
          </a:p>
          <a:p>
            <a:pPr algn="l">
              <a:spcBef>
                <a:spcPct val="20000"/>
              </a:spcBef>
            </a:pPr>
            <a:r>
              <a:rPr lang="en-US">
                <a:latin typeface="Arial"/>
                <a:cs typeface="Arial"/>
              </a:rPr>
              <a:t>• Limited accessibility and slower workflow</a:t>
            </a:r>
          </a:p>
          <a:p>
            <a:pPr algn="l"/>
            <a:endParaRPr lang="en-US">
              <a:latin typeface="Arial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B3E8C75F-A5A9-BDFC-B2E9-97636255EF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6315" y="2686418"/>
            <a:ext cx="2691252" cy="3718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3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176D8C-EF9C-D88F-EC33-4ED3C72B2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609" y="145341"/>
            <a:ext cx="4171994" cy="345580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4800" b="1" kern="1200">
                <a:latin typeface="Arial"/>
                <a:cs typeface="Arial"/>
              </a:rPr>
              <a:t>Problems with the Previous System</a:t>
            </a:r>
          </a:p>
          <a:p>
            <a:pPr algn="l"/>
            <a:endParaRPr lang="en-US" sz="4800" b="1" kern="1200"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257035-20AD-BB68-EF6E-ADB8854AF3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609" y="3432649"/>
            <a:ext cx="4171994" cy="103578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228600" algn="l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Slow communication between staff</a:t>
            </a:r>
          </a:p>
          <a:p>
            <a:pPr marL="457200" indent="-228600" algn="l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Risk of losing or damaging paper records</a:t>
            </a:r>
          </a:p>
          <a:p>
            <a:pPr marL="457200" indent="-228600" algn="l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Difficult to update schedules quickly</a:t>
            </a:r>
          </a:p>
          <a:p>
            <a:pPr marL="457200" indent="-228600" algn="l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 Reduced workplace efficiency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endParaRPr lang="en-US">
              <a:latin typeface="Arial"/>
              <a:cs typeface="Arial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20A4B9-A307-ECCA-2383-A544603984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572" y="1508776"/>
            <a:ext cx="5608830" cy="3729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2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AEB7E-D8DD-2F43-9346-ECE166046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000" b="1">
                <a:latin typeface="Arial"/>
                <a:ea typeface="Calibri"/>
                <a:cs typeface="Arial"/>
              </a:rPr>
              <a:t>Introduction of the New Digital System</a:t>
            </a:r>
            <a:endParaRPr lang="en-US" sz="40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873E4-DFF5-771F-A85D-0DD24D99D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</a:pPr>
            <a:r>
              <a:rPr lang="en-US">
                <a:latin typeface="Arial"/>
                <a:ea typeface="Calibri"/>
                <a:cs typeface="Arial"/>
              </a:rPr>
              <a:t>Greenfield introduced Microsoft 365</a:t>
            </a:r>
          </a:p>
          <a:p>
            <a:pPr>
              <a:spcBef>
                <a:spcPct val="20000"/>
              </a:spcBef>
            </a:pPr>
            <a:r>
              <a:rPr lang="en-US">
                <a:latin typeface="Arial"/>
                <a:ea typeface="Calibri"/>
                <a:cs typeface="Arial"/>
              </a:rPr>
              <a:t>Cloud-based digital workplace tools</a:t>
            </a:r>
          </a:p>
          <a:p>
            <a:pPr>
              <a:spcBef>
                <a:spcPct val="20000"/>
              </a:spcBef>
            </a:pPr>
            <a:r>
              <a:rPr lang="en-US">
                <a:latin typeface="Arial"/>
                <a:ea typeface="Calibri"/>
                <a:cs typeface="Arial"/>
              </a:rPr>
              <a:t>Supports communication, scheduling and documentation</a:t>
            </a:r>
          </a:p>
          <a:p>
            <a:pPr>
              <a:spcBef>
                <a:spcPct val="20000"/>
              </a:spcBef>
            </a:pPr>
            <a:r>
              <a:rPr lang="en-US">
                <a:latin typeface="Arial"/>
                <a:ea typeface="Calibri"/>
                <a:cs typeface="Arial"/>
              </a:rPr>
              <a:t>Applications include Excel, Word and Teams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ea typeface="Calibri"/>
                <a:cs typeface="Arial"/>
              </a:rPr>
              <a:t>(Microsoft, 2023)</a:t>
            </a:r>
          </a:p>
          <a:p>
            <a:pPr marL="0" indent="0">
              <a:buNone/>
            </a:pPr>
            <a:endParaRPr lang="en-US">
              <a:latin typeface="Arial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Several different colored squares with icons&#10;&#10;AI-generated content may be incorrect.">
            <a:extLst>
              <a:ext uri="{FF2B5EF4-FFF2-40B4-BE49-F238E27FC236}">
                <a16:creationId xmlns:a16="http://schemas.microsoft.com/office/drawing/2014/main" id="{3AE0C9A9-015D-7CC3-439C-B5755599B1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55465" y="2692492"/>
            <a:ext cx="4493266" cy="1344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7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9DF44-E71D-EBA0-D7E9-955C513898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643" y="626245"/>
            <a:ext cx="4282983" cy="120036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endParaRPr lang="en-US" sz="25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l"/>
            <a:r>
              <a:rPr lang="en-US" sz="2800" b="1" kern="1200">
                <a:latin typeface="Arial"/>
                <a:cs typeface="Arial"/>
              </a:rPr>
              <a:t>How excel improves task efficiency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E026DE-A3E8-0BDA-37D2-6F2189CE34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645" y="2402074"/>
            <a:ext cx="4282984" cy="3511943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l"/>
            <a:r>
              <a:rPr lang="en-US" sz="1700">
                <a:latin typeface="Arial"/>
                <a:cs typeface="Arial"/>
              </a:rPr>
              <a:t>●</a:t>
            </a:r>
            <a:r>
              <a:rPr lang="en-US" sz="2000">
                <a:highlight>
                  <a:srgbClr val="FFFFFF"/>
                </a:highlight>
                <a:latin typeface="Arial"/>
                <a:cs typeface="Arial"/>
              </a:rPr>
              <a:t>Using Excel, care coordinators can be capable of formulating automated programmers with tabular programs, equations, and conditional formatting utilities.</a:t>
            </a:r>
            <a:endParaRPr lang="en-US" sz="2000">
              <a:latin typeface="Arial"/>
              <a:cs typeface="Arial"/>
            </a:endParaRPr>
          </a:p>
          <a:p>
            <a:pPr algn="l"/>
            <a:r>
              <a:rPr lang="en-US" sz="2000">
                <a:latin typeface="Arial"/>
                <a:cs typeface="Arial"/>
              </a:rPr>
              <a:t>●</a:t>
            </a:r>
            <a:r>
              <a:rPr lang="en-US" sz="2000">
                <a:highlight>
                  <a:srgbClr val="FFFFFF"/>
                </a:highlight>
                <a:latin typeface="Arial"/>
                <a:cs typeface="Arial"/>
              </a:rPr>
              <a:t>Microsoft 365 cloud sharing system will also allow the authorized staff to access and update the same spreadsheet in real time (Guilmette, Kegg, and Fisher, 2023).</a:t>
            </a:r>
            <a:endParaRPr lang="en-US" sz="2000">
              <a:latin typeface="Arial"/>
              <a:cs typeface="Arial"/>
            </a:endParaRPr>
          </a:p>
          <a:p>
            <a:pPr algn="l"/>
            <a:r>
              <a:rPr lang="en-US" sz="2000">
                <a:latin typeface="Arial"/>
                <a:cs typeface="Arial"/>
              </a:rPr>
              <a:t>●</a:t>
            </a:r>
            <a:r>
              <a:rPr lang="en-US" sz="2000">
                <a:highlight>
                  <a:srgbClr val="FFFFFF"/>
                </a:highlight>
                <a:latin typeface="Arial"/>
                <a:cs typeface="Arial"/>
              </a:rPr>
              <a:t>The data analysis instruments of Excel help the managers monitor the execution of the services, staff load, and customer service dynamics (Magar, 2025).</a:t>
            </a:r>
            <a:endParaRPr lang="en-US" sz="2000">
              <a:latin typeface="Arial"/>
              <a:cs typeface="Arial"/>
            </a:endParaRPr>
          </a:p>
          <a:p>
            <a:pPr algn="l">
              <a:spcBef>
                <a:spcPct val="20000"/>
              </a:spcBef>
            </a:pPr>
            <a:endParaRPr lang="en-US" sz="2000">
              <a:latin typeface="Arial"/>
              <a:cs typeface="Arial"/>
            </a:endParaRPr>
          </a:p>
          <a:p>
            <a:pPr marL="457200" indent="-228600" algn="l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700">
              <a:latin typeface="Arial"/>
              <a:cs typeface="Arial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B2AAC9-7348-EA3E-E46E-CCC391AFCC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857342"/>
            <a:ext cx="5628018" cy="4910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33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65B156-DD7A-F9AA-7E46-EA8558B8C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373" y="908299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000" b="1">
                <a:latin typeface="Arial"/>
                <a:ea typeface="Calibri"/>
                <a:cs typeface="Arial"/>
              </a:rPr>
              <a:t>Benefits of the New System</a:t>
            </a:r>
          </a:p>
          <a:p>
            <a:endParaRPr lang="en-US" sz="480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8BBE36ED-992E-ED48-73F5-82D488728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4082" y="2469167"/>
            <a:ext cx="4530898" cy="363945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400">
                <a:latin typeface="Arial"/>
                <a:ea typeface="Calibri"/>
                <a:cs typeface="Arial"/>
              </a:rPr>
              <a:t>●</a:t>
            </a:r>
            <a:r>
              <a:rPr lang="en-US" sz="2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Excel will make operations more efficient because the time spent on manual planning and administrative paperwork is minimized (Gonçalves, 2025).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2400">
                <a:latin typeface="Arial"/>
                <a:ea typeface="Calibri"/>
                <a:cs typeface="Arial"/>
              </a:rPr>
              <a:t>●</a:t>
            </a:r>
            <a:r>
              <a:rPr lang="en-US" sz="2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It enhances the precision of information since it uses formulas and structured and tabulated data to minimize the inaccuracy of the calculations.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2400">
                <a:latin typeface="Arial"/>
                <a:ea typeface="Calibri"/>
                <a:cs typeface="Arial"/>
              </a:rPr>
              <a:t>●</a:t>
            </a:r>
            <a:r>
              <a:rPr lang="en-US" sz="2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Excel charts, reports and summaries provide managers with opportunities to make more suitable decisions and planning.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spcBef>
                <a:spcPct val="20000"/>
              </a:spcBef>
            </a:pPr>
            <a:endParaRPr lang="en-US" sz="2400">
              <a:latin typeface="Arial"/>
              <a:ea typeface="Calibri"/>
              <a:cs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63F4AC-F340-8D2E-593C-CA22F8497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3189" y="2470599"/>
            <a:ext cx="4328120" cy="3059767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358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3333F-E4F3-F79B-7122-C5C8E00DB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748" y="1117535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4000" b="1">
                <a:latin typeface="Arial"/>
                <a:ea typeface="Calibri"/>
                <a:cs typeface="Arial"/>
              </a:rPr>
              <a:t>Limitations of using Excel</a:t>
            </a:r>
          </a:p>
          <a:p>
            <a:endParaRPr lang="en-US" sz="3600" b="1">
              <a:latin typeface="Arial"/>
              <a:cs typeface="Arial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772D2-1BAA-AD66-0D92-1E73B5630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987" y="2321865"/>
            <a:ext cx="4282984" cy="351194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>
                <a:latin typeface="Arial"/>
                <a:ea typeface="Calibri"/>
                <a:cs typeface="Arial"/>
              </a:rPr>
              <a:t>●</a:t>
            </a:r>
            <a:r>
              <a:rPr lang="en-US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Some of the staff who may not be confident, or computer savvy will have to be trained on how to use Excel functions.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2000">
                <a:latin typeface="Arial"/>
                <a:ea typeface="Calibri"/>
                <a:cs typeface="Arial"/>
              </a:rPr>
              <a:t>●</a:t>
            </a:r>
            <a:r>
              <a:rPr lang="en-US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Errors in data gathering can also remain in spreadsheets in the event of the wrong use of formulas or improper handling of files.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2000">
                <a:latin typeface="Arial"/>
                <a:ea typeface="Calibri"/>
                <a:cs typeface="Arial"/>
              </a:rPr>
              <a:t>●</a:t>
            </a:r>
            <a:r>
              <a:rPr lang="en-US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Excel may not have as many advanced systems as it does in specialized healthcare management software (Alcaraz-Martinez, et al. 2024).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457200" indent="-457200">
              <a:spcBef>
                <a:spcPct val="20000"/>
              </a:spcBef>
            </a:pPr>
            <a:endParaRPr lang="en-US" sz="2000">
              <a:latin typeface="Arial"/>
              <a:ea typeface="Calibri"/>
              <a:cs typeface="Arial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looking at a robot&#10;&#10;AI-generated content may be incorrect.">
            <a:extLst>
              <a:ext uri="{FF2B5EF4-FFF2-40B4-BE49-F238E27FC236}">
                <a16:creationId xmlns:a16="http://schemas.microsoft.com/office/drawing/2014/main" id="{225FF444-420F-230D-D0BD-819A807E55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807070"/>
            <a:ext cx="5628018" cy="3010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43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173C0-AC73-C234-5FCD-37078E6FB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Autofit/>
          </a:bodyPr>
          <a:lstStyle/>
          <a:p>
            <a:r>
              <a:rPr lang="en-GB" sz="3500" b="1">
                <a:latin typeface="Arial"/>
                <a:cs typeface="Arial"/>
              </a:rPr>
              <a:t>Communication and Collaboration tool</a:t>
            </a:r>
          </a:p>
        </p:txBody>
      </p:sp>
      <p:grpSp>
        <p:nvGrpSpPr>
          <p:cNvPr id="69" name="Group 68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70" name="Rectangle 6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3" name="Rectangle 72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Content Placeholder 4">
            <a:extLst>
              <a:ext uri="{FF2B5EF4-FFF2-40B4-BE49-F238E27FC236}">
                <a16:creationId xmlns:a16="http://schemas.microsoft.com/office/drawing/2014/main" id="{2ACA6FBB-340B-6DE0-A78E-48797E9A03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latin typeface="Arial"/>
                <a:ea typeface="+mn-lt"/>
                <a:cs typeface="Arial"/>
              </a:rPr>
              <a:t>Communication in society</a:t>
            </a:r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ea typeface="+mn-lt"/>
                <a:cs typeface="Arial"/>
              </a:rPr>
              <a:t>Development of communication tools</a:t>
            </a:r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ea typeface="+mn-lt"/>
                <a:cs typeface="Arial"/>
              </a:rPr>
              <a:t>Digital communication in organizations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>
              <a:latin typeface="Arial"/>
              <a:cs typeface="Arial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map of the earth with lights&#10;&#10;AI-generated content may be incorrect.">
            <a:extLst>
              <a:ext uri="{FF2B5EF4-FFF2-40B4-BE49-F238E27FC236}">
                <a16:creationId xmlns:a16="http://schemas.microsoft.com/office/drawing/2014/main" id="{B8202127-B8D1-4891-3E52-1A0255F64F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" b="3065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12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2E26FC-146D-4FFB-08B0-86370B77D8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525" y="6021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800" b="1" kern="1200">
                <a:latin typeface="Arial"/>
                <a:cs typeface="Arial"/>
              </a:rPr>
              <a:t>What is Microsoft Teams?</a:t>
            </a:r>
          </a:p>
          <a:p>
            <a:pPr algn="l"/>
            <a:endParaRPr lang="en-US" sz="5400" b="1" kern="120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607262-61B9-CD12-2605-331DA622F6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0866" y="4704933"/>
            <a:ext cx="4036333" cy="2618740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800">
                <a:highlight>
                  <a:srgbClr val="FFFFFF"/>
                </a:highlight>
                <a:latin typeface="Arial"/>
                <a:cs typeface="Arial"/>
              </a:rPr>
              <a:t>Digital communication tool</a:t>
            </a:r>
            <a:endParaRPr lang="en-US" sz="2800">
              <a:highlight>
                <a:srgbClr val="606060"/>
              </a:highlight>
              <a:latin typeface="Arial"/>
              <a:cs typeface="Arial"/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800">
                <a:highlight>
                  <a:srgbClr val="FFFFFF"/>
                </a:highlight>
                <a:latin typeface="Arial"/>
                <a:cs typeface="Arial"/>
              </a:rPr>
              <a:t>Support collaboration </a:t>
            </a:r>
            <a:endParaRPr lang="en-US" sz="2800">
              <a:highlight>
                <a:srgbClr val="606060"/>
              </a:highlight>
              <a:latin typeface="Arial"/>
              <a:cs typeface="Arial"/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800">
                <a:highlight>
                  <a:srgbClr val="FFFFFF"/>
                </a:highlight>
                <a:latin typeface="Arial"/>
                <a:cs typeface="Arial"/>
              </a:rPr>
              <a:t>Organizes teamwork</a:t>
            </a:r>
          </a:p>
          <a:p>
            <a:pPr marL="57150" algn="l"/>
            <a:r>
              <a:rPr lang="en-GB" sz="2800">
                <a:highlight>
                  <a:srgbClr val="FFFFFF"/>
                </a:highlight>
                <a:latin typeface="Arial"/>
                <a:cs typeface="Arial"/>
              </a:rPr>
              <a:t>(Lawson et al. ,2023; Mehta et al., 2020)</a:t>
            </a:r>
            <a:endParaRPr lang="en-US" sz="2800">
              <a:highlight>
                <a:srgbClr val="C6C6C6"/>
              </a:highlight>
              <a:latin typeface="Arial"/>
              <a:cs typeface="Arial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800">
              <a:highlight>
                <a:srgbClr val="FFFFFF"/>
              </a:highlight>
              <a:latin typeface="Arial"/>
              <a:cs typeface="Arial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800">
              <a:highlight>
                <a:srgbClr val="606060"/>
              </a:highlight>
              <a:latin typeface="Arial"/>
              <a:cs typeface="Arial"/>
            </a:endParaRPr>
          </a:p>
          <a:p>
            <a:pPr marL="114300" indent="-228600" algn="l">
              <a:buFont typeface="Arial" panose="020B0604020202020204" pitchFamily="34" charset="0"/>
              <a:buChar char="•"/>
            </a:pPr>
            <a:endParaRPr lang="en-US" sz="1700"/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Rectangle 6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1" name="Rectangle 70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4D26BD-B5A6-C874-383F-FD3D7B2E42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6945" y="666728"/>
            <a:ext cx="5507094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14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8924F-AE56-E60E-7CA7-9B5532C595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3284" y="764952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600" b="1" kern="1200">
                <a:latin typeface="Arial"/>
                <a:cs typeface="Arial"/>
              </a:rPr>
              <a:t>How Microsoft Teams Works</a:t>
            </a:r>
          </a:p>
          <a:p>
            <a:pPr algn="l"/>
            <a:endParaRPr lang="en-US" sz="4600" kern="1200">
              <a:latin typeface="Arial"/>
              <a:cs typeface="Arial"/>
            </a:endParaRPr>
          </a:p>
          <a:p>
            <a:pPr algn="l"/>
            <a:endParaRPr lang="en-US" sz="4600" kern="1200"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9650B7-1DD8-2047-9DD8-F10B835BCA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3283" y="4953537"/>
            <a:ext cx="4036333" cy="1709849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Chat communication 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Video meeting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File sharing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Real-time collaboration</a:t>
            </a:r>
          </a:p>
          <a:p>
            <a:pPr marL="57150" algn="l"/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(Mehta et al., 2020; Lawson et al., 203)</a:t>
            </a:r>
            <a:endParaRPr lang="en-US">
              <a:highlight>
                <a:srgbClr val="C6C6C6"/>
              </a:highlight>
              <a:latin typeface="Arial"/>
              <a:cs typeface="Arial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latin typeface="Arial"/>
              <a:cs typeface="Arial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784C47-42A4-0290-7231-F8434D06D9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2492" y="1953343"/>
            <a:ext cx="5536001" cy="2892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314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620CC8-A333-57BE-6BC6-F304D88527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9F67BF9-BF44-CA35-9CF3-F68179D5A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4643B6E-F235-571D-6F11-90F3775D1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99DBBD4-93B1-EA5E-6472-E0142A165D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3194233-0B31-6334-813F-D57499C1B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7637E90-EF72-ECCC-716E-BE9DD718E6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7C8C3130-3F47-9FCB-EC83-65DD94241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A955A-C73A-B13E-F3AD-E12E054646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631" y="924721"/>
            <a:ext cx="9942716" cy="12622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000" b="1">
                <a:latin typeface="Arial"/>
                <a:cs typeface="Arial"/>
              </a:rPr>
              <a:t>Advantages and Challenges of Microsoft Teams</a:t>
            </a:r>
            <a:endParaRPr lang="en-US" sz="3000">
              <a:latin typeface="Arial"/>
              <a:cs typeface="Arial"/>
            </a:endParaRPr>
          </a:p>
          <a:p>
            <a:pPr algn="l"/>
            <a:endParaRPr lang="en-US" sz="3000" b="1" kern="1200"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C3E867-F4B9-6892-878A-3F795DEFCA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5029" y="2659474"/>
            <a:ext cx="10005584" cy="36571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GB" sz="2800">
                <a:ea typeface="+mn-lt"/>
                <a:cs typeface="+mn-lt"/>
              </a:rPr>
              <a:t>(Waizenegger et al., 2020; Lawson et a., 2023)</a:t>
            </a:r>
            <a:endParaRPr lang="en-US" sz="2800">
              <a:ea typeface="+mn-lt"/>
              <a:cs typeface="+mn-lt"/>
            </a:endParaRPr>
          </a:p>
          <a:p>
            <a:pPr algn="just"/>
            <a:endParaRPr lang="en-US" sz="2800">
              <a:ea typeface="+mn-lt"/>
              <a:cs typeface="+mn-lt"/>
            </a:endParaRPr>
          </a:p>
          <a:p>
            <a:pPr marL="57150" algn="l"/>
            <a:r>
              <a:rPr lang="en-US" sz="2800">
                <a:latin typeface="Arial"/>
                <a:cs typeface="Arial"/>
              </a:rPr>
              <a:t>(</a:t>
            </a:r>
            <a:r>
              <a:rPr lang="en-US" sz="2800" err="1">
                <a:latin typeface="Arial"/>
                <a:cs typeface="Arial"/>
              </a:rPr>
              <a:t>Waizenegger</a:t>
            </a:r>
            <a:r>
              <a:rPr lang="en-US" sz="2800">
                <a:latin typeface="Arial"/>
                <a:cs typeface="Arial"/>
              </a:rPr>
              <a:t> et al., 2020; Lawson et a., 2023)</a:t>
            </a:r>
          </a:p>
          <a:p>
            <a:pPr marL="57150" algn="l"/>
            <a:endParaRPr lang="en-US" sz="2800">
              <a:latin typeface="Arial"/>
              <a:cs typeface="Arial"/>
            </a:endParaRPr>
          </a:p>
          <a:p>
            <a:pPr marL="57150" algn="l"/>
            <a:endParaRPr lang="en-US" sz="2800">
              <a:latin typeface="Arial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14A81B1-5747-66FF-11DB-5DF8D0DC5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BED060F-6156-58EF-2225-E1F2C6B1F26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37335118"/>
              </p:ext>
            </p:extLst>
          </p:nvPr>
        </p:nvGraphicFramePr>
        <p:xfrm>
          <a:off x="1138660" y="2772201"/>
          <a:ext cx="9762459" cy="28858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61973">
                  <a:extLst>
                    <a:ext uri="{9D8B030D-6E8A-4147-A177-3AD203B41FA5}">
                      <a16:colId xmlns:a16="http://schemas.microsoft.com/office/drawing/2014/main" val="865714541"/>
                    </a:ext>
                  </a:extLst>
                </a:gridCol>
                <a:gridCol w="5200486">
                  <a:extLst>
                    <a:ext uri="{9D8B030D-6E8A-4147-A177-3AD203B41FA5}">
                      <a16:colId xmlns:a16="http://schemas.microsoft.com/office/drawing/2014/main" val="3505083626"/>
                    </a:ext>
                  </a:extLst>
                </a:gridCol>
              </a:tblGrid>
              <a:tr h="461060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0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Advantages</a:t>
                      </a:r>
                    </a:p>
                  </a:txBody>
                  <a:tcPr marL="61255" marR="61255" marT="30623" marB="30623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52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0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Challenge</a:t>
                      </a:r>
                    </a:p>
                  </a:txBody>
                  <a:tcPr marL="61255" marR="61255" marT="30623" marB="30623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52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12034264"/>
                  </a:ext>
                </a:extLst>
              </a:tr>
              <a:tr h="905044">
                <a:tc>
                  <a:txBody>
                    <a:bodyPr/>
                    <a:lstStyle/>
                    <a:p>
                      <a:pPr lvl="0" algn="l">
                        <a:lnSpc>
                          <a:spcPts val="1425"/>
                        </a:lnSpc>
                        <a:buNone/>
                      </a:pPr>
                      <a:r>
                        <a:rPr lang="en-GB" sz="23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Information sharing</a:t>
                      </a:r>
                      <a:endParaRPr lang="en-US"/>
                    </a:p>
                  </a:txBody>
                  <a:tcPr marL="61255" marR="61255" marT="30623" marB="30623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52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3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Lack of user knowledge</a:t>
                      </a:r>
                      <a:endParaRPr lang="en-GB" sz="2300" b="0" i="0" u="none" strike="noStrike" noProof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lvl="0" algn="l">
                        <a:lnSpc>
                          <a:spcPts val="1425"/>
                        </a:lnSpc>
                        <a:buNone/>
                      </a:pP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1255" marR="61255" marT="30623" marB="30623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52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5565865"/>
                  </a:ext>
                </a:extLst>
              </a:tr>
              <a:tr h="905044">
                <a:tc>
                  <a:txBody>
                    <a:bodyPr/>
                    <a:lstStyle/>
                    <a:p>
                      <a:pPr lvl="0" algn="l">
                        <a:lnSpc>
                          <a:spcPts val="1425"/>
                        </a:lnSpc>
                        <a:buNone/>
                      </a:pPr>
                      <a:r>
                        <a:rPr lang="en-GB" sz="23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Real- time communication</a:t>
                      </a:r>
                      <a:endParaRPr lang="en-US"/>
                    </a:p>
                  </a:txBody>
                  <a:tcPr marL="61255" marR="61255" marT="30623" marB="30623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3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Internet connection required</a:t>
                      </a:r>
                      <a:endParaRPr lang="en-GB" sz="2300" b="0" i="0" u="none" strike="noStrike" noProof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lvl="0" algn="l">
                        <a:lnSpc>
                          <a:spcPts val="1425"/>
                        </a:lnSpc>
                        <a:buNone/>
                      </a:pP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1255" marR="61255" marT="30623" marB="30623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5102936"/>
                  </a:ext>
                </a:extLst>
              </a:tr>
              <a:tr h="614747">
                <a:tc>
                  <a:txBody>
                    <a:bodyPr/>
                    <a:lstStyle/>
                    <a:p>
                      <a:pPr lvl="0" algn="l">
                        <a:lnSpc>
                          <a:spcPts val="1425"/>
                        </a:lnSpc>
                        <a:buNone/>
                      </a:pPr>
                      <a:r>
                        <a:rPr lang="en-GB" sz="2300" b="0" i="0" u="none" strike="noStrike" noProof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Work coordination</a:t>
                      </a:r>
                      <a:endParaRPr lang="en-US"/>
                    </a:p>
                  </a:txBody>
                  <a:tcPr marL="61255" marR="61255" marT="30623" marB="30623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000" b="0" i="0" u="none" strike="noStrike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Data security required</a:t>
                      </a:r>
                    </a:p>
                  </a:txBody>
                  <a:tcPr marL="61255" marR="61255" marT="30623" marB="30623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2999546"/>
                  </a:ext>
                </a:extLst>
              </a:tr>
            </a:tbl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883D5526-E36D-142B-981A-9D8C00458A8E}"/>
              </a:ext>
            </a:extLst>
          </p:cNvPr>
          <p:cNvSpPr txBox="1">
            <a:spLocks/>
          </p:cNvSpPr>
          <p:nvPr/>
        </p:nvSpPr>
        <p:spPr>
          <a:xfrm>
            <a:off x="998989" y="3032871"/>
            <a:ext cx="4391237" cy="62351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US" sz="2400">
                <a:latin typeface="Arial"/>
                <a:cs typeface="Arial"/>
              </a:rPr>
            </a:br>
            <a:endParaRPr lang="en-GB" sz="2400">
              <a:latin typeface="Arial"/>
              <a:cs typeface="Arial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6BAAAEA-4ECB-7687-2DB1-9DFB86C41225}"/>
              </a:ext>
            </a:extLst>
          </p:cNvPr>
          <p:cNvSpPr txBox="1">
            <a:spLocks/>
          </p:cNvSpPr>
          <p:nvPr/>
        </p:nvSpPr>
        <p:spPr>
          <a:xfrm>
            <a:off x="1041099" y="5912429"/>
            <a:ext cx="6486737" cy="33275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(Waizenegger et al., 2020; Lawson et a., 2023)</a:t>
            </a:r>
            <a:br>
              <a:rPr lang="en-US" sz="2000">
                <a:latin typeface="Arial"/>
                <a:cs typeface="Arial"/>
              </a:rPr>
            </a:br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4364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BB55EE-5A0C-C13A-CAB9-289753DFB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b="1">
                <a:highlight>
                  <a:srgbClr val="FFFFFF"/>
                </a:highlight>
                <a:latin typeface="Arial"/>
                <a:cs typeface="Arial"/>
              </a:rPr>
              <a:t>Application in Greenfield Home</a:t>
            </a:r>
            <a:endParaRPr lang="en-US" sz="4800" b="1">
              <a:highlight>
                <a:srgbClr val="C6C6C6"/>
              </a:highlight>
              <a:latin typeface="Arial"/>
              <a:cs typeface="Arial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812A95-4977-6061-5285-4B032303B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398" y="3692377"/>
            <a:ext cx="4530898" cy="249645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Arial"/>
              <a:buChar char="•"/>
            </a:pPr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Communication between staff</a:t>
            </a:r>
            <a:endParaRPr lang="en-US" sz="2400">
              <a:highlight>
                <a:srgbClr val="C6C6C6"/>
              </a:highlight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Communication with patients</a:t>
            </a:r>
            <a:endParaRPr lang="en-US" sz="2400">
              <a:highlight>
                <a:srgbClr val="C6C6C6"/>
              </a:highlight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Sharing patient information</a:t>
            </a:r>
            <a:endParaRPr lang="en-US" sz="2400">
              <a:highlight>
                <a:srgbClr val="C6C6C6"/>
              </a:highlight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Online meetings</a:t>
            </a:r>
            <a:endParaRPr lang="en-US" sz="2400">
              <a:highlight>
                <a:srgbClr val="C6C6C6"/>
              </a:highlight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Work coordination</a:t>
            </a:r>
            <a:endParaRPr lang="en-US" sz="2400">
              <a:highlight>
                <a:srgbClr val="C6C6C6"/>
              </a:highlight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Staff supervision</a:t>
            </a:r>
            <a:endParaRPr lang="en-US" sz="2400">
              <a:highlight>
                <a:srgbClr val="C6C6C6"/>
              </a:highlight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Remote care support</a:t>
            </a:r>
            <a:endParaRPr lang="en-US" sz="2400">
              <a:highlight>
                <a:srgbClr val="C6C6C6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(Mehta et al., 2020; Lawson et al., 2023)</a:t>
            </a:r>
            <a:endParaRPr lang="en-GB" sz="2400">
              <a:highlight>
                <a:srgbClr val="C6C6C6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2000">
              <a:highlight>
                <a:srgbClr val="C6C6C6"/>
              </a:highlight>
              <a:latin typeface="Aptos"/>
              <a:cs typeface="Arial"/>
            </a:endParaRPr>
          </a:p>
          <a:p>
            <a:pPr marL="0" indent="0">
              <a:buFont typeface="Arial"/>
              <a:buNone/>
            </a:pPr>
            <a:endParaRPr lang="en-GB" sz="20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US" sz="2000">
              <a:latin typeface="Arial"/>
              <a:cs typeface="Arial"/>
            </a:endParaRPr>
          </a:p>
        </p:txBody>
      </p:sp>
      <p:pic>
        <p:nvPicPr>
          <p:cNvPr id="3" name="Picture 2" descr="A group of people sitting at a table using devices&#10;&#10;AI-generated content may be incorrect.">
            <a:extLst>
              <a:ext uri="{FF2B5EF4-FFF2-40B4-BE49-F238E27FC236}">
                <a16:creationId xmlns:a16="http://schemas.microsoft.com/office/drawing/2014/main" id="{09D1EB07-099B-05FC-875B-6CBEAA8BA2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11532" y="2796294"/>
            <a:ext cx="5150277" cy="3090166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990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873" y="908298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3000" b="1">
                <a:latin typeface="Arial"/>
                <a:cs typeface="Arial"/>
              </a:rPr>
              <a:t>Action Plan for the Greenfield Home Care Agency </a:t>
            </a:r>
            <a:endParaRPr lang="en-US" sz="3000" b="1">
              <a:latin typeface="Arial"/>
              <a:cs typeface="Arial"/>
            </a:endParaRPr>
          </a:p>
          <a:p>
            <a:endParaRPr lang="en-GB" sz="3000" b="1">
              <a:latin typeface="Arial"/>
              <a:cs typeface="Arial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3872" y="2940404"/>
            <a:ext cx="4530898" cy="363945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400">
                <a:latin typeface="Arial"/>
                <a:ea typeface="+mn-lt"/>
                <a:cs typeface="Arial"/>
              </a:rPr>
              <a:t>For the optimal functioning and management of the system for the Greenfield Home Care Agency: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GB" sz="2400" b="1">
                <a:latin typeface="Arial"/>
                <a:ea typeface="+mn-lt"/>
                <a:cs typeface="Arial"/>
              </a:rPr>
              <a:t>Secure access: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>
                <a:latin typeface="Arial"/>
                <a:ea typeface="+mn-lt"/>
                <a:cs typeface="Arial"/>
              </a:rPr>
              <a:t>Protection data, telephone numbers, email address  account like fingerprint, password 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D1FEAF-F83E-3BA9-1C74-97EB32077C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-10800000" flipV="1">
            <a:off x="5801243" y="2805474"/>
            <a:ext cx="5150277" cy="3051753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799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02A892-BC03-9D94-5E38-D72041234A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607A0-0733-70FC-E492-FF5A96356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908298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3000" b="1">
                <a:latin typeface="Arial"/>
                <a:cs typeface="Arial"/>
              </a:rPr>
              <a:t>Action Plan for the Greenfield Home Care Agency </a:t>
            </a:r>
            <a:endParaRPr lang="en-US" sz="3000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E8A35-A0F3-300A-A244-219B1D9CE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388956"/>
            <a:ext cx="4530898" cy="363945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endParaRPr lang="en-GB" sz="17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>
                <a:latin typeface="Arial"/>
                <a:ea typeface="+mn-lt"/>
                <a:cs typeface="Arial"/>
              </a:rPr>
              <a:t>2. </a:t>
            </a:r>
            <a:r>
              <a:rPr lang="en-GB" sz="2400" b="1">
                <a:latin typeface="Arial"/>
                <a:ea typeface="+mn-lt"/>
                <a:cs typeface="Arial"/>
              </a:rPr>
              <a:t>Data Management: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>
                <a:latin typeface="Arial"/>
                <a:ea typeface="+mn-lt"/>
                <a:cs typeface="Arial"/>
              </a:rPr>
              <a:t>Collecting, storing, and protecting data securely,  like Medical visits, medications, and health insurance subscriptions; medical records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>
                <a:latin typeface="Arial"/>
                <a:ea typeface="+mn-lt"/>
                <a:cs typeface="Arial"/>
              </a:rPr>
              <a:t>3. Email awareness: 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>
                <a:latin typeface="Arial"/>
                <a:ea typeface="+mn-lt"/>
                <a:cs typeface="Arial"/>
              </a:rPr>
              <a:t>Not open. Inspected attachment 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>
                <a:latin typeface="Arial"/>
                <a:ea typeface="+mn-lt"/>
                <a:cs typeface="Arial"/>
              </a:rPr>
              <a:t>Check  the sender ,match the sender name 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>
                <a:latin typeface="Arial"/>
                <a:ea typeface="+mn-lt"/>
                <a:cs typeface="Arial"/>
              </a:rPr>
              <a:t>Not reply </a:t>
            </a:r>
            <a:endParaRPr lang="en-GB" sz="2400">
              <a:latin typeface="Arial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D109DA-963A-0466-0754-3C9EAEFD73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585" y="2653076"/>
            <a:ext cx="5150277" cy="3115917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14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81EB02-85E1-2929-5D5A-DB92897B95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532A9D-C23B-7488-9B91-9A9B4D58A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Checklist for Digital Safety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7738C-85DA-7C7E-3CEC-BB38E03F00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729851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latin typeface="Arial"/>
                <a:cs typeface="Arial"/>
              </a:rPr>
              <a:t>Protecting personal data.</a:t>
            </a:r>
          </a:p>
          <a:p>
            <a:r>
              <a:rPr lang="en-GB">
                <a:latin typeface="Arial"/>
                <a:cs typeface="Arial"/>
              </a:rPr>
              <a:t>Network security.</a:t>
            </a:r>
          </a:p>
          <a:p>
            <a:r>
              <a:rPr lang="en-GB">
                <a:latin typeface="Arial"/>
                <a:cs typeface="Arial"/>
              </a:rPr>
              <a:t>How benefit digital safety.</a:t>
            </a:r>
          </a:p>
          <a:p>
            <a:r>
              <a:rPr lang="en-GB">
                <a:latin typeface="Arial"/>
                <a:cs typeface="Arial"/>
              </a:rPr>
              <a:t>Response and reporting.</a:t>
            </a:r>
          </a:p>
          <a:p>
            <a:pPr marL="0" indent="0">
              <a:buNone/>
            </a:pPr>
            <a:endParaRPr lang="en-GB" sz="2400">
              <a:latin typeface="Arial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</p:txBody>
      </p:sp>
      <p:pic>
        <p:nvPicPr>
          <p:cNvPr id="4" name="Picture 3" descr="A blue screen with a person&amp;#39;s face&#10;&#10;AI-generated content may be incorrect.">
            <a:extLst>
              <a:ext uri="{FF2B5EF4-FFF2-40B4-BE49-F238E27FC236}">
                <a16:creationId xmlns:a16="http://schemas.microsoft.com/office/drawing/2014/main" id="{5BB4F7E9-EF46-CCF1-4A8A-3ECE9F9A85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11532" y="2725478"/>
            <a:ext cx="5150277" cy="323179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264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2E42E-3F9C-2838-6033-F0B4DE020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Conclusion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EA357C4-0075-6DEA-C9FC-C782BC5F1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826323"/>
            <a:ext cx="10497239" cy="30660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Society and technology change</a:t>
            </a:r>
            <a:endParaRPr lang="en-US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Organisations must adapt</a:t>
            </a:r>
            <a:endParaRPr lang="en-US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Improve work efficiency</a:t>
            </a:r>
            <a:endParaRPr lang="en-US"/>
          </a:p>
          <a:p>
            <a:pPr marL="457200" indent="-457200"/>
            <a:r>
              <a:rPr lang="en-GB" sz="2600">
                <a:highlight>
                  <a:srgbClr val="FFFFFF"/>
                </a:highlight>
                <a:latin typeface="Arial"/>
                <a:cs typeface="Arial"/>
              </a:rPr>
              <a:t>We demonstrated why Microsoft Office 365 is the best digitaloption.</a:t>
            </a:r>
            <a:endParaRPr lang="en-US" sz="26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US">
              <a:highlight>
                <a:srgbClr val="C6C6C6"/>
              </a:highlight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65794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77C69B-F180-1099-7298-25BCF6C2E1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3A0EDF6-1C4A-E3D8-CE30-7C10D19C8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8449454-408F-25CC-38BC-981C69525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8B5BED3-79B4-FD72-70BD-B238A8F31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93CC238-E1C6-068A-92AD-6D71C4588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81DC0C28-7D74-D702-21CB-B378F18D9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87B3F-8E73-7B9F-EA0B-32F237024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Conclusion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E02178B-B540-2A76-D127-4D6379828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2528387-3623-64C0-FD28-2A06D76E4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826323"/>
            <a:ext cx="10497239" cy="306603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>
              <a:highlight>
                <a:srgbClr val="FFFFFF"/>
              </a:highlight>
              <a:latin typeface="Arial"/>
              <a:cs typeface="Arial"/>
            </a:endParaRPr>
          </a:p>
          <a:p>
            <a:pPr marL="457200" indent="-457200"/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The key areas that require improvement are productivity,  communication and security.</a:t>
            </a:r>
          </a:p>
          <a:p>
            <a:pPr marL="457200" indent="-457200"/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It is easier to adapt and learn.</a:t>
            </a:r>
          </a:p>
          <a:p>
            <a:pPr marL="457200" indent="-457200"/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This allows faster and safer implementation.</a:t>
            </a:r>
          </a:p>
          <a:p>
            <a:pPr marL="0" indent="0">
              <a:buNone/>
            </a:pPr>
            <a:endParaRPr lang="en-GB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b="1">
                <a:highlight>
                  <a:srgbClr val="FFFFFF"/>
                </a:highlight>
                <a:latin typeface="Arial"/>
                <a:cs typeface="Arial"/>
              </a:rPr>
              <a:t>Welcome Greenfield Hom Care Agency, to the technological era.</a:t>
            </a:r>
          </a:p>
          <a:p>
            <a:pPr marL="457200" indent="-457200"/>
            <a:endParaRPr lang="en-GB">
              <a:highlight>
                <a:srgbClr val="FFFFFF"/>
              </a:highlight>
              <a:latin typeface="Arial"/>
              <a:cs typeface="Arial"/>
            </a:endParaRPr>
          </a:p>
          <a:p>
            <a:pPr marL="457200" indent="-457200"/>
            <a:endParaRPr lang="en-GB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US">
              <a:highlight>
                <a:srgbClr val="C6C6C6"/>
              </a:highlight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67964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1E7872-C35B-DE04-C8D2-AA99F2B98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33B41-2888-EF80-8632-D68118436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latin typeface="Arial"/>
                <a:cs typeface="Arial"/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BAE98-3054-5F1D-E445-1C88D7560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spcBef>
                <a:spcPct val="20000"/>
              </a:spcBef>
              <a:buNone/>
            </a:pPr>
            <a:endParaRPr lang="en-US" sz="2400"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latin typeface="Arial"/>
              <a:ea typeface="Calibri"/>
              <a:cs typeface="Arial"/>
            </a:endParaRPr>
          </a:p>
          <a:p>
            <a:pPr>
              <a:spcBef>
                <a:spcPct val="20000"/>
              </a:spcBef>
              <a:buFont typeface="Arial"/>
              <a:buChar char="•"/>
            </a:pPr>
            <a:endParaRPr lang="en-US" sz="2400">
              <a:latin typeface="Arial"/>
              <a:ea typeface="Calibri"/>
              <a:cs typeface="Arial"/>
            </a:endParaRP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34046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E9AA07-2B9D-EDCA-B6AC-EDD32B742D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3649BF3-B2F2-0059-AE9E-91308CD33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263D1F9-2DAB-A35E-CE2D-45E56EAF3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E785888-EE3E-A09B-6DB8-CCDE3524F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632DC78-2589-BFA3-3DA3-7B7E33171D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5F65B7F-3514-2EA3-6668-19CBA641D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01DA8410-460D-D6FC-1001-81414F336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33C09D-6EFE-52E7-0B69-4E7456C9D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Arial"/>
                <a:cs typeface="Arial"/>
              </a:rPr>
              <a:t>Reference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25952-C663-4179-49F5-AEA445CCD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9009" y="4131828"/>
            <a:ext cx="9452274" cy="191910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Alcaraz-Martinez, R., Ribera, M., Roig-Marcelino, J. and Pascual-Almenara, A. (2024)Can we create accessible charts with Microsoft Excel? A review of possibilities and limits, with a special focus on users with low vision. Proceedings of the XXIV International Conference on Human Computer Interaction, pp.1–13. Available at: </a:t>
            </a:r>
            <a:r>
              <a:rPr lang="en-GB" sz="2400">
                <a:solidFill>
                  <a:srgbClr val="000000"/>
                </a:solidFill>
                <a:latin typeface="Arial"/>
                <a:ea typeface="+mn-lt"/>
                <a:cs typeface="Arial"/>
                <a:hlinkClick r:id="rId2"/>
              </a:rPr>
              <a:t>https://dl.acm.org/</a:t>
            </a:r>
            <a:r>
              <a:rPr lang="en-GB" sz="2400" err="1">
                <a:solidFill>
                  <a:srgbClr val="000000"/>
                </a:solidFill>
                <a:latin typeface="Arial"/>
                <a:ea typeface="+mn-lt"/>
                <a:cs typeface="Arial"/>
                <a:hlinkClick r:id="rId2"/>
              </a:rPr>
              <a:t>doi</a:t>
            </a:r>
            <a:r>
              <a:rPr lang="en-GB" sz="2400">
                <a:solidFill>
                  <a:srgbClr val="000000"/>
                </a:solidFill>
                <a:latin typeface="Arial"/>
                <a:ea typeface="+mn-lt"/>
                <a:cs typeface="Arial"/>
                <a:hlinkClick r:id="rId2"/>
              </a:rPr>
              <a:t>/abs/10.1145/3657242.3657243⁠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>
              <a:latin typeface="Arial"/>
              <a:cs typeface="Arial"/>
            </a:endParaRPr>
          </a:p>
          <a:p>
            <a:endParaRPr lang="en-GB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ct val="20000"/>
              </a:spcBef>
              <a:buNone/>
            </a:pPr>
            <a:endParaRPr lang="en-GB" sz="2300">
              <a:latin typeface="Arial"/>
              <a:ea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</a:pPr>
            <a:endParaRPr lang="en-US" sz="2400">
              <a:latin typeface="Arial"/>
              <a:ea typeface="Calibri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A70E17A-67B8-F603-4569-5F81B9EC7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4135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46EA0E-BE09-45FE-91DD-282AC9D10C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CE8ACB-C93A-2D98-056F-7993B77213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9771DE8-48AD-4F6D-9523-A6D6D1BD3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BA701F5-255B-EA57-EF36-DE91101D6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BFDE273-A274-884C-22CB-3470936D9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E6BB95F-2643-10EE-844F-51F09A9B5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8825475D-DA94-6BDF-1460-AC934E004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B728EA-F21F-86B5-BBE6-170E28D49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Arial"/>
                <a:cs typeface="Arial"/>
              </a:rPr>
              <a:t>Reference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BB88C-8E3D-37FE-097C-D8B7FC2D6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4186" y="4942027"/>
            <a:ext cx="9452274" cy="191910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100000"/>
              </a:lnSpc>
              <a:spcBef>
                <a:spcPct val="20000"/>
              </a:spcBef>
              <a:buNone/>
            </a:pPr>
            <a:endParaRPr lang="en-US" sz="2400">
              <a:latin typeface="Arial"/>
              <a:ea typeface="Calibri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Gonçalves, R.A. (2025)Microsoft Excel and conceptual silencing: challenges for statistical literacy in the digital age. Editora Impacto </a:t>
            </a:r>
            <a:r>
              <a:rPr lang="en-GB" sz="2400" err="1">
                <a:latin typeface="Arial"/>
                <a:ea typeface="+mn-lt"/>
                <a:cs typeface="Arial"/>
              </a:rPr>
              <a:t>Científico</a:t>
            </a:r>
            <a:r>
              <a:rPr lang="en-GB" sz="2400">
                <a:latin typeface="Arial"/>
                <a:ea typeface="+mn-lt"/>
                <a:cs typeface="Arial"/>
              </a:rPr>
              <a:t>, pp.107–127. Available at: </a:t>
            </a:r>
            <a:r>
              <a:rPr lang="en-GB" sz="2400">
                <a:latin typeface="Arial"/>
                <a:ea typeface="+mn-lt"/>
                <a:cs typeface="Arial"/>
                <a:hlinkClick r:id="rId2"/>
              </a:rPr>
              <a:t>https://periodicos.newsciencepub.com/</a:t>
            </a:r>
            <a:r>
              <a:rPr lang="en-GB" sz="2400" err="1">
                <a:latin typeface="Arial"/>
                <a:ea typeface="+mn-lt"/>
                <a:cs typeface="Arial"/>
                <a:hlinkClick r:id="rId2"/>
              </a:rPr>
              <a:t>editoraimpacto</a:t>
            </a:r>
            <a:r>
              <a:rPr lang="en-GB" sz="2400">
                <a:latin typeface="Arial"/>
                <a:ea typeface="+mn-lt"/>
                <a:cs typeface="Arial"/>
                <a:hlinkClick r:id="rId2"/>
              </a:rPr>
              <a:t>/article/view/8207⁠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Guilmette, A., Kegg, D. and Fisher, E. (2023)</a:t>
            </a:r>
          </a:p>
          <a:p>
            <a:pPr marL="0" indent="0">
              <a:buNone/>
            </a:pPr>
            <a:r>
              <a:rPr lang="en-GB" sz="2400">
                <a:latin typeface="Arial"/>
                <a:ea typeface="+mn-lt"/>
                <a:cs typeface="Arial"/>
              </a:rPr>
              <a:t>Microsoft 365 Administration Inside Out. Microsoft Press. Available at: </a:t>
            </a:r>
            <a:r>
              <a:rPr lang="en-GB" sz="2400">
                <a:latin typeface="Arial"/>
                <a:ea typeface="+mn-lt"/>
                <a:cs typeface="Arial"/>
                <a:hlinkClick r:id="rId3"/>
              </a:rPr>
              <a:t>https://books.google.com⁠</a:t>
            </a:r>
            <a:endParaRPr lang="en-GB" sz="2400">
              <a:latin typeface="Arial"/>
              <a:cs typeface="Arial"/>
            </a:endParaRPr>
          </a:p>
          <a:p>
            <a:pPr>
              <a:buFont typeface="Arial,Sans-Serif" panose="020B0604020202020204" pitchFamily="34" charset="0"/>
              <a:buChar char="•"/>
            </a:pPr>
            <a:endParaRPr lang="en-GB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ct val="20000"/>
              </a:spcBef>
              <a:buNone/>
            </a:pPr>
            <a:endParaRPr lang="en-GB" sz="2400">
              <a:latin typeface="Arial"/>
              <a:ea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</a:pPr>
            <a:endParaRPr lang="en-GB" sz="2400">
              <a:latin typeface="Arial"/>
              <a:ea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</a:pPr>
            <a:endParaRPr lang="en-US" sz="2400"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ct val="20000"/>
              </a:spcBef>
              <a:buNone/>
            </a:pPr>
            <a:endParaRPr lang="en-US" sz="2400"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latin typeface="Arial"/>
              <a:ea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endParaRPr lang="en-US" sz="2400">
              <a:latin typeface="Arial"/>
              <a:ea typeface="Calibri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2CF1081-CE49-7E5A-B372-98BC8807B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41694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2DB6291-BB6C-85D9-0682-C3D5E98E31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822AEC-338D-A5C0-0071-E28682230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DD9614-ABD4-987B-389B-4ABFB3E80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18BDC1F-C6BB-3DAD-B2DD-B3B916289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1523447-68E9-6E5C-FA88-FED340231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2485A81-2ED1-0EB9-93FD-EC2513A360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9BCD060-9D6C-8F49-8CC6-702A4AB4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FE51D-287B-4BF8-0488-FF219CD1E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Arial"/>
                <a:cs typeface="Arial"/>
              </a:rPr>
              <a:t>Reference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B94D7-E177-4E6D-AA92-52D56E27B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4187" y="5092310"/>
            <a:ext cx="9452274" cy="1919103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0000"/>
              </a:lnSpc>
              <a:spcBef>
                <a:spcPct val="20000"/>
              </a:spcBef>
            </a:pPr>
            <a:endParaRPr lang="en-US" sz="24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2400">
              <a:latin typeface="Arial"/>
              <a:ea typeface="Calibri"/>
              <a:cs typeface="Arial"/>
            </a:endParaRPr>
          </a:p>
          <a:p>
            <a:endParaRPr lang="en-US" sz="2400">
              <a:latin typeface="Arial"/>
              <a:ea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</a:pPr>
            <a:endParaRPr lang="en-GB" sz="2400">
              <a:latin typeface="Arial"/>
              <a:ea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</a:pPr>
            <a:r>
              <a:rPr lang="en-GB">
                <a:latin typeface="Arial"/>
                <a:ea typeface="Calibri"/>
                <a:cs typeface="Arial"/>
              </a:rPr>
              <a:t>Lawson, L, et at. (2023) Future Healthcare Journal.</a:t>
            </a:r>
            <a:endParaRPr lang="en-US">
              <a:latin typeface="Arial"/>
              <a:ea typeface="Calibri"/>
              <a:cs typeface="Arial"/>
            </a:endParaRPr>
          </a:p>
          <a:p>
            <a:r>
              <a:rPr lang="en-GB">
                <a:latin typeface="Arial"/>
                <a:ea typeface="Calibri"/>
                <a:cs typeface="Arial"/>
              </a:rPr>
              <a:t>Leonardi, P., Huysman, M. and </a:t>
            </a:r>
            <a:r>
              <a:rPr lang="en-GB" err="1">
                <a:latin typeface="Arial"/>
                <a:ea typeface="Calibri"/>
                <a:cs typeface="Arial"/>
              </a:rPr>
              <a:t>Steinfield</a:t>
            </a:r>
            <a:r>
              <a:rPr lang="en-GB">
                <a:latin typeface="Arial"/>
                <a:ea typeface="Calibri"/>
                <a:cs typeface="Arial"/>
              </a:rPr>
              <a:t>, C. (2013) Journal of Computer-Mediates Communication.</a:t>
            </a:r>
            <a:endParaRPr lang="en-US">
              <a:latin typeface="Arial"/>
              <a:ea typeface="Calibri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Magar, R. (2025)Data analysis in Excel and R: a comparative evaluation. Available at: </a:t>
            </a:r>
            <a:r>
              <a:rPr lang="en-GB">
                <a:latin typeface="Arial"/>
                <a:ea typeface="+mn-lt"/>
                <a:cs typeface="Arial"/>
                <a:hlinkClick r:id="rId2"/>
              </a:rPr>
              <a:t>https://www.researchsquare.com/article/rs-8299990/latest⁠</a:t>
            </a: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buFont typeface="Arial,Sans-Serif" panose="020B0604020202020204" pitchFamily="34" charset="0"/>
            </a:pPr>
            <a:endParaRPr lang="en-GB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2400">
              <a:latin typeface="Arial"/>
              <a:ea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</a:pPr>
            <a:endParaRPr lang="en-GB" sz="2400">
              <a:latin typeface="Arial"/>
              <a:ea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</a:pPr>
            <a:endParaRPr lang="en-US" sz="2400"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ct val="20000"/>
              </a:spcBef>
              <a:buNone/>
            </a:pPr>
            <a:endParaRPr lang="en-US" sz="2400"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latin typeface="Arial"/>
              <a:ea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endParaRPr lang="en-US" sz="2400">
              <a:latin typeface="Arial"/>
              <a:ea typeface="Calibri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846ED90-59DE-19BF-E9FB-D2F6F23E5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69397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94C661-6CC5-0D06-77D7-296AD5D44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latin typeface="Arial"/>
                <a:cs typeface="Arial"/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9E669-D8B9-1A47-49A1-33E198BBF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3469" y="3367821"/>
            <a:ext cx="9941319" cy="312465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 err="1">
                <a:latin typeface="Arial"/>
                <a:ea typeface="+mn-lt"/>
                <a:cs typeface="Arial"/>
              </a:rPr>
              <a:t>Marmerare</a:t>
            </a:r>
            <a:r>
              <a:rPr lang="en-GB" sz="2400">
                <a:latin typeface="Arial"/>
                <a:ea typeface="+mn-lt"/>
                <a:cs typeface="Arial"/>
              </a:rPr>
              <a:t>, S. and Siregar, R. (2024)Effectivity of the Microsoft Excel application on student understanding in statistics courses. Indonesian Journal of Education and Social Humanities, 1(2), pp.9–19. Available at: </a:t>
            </a:r>
            <a:r>
              <a:rPr lang="en-GB" sz="2400">
                <a:latin typeface="Arial"/>
                <a:ea typeface="+mn-lt"/>
                <a:cs typeface="Arial"/>
                <a:hlinkClick r:id="rId2"/>
              </a:rPr>
              <a:t>https://journal.mgedukasia.or.id/</a:t>
            </a:r>
            <a:r>
              <a:rPr lang="en-GB" sz="2400" err="1">
                <a:latin typeface="Arial"/>
                <a:ea typeface="+mn-lt"/>
                <a:cs typeface="Arial"/>
                <a:hlinkClick r:id="rId2"/>
              </a:rPr>
              <a:t>index.php</a:t>
            </a:r>
            <a:r>
              <a:rPr lang="en-GB" sz="2400">
                <a:latin typeface="Arial"/>
                <a:ea typeface="+mn-lt"/>
                <a:cs typeface="Arial"/>
                <a:hlinkClick r:id="rId2"/>
              </a:rPr>
              <a:t>/</a:t>
            </a:r>
            <a:r>
              <a:rPr lang="en-GB" sz="2400" err="1">
                <a:latin typeface="Arial"/>
                <a:ea typeface="+mn-lt"/>
                <a:cs typeface="Arial"/>
                <a:hlinkClick r:id="rId2"/>
              </a:rPr>
              <a:t>jiesh</a:t>
            </a:r>
            <a:r>
              <a:rPr lang="en-GB" sz="2400">
                <a:latin typeface="Arial"/>
                <a:ea typeface="+mn-lt"/>
                <a:cs typeface="Arial"/>
                <a:hlinkClick r:id="rId2"/>
              </a:rPr>
              <a:t>/article/view/60⁠</a:t>
            </a:r>
            <a:endParaRPr lang="en-GB" sz="2400">
              <a:latin typeface="Arial"/>
              <a:ea typeface="+mn-lt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Mehta, J., Burgess, A., et al., (2020) BMJ Health &amp; Care Informatics.</a:t>
            </a:r>
          </a:p>
          <a:p>
            <a:r>
              <a:rPr lang="en-US" sz="2400">
                <a:latin typeface="Arial"/>
                <a:ea typeface="+mn-lt"/>
                <a:cs typeface="Arial"/>
              </a:rPr>
              <a:t>Microsoft (2023) Microsof365overview.https://www.microsoft.com/microsoft-365</a:t>
            </a:r>
            <a:endParaRPr lang="en-GB" sz="2400">
              <a:latin typeface="Arial"/>
              <a:cs typeface="Arial"/>
            </a:endParaRPr>
          </a:p>
          <a:p>
            <a:pPr>
              <a:buFont typeface="Arial"/>
            </a:pPr>
            <a:r>
              <a:rPr lang="en-GB" sz="2400" err="1">
                <a:latin typeface="Arial"/>
                <a:ea typeface="+mn-lt"/>
                <a:cs typeface="Arial"/>
              </a:rPr>
              <a:t>Waizenegger</a:t>
            </a:r>
            <a:r>
              <a:rPr lang="en-GB" sz="2400">
                <a:latin typeface="Arial"/>
                <a:ea typeface="+mn-lt"/>
                <a:cs typeface="Arial"/>
              </a:rPr>
              <a:t>, L., McKenna, B., Cai, W. and Bendz, T. (2020) European Journal of Information Systems.</a:t>
            </a:r>
          </a:p>
          <a:p>
            <a:pPr marL="571500" indent="-342900"/>
            <a:endParaRPr lang="en-GB" sz="2400">
              <a:latin typeface="Arial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03402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Digital Skills and Research Methods LCHS4007              Lecturer name: Brian Mashumba   </vt:lpstr>
      <vt:lpstr>Acknowledgement of the use of AI</vt:lpstr>
      <vt:lpstr>Agenda</vt:lpstr>
      <vt:lpstr>Introduction</vt:lpstr>
      <vt:lpstr>Introduction to Greenfield Home Care Agency </vt:lpstr>
      <vt:lpstr>Previous System of Working </vt:lpstr>
      <vt:lpstr>Problems with the Previous System </vt:lpstr>
      <vt:lpstr>Introduction of the New Digital System</vt:lpstr>
      <vt:lpstr> How excel improves task efficiency</vt:lpstr>
      <vt:lpstr>Benefits of the New System </vt:lpstr>
      <vt:lpstr>Limitations of using Excel </vt:lpstr>
      <vt:lpstr>Communication and Collaboration tool</vt:lpstr>
      <vt:lpstr>What is Microsoft Teams? </vt:lpstr>
      <vt:lpstr>How Microsoft Teams Works  </vt:lpstr>
      <vt:lpstr>Advantages and Challenges of Microsoft Teams </vt:lpstr>
      <vt:lpstr>Application in Greenfield Home</vt:lpstr>
      <vt:lpstr>Action Plan for the Greenfield Home Care Agency  </vt:lpstr>
      <vt:lpstr>Action Plan for the Greenfield Home Care Agency  </vt:lpstr>
      <vt:lpstr>Checklist for Digital Safety</vt:lpstr>
      <vt:lpstr>Conclusion</vt:lpstr>
      <vt:lpstr>Conclusion</vt:lpstr>
      <vt:lpstr>Thank you</vt:lpstr>
      <vt:lpstr>Reference </vt:lpstr>
      <vt:lpstr>Reference </vt:lpstr>
      <vt:lpstr>Reference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LCHS4007  Assessment 1: Group  Presentation</dc:title>
  <dc:creator>Shaila Hussain</dc:creator>
  <cp:revision>4</cp:revision>
  <dcterms:created xsi:type="dcterms:W3CDTF">2025-07-04T16:22:41Z</dcterms:created>
  <dcterms:modified xsi:type="dcterms:W3CDTF">2026-03-15T12:19:37Z</dcterms:modified>
</cp:coreProperties>
</file>