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72" r:id="rId2"/>
    <p:sldId id="346" r:id="rId3"/>
    <p:sldId id="347" r:id="rId4"/>
    <p:sldId id="348" r:id="rId5"/>
    <p:sldId id="450" r:id="rId6"/>
    <p:sldId id="350" r:id="rId7"/>
    <p:sldId id="440" r:id="rId8"/>
    <p:sldId id="355" r:id="rId9"/>
    <p:sldId id="439" r:id="rId10"/>
    <p:sldId id="447" r:id="rId11"/>
    <p:sldId id="444" r:id="rId12"/>
    <p:sldId id="351" r:id="rId13"/>
    <p:sldId id="352" r:id="rId14"/>
    <p:sldId id="353" r:id="rId15"/>
    <p:sldId id="354" r:id="rId16"/>
    <p:sldId id="446" r:id="rId17"/>
    <p:sldId id="448" r:id="rId18"/>
    <p:sldId id="449" r:id="rId19"/>
    <p:sldId id="358" r:id="rId20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60" d="100"/>
          <a:sy n="60" d="100"/>
        </p:scale>
        <p:origin x="624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10/15/2021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10/15/2021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75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="1" baseline="0" dirty="0"/>
              <a:t>Main message 1 – quality of experience and quality of movement – without thinking this through for each individual child we have nothing much.  </a:t>
            </a:r>
          </a:p>
          <a:p>
            <a:r>
              <a:rPr lang="en-GB" b="1" baseline="0" dirty="0"/>
              <a:t>If we have quality of experience and movement we are positioned to have effective physical development experiences that promote the four purposes.</a:t>
            </a:r>
          </a:p>
          <a:p>
            <a:endParaRPr lang="en-GB" b="1" baseline="0" dirty="0"/>
          </a:p>
          <a:p>
            <a:r>
              <a:rPr lang="en-GB" b="1" baseline="0" dirty="0"/>
              <a:t>Main message 2 – If we have effective gross motor skill development, we have a sound basis for fine motor skill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68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949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656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99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843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62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039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2548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126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2711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43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527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386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779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yaF0CaNuUIc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E0cYB-9UY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UBPzn3J7NaQ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hyperlink" Target="file:///C:\Users\i.ellis-williams\Desktop\ECAD4007_2-21-22\Jess%20M%20Space%20Bubble.pdf" TargetMode="External"/><Relationship Id="rId4" Type="http://schemas.openxmlformats.org/officeDocument/2006/relationships/image" Target="../media/image7.jf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g-Lh_z5JBI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292225"/>
            <a:ext cx="7924800" cy="249237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ECAD4007C </a:t>
            </a:r>
            <a:br>
              <a:rPr lang="en-GB" dirty="0"/>
            </a:br>
            <a:r>
              <a:rPr lang="en-GB" dirty="0"/>
              <a:t>Physical Development / </a:t>
            </a:r>
            <a:br>
              <a:rPr lang="en-GB" dirty="0"/>
            </a:b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330700"/>
            <a:ext cx="6400800" cy="1752600"/>
          </a:xfrm>
        </p:spPr>
        <p:txBody>
          <a:bodyPr/>
          <a:lstStyle/>
          <a:p>
            <a:r>
              <a:rPr lang="en-GB" dirty="0"/>
              <a:t>Meryl Bowen / Iwan Ellis-Williams</a:t>
            </a:r>
          </a:p>
          <a:p>
            <a:r>
              <a:rPr lang="en-GB" dirty="0"/>
              <a:t>Hydref / October 2021</a:t>
            </a:r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Diogelwch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/ Personal safety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Mae </a:t>
            </a:r>
            <a:r>
              <a:rPr lang="en-US" altLang="en-US" dirty="0" err="1">
                <a:ea typeface="ＭＳ Ｐゴシック" panose="020B0600070205080204" pitchFamily="34" charset="-128"/>
              </a:rPr>
              <a:t>angen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bob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cyfranogwr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reoli’r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maent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chwarae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ofalus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nôd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llwyddianus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bawb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There is a need for all participants to manage their own involvement in the activities with care, with the aim that positive outcomes for all are assured. </a:t>
            </a:r>
          </a:p>
        </p:txBody>
      </p:sp>
    </p:spTree>
    <p:extLst>
      <p:ext uri="{BB962C8B-B14F-4D97-AF65-F5344CB8AC3E}">
        <p14:creationId xmlns:p14="http://schemas.microsoft.com/office/powerpoint/2010/main" val="2634803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/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arwyddocad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 </a:t>
            </a:r>
            <a:r>
              <a:rPr lang="en-GB" dirty="0" err="1"/>
              <a:t>phedagogaeth</a:t>
            </a:r>
            <a:r>
              <a:rPr lang="en-GB" dirty="0"/>
              <a:t> a </a:t>
            </a:r>
            <a:r>
              <a:rPr lang="en-GB" dirty="0" err="1"/>
              <a:t>symud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To develop  understanding of the significance of movement for physical development. </a:t>
            </a:r>
          </a:p>
          <a:p>
            <a:r>
              <a:rPr lang="en-GB" dirty="0"/>
              <a:t>To develop understanding of issues relating to pedagogy and movement. </a:t>
            </a:r>
          </a:p>
          <a:p>
            <a:r>
              <a:rPr lang="en-GB" dirty="0"/>
              <a:t>To make links with the bridging activity.</a:t>
            </a:r>
          </a:p>
        </p:txBody>
      </p:sp>
    </p:spTree>
    <p:extLst>
      <p:ext uri="{BB962C8B-B14F-4D97-AF65-F5344CB8AC3E}">
        <p14:creationId xmlns:p14="http://schemas.microsoft.com/office/powerpoint/2010/main" val="3459202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1359E-0CBF-492E-B0E0-2E698A1C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1027"/>
          </a:xfrm>
        </p:spPr>
        <p:txBody>
          <a:bodyPr>
            <a:normAutofit/>
          </a:bodyPr>
          <a:lstStyle/>
          <a:p>
            <a:r>
              <a:rPr lang="en-GB" sz="2800" b="1" dirty="0"/>
              <a:t>Estyn 2019 </a:t>
            </a:r>
            <a:r>
              <a:rPr lang="en-GB" sz="2800" b="1" dirty="0" err="1"/>
              <a:t>Iach</a:t>
            </a:r>
            <a:r>
              <a:rPr lang="en-GB" sz="2800" b="1" dirty="0"/>
              <a:t> a </a:t>
            </a:r>
            <a:r>
              <a:rPr lang="en-GB" sz="2800" b="1" dirty="0" err="1"/>
              <a:t>Hapus</a:t>
            </a:r>
            <a:r>
              <a:rPr lang="en-GB" sz="2800" b="1" dirty="0"/>
              <a:t> / Estyn Healthy and Happy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AA3C1-DBEE-4AA8-B5A9-C48EE268E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3786" y="1049079"/>
            <a:ext cx="4038600" cy="5718580"/>
          </a:xfrm>
        </p:spPr>
        <p:txBody>
          <a:bodyPr>
            <a:normAutofit fontScale="70000" lnSpcReduction="20000"/>
          </a:bodyPr>
          <a:lstStyle/>
          <a:p>
            <a:r>
              <a:rPr lang="en-GB" sz="3100" dirty="0"/>
              <a:t>Pt.8 (t.9) Mae </a:t>
            </a:r>
            <a:r>
              <a:rPr lang="en-GB" sz="3100" dirty="0" err="1"/>
              <a:t>ysgolion</a:t>
            </a:r>
            <a:r>
              <a:rPr lang="en-GB" sz="3100" dirty="0"/>
              <a:t> </a:t>
            </a:r>
            <a:r>
              <a:rPr lang="en-GB" sz="3100" dirty="0" err="1"/>
              <a:t>uwchradd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darparu</a:t>
            </a:r>
            <a:r>
              <a:rPr lang="en-GB" sz="3100" dirty="0"/>
              <a:t> </a:t>
            </a:r>
            <a:r>
              <a:rPr lang="en-GB" sz="3100" dirty="0" err="1"/>
              <a:t>gwell</a:t>
            </a:r>
            <a:r>
              <a:rPr lang="en-GB" sz="3100" dirty="0"/>
              <a:t> </a:t>
            </a:r>
            <a:r>
              <a:rPr lang="en-GB" sz="3100" dirty="0" err="1"/>
              <a:t>profiadau</a:t>
            </a:r>
            <a:r>
              <a:rPr lang="en-GB" sz="3100" dirty="0"/>
              <a:t> </a:t>
            </a:r>
            <a:r>
              <a:rPr lang="en-GB" sz="3100" dirty="0" err="1"/>
              <a:t>Agorff</a:t>
            </a:r>
            <a:r>
              <a:rPr lang="en-GB" sz="3100" dirty="0"/>
              <a:t> nag </a:t>
            </a:r>
            <a:r>
              <a:rPr lang="en-GB" sz="3100" dirty="0" err="1"/>
              <a:t>ysgolion</a:t>
            </a:r>
            <a:r>
              <a:rPr lang="en-GB" sz="3100" dirty="0"/>
              <a:t> </a:t>
            </a:r>
            <a:r>
              <a:rPr lang="en-GB" sz="3100" dirty="0" err="1"/>
              <a:t>cynradd</a:t>
            </a:r>
            <a:r>
              <a:rPr lang="en-GB" sz="3100" dirty="0"/>
              <a:t>.</a:t>
            </a:r>
          </a:p>
          <a:p>
            <a:r>
              <a:rPr lang="en-GB" sz="3100" dirty="0"/>
              <a:t>Pt.51 (t.22) Mae </a:t>
            </a:r>
            <a:r>
              <a:rPr lang="en-GB" sz="3100" dirty="0" err="1"/>
              <a:t>Agorff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arferol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ei</a:t>
            </a:r>
            <a:r>
              <a:rPr lang="en-GB" sz="3100" dirty="0"/>
              <a:t> </a:t>
            </a:r>
            <a:r>
              <a:rPr lang="en-GB" sz="3100" dirty="0" err="1"/>
              <a:t>amserlennu</a:t>
            </a:r>
            <a:r>
              <a:rPr lang="en-GB" sz="3100" dirty="0"/>
              <a:t> am 2awr </a:t>
            </a:r>
            <a:r>
              <a:rPr lang="en-GB" sz="3100" dirty="0" err="1"/>
              <a:t>yr</a:t>
            </a:r>
            <a:r>
              <a:rPr lang="en-GB" sz="3100" dirty="0"/>
              <a:t> </a:t>
            </a:r>
            <a:r>
              <a:rPr lang="en-GB" sz="3100" dirty="0" err="1"/>
              <a:t>wythnos</a:t>
            </a:r>
            <a:r>
              <a:rPr lang="en-GB" sz="3100" dirty="0"/>
              <a:t> </a:t>
            </a:r>
            <a:r>
              <a:rPr lang="en-GB" sz="3100" dirty="0" err="1"/>
              <a:t>ond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ei</a:t>
            </a:r>
            <a:r>
              <a:rPr lang="en-GB" sz="3100" dirty="0"/>
              <a:t> </a:t>
            </a:r>
            <a:r>
              <a:rPr lang="en-GB" sz="3100" dirty="0" err="1"/>
              <a:t>ymneilltuo</a:t>
            </a:r>
            <a:r>
              <a:rPr lang="en-GB" sz="3100" dirty="0"/>
              <a:t> </a:t>
            </a:r>
            <a:r>
              <a:rPr lang="en-GB" sz="3100" dirty="0" err="1"/>
              <a:t>oherwydd</a:t>
            </a:r>
            <a:r>
              <a:rPr lang="en-GB" sz="3100" dirty="0"/>
              <a:t> </a:t>
            </a:r>
            <a:r>
              <a:rPr lang="en-GB" sz="3100" dirty="0" err="1"/>
              <a:t>tywydd</a:t>
            </a:r>
            <a:r>
              <a:rPr lang="en-GB" sz="3100" dirty="0"/>
              <a:t>, </a:t>
            </a:r>
            <a:r>
              <a:rPr lang="en-GB" sz="3100" dirty="0" err="1"/>
              <a:t>absenoldeb</a:t>
            </a:r>
            <a:r>
              <a:rPr lang="en-GB" sz="3100" dirty="0"/>
              <a:t> </a:t>
            </a:r>
            <a:r>
              <a:rPr lang="en-GB" sz="3100" dirty="0" err="1"/>
              <a:t>arbennigwyr</a:t>
            </a:r>
            <a:r>
              <a:rPr lang="en-GB" sz="3100" dirty="0"/>
              <a:t>, </a:t>
            </a:r>
            <a:r>
              <a:rPr lang="en-GB" sz="3100" dirty="0" err="1"/>
              <a:t>gweithgareddau</a:t>
            </a:r>
            <a:r>
              <a:rPr lang="en-GB" sz="3100" dirty="0"/>
              <a:t> </a:t>
            </a:r>
            <a:r>
              <a:rPr lang="en-GB" sz="3100" dirty="0" err="1"/>
              <a:t>eraill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fwy</a:t>
            </a:r>
            <a:r>
              <a:rPr lang="en-GB" sz="3100" dirty="0"/>
              <a:t> </a:t>
            </a:r>
            <a:r>
              <a:rPr lang="en-GB" sz="3100" dirty="0" err="1"/>
              <a:t>pwysig</a:t>
            </a:r>
            <a:r>
              <a:rPr lang="en-GB" sz="3100" dirty="0"/>
              <a:t>.</a:t>
            </a:r>
          </a:p>
          <a:p>
            <a:r>
              <a:rPr lang="en-GB" sz="3100" dirty="0"/>
              <a:t>Pt.53 (t.22-23) </a:t>
            </a:r>
            <a:r>
              <a:rPr lang="en-GB" sz="3100" dirty="0" err="1"/>
              <a:t>Yn</a:t>
            </a:r>
            <a:r>
              <a:rPr lang="en-GB" sz="3100" dirty="0"/>
              <a:t> y CS </a:t>
            </a:r>
            <a:r>
              <a:rPr lang="en-GB" sz="3100" dirty="0" err="1"/>
              <a:t>dyw</a:t>
            </a:r>
            <a:r>
              <a:rPr lang="en-GB" sz="3100" dirty="0"/>
              <a:t> </a:t>
            </a:r>
            <a:r>
              <a:rPr lang="en-GB" sz="3100" dirty="0" err="1"/>
              <a:t>nifer</a:t>
            </a:r>
            <a:r>
              <a:rPr lang="en-GB" sz="3100" dirty="0"/>
              <a:t> </a:t>
            </a:r>
            <a:r>
              <a:rPr lang="en-GB" sz="3100" dirty="0" err="1"/>
              <a:t>yr</a:t>
            </a:r>
            <a:r>
              <a:rPr lang="en-GB" sz="3100" dirty="0"/>
              <a:t> </a:t>
            </a:r>
            <a:r>
              <a:rPr lang="en-GB" sz="3100" dirty="0" err="1"/>
              <a:t>athrawon</a:t>
            </a:r>
            <a:r>
              <a:rPr lang="en-GB" sz="3100" dirty="0"/>
              <a:t> </a:t>
            </a:r>
            <a:r>
              <a:rPr lang="en-GB" sz="3100" dirty="0" err="1"/>
              <a:t>ddim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cefnogi</a:t>
            </a:r>
            <a:r>
              <a:rPr lang="en-GB" sz="3100" dirty="0"/>
              <a:t> </a:t>
            </a:r>
            <a:r>
              <a:rPr lang="en-GB" sz="3100" dirty="0" err="1"/>
              <a:t>datblygiad</a:t>
            </a:r>
            <a:r>
              <a:rPr lang="en-GB" sz="3100" dirty="0"/>
              <a:t> </a:t>
            </a:r>
            <a:r>
              <a:rPr lang="en-GB" sz="3100" dirty="0" err="1"/>
              <a:t>echddygol</a:t>
            </a:r>
            <a:r>
              <a:rPr lang="en-GB" sz="3100" dirty="0"/>
              <a:t> bras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ddigonol</a:t>
            </a:r>
            <a:r>
              <a:rPr lang="en-GB" sz="3100" dirty="0"/>
              <a:t>. </a:t>
            </a:r>
            <a:r>
              <a:rPr lang="en-GB" sz="3100" dirty="0" err="1"/>
              <a:t>Nid</a:t>
            </a:r>
            <a:r>
              <a:rPr lang="en-GB" sz="3100" dirty="0"/>
              <a:t> </a:t>
            </a:r>
            <a:r>
              <a:rPr lang="en-GB" sz="3100" dirty="0" err="1"/>
              <a:t>yw</a:t>
            </a:r>
            <a:r>
              <a:rPr lang="en-GB" sz="3100" dirty="0"/>
              <a:t> plant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eu</a:t>
            </a:r>
            <a:r>
              <a:rPr lang="en-GB" sz="3100" dirty="0"/>
              <a:t> </a:t>
            </a:r>
            <a:r>
              <a:rPr lang="en-GB" sz="3100" dirty="0" err="1"/>
              <a:t>herio’n</a:t>
            </a:r>
            <a:r>
              <a:rPr lang="en-GB" sz="3100" dirty="0"/>
              <a:t> </a:t>
            </a:r>
            <a:r>
              <a:rPr lang="en-GB" sz="3100" dirty="0" err="1"/>
              <a:t>egniol</a:t>
            </a:r>
            <a:r>
              <a:rPr lang="en-GB" sz="31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805CFE-D029-4308-8715-763CB1E0C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864781"/>
            <a:ext cx="4038600" cy="4515293"/>
          </a:xfrm>
        </p:spPr>
        <p:txBody>
          <a:bodyPr>
            <a:normAutofit fontScale="70000" lnSpcReduction="20000"/>
          </a:bodyPr>
          <a:lstStyle/>
          <a:p>
            <a:r>
              <a:rPr lang="en-GB" sz="3100" dirty="0"/>
              <a:t>pt.8 (p.9) – Secondary schools provide better PE </a:t>
            </a:r>
            <a:r>
              <a:rPr lang="en-GB" sz="3100" dirty="0" err="1"/>
              <a:t>experinces</a:t>
            </a:r>
            <a:r>
              <a:rPr lang="en-GB" sz="3100" dirty="0"/>
              <a:t> than primary schools.</a:t>
            </a:r>
          </a:p>
          <a:p>
            <a:r>
              <a:rPr lang="en-GB" sz="3100" dirty="0"/>
              <a:t>Pt.51 (p.22) – PE usually scheduled for 2 hrs a week but too easily missed – weather – experts don’t turn up – other activities more important.</a:t>
            </a:r>
          </a:p>
          <a:p>
            <a:r>
              <a:rPr lang="en-GB" sz="3100" dirty="0"/>
              <a:t>Pt.53 (p.22-23) In </a:t>
            </a:r>
            <a:r>
              <a:rPr lang="en-GB" sz="3100" dirty="0" err="1"/>
              <a:t>FPh</a:t>
            </a:r>
            <a:r>
              <a:rPr lang="en-GB" sz="3100" dirty="0"/>
              <a:t>, many teachers do not support children’s gross motor development well enough.  Children not exerted enough.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9538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ddarpariaeth</a:t>
            </a:r>
            <a:r>
              <a:rPr lang="en-GB" dirty="0"/>
              <a:t> / Key elements of provision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risg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dyddiol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dô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awyr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agored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lleoli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safle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draws y </a:t>
            </a:r>
            <a:r>
              <a:rPr lang="en-US" altLang="en-US" dirty="0" err="1">
                <a:ea typeface="ＭＳ Ｐゴシック" panose="020B0600070205080204" pitchFamily="34" charset="-128"/>
              </a:rPr>
              <a:t>saith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heriol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cynnig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cymhelliant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Amser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Hybu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gwerthuso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Y </a:t>
            </a:r>
            <a:r>
              <a:rPr lang="en-US" altLang="en-US" dirty="0" err="1">
                <a:ea typeface="ＭＳ Ｐゴシック" panose="020B0600070205080204" pitchFamily="34" charset="-128"/>
              </a:rPr>
              <a:t>pedwar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diben</a:t>
            </a:r>
            <a:r>
              <a:rPr lang="en-US" altLang="en-US" dirty="0">
                <a:ea typeface="ＭＳ Ｐゴシック" panose="020B0600070205080204" pitchFamily="34" charset="-128"/>
              </a:rPr>
              <a:t> -  </a:t>
            </a:r>
            <a:r>
              <a:rPr lang="en-US" altLang="en-US" dirty="0" err="1">
                <a:ea typeface="ＭＳ Ｐゴシック" panose="020B0600070205080204" pitchFamily="34" charset="-128"/>
              </a:rPr>
              <a:t>Iechyd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Lles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MAaPh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Activities and risk.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Daily activities.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Both indoors and outdoors.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Developing positional language.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 activities across the seven areas of development.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Challenging activities that provide motivation.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Time to </a:t>
            </a:r>
            <a:r>
              <a:rPr lang="en-US" altLang="en-US" dirty="0" err="1">
                <a:ea typeface="ＭＳ Ｐゴシック" panose="020B0600070205080204" pitchFamily="34" charset="-128"/>
              </a:rPr>
              <a:t>practise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Encourage evaluation for improvement.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The four purposes - Health and Well Being </a:t>
            </a:r>
            <a:r>
              <a:rPr lang="en-US" altLang="en-US" dirty="0" err="1">
                <a:ea typeface="ＭＳ Ｐゴシック" panose="020B0600070205080204" pitchFamily="34" charset="-128"/>
              </a:rPr>
              <a:t>AoL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44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MDaPh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/ Health and Well-being </a:t>
            </a:r>
            <a:r>
              <a:rPr lang="en-GB" dirty="0" err="1"/>
              <a:t>AoLE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>
                <a:highlight>
                  <a:srgbClr val="FFFF00"/>
                </a:highlight>
              </a:rPr>
              <a:t>Budd </a:t>
            </a:r>
            <a:r>
              <a:rPr lang="en-GB" sz="2800" dirty="0" err="1">
                <a:highlight>
                  <a:srgbClr val="FFFF00"/>
                </a:highlight>
              </a:rPr>
              <a:t>gydol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oes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/>
              <a:t>iechyd </a:t>
            </a:r>
            <a:r>
              <a:rPr lang="en-GB" sz="2800" dirty="0" err="1"/>
              <a:t>corfforol</a:t>
            </a:r>
            <a:endParaRPr lang="en-GB" sz="2800" dirty="0"/>
          </a:p>
          <a:p>
            <a:pPr lvl="1"/>
            <a:r>
              <a:rPr lang="en-GB" sz="2800" dirty="0" err="1"/>
              <a:t>Ymateb</a:t>
            </a:r>
            <a:r>
              <a:rPr lang="en-GB" sz="2800" dirty="0"/>
              <a:t> at </a:t>
            </a:r>
            <a:r>
              <a:rPr lang="en-GB" sz="2800" dirty="0" err="1"/>
              <a:t>brofiadau</a:t>
            </a:r>
            <a:endParaRPr lang="en-GB" sz="2800" dirty="0"/>
          </a:p>
          <a:p>
            <a:pPr lvl="1"/>
            <a:r>
              <a:rPr lang="en-GB" sz="2800" dirty="0" err="1"/>
              <a:t>Dylanwad</a:t>
            </a:r>
            <a:r>
              <a:rPr lang="en-GB" sz="2800" dirty="0"/>
              <a:t> </a:t>
            </a:r>
            <a:r>
              <a:rPr lang="en-GB" sz="2800" dirty="0" err="1"/>
              <a:t>penderfyniadau</a:t>
            </a:r>
            <a:endParaRPr lang="en-GB" sz="2800" dirty="0"/>
          </a:p>
          <a:p>
            <a:pPr lvl="1"/>
            <a:r>
              <a:rPr lang="en-GB" sz="2800" dirty="0" err="1"/>
              <a:t>Ymwneud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gymdeithasol</a:t>
            </a:r>
            <a:endParaRPr lang="en-GB" sz="2800" dirty="0"/>
          </a:p>
          <a:p>
            <a:pPr lvl="1"/>
            <a:r>
              <a:rPr lang="en-GB" sz="2800" dirty="0" err="1"/>
              <a:t>Perthynasau</a:t>
            </a:r>
            <a:r>
              <a:rPr lang="en-GB" sz="2800" dirty="0"/>
              <a:t> </a:t>
            </a:r>
            <a:r>
              <a:rPr lang="en-GB" sz="2800" dirty="0" err="1"/>
              <a:t>iâch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>
                <a:highlight>
                  <a:srgbClr val="FFFF00"/>
                </a:highlight>
              </a:rPr>
              <a:t>Lifelong benefit </a:t>
            </a:r>
            <a:r>
              <a:rPr lang="en-GB" sz="2800" dirty="0"/>
              <a:t>of physical health</a:t>
            </a:r>
          </a:p>
          <a:p>
            <a:pPr lvl="1"/>
            <a:r>
              <a:rPr lang="en-GB" sz="2800" dirty="0"/>
              <a:t>Responding to experiences</a:t>
            </a:r>
          </a:p>
          <a:p>
            <a:pPr lvl="1"/>
            <a:r>
              <a:rPr lang="en-GB" sz="2800" dirty="0"/>
              <a:t>Impact of decisions</a:t>
            </a:r>
          </a:p>
          <a:p>
            <a:pPr lvl="1"/>
            <a:r>
              <a:rPr lang="en-GB" sz="2800" dirty="0"/>
              <a:t>Engaging socially</a:t>
            </a:r>
          </a:p>
          <a:p>
            <a:pPr lvl="1"/>
            <a:r>
              <a:rPr lang="en-GB" sz="2800" dirty="0"/>
              <a:t>Healthy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2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Llythrennedd</a:t>
            </a:r>
            <a:r>
              <a:rPr lang="en-GB" b="1" dirty="0"/>
              <a:t> </a:t>
            </a:r>
            <a:r>
              <a:rPr lang="en-GB" b="1" dirty="0" err="1"/>
              <a:t>Corfforol</a:t>
            </a:r>
            <a:r>
              <a:rPr lang="en-GB" b="1" dirty="0"/>
              <a:t> / Physical Literacy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appropriate to each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individual’s endowment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physical literacy can be described as the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motivation, confidence, physical competence, knowledge and understanding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maintain physical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throughout the </a:t>
            </a:r>
            <a:r>
              <a:rPr lang="en-GB" dirty="0" err="1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lifecourse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/>
              <a:t>											Whitehead (2010)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Whitehead M. (2010) Physical Literacy: Throughout the </a:t>
            </a:r>
            <a:r>
              <a:rPr lang="en-GB" sz="2200" dirty="0" err="1"/>
              <a:t>Lifecourse</a:t>
            </a:r>
            <a:r>
              <a:rPr lang="en-GB" sz="2200" dirty="0"/>
              <a:t>. London. Routledge</a:t>
            </a:r>
          </a:p>
        </p:txBody>
      </p:sp>
    </p:spTree>
    <p:extLst>
      <p:ext uri="{BB962C8B-B14F-4D97-AF65-F5344CB8AC3E}">
        <p14:creationId xmlns:p14="http://schemas.microsoft.com/office/powerpoint/2010/main" val="2507840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person, road, sport, bicycle&#10;&#10;Description automatically generated">
            <a:extLst>
              <a:ext uri="{FF2B5EF4-FFF2-40B4-BE49-F238E27FC236}">
                <a16:creationId xmlns:a16="http://schemas.microsoft.com/office/drawing/2014/main" id="{6686B386-29A0-4876-B50A-3B24DC8BA3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1651" r="14553" b="-1"/>
          <a:stretch/>
        </p:blipFill>
        <p:spPr>
          <a:xfrm>
            <a:off x="20" y="10"/>
            <a:ext cx="9141694" cy="5696067"/>
          </a:xfrm>
          <a:custGeom>
            <a:avLst/>
            <a:gdLst/>
            <a:ahLst/>
            <a:cxnLst/>
            <a:rect l="l" t="t" r="r" b="b"/>
            <a:pathLst>
              <a:path w="12188952" h="5696077">
                <a:moveTo>
                  <a:pt x="0" y="0"/>
                </a:moveTo>
                <a:lnTo>
                  <a:pt x="12188952" y="0"/>
                </a:lnTo>
                <a:lnTo>
                  <a:pt x="12188952" y="4710335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3700" y="4833875"/>
                </a:lnTo>
                <a:lnTo>
                  <a:pt x="3700" y="5696077"/>
                </a:lnTo>
                <a:lnTo>
                  <a:pt x="0" y="569607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98DE47-AD2B-4811-B989-47F205261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558" y="5202936"/>
            <a:ext cx="7077456" cy="7863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500">
                <a:solidFill>
                  <a:schemeClr val="bg1"/>
                </a:solidFill>
              </a:rPr>
              <a:t>Bod yn gynhwysol / Being inclusive</a:t>
            </a:r>
          </a:p>
        </p:txBody>
      </p:sp>
    </p:spTree>
    <p:extLst>
      <p:ext uri="{BB962C8B-B14F-4D97-AF65-F5344CB8AC3E}">
        <p14:creationId xmlns:p14="http://schemas.microsoft.com/office/powerpoint/2010/main" val="2814405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88722-0D80-4200-B4DA-C6F1CCAF1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473" y="4760132"/>
            <a:ext cx="2960565" cy="17778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Datblygiad plentyn / Child Development</a:t>
            </a:r>
          </a:p>
        </p:txBody>
      </p:sp>
      <p:pic>
        <p:nvPicPr>
          <p:cNvPr id="6" name="Content Placeholder 5" descr="A group of children running&#10;&#10;Description automatically generated with medium confidence">
            <a:extLst>
              <a:ext uri="{FF2B5EF4-FFF2-40B4-BE49-F238E27FC236}">
                <a16:creationId xmlns:a16="http://schemas.microsoft.com/office/drawing/2014/main" id="{98E0AA7C-551F-43B8-9874-BE761CEE4B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2600" y="1144137"/>
            <a:ext cx="8185545" cy="24147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F898C-4B68-4E81-A175-D2DA85B9C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38835" y="4767660"/>
            <a:ext cx="4711405" cy="17703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25296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in a room&#10;&#10;Description automatically generated with medium confidence">
            <a:extLst>
              <a:ext uri="{FF2B5EF4-FFF2-40B4-BE49-F238E27FC236}">
                <a16:creationId xmlns:a16="http://schemas.microsoft.com/office/drawing/2014/main" id="{4A854895-092D-4126-BAE9-9086076DE01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-1" b="3201"/>
          <a:stretch/>
        </p:blipFill>
        <p:spPr>
          <a:xfrm>
            <a:off x="2306" y="-47836"/>
            <a:ext cx="914169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CCF3C5-82D2-4C0B-9B65-9AFD8D37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46" y="4185749"/>
            <a:ext cx="6949328" cy="622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/>
              <a:t>Sgiliau echddygol bras / Gross motor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555FE-3F25-427A-8F8F-B9B5C4699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3547" y="4856921"/>
            <a:ext cx="7173771" cy="124924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600" u="sng" dirty="0">
                <a:effectLst/>
                <a:hlinkClick r:id="rId4"/>
              </a:rPr>
              <a:t>https://www.youtube.com/watch?v=yaF0CaNuUIc</a:t>
            </a:r>
            <a:endParaRPr lang="en-US" sz="1600" dirty="0">
              <a:effectLst/>
            </a:endParaRPr>
          </a:p>
          <a:p>
            <a:pPr marL="0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43431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gwagle</a:t>
            </a:r>
            <a:r>
              <a:rPr lang="en-GB" dirty="0"/>
              <a:t> / Quality movement and use of space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Cysyniad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swigen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Cerdded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Rhedeg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Sgipio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glanio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82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Concept of a bubble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Walking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Running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Leaping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Skipping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Jumping and landing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798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am </a:t>
            </a:r>
            <a:r>
              <a:rPr lang="en-US" altLang="en-US" dirty="0" err="1">
                <a:ea typeface="ＭＳ Ｐゴシック" panose="020B0600070205080204" pitchFamily="34" charset="-128"/>
              </a:rPr>
              <a:t>bellter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Hercian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Carlamu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Milwr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Cadnoed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  <a:r>
              <a:rPr lang="en-US" altLang="en-US" dirty="0" err="1">
                <a:ea typeface="ＭＳ Ｐゴシック" panose="020B0600070205080204" pitchFamily="34" charset="-128"/>
              </a:rPr>
              <a:t>Llwynogod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Jumping for distance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Hopping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Galloping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 soldier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Foxes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724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seren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blin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Cydbwyso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un </a:t>
            </a:r>
            <a:r>
              <a:rPr lang="en-US" altLang="en-US" dirty="0" err="1">
                <a:ea typeface="ＭＳ Ｐゴシック" panose="020B0600070205080204" pitchFamily="34" charset="-128"/>
              </a:rPr>
              <a:t>droed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unionsyth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rôl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cath</a:t>
            </a:r>
            <a:r>
              <a:rPr lang="en-US" altLang="en-US" dirty="0">
                <a:ea typeface="ＭＳ Ｐゴシック" panose="020B0600070205080204" pitchFamily="34" charset="-128"/>
              </a:rPr>
              <a:t> / </a:t>
            </a:r>
            <a:r>
              <a:rPr lang="en-US" altLang="en-US" dirty="0" err="1">
                <a:ea typeface="ＭＳ Ｐゴシック" panose="020B0600070205080204" pitchFamily="34" charset="-128"/>
              </a:rPr>
              <a:t>tedi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bêr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Rowl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ymlaen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Straight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Star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Angry cat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Balance on one foot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Log roll / Cat roll / Teddy bear roll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Forward roll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963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Osgoi</a:t>
            </a:r>
            <a:r>
              <a:rPr lang="en-US" altLang="en-US" dirty="0">
                <a:ea typeface="ＭＳ Ｐゴシック" panose="020B0600070205080204" pitchFamily="34" charset="-128"/>
              </a:rPr>
              <a:t> (</a:t>
            </a:r>
            <a:r>
              <a:rPr lang="en-US" altLang="en-US" dirty="0" err="1">
                <a:ea typeface="ＭＳ Ｐゴシック" panose="020B0600070205080204" pitchFamily="34" charset="-128"/>
              </a:rPr>
              <a:t>plannu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symud</a:t>
            </a:r>
            <a:r>
              <a:rPr lang="en-US" altLang="en-US" dirty="0">
                <a:ea typeface="ＭＳ Ｐゴシック" panose="020B0600070205080204" pitchFamily="34" charset="-128"/>
              </a:rPr>
              <a:t>)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Gwthio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thynnu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gwrthrych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Codi </a:t>
            </a:r>
            <a:r>
              <a:rPr lang="en-US" altLang="en-US" dirty="0" err="1">
                <a:ea typeface="ＭＳ Ｐゴシック" panose="020B0600070205080204" pitchFamily="34" charset="-128"/>
              </a:rPr>
              <a:t>cario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gosod</a:t>
            </a:r>
            <a:r>
              <a:rPr lang="en-US" altLang="en-US" dirty="0">
                <a:ea typeface="ＭＳ Ｐゴシック" panose="020B0600070205080204" pitchFamily="34" charset="-128"/>
              </a:rPr>
              <a:t> offer – </a:t>
            </a:r>
            <a:r>
              <a:rPr lang="en-US" altLang="en-US" dirty="0" err="1">
                <a:ea typeface="ＭＳ Ｐゴシック" panose="020B0600070205080204" pitchFamily="34" charset="-128"/>
              </a:rPr>
              <a:t>matiau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meinciau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Creu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dilyniannau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17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Dodging (plant and go)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Pushing and pulling an object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Lifting carrying and placing equipment – mats, benches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Creating 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87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ADD92-CBA5-4F08-BF87-6770A3C3B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Ansawdd y symud / Quality of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ECED9-7593-4F1B-AA39-E1DA3DACC3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/>
              <a:t>Edrychwch ar y ddau fideo yma hefyd.</a:t>
            </a:r>
          </a:p>
          <a:p>
            <a:r>
              <a:rPr lang="en-GB" sz="1700"/>
              <a:t>Look at these two videos too.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A oes rhaid dysgu sgiliau symud i blant? Beth ydych chi’n ei feddwl?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6EB74D-288A-42B7-AE0C-3779B5DD7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7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https://www.youtube.com/watch?v=uE0cYB-9UYw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7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https://www.youtube.com/watch?v=UBPzn3J7NaQ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Is it necessary to teach movement skills to children? What do you think?</a:t>
            </a:r>
          </a:p>
        </p:txBody>
      </p:sp>
    </p:spTree>
    <p:extLst>
      <p:ext uri="{BB962C8B-B14F-4D97-AF65-F5344CB8AC3E}">
        <p14:creationId xmlns:p14="http://schemas.microsoft.com/office/powerpoint/2010/main" val="3984658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9500-42EB-4F9E-9990-9EA7AEBD5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4419600"/>
            <a:ext cx="8181594" cy="120396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Swigen gwagle personol / Personal space bubble</a:t>
            </a:r>
          </a:p>
        </p:txBody>
      </p:sp>
      <p:pic>
        <p:nvPicPr>
          <p:cNvPr id="6" name="Content Placeholder 5" descr="A picture containing object, bubble, roller, microscope&#10;&#10;Description automatically generated">
            <a:extLst>
              <a:ext uri="{FF2B5EF4-FFF2-40B4-BE49-F238E27FC236}">
                <a16:creationId xmlns:a16="http://schemas.microsoft.com/office/drawing/2014/main" id="{E1E5F369-C199-4B9C-B10E-96D4B9A730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5153" r="12368" b="1"/>
          <a:stretch/>
        </p:blipFill>
        <p:spPr>
          <a:xfrm>
            <a:off x="4" y="-11"/>
            <a:ext cx="4571996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8" name="Content Placeholder 7" descr="A group of children playing with a frisbee&#10;&#10;Description automatically generated with medium confidence">
            <a:extLst>
              <a:ext uri="{FF2B5EF4-FFF2-40B4-BE49-F238E27FC236}">
                <a16:creationId xmlns:a16="http://schemas.microsoft.com/office/drawing/2014/main" id="{08EC4586-AE2F-4D87-9B8A-AC9797B969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/>
          <a:srcRect l="12699" r="13762" b="-3"/>
          <a:stretch/>
        </p:blipFill>
        <p:spPr>
          <a:xfrm>
            <a:off x="4514850" y="12"/>
            <a:ext cx="4629146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389BD8-98AE-466E-B732-A4C983C7B8CF}"/>
              </a:ext>
            </a:extLst>
          </p:cNvPr>
          <p:cNvSpPr txBox="1"/>
          <p:nvPr/>
        </p:nvSpPr>
        <p:spPr>
          <a:xfrm>
            <a:off x="480060" y="5521842"/>
            <a:ext cx="2572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Jess M Space Bubble.pdf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3588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7BB4C-8281-4F01-AD11-996152D00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Safonau</a:t>
            </a:r>
            <a:r>
              <a:rPr lang="en-GB" dirty="0"/>
              <a:t> SAC </a:t>
            </a:r>
            <a:r>
              <a:rPr lang="en-GB" dirty="0" err="1"/>
              <a:t>pedagogaeth</a:t>
            </a:r>
            <a:r>
              <a:rPr lang="en-GB" dirty="0"/>
              <a:t> / QTS Standards -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D078E-5634-4BE1-97C3-936E62D223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Ysbrydoli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cymell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cynnal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safonau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anghenion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unigolion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herio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cynhwysiant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rheoli'r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amgylchedd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dysgu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asesu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ansawdd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parch / model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rôl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annog</a:t>
            </a:r>
            <a:endParaRPr lang="en-GB" sz="2800" dirty="0">
              <a:effectLst/>
              <a:latin typeface="Calibri Light" panose="020F03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62A7A-2318-4D21-837D-1D70509467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1750" y="4884468"/>
            <a:ext cx="3886200" cy="745958"/>
          </a:xfrm>
        </p:spPr>
        <p:txBody>
          <a:bodyPr/>
          <a:lstStyle/>
          <a:p>
            <a:pPr marL="0" indent="0"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https://www.youtube.com/watch?v=6g-Lh_z5JBI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8CAF38-9CEE-4770-9FAC-CF6C26D81676}"/>
              </a:ext>
            </a:extLst>
          </p:cNvPr>
          <p:cNvSpPr txBox="1"/>
          <p:nvPr/>
        </p:nvSpPr>
        <p:spPr>
          <a:xfrm>
            <a:off x="4812632" y="1825625"/>
            <a:ext cx="36455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Inspiring/ motivating/ maintaining standards / needs of individuals / challenge/ inclusion / managing the learning environment / assessing quality / respect / role model / encouraging </a:t>
            </a:r>
            <a:endParaRPr lang="en-GB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54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/>
          </a:bodyPr>
          <a:lstStyle/>
          <a:p>
            <a:r>
              <a:rPr lang="en-GB" sz="2800" dirty="0" err="1"/>
              <a:t>Pontio</a:t>
            </a:r>
            <a:r>
              <a:rPr lang="en-GB" sz="2800" dirty="0"/>
              <a:t> / Bridging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0875" y="1314893"/>
            <a:ext cx="4038600" cy="4525963"/>
          </a:xfrm>
        </p:spPr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nodiadau</a:t>
            </a:r>
            <a:r>
              <a:rPr lang="en-GB" sz="2400" dirty="0"/>
              <a:t> chi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rhain</a:t>
            </a:r>
            <a:r>
              <a:rPr lang="en-GB" sz="2400" dirty="0"/>
              <a:t> – does neb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gweld</a:t>
            </a:r>
            <a:r>
              <a:rPr lang="en-GB" sz="2400" dirty="0"/>
              <a:t> (</a:t>
            </a:r>
            <a:r>
              <a:rPr lang="en-GB" sz="2400" dirty="0" err="1"/>
              <a:t>peidiwch</a:t>
            </a:r>
            <a:r>
              <a:rPr lang="en-GB" sz="2400" dirty="0"/>
              <a:t> </a:t>
            </a:r>
            <a:r>
              <a:rPr lang="en-GB" sz="2400" dirty="0" err="1"/>
              <a:t>poeni</a:t>
            </a:r>
            <a:r>
              <a:rPr lang="en-GB" sz="2400" dirty="0"/>
              <a:t> am </a:t>
            </a:r>
            <a:r>
              <a:rPr lang="en-GB" sz="2400" dirty="0" err="1"/>
              <a:t>lenwi’r</a:t>
            </a:r>
            <a:r>
              <a:rPr lang="en-GB" sz="2400" dirty="0"/>
              <a:t> </a:t>
            </a:r>
            <a:r>
              <a:rPr lang="en-GB" sz="2400" dirty="0" err="1"/>
              <a:t>blychau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gyd</a:t>
            </a:r>
            <a:r>
              <a:rPr lang="en-GB" sz="2400" dirty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Ble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Ella </a:t>
            </a:r>
            <a:r>
              <a:rPr lang="en-GB" sz="2400" dirty="0" err="1"/>
              <a:t>arni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r>
              <a:rPr lang="en-GB" sz="2400" dirty="0"/>
              <a:t>Beth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Ella?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206347"/>
            <a:ext cx="4144925" cy="4600839"/>
          </a:xfrm>
        </p:spPr>
        <p:txBody>
          <a:bodyPr/>
          <a:lstStyle/>
          <a:p>
            <a:r>
              <a:rPr lang="en-GB" dirty="0"/>
              <a:t>Physical development</a:t>
            </a:r>
          </a:p>
          <a:p>
            <a:pPr marL="0" indent="0">
              <a:buNone/>
            </a:pPr>
            <a:r>
              <a:rPr lang="en-GB" sz="2400" dirty="0"/>
              <a:t>These are your field notes – no-one else sees them (so don’t stress about not filling in all the boxes).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Where is Ella in her development?</a:t>
            </a:r>
          </a:p>
          <a:p>
            <a:pPr marL="0" indent="0">
              <a:buNone/>
            </a:pPr>
            <a:r>
              <a:rPr lang="en-GB" sz="2400" dirty="0"/>
              <a:t>What does Ella need?</a:t>
            </a:r>
          </a:p>
        </p:txBody>
      </p:sp>
    </p:spTree>
    <p:extLst>
      <p:ext uri="{BB962C8B-B14F-4D97-AF65-F5344CB8AC3E}">
        <p14:creationId xmlns:p14="http://schemas.microsoft.com/office/powerpoint/2010/main" val="1277490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2976</TotalTime>
  <Words>1052</Words>
  <Application>Microsoft Office PowerPoint</Application>
  <PresentationFormat>On-screen Show (4:3)</PresentationFormat>
  <Paragraphs>160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Symbol</vt:lpstr>
      <vt:lpstr>Office Theme</vt:lpstr>
      <vt:lpstr>PowerPoint Presentation</vt:lpstr>
      <vt:lpstr> ECAD4007C  Physical Development /  Datblygiad Corfforol</vt:lpstr>
      <vt:lpstr>Diogelwch personol / Personal safety</vt:lpstr>
      <vt:lpstr>Deilliannau / Outcomes</vt:lpstr>
      <vt:lpstr>Estyn 2019 Iach a Hapus / Estyn Healthy and Happy</vt:lpstr>
      <vt:lpstr>Elfennau allweddol o ddarpariaeth / Key elements of provision</vt:lpstr>
      <vt:lpstr>MDaPh Iechyd a Lles / Health and Well-being AoLE</vt:lpstr>
      <vt:lpstr>Llythrennedd Corfforol / Physical Literacy</vt:lpstr>
      <vt:lpstr>Bod yn gynhwysol / Being inclusive</vt:lpstr>
      <vt:lpstr>Datblygiad plentyn / Child Development</vt:lpstr>
      <vt:lpstr>Sgiliau echddygol bras / Gross motor skills</vt:lpstr>
      <vt:lpstr>Symud o ansawdd a defnyddio gwagle / Quality movement and use of space</vt:lpstr>
      <vt:lpstr>PowerPoint Presentation</vt:lpstr>
      <vt:lpstr>PowerPoint Presentation</vt:lpstr>
      <vt:lpstr>PowerPoint Presentation</vt:lpstr>
      <vt:lpstr>Ansawdd y symud / Quality of movement</vt:lpstr>
      <vt:lpstr>Swigen gwagle personol / Personal space bubble</vt:lpstr>
      <vt:lpstr>Safonau SAC pedagogaeth / QTS Standards - Pedagogy</vt:lpstr>
      <vt:lpstr>Pontio / Bridging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221</cp:revision>
  <cp:lastPrinted>2017-08-03T13:56:24Z</cp:lastPrinted>
  <dcterms:created xsi:type="dcterms:W3CDTF">2018-05-24T13:58:06Z</dcterms:created>
  <dcterms:modified xsi:type="dcterms:W3CDTF">2021-10-15T11:01:20Z</dcterms:modified>
</cp:coreProperties>
</file>