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theme/themeOverride1.xml" ContentType="application/vnd.openxmlformats-officedocument.themeOverr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33"/>
  </p:notesMasterIdLst>
  <p:handoutMasterIdLst>
    <p:handoutMasterId r:id="rId34"/>
  </p:handoutMasterIdLst>
  <p:sldIdLst>
    <p:sldId id="337" r:id="rId2"/>
    <p:sldId id="311" r:id="rId3"/>
    <p:sldId id="339" r:id="rId4"/>
    <p:sldId id="258" r:id="rId5"/>
    <p:sldId id="314" r:id="rId6"/>
    <p:sldId id="310" r:id="rId7"/>
    <p:sldId id="312" r:id="rId8"/>
    <p:sldId id="315" r:id="rId9"/>
    <p:sldId id="313" r:id="rId10"/>
    <p:sldId id="331" r:id="rId11"/>
    <p:sldId id="332" r:id="rId12"/>
    <p:sldId id="326" r:id="rId13"/>
    <p:sldId id="319" r:id="rId14"/>
    <p:sldId id="321" r:id="rId15"/>
    <p:sldId id="322" r:id="rId16"/>
    <p:sldId id="323" r:id="rId17"/>
    <p:sldId id="327" r:id="rId18"/>
    <p:sldId id="318" r:id="rId19"/>
    <p:sldId id="334" r:id="rId20"/>
    <p:sldId id="333" r:id="rId21"/>
    <p:sldId id="335" r:id="rId22"/>
    <p:sldId id="336" r:id="rId23"/>
    <p:sldId id="320" r:id="rId24"/>
    <p:sldId id="324" r:id="rId25"/>
    <p:sldId id="325" r:id="rId26"/>
    <p:sldId id="308" r:id="rId27"/>
    <p:sldId id="329" r:id="rId28"/>
    <p:sldId id="309" r:id="rId29"/>
    <p:sldId id="316" r:id="rId30"/>
    <p:sldId id="317" r:id="rId31"/>
    <p:sldId id="338" r:id="rId32"/>
  </p:sldIdLst>
  <p:sldSz cx="9144000" cy="6858000" type="screen4x3"/>
  <p:notesSz cx="6858000" cy="92964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374" autoAdjust="0"/>
    <p:restoredTop sz="71981" autoAdjust="0"/>
  </p:normalViewPr>
  <p:slideViewPr>
    <p:cSldViewPr>
      <p:cViewPr varScale="1">
        <p:scale>
          <a:sx n="82" d="100"/>
          <a:sy n="82" d="100"/>
        </p:scale>
        <p:origin x="1752" y="56"/>
      </p:cViewPr>
      <p:guideLst>
        <p:guide orient="horz" pos="2160"/>
        <p:guide pos="2880"/>
      </p:guideLst>
    </p:cSldViewPr>
  </p:slideViewPr>
  <p:notesTextViewPr>
    <p:cViewPr>
      <p:scale>
        <a:sx n="100" d="100"/>
        <a:sy n="100" d="100"/>
      </p:scale>
      <p:origin x="0" y="0"/>
    </p:cViewPr>
  </p:notesTextViewPr>
  <p:sorterViewPr>
    <p:cViewPr>
      <p:scale>
        <a:sx n="50" d="100"/>
        <a:sy n="5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38"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2422" cy="465138"/>
          </a:xfrm>
          <a:prstGeom prst="rect">
            <a:avLst/>
          </a:prstGeom>
        </p:spPr>
        <p:txBody>
          <a:bodyPr vert="horz" lIns="90573" tIns="45286" rIns="90573" bIns="45286" rtlCol="0"/>
          <a:lstStyle>
            <a:lvl1pPr algn="l">
              <a:defRPr sz="1100"/>
            </a:lvl1pPr>
          </a:lstStyle>
          <a:p>
            <a:endParaRPr lang="en-US"/>
          </a:p>
        </p:txBody>
      </p:sp>
      <p:sp>
        <p:nvSpPr>
          <p:cNvPr id="3" name="Date Placeholder 2"/>
          <p:cNvSpPr>
            <a:spLocks noGrp="1"/>
          </p:cNvSpPr>
          <p:nvPr>
            <p:ph type="dt" sz="quarter" idx="1"/>
          </p:nvPr>
        </p:nvSpPr>
        <p:spPr>
          <a:xfrm>
            <a:off x="3884027" y="0"/>
            <a:ext cx="2972422" cy="465138"/>
          </a:xfrm>
          <a:prstGeom prst="rect">
            <a:avLst/>
          </a:prstGeom>
        </p:spPr>
        <p:txBody>
          <a:bodyPr vert="horz" lIns="90573" tIns="45286" rIns="90573" bIns="45286" rtlCol="0"/>
          <a:lstStyle>
            <a:lvl1pPr algn="r">
              <a:defRPr sz="1100"/>
            </a:lvl1pPr>
          </a:lstStyle>
          <a:p>
            <a:fld id="{F2598017-BA5E-4704-B5AC-F3226DE408C7}" type="datetimeFigureOut">
              <a:rPr lang="en-US" smtClean="0"/>
              <a:pPr/>
              <a:t>1/16/2023</a:t>
            </a:fld>
            <a:endParaRPr lang="en-US"/>
          </a:p>
        </p:txBody>
      </p:sp>
      <p:sp>
        <p:nvSpPr>
          <p:cNvPr id="4" name="Footer Placeholder 3"/>
          <p:cNvSpPr>
            <a:spLocks noGrp="1"/>
          </p:cNvSpPr>
          <p:nvPr>
            <p:ph type="ftr" sz="quarter" idx="2"/>
          </p:nvPr>
        </p:nvSpPr>
        <p:spPr>
          <a:xfrm>
            <a:off x="0" y="8829675"/>
            <a:ext cx="2972422" cy="465138"/>
          </a:xfrm>
          <a:prstGeom prst="rect">
            <a:avLst/>
          </a:prstGeom>
        </p:spPr>
        <p:txBody>
          <a:bodyPr vert="horz" lIns="90573" tIns="45286" rIns="90573" bIns="45286" rtlCol="0" anchor="b"/>
          <a:lstStyle>
            <a:lvl1pPr algn="l">
              <a:defRPr sz="1100"/>
            </a:lvl1pPr>
          </a:lstStyle>
          <a:p>
            <a:endParaRPr lang="en-US"/>
          </a:p>
        </p:txBody>
      </p:sp>
      <p:sp>
        <p:nvSpPr>
          <p:cNvPr id="5" name="Slide Number Placeholder 4"/>
          <p:cNvSpPr>
            <a:spLocks noGrp="1"/>
          </p:cNvSpPr>
          <p:nvPr>
            <p:ph type="sldNum" sz="quarter" idx="3"/>
          </p:nvPr>
        </p:nvSpPr>
        <p:spPr>
          <a:xfrm>
            <a:off x="3884027" y="8829675"/>
            <a:ext cx="2972422" cy="465138"/>
          </a:xfrm>
          <a:prstGeom prst="rect">
            <a:avLst/>
          </a:prstGeom>
        </p:spPr>
        <p:txBody>
          <a:bodyPr vert="horz" lIns="90573" tIns="45286" rIns="90573" bIns="45286" rtlCol="0" anchor="b"/>
          <a:lstStyle>
            <a:lvl1pPr algn="r">
              <a:defRPr sz="1100"/>
            </a:lvl1pPr>
          </a:lstStyle>
          <a:p>
            <a:fld id="{2BF329E9-9021-4AAE-B89E-9DBDFDAA4400}" type="slidenum">
              <a:rPr lang="en-US" smtClean="0"/>
              <a:pPr/>
              <a:t>‹#›</a:t>
            </a:fld>
            <a:endParaRPr lang="en-US"/>
          </a:p>
        </p:txBody>
      </p:sp>
    </p:spTree>
    <p:extLst>
      <p:ext uri="{BB962C8B-B14F-4D97-AF65-F5344CB8AC3E}">
        <p14:creationId xmlns:p14="http://schemas.microsoft.com/office/powerpoint/2010/main" val="1678676593"/>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64820"/>
          </a:xfrm>
          <a:prstGeom prst="rect">
            <a:avLst/>
          </a:prstGeom>
        </p:spPr>
        <p:txBody>
          <a:bodyPr vert="horz" lIns="92294" tIns="46147" rIns="92294" bIns="46147" rtlCol="0"/>
          <a:lstStyle>
            <a:lvl1pPr algn="l">
              <a:defRPr sz="1100"/>
            </a:lvl1pPr>
          </a:lstStyle>
          <a:p>
            <a:endParaRPr lang="en-US"/>
          </a:p>
        </p:txBody>
      </p:sp>
      <p:sp>
        <p:nvSpPr>
          <p:cNvPr id="3" name="Date Placeholder 2"/>
          <p:cNvSpPr>
            <a:spLocks noGrp="1"/>
          </p:cNvSpPr>
          <p:nvPr>
            <p:ph type="dt" idx="1"/>
          </p:nvPr>
        </p:nvSpPr>
        <p:spPr>
          <a:xfrm>
            <a:off x="3884613" y="0"/>
            <a:ext cx="2971800" cy="464820"/>
          </a:xfrm>
          <a:prstGeom prst="rect">
            <a:avLst/>
          </a:prstGeom>
        </p:spPr>
        <p:txBody>
          <a:bodyPr vert="horz" lIns="92294" tIns="46147" rIns="92294" bIns="46147" rtlCol="0"/>
          <a:lstStyle>
            <a:lvl1pPr algn="r">
              <a:defRPr sz="1100"/>
            </a:lvl1pPr>
          </a:lstStyle>
          <a:p>
            <a:fld id="{F30AA83B-4EA1-4B7F-A894-5BFE8D5AABC6}" type="datetimeFigureOut">
              <a:rPr lang="en-US" smtClean="0"/>
              <a:pPr/>
              <a:t>1/16/2023</a:t>
            </a:fld>
            <a:endParaRPr lang="en-US"/>
          </a:p>
        </p:txBody>
      </p:sp>
      <p:sp>
        <p:nvSpPr>
          <p:cNvPr id="4" name="Slide Image Placeholder 3"/>
          <p:cNvSpPr>
            <a:spLocks noGrp="1" noRot="1" noChangeAspect="1"/>
          </p:cNvSpPr>
          <p:nvPr>
            <p:ph type="sldImg" idx="2"/>
          </p:nvPr>
        </p:nvSpPr>
        <p:spPr>
          <a:xfrm>
            <a:off x="1106488" y="696913"/>
            <a:ext cx="4646612" cy="3486150"/>
          </a:xfrm>
          <a:prstGeom prst="rect">
            <a:avLst/>
          </a:prstGeom>
          <a:noFill/>
          <a:ln w="12700">
            <a:solidFill>
              <a:prstClr val="black"/>
            </a:solidFill>
          </a:ln>
        </p:spPr>
        <p:txBody>
          <a:bodyPr vert="horz" lIns="92294" tIns="46147" rIns="92294" bIns="46147" rtlCol="0" anchor="ctr"/>
          <a:lstStyle/>
          <a:p>
            <a:endParaRPr lang="en-US"/>
          </a:p>
        </p:txBody>
      </p:sp>
      <p:sp>
        <p:nvSpPr>
          <p:cNvPr id="5" name="Notes Placeholder 4"/>
          <p:cNvSpPr>
            <a:spLocks noGrp="1"/>
          </p:cNvSpPr>
          <p:nvPr>
            <p:ph type="body" sz="quarter" idx="3"/>
          </p:nvPr>
        </p:nvSpPr>
        <p:spPr>
          <a:xfrm>
            <a:off x="685800" y="4415790"/>
            <a:ext cx="5486400" cy="4183380"/>
          </a:xfrm>
          <a:prstGeom prst="rect">
            <a:avLst/>
          </a:prstGeom>
        </p:spPr>
        <p:txBody>
          <a:bodyPr vert="horz" lIns="92294" tIns="46147" rIns="92294" bIns="46147"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829967"/>
            <a:ext cx="2971800" cy="464820"/>
          </a:xfrm>
          <a:prstGeom prst="rect">
            <a:avLst/>
          </a:prstGeom>
        </p:spPr>
        <p:txBody>
          <a:bodyPr vert="horz" lIns="92294" tIns="46147" rIns="92294" bIns="46147" rtlCol="0" anchor="b"/>
          <a:lstStyle>
            <a:lvl1pPr algn="l">
              <a:defRPr sz="1100"/>
            </a:lvl1pPr>
          </a:lstStyle>
          <a:p>
            <a:endParaRPr lang="en-US"/>
          </a:p>
        </p:txBody>
      </p:sp>
      <p:sp>
        <p:nvSpPr>
          <p:cNvPr id="7" name="Slide Number Placeholder 6"/>
          <p:cNvSpPr>
            <a:spLocks noGrp="1"/>
          </p:cNvSpPr>
          <p:nvPr>
            <p:ph type="sldNum" sz="quarter" idx="5"/>
          </p:nvPr>
        </p:nvSpPr>
        <p:spPr>
          <a:xfrm>
            <a:off x="3884613" y="8829967"/>
            <a:ext cx="2971800" cy="464820"/>
          </a:xfrm>
          <a:prstGeom prst="rect">
            <a:avLst/>
          </a:prstGeom>
        </p:spPr>
        <p:txBody>
          <a:bodyPr vert="horz" lIns="92294" tIns="46147" rIns="92294" bIns="46147" rtlCol="0" anchor="b"/>
          <a:lstStyle>
            <a:lvl1pPr algn="r">
              <a:defRPr sz="1100"/>
            </a:lvl1pPr>
          </a:lstStyle>
          <a:p>
            <a:fld id="{5BC69FB5-8452-4713-8278-1DC1AB63FDEB}" type="slidenum">
              <a:rPr lang="en-US" smtClean="0"/>
              <a:pPr/>
              <a:t>‹#›</a:t>
            </a:fld>
            <a:endParaRPr lang="en-US"/>
          </a:p>
        </p:txBody>
      </p:sp>
    </p:spTree>
    <p:extLst>
      <p:ext uri="{BB962C8B-B14F-4D97-AF65-F5344CB8AC3E}">
        <p14:creationId xmlns:p14="http://schemas.microsoft.com/office/powerpoint/2010/main" val="4058302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google.com/search?rlz=1C1GCEA_enGB893GB893&amp;sxsrf=ALiCzsbuu1kj-JPVbLz73zZ7d6GYIRXZjQ:1657803401962&amp;q=acadia+national+park+address&amp;ludocid=7124450583281751428&amp;sa=X&amp;ved=2ahUKEwjthIb3tvj4AhVEnVwKHbwqAf0Q6BN6BQiZARAC" TargetMode="External"/><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D5156"/>
                </a:solidFill>
                <a:effectLst/>
                <a:latin typeface="arial" panose="020B0604020202020204" pitchFamily="34" charset="0"/>
              </a:rPr>
              <a:t>Acadia National Park is a 47,000-acre Atlantic coast recreation area primarily on Maine's Mount Desert Island. Its landscape is marked by woodland, rocky beaches and glacier-scoured granite peaks such as Cadillac Mountain, the highest point on the United States’ East Coast. Among the wildlife are moose, bear, whales and seabirds. The </a:t>
            </a:r>
            <a:r>
              <a:rPr lang="en-GB" b="0" i="0" dirty="0" err="1">
                <a:solidFill>
                  <a:srgbClr val="4D5156"/>
                </a:solidFill>
                <a:effectLst/>
                <a:latin typeface="arial" panose="020B0604020202020204" pitchFamily="34" charset="0"/>
              </a:rPr>
              <a:t>bayside</a:t>
            </a:r>
            <a:r>
              <a:rPr lang="en-GB" b="0" i="0" dirty="0">
                <a:solidFill>
                  <a:srgbClr val="4D5156"/>
                </a:solidFill>
                <a:effectLst/>
                <a:latin typeface="arial" panose="020B0604020202020204" pitchFamily="34" charset="0"/>
              </a:rPr>
              <a:t> town of Bar </a:t>
            </a:r>
            <a:r>
              <a:rPr lang="en-GB" b="0" i="0" dirty="0" err="1">
                <a:solidFill>
                  <a:srgbClr val="4D5156"/>
                </a:solidFill>
                <a:effectLst/>
                <a:latin typeface="arial" panose="020B0604020202020204" pitchFamily="34" charset="0"/>
              </a:rPr>
              <a:t>Harbor</a:t>
            </a:r>
            <a:r>
              <a:rPr lang="en-GB" b="0" i="0" dirty="0">
                <a:solidFill>
                  <a:srgbClr val="4D5156"/>
                </a:solidFill>
                <a:effectLst/>
                <a:latin typeface="arial" panose="020B0604020202020204" pitchFamily="34" charset="0"/>
              </a:rPr>
              <a:t>, with restaurants and shops, is a popular gateway.</a:t>
            </a:r>
          </a:p>
          <a:p>
            <a:pPr algn="l"/>
            <a:r>
              <a:rPr lang="en-GB" b="1" i="0" u="none" strike="noStrike" dirty="0">
                <a:solidFill>
                  <a:srgbClr val="202124"/>
                </a:solidFill>
                <a:effectLst/>
                <a:latin typeface="arial" panose="020B0604020202020204" pitchFamily="34" charset="0"/>
                <a:hlinkClick r:id="rId3"/>
              </a:rPr>
              <a:t>Address</a:t>
            </a:r>
            <a:r>
              <a:rPr lang="en-GB" b="1" i="0" dirty="0">
                <a:solidFill>
                  <a:srgbClr val="202124"/>
                </a:solidFill>
                <a:effectLst/>
                <a:latin typeface="arial" panose="020B0604020202020204" pitchFamily="34" charset="0"/>
              </a:rPr>
              <a:t>: </a:t>
            </a:r>
            <a:r>
              <a:rPr lang="en-GB" b="0" i="0" dirty="0">
                <a:solidFill>
                  <a:srgbClr val="202124"/>
                </a:solidFill>
                <a:effectLst/>
                <a:latin typeface="arial" panose="020B0604020202020204" pitchFamily="34" charset="0"/>
              </a:rPr>
              <a:t>Maine, United States</a:t>
            </a:r>
          </a:p>
          <a:p>
            <a:pPr algn="l"/>
            <a:endParaRPr lang="en-GB" b="0" i="0" dirty="0">
              <a:solidFill>
                <a:srgbClr val="202124"/>
              </a:solidFill>
              <a:effectLst/>
              <a:latin typeface="arial" panose="020B0604020202020204" pitchFamily="34" charset="0"/>
            </a:endParaRPr>
          </a:p>
          <a:p>
            <a:r>
              <a:rPr lang="en-GB" dirty="0"/>
              <a:t>Acadia National Park, 48,419 acres (19,603 hectares), SE Maine, on the Atlantic coast; est. as Sieur de </a:t>
            </a:r>
            <a:r>
              <a:rPr lang="en-GB" dirty="0" err="1"/>
              <a:t>Monts</a:t>
            </a:r>
            <a:r>
              <a:rPr lang="en-GB" dirty="0"/>
              <a:t> National Monument 1916, designated Lafayette National Park 1919, renamed 1929. The first national park in the E United States, it occupies a major portion of Mount Desert Island, Isle au Haut and several smaller islands, </a:t>
            </a:r>
          </a:p>
        </p:txBody>
      </p:sp>
      <p:sp>
        <p:nvSpPr>
          <p:cNvPr id="4" name="Slide Number Placeholder 3"/>
          <p:cNvSpPr>
            <a:spLocks noGrp="1"/>
          </p:cNvSpPr>
          <p:nvPr>
            <p:ph type="sldNum" sz="quarter" idx="5"/>
          </p:nvPr>
        </p:nvSpPr>
        <p:spPr/>
        <p:txBody>
          <a:bodyPr/>
          <a:lstStyle/>
          <a:p>
            <a:fld id="{5BC69FB5-8452-4713-8278-1DC1AB63FDEB}" type="slidenum">
              <a:rPr lang="en-US" smtClean="0"/>
              <a:pPr/>
              <a:t>1</a:t>
            </a:fld>
            <a:endParaRPr lang="en-US"/>
          </a:p>
        </p:txBody>
      </p:sp>
    </p:spTree>
    <p:extLst>
      <p:ext uri="{BB962C8B-B14F-4D97-AF65-F5344CB8AC3E}">
        <p14:creationId xmlns:p14="http://schemas.microsoft.com/office/powerpoint/2010/main" val="222832991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C69FB5-8452-4713-8278-1DC1AB63FDEB}" type="slidenum">
              <a:rPr lang="en-US" smtClean="0"/>
              <a:pPr/>
              <a:t>2</a:t>
            </a:fld>
            <a:endParaRPr lang="en-US"/>
          </a:p>
        </p:txBody>
      </p:sp>
    </p:spTree>
    <p:extLst>
      <p:ext uri="{BB962C8B-B14F-4D97-AF65-F5344CB8AC3E}">
        <p14:creationId xmlns:p14="http://schemas.microsoft.com/office/powerpoint/2010/main" val="106764638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5BC69FB5-8452-4713-8278-1DC1AB63FDEB}" type="slidenum">
              <a:rPr lang="en-US" smtClean="0"/>
              <a:pPr/>
              <a:t>3</a:t>
            </a:fld>
            <a:endParaRPr lang="en-US"/>
          </a:p>
        </p:txBody>
      </p:sp>
    </p:spTree>
    <p:extLst>
      <p:ext uri="{BB962C8B-B14F-4D97-AF65-F5344CB8AC3E}">
        <p14:creationId xmlns:p14="http://schemas.microsoft.com/office/powerpoint/2010/main" val="21962091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92500" lnSpcReduction="20000"/>
          </a:bodyPr>
          <a:lstStyle/>
          <a:p>
            <a:r>
              <a:rPr lang="en-GB" dirty="0"/>
              <a:t>Description</a:t>
            </a:r>
          </a:p>
          <a:p>
            <a:r>
              <a:rPr lang="en-GB" dirty="0"/>
              <a:t>Sieur de </a:t>
            </a:r>
            <a:r>
              <a:rPr lang="en-GB" dirty="0" err="1"/>
              <a:t>Monts</a:t>
            </a:r>
            <a:r>
              <a:rPr lang="en-GB" dirty="0"/>
              <a:t> Spring, at the entrance to Acadia National Park.</a:t>
            </a:r>
          </a:p>
          <a:p>
            <a:r>
              <a:rPr lang="en-GB" dirty="0"/>
              <a:t>George B. Dorr, a conservation advocate, formed a corporation to buy and conserve land in the Mount Desert Island area. By 1913, the group had purchased some 6,000 acres, which it gave to the federal government. In 1916, this land became Sieur de </a:t>
            </a:r>
            <a:r>
              <a:rPr lang="en-GB" dirty="0" err="1"/>
              <a:t>Monts</a:t>
            </a:r>
            <a:r>
              <a:rPr lang="en-GB" dirty="0"/>
              <a:t> National Monument.</a:t>
            </a:r>
          </a:p>
          <a:p>
            <a:r>
              <a:rPr lang="en-GB" dirty="0"/>
              <a:t>In 1919, it became Lafayette National Park, the first national park east of the Mississippi. In 1929, the park name changed to Acadia.</a:t>
            </a:r>
          </a:p>
          <a:p>
            <a:endParaRPr lang="en-GB" dirty="0"/>
          </a:p>
          <a:p>
            <a:r>
              <a:rPr lang="en-GB" dirty="0"/>
              <a:t>Located on the coast of Maine, Acadia National Park encompasses rocky ocean shoreline, sand beaches, mountain summits, inland ponds and lakes, wetlands, and woodlands (Fig. 6.1). Historic carriage roads, horse stables, and a lighthouse reflect the cultural history of the first national park to be established in the eastern USA. While modest in size at just over 47,000 acres, Acadia contains more than 140 miles of hiking trails. Trails were purposefully designed to connect visitors with scenic vistas and provide access to the diverse coastal and island landscapes within the park. Much credit for the early trail system belongs to the planning, building, and private fundraising efforts of village improvement associations of the early 1900s. Subsequently, trails have been further developed and maintained by the Civilian Conservation Corps and through the Acadia Trails Forever program, a partnership between the National Park Service and the non-profit group Friends of Acadia. An estimated 5000 visitors explore some portion of the park’s trail system each day during the peak summer months of July, August, and September.</a:t>
            </a:r>
          </a:p>
          <a:p>
            <a:endParaRPr lang="en-GB" dirty="0"/>
          </a:p>
          <a:p>
            <a:endParaRPr lang="en-GB" dirty="0"/>
          </a:p>
          <a:p>
            <a:r>
              <a:rPr lang="en-GB" dirty="0"/>
              <a:t>Carriage roads allow non motorised vehicles for example walkers, runners, horse riders and cyclists. Composed of broken stone.</a:t>
            </a:r>
          </a:p>
          <a:p>
            <a:endParaRPr lang="en-GB" dirty="0"/>
          </a:p>
          <a:p>
            <a:r>
              <a:rPr lang="en-GB" dirty="0"/>
              <a:t>Trials are walking trails, paths or walkways.</a:t>
            </a:r>
          </a:p>
          <a:p>
            <a:endParaRPr lang="en-GB" dirty="0"/>
          </a:p>
        </p:txBody>
      </p:sp>
      <p:sp>
        <p:nvSpPr>
          <p:cNvPr id="4" name="Slide Number Placeholder 3"/>
          <p:cNvSpPr>
            <a:spLocks noGrp="1"/>
          </p:cNvSpPr>
          <p:nvPr>
            <p:ph type="sldNum" sz="quarter" idx="5"/>
          </p:nvPr>
        </p:nvSpPr>
        <p:spPr/>
        <p:txBody>
          <a:bodyPr/>
          <a:lstStyle/>
          <a:p>
            <a:fld id="{5BC69FB5-8452-4713-8278-1DC1AB63FDEB}" type="slidenum">
              <a:rPr lang="en-US" smtClean="0"/>
              <a:pPr/>
              <a:t>10</a:t>
            </a:fld>
            <a:endParaRPr lang="en-US"/>
          </a:p>
        </p:txBody>
      </p:sp>
    </p:spTree>
    <p:extLst>
      <p:ext uri="{BB962C8B-B14F-4D97-AF65-F5344CB8AC3E}">
        <p14:creationId xmlns:p14="http://schemas.microsoft.com/office/powerpoint/2010/main" val="26768797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BC69FB5-8452-4713-8278-1DC1AB63FDEB}" type="slidenum">
              <a:rPr lang="en-US" smtClean="0"/>
              <a:pPr/>
              <a:t>12</a:t>
            </a:fld>
            <a:endParaRPr lang="en-US"/>
          </a:p>
        </p:txBody>
      </p:sp>
    </p:spTree>
    <p:extLst>
      <p:ext uri="{BB962C8B-B14F-4D97-AF65-F5344CB8AC3E}">
        <p14:creationId xmlns:p14="http://schemas.microsoft.com/office/powerpoint/2010/main" val="24064834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individual hiker has relatively little impact on the environment. But when you multiply this impact by millions of hikers each year, there can be important consequences that may begin to threaten the ecological integrity of parks. The collective impact of recreation on the natural environment has been a concern of the National Park Service for several decades. As the number of visits to parks and related areas grows, so do impacts to plants, soils, and wildlife. </a:t>
            </a:r>
            <a:r>
              <a:rPr lang="en-GB" dirty="0" err="1"/>
              <a:t>Behaviors</a:t>
            </a:r>
            <a:r>
              <a:rPr lang="en-GB" dirty="0"/>
              <a:t> of seemingly little consequence at the individual level (e.g. walking around a puddle on a trail) become problematic when repeated many times over the course of a hiking season. To make matters worse, impacts to vegetation and soils can occur even at relatively low levels of use. </a:t>
            </a:r>
          </a:p>
          <a:p>
            <a:r>
              <a:rPr lang="en-GB" dirty="0"/>
              <a:t>To address this problem, the National Park Service often develops regulations on visitor </a:t>
            </a:r>
            <a:r>
              <a:rPr lang="en-GB" dirty="0" err="1"/>
              <a:t>behavior</a:t>
            </a:r>
            <a:r>
              <a:rPr lang="en-GB" dirty="0"/>
              <a:t> to help protect the natural environment and the experience for all visitors. However, managers at Acadia National Park recognized that regulations alone would be inadequate to address visitor impacts. Such regulations would be difficult to enforce, and doing so could be disagreeable to visitors. More importantly, many visitors were likely unaware of park regulations and the potential impacts of their </a:t>
            </a:r>
            <a:r>
              <a:rPr lang="en-GB" dirty="0" err="1"/>
              <a:t>behavior</a:t>
            </a:r>
            <a:r>
              <a:rPr lang="en-GB" dirty="0"/>
              <a:t>.</a:t>
            </a:r>
          </a:p>
        </p:txBody>
      </p:sp>
      <p:sp>
        <p:nvSpPr>
          <p:cNvPr id="4" name="Slide Number Placeholder 3"/>
          <p:cNvSpPr>
            <a:spLocks noGrp="1"/>
          </p:cNvSpPr>
          <p:nvPr>
            <p:ph type="sldNum" sz="quarter" idx="5"/>
          </p:nvPr>
        </p:nvSpPr>
        <p:spPr/>
        <p:txBody>
          <a:bodyPr/>
          <a:lstStyle/>
          <a:p>
            <a:fld id="{5BC69FB5-8452-4713-8278-1DC1AB63FDEB}" type="slidenum">
              <a:rPr lang="en-US" smtClean="0"/>
              <a:pPr/>
              <a:t>13</a:t>
            </a:fld>
            <a:endParaRPr lang="en-US"/>
          </a:p>
        </p:txBody>
      </p:sp>
    </p:spTree>
    <p:extLst>
      <p:ext uri="{BB962C8B-B14F-4D97-AF65-F5344CB8AC3E}">
        <p14:creationId xmlns:p14="http://schemas.microsoft.com/office/powerpoint/2010/main" val="206261937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Visitor modification of cairns along mountain trails can damage soils and vegetation, threaten hiker safety, and degrade the character of the natural environment. Cairns are rock structures that are constructed to mark trails in treeless landscapes. They are used for way finding and may be essential to keeping hikers on track in winter or during low visibility conditions. Despite this, some visitors in Acadia alter cairns by adding or removing rocks from the structures. In some cases, new cairns or other types of rock formations are constructed. When rocks are removed from the ground to create these structures, fragile mountain soils erode quickly, leading to vegetation loss. Further, when many rock structures are present, the natural character of the landscape is compromised, degrading the experience for hikers who have come to experience a natural setting.</a:t>
            </a:r>
          </a:p>
        </p:txBody>
      </p:sp>
      <p:sp>
        <p:nvSpPr>
          <p:cNvPr id="4" name="Slide Number Placeholder 3"/>
          <p:cNvSpPr>
            <a:spLocks noGrp="1"/>
          </p:cNvSpPr>
          <p:nvPr>
            <p:ph type="sldNum" sz="quarter" idx="5"/>
          </p:nvPr>
        </p:nvSpPr>
        <p:spPr/>
        <p:txBody>
          <a:bodyPr/>
          <a:lstStyle/>
          <a:p>
            <a:fld id="{5BC69FB5-8452-4713-8278-1DC1AB63FDEB}" type="slidenum">
              <a:rPr lang="en-US" smtClean="0"/>
              <a:pPr/>
              <a:t>18</a:t>
            </a:fld>
            <a:endParaRPr lang="en-US"/>
          </a:p>
        </p:txBody>
      </p:sp>
    </p:spTree>
    <p:extLst>
      <p:ext uri="{BB962C8B-B14F-4D97-AF65-F5344CB8AC3E}">
        <p14:creationId xmlns:p14="http://schemas.microsoft.com/office/powerpoint/2010/main" val="296296587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 peak summer days, thousands of hikers can be found along the extensive and diverse trail system in Acadia National Park. The collective use by so many visitors can take a toll on trail resources. Some visitors alter and build rock cairns; walk off-trail to avoid rocks, roots, and wet spots; and hike with unleashed dogs. These </a:t>
            </a:r>
            <a:r>
              <a:rPr lang="en-GB" dirty="0" err="1"/>
              <a:t>behaviors</a:t>
            </a:r>
            <a:r>
              <a:rPr lang="en-GB" dirty="0"/>
              <a:t> can compromise hiker safety, lead to soil erosion and vegetation loss, and threaten wildlife (Impacts to trails; Impacts to soil; Impacts to vegetation; Impacts to wildlife; Depreciative </a:t>
            </a:r>
            <a:r>
              <a:rPr lang="en-GB" dirty="0" err="1"/>
              <a:t>behavior</a:t>
            </a:r>
            <a:r>
              <a:rPr lang="en-GB" dirty="0"/>
              <a:t>).</a:t>
            </a:r>
          </a:p>
          <a:p>
            <a:endParaRPr lang="en-GB" dirty="0"/>
          </a:p>
          <a:p>
            <a:endParaRPr lang="en-GB" dirty="0"/>
          </a:p>
          <a:p>
            <a:r>
              <a:rPr lang="en-GB" dirty="0"/>
              <a:t>Visitors walking off-trail is another </a:t>
            </a:r>
            <a:r>
              <a:rPr lang="en-GB" dirty="0" err="1"/>
              <a:t>behavior</a:t>
            </a:r>
            <a:r>
              <a:rPr lang="en-GB" dirty="0"/>
              <a:t> that has concerned park managers for many years, and can have significant consequences for Acadia’s natural environment. Soils and vegetation can be damaged when visitors step off trail to avoid mud, puddles, roots, or rocks. As a consequence, trails may widen or new paths may form. A more recent issue for the park relates to visitors traveling with pets. Acadia is recognized as a dog-friendly park, where visitors are allowed to hike with dogs on most trails. However, some owners fail to keep dogs on a leash at all times, as required. When dogs are allowed to run freely, other hikers, particularly children, may feel unsafe. Further, loose dogs may scare or kill park wildlife, including ground nesting birds. Finally, dogs themselves can become lost or may be injured during a run-in with a porcupine or an animal with rabies</a:t>
            </a:r>
          </a:p>
        </p:txBody>
      </p:sp>
      <p:sp>
        <p:nvSpPr>
          <p:cNvPr id="4" name="Slide Number Placeholder 3"/>
          <p:cNvSpPr>
            <a:spLocks noGrp="1"/>
          </p:cNvSpPr>
          <p:nvPr>
            <p:ph type="sldNum" sz="quarter" idx="5"/>
          </p:nvPr>
        </p:nvSpPr>
        <p:spPr/>
        <p:txBody>
          <a:bodyPr/>
          <a:lstStyle/>
          <a:p>
            <a:fld id="{5BC69FB5-8452-4713-8278-1DC1AB63FDEB}" type="slidenum">
              <a:rPr lang="en-US" smtClean="0"/>
              <a:pPr/>
              <a:t>19</a:t>
            </a:fld>
            <a:endParaRPr lang="en-US"/>
          </a:p>
        </p:txBody>
      </p:sp>
    </p:spTree>
    <p:extLst>
      <p:ext uri="{BB962C8B-B14F-4D97-AF65-F5344CB8AC3E}">
        <p14:creationId xmlns:p14="http://schemas.microsoft.com/office/powerpoint/2010/main" val="33957252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Relying on the strategy of reducing the impact of use, a group of seasonal “</a:t>
            </a:r>
            <a:r>
              <a:rPr lang="en-GB" dirty="0" err="1"/>
              <a:t>ridgerunners</a:t>
            </a:r>
            <a:r>
              <a:rPr lang="en-GB" dirty="0"/>
              <a:t>” intercepts visitors on trails to inform them about these issues and to promote low-impact hiking practices (Information/Education).</a:t>
            </a:r>
          </a:p>
          <a:p>
            <a:endParaRPr lang="en-GB" dirty="0"/>
          </a:p>
          <a:p>
            <a:r>
              <a:rPr lang="en-GB" dirty="0"/>
              <a:t>Facility Development, Site Design, and Maintenance (from lecture four they have not covered this yet if you are using this case in week one of the second half of the course) These practices are primarily designed to protect natural and cultural resources from the impacts of visitor use.</a:t>
            </a:r>
            <a:endParaRPr lang="en-US" dirty="0"/>
          </a:p>
        </p:txBody>
      </p:sp>
      <p:sp>
        <p:nvSpPr>
          <p:cNvPr id="4" name="Slide Number Placeholder 3"/>
          <p:cNvSpPr>
            <a:spLocks noGrp="1"/>
          </p:cNvSpPr>
          <p:nvPr>
            <p:ph type="sldNum" sz="quarter" idx="10"/>
          </p:nvPr>
        </p:nvSpPr>
        <p:spPr/>
        <p:txBody>
          <a:bodyPr/>
          <a:lstStyle/>
          <a:p>
            <a:fld id="{5BC69FB5-8452-4713-8278-1DC1AB63FDEB}" type="slidenum">
              <a:rPr lang="en-US" smtClean="0"/>
              <a:pPr/>
              <a:t>20</a:t>
            </a:fld>
            <a:endParaRPr lang="en-US"/>
          </a:p>
        </p:txBody>
      </p:sp>
    </p:spTree>
    <p:extLst>
      <p:ext uri="{BB962C8B-B14F-4D97-AF65-F5344CB8AC3E}">
        <p14:creationId xmlns:p14="http://schemas.microsoft.com/office/powerpoint/2010/main" val="4714310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40000" lnSpcReduction="20000"/>
          </a:bodyPr>
          <a:lstStyle/>
          <a:p>
            <a:endParaRPr lang="en-GB" b="0" dirty="0"/>
          </a:p>
          <a:p>
            <a:endParaRPr lang="en-GB" b="0" dirty="0"/>
          </a:p>
          <a:p>
            <a:r>
              <a:rPr lang="en-GB" b="0" dirty="0"/>
              <a:t>Following these considerations, the National Park Service partnered with the National Outdoor Leadership School and other agencies to promote outdoor education on a national scale. Known as Leave No Trace (LNT), the program promotes a consistent national message based on scientific understanding. The National Park Service has partnered with the non-profit organizations Leave No Trace and Friends of Acadia to educate hikers and reduce the impact of outdoor recreation on the trail system at Acadia National Park. </a:t>
            </a:r>
          </a:p>
          <a:p>
            <a:endParaRPr lang="en-GB" b="0" dirty="0"/>
          </a:p>
          <a:p>
            <a:r>
              <a:rPr lang="en-GB" b="0" dirty="0"/>
              <a:t>At the heart of LNT are seven principles:</a:t>
            </a:r>
          </a:p>
          <a:p>
            <a:endParaRPr lang="en-GB" b="0" dirty="0"/>
          </a:p>
          <a:p>
            <a:r>
              <a:rPr lang="en-GB" b="0" dirty="0"/>
              <a:t>1.  Plan ahead and prepare.</a:t>
            </a:r>
          </a:p>
          <a:p>
            <a:endParaRPr lang="en-GB" b="0" dirty="0"/>
          </a:p>
          <a:p>
            <a:r>
              <a:rPr lang="en-GB" b="0" dirty="0"/>
              <a:t>2.  Travel and camp on durable surfaces.</a:t>
            </a:r>
          </a:p>
          <a:p>
            <a:endParaRPr lang="en-GB" b="0" dirty="0"/>
          </a:p>
          <a:p>
            <a:r>
              <a:rPr lang="en-GB" b="0" dirty="0"/>
              <a:t>3.  Dispose of waste properly.</a:t>
            </a:r>
          </a:p>
          <a:p>
            <a:endParaRPr lang="en-GB" b="0" dirty="0"/>
          </a:p>
          <a:p>
            <a:r>
              <a:rPr lang="en-GB" b="0" dirty="0"/>
              <a:t>4.  Leave what you find.</a:t>
            </a:r>
          </a:p>
          <a:p>
            <a:endParaRPr lang="en-GB" b="0" dirty="0"/>
          </a:p>
          <a:p>
            <a:r>
              <a:rPr lang="en-GB" b="0" dirty="0"/>
              <a:t>5.  Minimize campfire impacts.</a:t>
            </a:r>
          </a:p>
          <a:p>
            <a:endParaRPr lang="en-GB" b="0" dirty="0"/>
          </a:p>
          <a:p>
            <a:r>
              <a:rPr lang="en-GB" b="0" dirty="0"/>
              <a:t>6.  Respect wildlife.</a:t>
            </a:r>
          </a:p>
          <a:p>
            <a:endParaRPr lang="en-GB" b="0" dirty="0"/>
          </a:p>
          <a:p>
            <a:r>
              <a:rPr lang="en-GB" b="0" dirty="0"/>
              <a:t>7.  Be considerate of other visitors.</a:t>
            </a:r>
          </a:p>
          <a:p>
            <a:endParaRPr lang="en-GB" b="0" dirty="0"/>
          </a:p>
          <a:p>
            <a:r>
              <a:rPr lang="en-GB" b="0" dirty="0"/>
              <a:t>Training courses, workshops, and contacts with park managers, outfitters and guides, scouting and other outdoor groups, and the public are used to spread the LNT message. The organization has developed a series of “Skills and Ethics” booklets targeted at specific environments and activities, reference cards for various activities, and provides promotional materials on its website (http://www.lnt.org). While initially focused on backcountry settings, the program has expanded to address recreation impacts in more accessible park contexts. As one of the most visited parks in the USA, Acadia National Park has drawn on the principles of LNT to address visitor-related impacts along its extensive trail system.</a:t>
            </a:r>
          </a:p>
          <a:p>
            <a:endParaRPr lang="en-GB" b="1" dirty="0"/>
          </a:p>
          <a:p>
            <a:r>
              <a:rPr lang="en-GB" b="1" dirty="0"/>
              <a:t>With over 2 million visitors per year and an extensive, easily accessible trail system, Acadia National Park has drawn on LNT principles and outreach to address visitor-created impacts along trails (Fig. 6.2). In particular, the park has proactively addressed three issues. Following the principle “leave what you find,” visitors are encouraged not to disrupt cairns and rocks along mountain trails. The message “travel on durable surfaces” is used to discourage hikers from walking off-trail. Finally, the park has given special attention to the issue of dogs, reminding visitors to keep dogs on leash through the principle “be considerate of others.”</a:t>
            </a:r>
          </a:p>
          <a:p>
            <a:endParaRPr lang="en-GB" b="1" dirty="0"/>
          </a:p>
          <a:p>
            <a:r>
              <a:rPr lang="en-GB" b="1" dirty="0"/>
              <a:t>Ridge runners</a:t>
            </a:r>
          </a:p>
          <a:p>
            <a:r>
              <a:rPr lang="en-GB" dirty="0"/>
              <a:t>To address these issues, Acadia enlists the help of four seasonal </a:t>
            </a:r>
            <a:r>
              <a:rPr lang="en-GB" dirty="0" err="1"/>
              <a:t>ridgerunners</a:t>
            </a:r>
            <a:r>
              <a:rPr lang="en-GB" dirty="0"/>
              <a:t> to interact with visitors and promote an LNT message. </a:t>
            </a:r>
            <a:r>
              <a:rPr lang="en-GB" dirty="0" err="1"/>
              <a:t>Ridgerunners</a:t>
            </a:r>
            <a:r>
              <a:rPr lang="en-GB" dirty="0"/>
              <a:t> have worked in the park since 1997, and are currently supported by an endowment established through Acadia Trails Forever. The endowment also supports Acadia Youth Conservation Corps seasonal trail crews. For 12 weeks each summer, </a:t>
            </a:r>
            <a:r>
              <a:rPr lang="en-GB" dirty="0" err="1"/>
              <a:t>ridgerunners</a:t>
            </a:r>
            <a:r>
              <a:rPr lang="en-GB" dirty="0"/>
              <a:t> perform a variety of tasks for park managers, including monitoring trail use, repairing cairns along mountain trails, and administering questionnaires. But the most important task of </a:t>
            </a:r>
            <a:r>
              <a:rPr lang="en-GB" dirty="0" err="1"/>
              <a:t>ridgerunners</a:t>
            </a:r>
            <a:r>
              <a:rPr lang="en-GB" dirty="0"/>
              <a:t> is to talk with visitors about low-impact hiking </a:t>
            </a:r>
            <a:r>
              <a:rPr lang="en-GB" dirty="0" err="1"/>
              <a:t>behaviors</a:t>
            </a:r>
            <a:r>
              <a:rPr lang="en-GB" dirty="0"/>
              <a:t> in the park.</a:t>
            </a:r>
          </a:p>
          <a:p>
            <a:endParaRPr lang="en-GB" dirty="0"/>
          </a:p>
          <a:p>
            <a:r>
              <a:rPr lang="en-GB" dirty="0" err="1"/>
              <a:t>Ridgerunners</a:t>
            </a:r>
            <a:r>
              <a:rPr lang="en-GB" dirty="0"/>
              <a:t> use a variety of approaches to engage hikers in conversation. One is to intercept visitors at popular trailheads using posters that illustrate the day’s message. To discourage walking off-trail, trails with significant braiding or widening are shown. Historic and current pictures of Bubble Rock, a popular hiking destination, demonstrate the loss of vegetation over a 40-year time period. </a:t>
            </a:r>
            <a:r>
              <a:rPr lang="en-GB" dirty="0" err="1"/>
              <a:t>Ridgerunners</a:t>
            </a:r>
            <a:r>
              <a:rPr lang="en-GB" dirty="0"/>
              <a:t> also use time spent maintaining cairns as an opportunity to talk with visitors about these rock structures. To further address the cairn issue, they may display a poster that shows a mountain summit littered with cairns and exposed pockets of soil. Alternatively, </a:t>
            </a:r>
            <a:r>
              <a:rPr lang="en-GB" dirty="0" err="1"/>
              <a:t>ridgerunners</a:t>
            </a:r>
            <a:r>
              <a:rPr lang="en-GB" dirty="0"/>
              <a:t> may simply talk with visitors out on the trails, starting conversations by asking people where they’re from or by commenting on a </a:t>
            </a:r>
            <a:r>
              <a:rPr lang="en-GB" dirty="0" err="1"/>
              <a:t>favorite</a:t>
            </a:r>
            <a:r>
              <a:rPr lang="en-GB" dirty="0"/>
              <a:t> sports team.</a:t>
            </a:r>
          </a:p>
          <a:p>
            <a:endParaRPr lang="en-GB" dirty="0"/>
          </a:p>
          <a:p>
            <a:r>
              <a:rPr lang="en-GB" dirty="0"/>
              <a:t>These informal conversations allow the park to educate visitors about low-impact issues in a friendly and proactive manner, an approach that may differ from summit steward programs that focus primarily on correcting visitor </a:t>
            </a:r>
            <a:r>
              <a:rPr lang="en-GB" dirty="0" err="1"/>
              <a:t>behavior</a:t>
            </a:r>
            <a:r>
              <a:rPr lang="en-GB" dirty="0"/>
              <a:t>. For example, while </a:t>
            </a:r>
            <a:r>
              <a:rPr lang="en-GB" dirty="0" err="1"/>
              <a:t>ridgerunners</a:t>
            </a:r>
            <a:r>
              <a:rPr lang="en-GB" dirty="0"/>
              <a:t> inform hikers with loose dogs about park regulations, they also thank hikers walking with leashed dogs for complying with these regulations. Children’s hang tags listing the seven LNT principles are handed out to willing recipients. This proactive approach also involves supplementing </a:t>
            </a:r>
            <a:r>
              <a:rPr lang="en-GB" dirty="0" err="1"/>
              <a:t>ridgerunner</a:t>
            </a:r>
            <a:r>
              <a:rPr lang="en-GB" dirty="0"/>
              <a:t> contacts with other education and information efforts. The park has spread the message about cairns through the local newspaper, on public radio, and in an LNT video distributed to outing clubs, nearby camps, and sporting goods shops, and has also created a patch for children that says “Leave the Rocks for the Next Glacier.”</a:t>
            </a:r>
          </a:p>
          <a:p>
            <a:endParaRPr lang="en-GB" dirty="0"/>
          </a:p>
          <a:p>
            <a:r>
              <a:rPr lang="en-GB" dirty="0"/>
              <a:t>While the park acknowledges that there is a need to study and better understand the effectiveness of the </a:t>
            </a:r>
            <a:r>
              <a:rPr lang="en-GB" dirty="0" err="1"/>
              <a:t>ridgerunner</a:t>
            </a:r>
            <a:r>
              <a:rPr lang="en-GB" dirty="0"/>
              <a:t> program on visitor </a:t>
            </a:r>
            <a:r>
              <a:rPr lang="en-GB" dirty="0" err="1"/>
              <a:t>behavior</a:t>
            </a:r>
            <a:r>
              <a:rPr lang="en-GB" dirty="0"/>
              <a:t>, the message of LNT in Acadia has reached a sizeable audience. Over the course of several seasons, </a:t>
            </a:r>
            <a:r>
              <a:rPr lang="en-GB" dirty="0" err="1"/>
              <a:t>ridgerunners</a:t>
            </a:r>
            <a:r>
              <a:rPr lang="en-GB" dirty="0"/>
              <a:t> have interacted with thousands of visitors, recording 4500 “substantive contacts” in 2010 alone. A reliable funding source and the park’s commitment to the LNT message suggest that </a:t>
            </a:r>
            <a:r>
              <a:rPr lang="en-GB" dirty="0" err="1"/>
              <a:t>ridgerunners</a:t>
            </a:r>
            <a:r>
              <a:rPr lang="en-GB" dirty="0"/>
              <a:t> will be standing by to greet Acadia visitors for many years to come.</a:t>
            </a:r>
          </a:p>
          <a:p>
            <a:endParaRPr lang="en-GB" dirty="0"/>
          </a:p>
          <a:p>
            <a:endParaRPr lang="en-GB" dirty="0"/>
          </a:p>
        </p:txBody>
      </p:sp>
      <p:sp>
        <p:nvSpPr>
          <p:cNvPr id="4" name="Slide Number Placeholder 3"/>
          <p:cNvSpPr>
            <a:spLocks noGrp="1"/>
          </p:cNvSpPr>
          <p:nvPr>
            <p:ph type="sldNum" sz="quarter" idx="5"/>
          </p:nvPr>
        </p:nvSpPr>
        <p:spPr/>
        <p:txBody>
          <a:bodyPr/>
          <a:lstStyle/>
          <a:p>
            <a:fld id="{5BC69FB5-8452-4713-8278-1DC1AB63FDEB}" type="slidenum">
              <a:rPr lang="en-US" smtClean="0"/>
              <a:pPr/>
              <a:t>21</a:t>
            </a:fld>
            <a:endParaRPr lang="en-US"/>
          </a:p>
        </p:txBody>
      </p:sp>
    </p:spTree>
    <p:extLst>
      <p:ext uri="{BB962C8B-B14F-4D97-AF65-F5344CB8AC3E}">
        <p14:creationId xmlns:p14="http://schemas.microsoft.com/office/powerpoint/2010/main" val="1589653480"/>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25000" lnSpcReduction="20000"/>
          </a:bodyPr>
          <a:lstStyle/>
          <a:p>
            <a:r>
              <a:rPr lang="en-GB" dirty="0"/>
              <a:t>The seven principles of Leave No Trace campaign.</a:t>
            </a:r>
          </a:p>
          <a:p>
            <a:endParaRPr lang="en-GB" dirty="0"/>
          </a:p>
          <a:p>
            <a:r>
              <a:rPr lang="en-GB" dirty="0"/>
              <a:t>1. Plan ahead and Prepare</a:t>
            </a:r>
          </a:p>
          <a:p>
            <a:r>
              <a:rPr lang="en-GB" dirty="0"/>
              <a:t>Often circumstances and situations can change at a moments notice, allowing yourself to plan ahead can often ensure the safety yourself and those around you.</a:t>
            </a:r>
          </a:p>
          <a:p>
            <a:endParaRPr lang="en-GB" dirty="0"/>
          </a:p>
          <a:p>
            <a:r>
              <a:rPr lang="en-GB" dirty="0"/>
              <a:t>-          Check the regulations and concerns of the area you’re visiting</a:t>
            </a:r>
          </a:p>
          <a:p>
            <a:endParaRPr lang="en-GB" dirty="0"/>
          </a:p>
          <a:p>
            <a:r>
              <a:rPr lang="en-GB" dirty="0"/>
              <a:t>-          Prepare for extreme weather and emergencies</a:t>
            </a:r>
          </a:p>
          <a:p>
            <a:endParaRPr lang="en-GB" dirty="0"/>
          </a:p>
          <a:p>
            <a:r>
              <a:rPr lang="en-GB" dirty="0"/>
              <a:t>-          Check for any local and seasonal restrictions you could encounter</a:t>
            </a:r>
          </a:p>
          <a:p>
            <a:endParaRPr lang="en-GB" dirty="0"/>
          </a:p>
          <a:p>
            <a:r>
              <a:rPr lang="en-GB" dirty="0"/>
              <a:t>-          If possible, plan your trip in off seasons</a:t>
            </a:r>
          </a:p>
          <a:p>
            <a:endParaRPr lang="en-GB" dirty="0"/>
          </a:p>
          <a:p>
            <a:r>
              <a:rPr lang="en-GB" dirty="0"/>
              <a:t>-          Where possible travel by public transport or car share and consider parking issues</a:t>
            </a:r>
          </a:p>
          <a:p>
            <a:endParaRPr lang="en-GB" dirty="0"/>
          </a:p>
          <a:p>
            <a:r>
              <a:rPr lang="en-GB" dirty="0"/>
              <a:t>-          Visit in smaller groups</a:t>
            </a:r>
          </a:p>
          <a:p>
            <a:endParaRPr lang="en-GB" dirty="0"/>
          </a:p>
          <a:p>
            <a:r>
              <a:rPr lang="en-GB" dirty="0"/>
              <a:t>-          Plan your route. Bring a map and a compass</a:t>
            </a:r>
          </a:p>
          <a:p>
            <a:endParaRPr lang="en-GB" dirty="0"/>
          </a:p>
          <a:p>
            <a:r>
              <a:rPr lang="en-GB" dirty="0"/>
              <a:t>2. Travel and Camp on Durable Ground</a:t>
            </a:r>
          </a:p>
          <a:p>
            <a:r>
              <a:rPr lang="en-GB" dirty="0"/>
              <a:t>Having the smallest amount of impact and damage to the land and waterways is key to leaving no trace. Any impact can cause issues such as erosion and contamination of water sources.</a:t>
            </a:r>
          </a:p>
          <a:p>
            <a:endParaRPr lang="en-GB" dirty="0"/>
          </a:p>
          <a:p>
            <a:r>
              <a:rPr lang="en-GB" dirty="0"/>
              <a:t>-          These surfaces include established paths and campsites, rock, gravel, sand, dry grasses or snow. Walk in single file in the middle of the path and concentrate on any existing paths.</a:t>
            </a:r>
          </a:p>
          <a:p>
            <a:endParaRPr lang="en-GB" dirty="0"/>
          </a:p>
          <a:p>
            <a:r>
              <a:rPr lang="en-GB" dirty="0"/>
              <a:t>-          Protect riverbanks by camping 75 metres from lakes and rivers</a:t>
            </a:r>
          </a:p>
          <a:p>
            <a:endParaRPr lang="en-GB" dirty="0"/>
          </a:p>
          <a:p>
            <a:r>
              <a:rPr lang="en-GB" dirty="0"/>
              <a:t>-          Good campsites are found, not made. Keep campsites small and where vegetation is absent and avoid areas where impacts are just beginning.</a:t>
            </a:r>
          </a:p>
          <a:p>
            <a:endParaRPr lang="en-GB" dirty="0"/>
          </a:p>
          <a:p>
            <a:r>
              <a:rPr lang="en-GB" dirty="0"/>
              <a:t>3. Dispose of Waste Properly</a:t>
            </a:r>
          </a:p>
          <a:p>
            <a:r>
              <a:rPr lang="en-GB" dirty="0"/>
              <a:t>This can make everyone’s experience in the mountains more enjoyable and lower your individual impact. Take home all of your waste.</a:t>
            </a:r>
          </a:p>
          <a:p>
            <a:endParaRPr lang="en-GB" dirty="0"/>
          </a:p>
          <a:p>
            <a:r>
              <a:rPr lang="en-GB" dirty="0"/>
              <a:t>-          Carry it in, carry it out. This includes all biodegradable foods you think are okay.</a:t>
            </a:r>
          </a:p>
          <a:p>
            <a:endParaRPr lang="en-GB" dirty="0"/>
          </a:p>
          <a:p>
            <a:r>
              <a:rPr lang="en-GB" dirty="0"/>
              <a:t>-          Dig 15 to 20cm catholes for human waste, at least 75 metres from water, camp and paths, making sure it is well covered when finished.</a:t>
            </a:r>
          </a:p>
          <a:p>
            <a:endParaRPr lang="en-GB" dirty="0"/>
          </a:p>
          <a:p>
            <a:r>
              <a:rPr lang="en-GB" dirty="0"/>
              <a:t>-          Pack out toilet paper and hygiene products in a plastic bag in order to have to least impact.</a:t>
            </a:r>
          </a:p>
          <a:p>
            <a:endParaRPr lang="en-GB" dirty="0"/>
          </a:p>
          <a:p>
            <a:r>
              <a:rPr lang="en-GB" dirty="0"/>
              <a:t>-          Use small amounts of biodegradable soap for washing yourself or dishes whilst camping.</a:t>
            </a:r>
          </a:p>
          <a:p>
            <a:endParaRPr lang="en-GB" dirty="0"/>
          </a:p>
          <a:p>
            <a:r>
              <a:rPr lang="en-GB" dirty="0"/>
              <a:t>leave no trace</a:t>
            </a:r>
          </a:p>
          <a:p>
            <a:endParaRPr lang="en-GB" dirty="0"/>
          </a:p>
          <a:p>
            <a:r>
              <a:rPr lang="en-GB" dirty="0"/>
              <a:t>4. Leave it as you find it</a:t>
            </a:r>
          </a:p>
          <a:p>
            <a:r>
              <a:rPr lang="en-GB" dirty="0"/>
              <a:t>Souvenirs or momentums can remind of our time in the outdoors, however we must leave any rocks, plants or sticks behind where they belong.</a:t>
            </a:r>
          </a:p>
          <a:p>
            <a:endParaRPr lang="en-GB" dirty="0"/>
          </a:p>
          <a:p>
            <a:r>
              <a:rPr lang="en-GB" dirty="0"/>
              <a:t>-          Respect farming and forestry property and ensure gates are left as you found them.</a:t>
            </a:r>
          </a:p>
          <a:p>
            <a:endParaRPr lang="en-GB" dirty="0"/>
          </a:p>
          <a:p>
            <a:r>
              <a:rPr lang="en-GB" dirty="0"/>
              <a:t>-          Preserve the past, such as cultural or historic structures and artifacts.</a:t>
            </a:r>
          </a:p>
          <a:p>
            <a:endParaRPr lang="en-GB" dirty="0"/>
          </a:p>
          <a:p>
            <a:r>
              <a:rPr lang="en-GB" dirty="0"/>
              <a:t>-          Conserve the present, leave all-natural habitats as you found them.</a:t>
            </a:r>
          </a:p>
          <a:p>
            <a:endParaRPr lang="en-GB" dirty="0"/>
          </a:p>
          <a:p>
            <a:r>
              <a:rPr lang="en-GB" dirty="0"/>
              <a:t>-          Avoid introducing or transporting non-native species.</a:t>
            </a:r>
          </a:p>
          <a:p>
            <a:endParaRPr lang="en-GB" dirty="0"/>
          </a:p>
          <a:p>
            <a:r>
              <a:rPr lang="en-GB" dirty="0"/>
              <a:t>-          Do not build structures such as furniture or dig trenches. Find our best lightweight furniture to pack in here.</a:t>
            </a:r>
          </a:p>
          <a:p>
            <a:endParaRPr lang="en-GB" dirty="0"/>
          </a:p>
          <a:p>
            <a:r>
              <a:rPr lang="en-GB" dirty="0"/>
              <a:t>5. Minimise the effects of Fire</a:t>
            </a:r>
          </a:p>
          <a:p>
            <a:r>
              <a:rPr lang="en-GB" dirty="0"/>
              <a:t>Always take into consideration the potential damage to the outdoors. Some areas ay have restrictions that you must abide by.</a:t>
            </a:r>
          </a:p>
          <a:p>
            <a:endParaRPr lang="en-GB" dirty="0"/>
          </a:p>
          <a:p>
            <a:r>
              <a:rPr lang="en-GB" dirty="0"/>
              <a:t>-          Using a lightweight stove for cooking and using rechargeable lanterns can often be safer for the outdoors. See our range of lightweight stoves here.</a:t>
            </a:r>
          </a:p>
          <a:p>
            <a:endParaRPr lang="en-GB" dirty="0"/>
          </a:p>
          <a:p>
            <a:r>
              <a:rPr lang="en-GB" dirty="0"/>
              <a:t>-          Establish fire rings, fire pans or mound fires, where they are permitted.</a:t>
            </a:r>
          </a:p>
          <a:p>
            <a:endParaRPr lang="en-GB" dirty="0"/>
          </a:p>
          <a:p>
            <a:r>
              <a:rPr lang="en-GB" dirty="0"/>
              <a:t>-          Keep fires small, using only sticks from the ground or dead wood. This ensures they won’t get out of control.</a:t>
            </a:r>
          </a:p>
          <a:p>
            <a:endParaRPr lang="en-GB" dirty="0"/>
          </a:p>
          <a:p>
            <a:r>
              <a:rPr lang="en-GB" dirty="0"/>
              <a:t>-          Is there any existing fire area? Using the same area will have a smaller impact. Never leave a fire unattended.</a:t>
            </a:r>
          </a:p>
          <a:p>
            <a:endParaRPr lang="en-GB" dirty="0"/>
          </a:p>
          <a:p>
            <a:r>
              <a:rPr lang="en-GB" dirty="0"/>
              <a:t>-          Thoroughly extinguish all fires and burn all wood to ash.</a:t>
            </a:r>
          </a:p>
          <a:p>
            <a:endParaRPr lang="en-GB" dirty="0"/>
          </a:p>
          <a:p>
            <a:r>
              <a:rPr lang="en-GB" dirty="0"/>
              <a:t>-          Never burn plastic items, aluminium foil or foil-lined items.</a:t>
            </a:r>
          </a:p>
          <a:p>
            <a:endParaRPr lang="en-GB" dirty="0"/>
          </a:p>
          <a:p>
            <a:r>
              <a:rPr lang="en-GB" dirty="0"/>
              <a:t>lightweight chairs</a:t>
            </a:r>
          </a:p>
          <a:p>
            <a:endParaRPr lang="en-GB" dirty="0"/>
          </a:p>
          <a:p>
            <a:r>
              <a:rPr lang="en-GB" dirty="0"/>
              <a:t>6. Respect farm animals and wildlife</a:t>
            </a:r>
          </a:p>
          <a:p>
            <a:r>
              <a:rPr lang="en-GB" dirty="0"/>
              <a:t>Quick movements, close distances and loud noises can cause an animal to flee or possibly attack in self-defence.</a:t>
            </a:r>
          </a:p>
          <a:p>
            <a:endParaRPr lang="en-GB" dirty="0"/>
          </a:p>
          <a:p>
            <a:r>
              <a:rPr lang="en-GB" dirty="0"/>
              <a:t>-          Do not follow approach any animal in the outdoors. Remember you are a visitor in their home.</a:t>
            </a:r>
          </a:p>
          <a:p>
            <a:endParaRPr lang="en-GB" dirty="0"/>
          </a:p>
          <a:p>
            <a:r>
              <a:rPr lang="en-GB" dirty="0"/>
              <a:t>-          Never feed animals. This can damage their health, alter their behaviour and expose them to predators.</a:t>
            </a:r>
          </a:p>
          <a:p>
            <a:endParaRPr lang="en-GB" dirty="0"/>
          </a:p>
          <a:p>
            <a:r>
              <a:rPr lang="en-GB" dirty="0"/>
              <a:t>-          Protect animals by storing your food and rubbish securely.</a:t>
            </a:r>
          </a:p>
          <a:p>
            <a:endParaRPr lang="en-GB" dirty="0"/>
          </a:p>
          <a:p>
            <a:r>
              <a:rPr lang="en-GB" dirty="0"/>
              <a:t>-          Control pets at all times.</a:t>
            </a:r>
          </a:p>
          <a:p>
            <a:endParaRPr lang="en-GB" dirty="0"/>
          </a:p>
          <a:p>
            <a:r>
              <a:rPr lang="en-GB" dirty="0"/>
              <a:t>-          Observe local bylaws and notices regarding seasonal restrictions. There are often signs on popular paths and hikes.</a:t>
            </a:r>
          </a:p>
          <a:p>
            <a:endParaRPr lang="en-GB" dirty="0"/>
          </a:p>
          <a:p>
            <a:r>
              <a:rPr lang="en-GB" dirty="0"/>
              <a:t>-          Avoid wildlife during, mating, nesting, raising young or during winter.</a:t>
            </a:r>
          </a:p>
          <a:p>
            <a:endParaRPr lang="en-GB" dirty="0"/>
          </a:p>
          <a:p>
            <a:r>
              <a:rPr lang="en-GB" dirty="0"/>
              <a:t>7. Be considerate of other visitors</a:t>
            </a:r>
          </a:p>
          <a:p>
            <a:r>
              <a:rPr lang="en-GB" dirty="0"/>
              <a:t>Everyone is trying to enjoy their visit to the outdoors, the outdoors is there for everyone and anyone to experience positively!</a:t>
            </a:r>
          </a:p>
          <a:p>
            <a:endParaRPr lang="en-GB" dirty="0"/>
          </a:p>
          <a:p>
            <a:r>
              <a:rPr lang="en-GB" dirty="0"/>
              <a:t>-          Respect those around you and be courteous towards others.</a:t>
            </a:r>
          </a:p>
          <a:p>
            <a:endParaRPr lang="en-GB" dirty="0"/>
          </a:p>
          <a:p>
            <a:r>
              <a:rPr lang="en-GB" dirty="0"/>
              <a:t>-          Park with consideration, avoid blocking gateways and narrow lanes that may be access for farm, forestry, local services or emergency services.</a:t>
            </a:r>
          </a:p>
          <a:p>
            <a:endParaRPr lang="en-GB" dirty="0"/>
          </a:p>
          <a:p>
            <a:r>
              <a:rPr lang="en-GB" dirty="0"/>
              <a:t>-          Take breaks and camp away from paths and other visitors.</a:t>
            </a:r>
          </a:p>
          <a:p>
            <a:endParaRPr lang="en-GB" dirty="0"/>
          </a:p>
          <a:p>
            <a:r>
              <a:rPr lang="en-GB" dirty="0"/>
              <a:t>-          Avoid loud voices, noises and music. Consider the noise impact of equipment such as drones, this can often ruin the experience for others.</a:t>
            </a:r>
          </a:p>
          <a:p>
            <a:endParaRPr lang="en-GB" dirty="0"/>
          </a:p>
          <a:p>
            <a:r>
              <a:rPr lang="en-GB"/>
              <a:t>Together we can help minimise our impact in the outdoors and make it a happy experience for everyone to enjoy together!</a:t>
            </a:r>
          </a:p>
          <a:p>
            <a:endParaRPr lang="en-GB"/>
          </a:p>
        </p:txBody>
      </p:sp>
      <p:sp>
        <p:nvSpPr>
          <p:cNvPr id="4" name="Slide Number Placeholder 3"/>
          <p:cNvSpPr>
            <a:spLocks noGrp="1"/>
          </p:cNvSpPr>
          <p:nvPr>
            <p:ph type="sldNum" sz="quarter" idx="5"/>
          </p:nvPr>
        </p:nvSpPr>
        <p:spPr/>
        <p:txBody>
          <a:bodyPr/>
          <a:lstStyle/>
          <a:p>
            <a:fld id="{5BC69FB5-8452-4713-8278-1DC1AB63FDEB}" type="slidenum">
              <a:rPr lang="en-US" smtClean="0"/>
              <a:pPr/>
              <a:t>26</a:t>
            </a:fld>
            <a:endParaRPr lang="en-US"/>
          </a:p>
        </p:txBody>
      </p:sp>
    </p:spTree>
    <p:extLst>
      <p:ext uri="{BB962C8B-B14F-4D97-AF65-F5344CB8AC3E}">
        <p14:creationId xmlns:p14="http://schemas.microsoft.com/office/powerpoint/2010/main" val="4104554562"/>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Master" Target="../slideMasters/slideMaster1.xml"/><Relationship Id="rId4" Type="http://schemas.openxmlformats.org/officeDocument/2006/relationships/image" Target="../media/image2.png"/></Relationships>
</file>

<file path=ppt/slideLayouts/_rels/slideLayout1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4.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pic>
        <p:nvPicPr>
          <p:cNvPr id="35" name="Picture 34"/>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9144000" cy="4152900"/>
          </a:xfrm>
          <a:prstGeom prst="rect">
            <a:avLst/>
          </a:prstGeom>
        </p:spPr>
      </p:pic>
      <p:sp>
        <p:nvSpPr>
          <p:cNvPr id="37" name="Rectangle 36"/>
          <p:cNvSpPr/>
          <p:nvPr/>
        </p:nvSpPr>
        <p:spPr>
          <a:xfrm>
            <a:off x="0" y="4152900"/>
            <a:ext cx="9144000" cy="270510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dirty="0">
              <a:solidFill>
                <a:srgbClr val="ECEBE7"/>
              </a:solidFill>
            </a:endParaRPr>
          </a:p>
        </p:txBody>
      </p:sp>
      <p:sp>
        <p:nvSpPr>
          <p:cNvPr id="41" name="Rectangle 40"/>
          <p:cNvSpPr/>
          <p:nvPr/>
        </p:nvSpPr>
        <p:spPr>
          <a:xfrm>
            <a:off x="-24582" y="145654"/>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42" name="Title 41"/>
          <p:cNvSpPr>
            <a:spLocks noGrp="1"/>
          </p:cNvSpPr>
          <p:nvPr>
            <p:ph type="title" hasCustomPrompt="1"/>
          </p:nvPr>
        </p:nvSpPr>
        <p:spPr>
          <a:xfrm>
            <a:off x="685800" y="4453030"/>
            <a:ext cx="7772400" cy="991419"/>
          </a:xfrm>
        </p:spPr>
        <p:txBody>
          <a:bodyPr anchor="t">
            <a:noAutofit/>
          </a:bodyPr>
          <a:lstStyle>
            <a:lvl1pPr algn="l">
              <a:defRPr sz="4600" b="0" baseline="30000">
                <a:solidFill>
                  <a:schemeClr val="bg1"/>
                </a:solidFill>
                <a:latin typeface="Arial" pitchFamily="34" charset="0"/>
                <a:cs typeface="Arial" pitchFamily="34" charset="0"/>
              </a:defRPr>
            </a:lvl1pPr>
          </a:lstStyle>
          <a:p>
            <a:r>
              <a:rPr lang="en-US" dirty="0"/>
              <a:t>Managing Outdoor Recreation: </a:t>
            </a:r>
            <a:br>
              <a:rPr lang="en-US" dirty="0"/>
            </a:br>
            <a:r>
              <a:rPr lang="en-US" dirty="0"/>
              <a:t>Case Studies in National Parks, 2nd Edition</a:t>
            </a:r>
            <a:endParaRPr lang="en-GB" dirty="0"/>
          </a:p>
        </p:txBody>
      </p:sp>
      <p:sp>
        <p:nvSpPr>
          <p:cNvPr id="48" name="Subtitle 2"/>
          <p:cNvSpPr>
            <a:spLocks noGrp="1"/>
          </p:cNvSpPr>
          <p:nvPr>
            <p:ph type="subTitle" idx="1" hasCustomPrompt="1"/>
          </p:nvPr>
        </p:nvSpPr>
        <p:spPr>
          <a:xfrm>
            <a:off x="685800" y="5455920"/>
            <a:ext cx="7741920" cy="855358"/>
          </a:xfrm>
        </p:spPr>
        <p:txBody>
          <a:bodyPr>
            <a:normAutofit/>
          </a:bodyPr>
          <a:lstStyle>
            <a:lvl1pPr marL="0" indent="0" algn="l">
              <a:buNone/>
              <a:defRPr sz="1800" b="1">
                <a:solidFill>
                  <a:srgbClr val="93CDDD"/>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dirty="0"/>
              <a:t>Robert Manning, Laura Anderson and Peter </a:t>
            </a:r>
            <a:r>
              <a:rPr lang="en-GB" dirty="0" err="1"/>
              <a:t>Pettengill</a:t>
            </a:r>
            <a:endParaRPr lang="en-US" dirty="0"/>
          </a:p>
        </p:txBody>
      </p:sp>
      <p:pic>
        <p:nvPicPr>
          <p:cNvPr id="8" name="Picture 7"/>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58013028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p:cSld name="Section">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0" y="0"/>
            <a:ext cx="9144000" cy="4160520"/>
          </a:xfrm>
          <a:prstGeom prst="rect">
            <a:avLst/>
          </a:prstGeom>
        </p:spPr>
      </p:pic>
      <p:sp>
        <p:nvSpPr>
          <p:cNvPr id="8" name="Rectangle 7"/>
          <p:cNvSpPr/>
          <p:nvPr/>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3200"/>
            </a:lvl1pPr>
          </a:lstStyle>
          <a:p>
            <a:pPr algn="l"/>
            <a:r>
              <a:rPr lang="en-US" sz="4200" dirty="0">
                <a:solidFill>
                  <a:schemeClr val="bg1"/>
                </a:solidFill>
                <a:latin typeface="Arial"/>
                <a:cs typeface="Arial"/>
              </a:rPr>
              <a:t>SECTION 1</a:t>
            </a:r>
          </a:p>
        </p:txBody>
      </p:sp>
      <p:sp>
        <p:nvSpPr>
          <p:cNvPr id="11" name="Rectangle 10"/>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4" name="Picture 13"/>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402621013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p:cSld name="Introduction">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screen">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Introduction</a:t>
            </a:r>
          </a:p>
        </p:txBody>
      </p:sp>
      <p:sp>
        <p:nvSpPr>
          <p:cNvPr id="15" name="Text Placeholder 14"/>
          <p:cNvSpPr>
            <a:spLocks noGrp="1"/>
          </p:cNvSpPr>
          <p:nvPr>
            <p:ph type="body" sz="quarter" idx="10" hasCustomPrompt="1"/>
          </p:nvPr>
        </p:nvSpPr>
        <p:spPr>
          <a:xfrm>
            <a:off x="1311263" y="1249680"/>
            <a:ext cx="7162800" cy="4312919"/>
          </a:xfrm>
        </p:spPr>
        <p:txBody>
          <a:bodyPr>
            <a:noAutofit/>
          </a:bodyPr>
          <a:lstStyle>
            <a:lvl1pPr marL="0" indent="0">
              <a:buNone/>
              <a:defRPr sz="3200"/>
            </a:lvl1pPr>
          </a:lstStyle>
          <a:p>
            <a:r>
              <a:rPr lang="en-GB" dirty="0"/>
              <a:t>Introductory text here, block or bullets. Introductory text in here, as a block or bullets. Introductory text in here, as a block or bullets. Introductory text in here, as a block or bullets. Introductory text in here, as a block or bullets. Introductory text in here, as a block or bullets. </a:t>
            </a:r>
          </a:p>
        </p:txBody>
      </p:sp>
      <p:pic>
        <p:nvPicPr>
          <p:cNvPr id="12" name="Picture 11"/>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37129798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p:cSld name="1_Title and Content">
    <p:spTree>
      <p:nvGrpSpPr>
        <p:cNvPr id="1" name=""/>
        <p:cNvGrpSpPr/>
        <p:nvPr/>
      </p:nvGrpSpPr>
      <p:grpSpPr>
        <a:xfrm>
          <a:off x="0" y="0"/>
          <a:ext cx="0" cy="0"/>
          <a:chOff x="0" y="0"/>
          <a:chExt cx="0" cy="0"/>
        </a:xfrm>
      </p:grpSpPr>
      <p:pic>
        <p:nvPicPr>
          <p:cNvPr id="7" name="Picture 6"/>
          <p:cNvPicPr>
            <a:picLocks noChangeAspect="1"/>
          </p:cNvPicPr>
          <p:nvPr/>
        </p:nvPicPr>
        <p:blipFill rotWithShape="1">
          <a:blip r:embed="rId2" cstate="screen">
            <a:extLst>
              <a:ext uri="{28A0092B-C50C-407E-A947-70E740481C1C}">
                <a14:useLocalDpi xmlns:a14="http://schemas.microsoft.com/office/drawing/2010/main"/>
              </a:ext>
            </a:extLst>
          </a:blip>
          <a:srcRect/>
          <a:stretch/>
        </p:blipFill>
        <p:spPr>
          <a:xfrm>
            <a:off x="1" y="0"/>
            <a:ext cx="9144000" cy="4160520"/>
          </a:xfrm>
          <a:prstGeom prst="rect">
            <a:avLst/>
          </a:prstGeom>
        </p:spPr>
      </p:pic>
      <p:sp>
        <p:nvSpPr>
          <p:cNvPr id="8" name="Rectangle 7"/>
          <p:cNvSpPr/>
          <p:nvPr/>
        </p:nvSpPr>
        <p:spPr>
          <a:xfrm>
            <a:off x="0" y="4160520"/>
            <a:ext cx="9144000" cy="2697480"/>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9" name="Subtitle 2"/>
          <p:cNvSpPr>
            <a:spLocks noGrp="1"/>
          </p:cNvSpPr>
          <p:nvPr>
            <p:ph type="subTitle" idx="1" hasCustomPrompt="1"/>
          </p:nvPr>
        </p:nvSpPr>
        <p:spPr>
          <a:xfrm>
            <a:off x="571084" y="4401573"/>
            <a:ext cx="7772400" cy="675967"/>
          </a:xfrm>
        </p:spPr>
        <p:txBody>
          <a:bodyPr>
            <a:noAutofit/>
          </a:bodyPr>
          <a:lstStyle>
            <a:lvl1pPr marL="0" indent="0">
              <a:buNone/>
              <a:defRPr sz="4000"/>
            </a:lvl1pPr>
          </a:lstStyle>
          <a:p>
            <a:pPr algn="l"/>
            <a:r>
              <a:rPr lang="en-US" sz="4200" dirty="0">
                <a:solidFill>
                  <a:schemeClr val="bg1"/>
                </a:solidFill>
                <a:latin typeface="Arial"/>
                <a:cs typeface="Arial"/>
              </a:rPr>
              <a:t>SECTION 2</a:t>
            </a:r>
          </a:p>
        </p:txBody>
      </p:sp>
      <p:sp>
        <p:nvSpPr>
          <p:cNvPr id="11" name="Rectangle 10"/>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3" name="Picture 12"/>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6205396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Marketing Tools">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cstate="screen">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90743567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p:cSld name="1_Marketing Tools">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cstate="screen">
            <a:alphaModFix amt="23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3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Title</a:t>
            </a:r>
          </a:p>
        </p:txBody>
      </p:sp>
      <p:graphicFrame>
        <p:nvGraphicFramePr>
          <p:cNvPr id="13" name="Content Placeholder 3"/>
          <p:cNvGraphicFramePr>
            <a:graphicFrameLocks/>
          </p:cNvGraphicFramePr>
          <p:nvPr>
            <p:extLst>
              <p:ext uri="{D42A27DB-BD31-4B8C-83A1-F6EECF244321}">
                <p14:modId xmlns:p14="http://schemas.microsoft.com/office/powerpoint/2010/main" val="1281872566"/>
              </p:ext>
            </p:extLst>
          </p:nvPr>
        </p:nvGraphicFramePr>
        <p:xfrm>
          <a:off x="1311262" y="1271588"/>
          <a:ext cx="6541570" cy="4079240"/>
        </p:xfrm>
        <a:graphic>
          <a:graphicData uri="http://schemas.openxmlformats.org/drawingml/2006/table">
            <a:tbl>
              <a:tblPr firstRow="1" bandRow="1">
                <a:tableStyleId>{5C22544A-7EE6-4342-B048-85BDC9FD1C3A}</a:tableStyleId>
              </a:tblPr>
              <a:tblGrid>
                <a:gridCol w="1308314">
                  <a:extLst>
                    <a:ext uri="{9D8B030D-6E8A-4147-A177-3AD203B41FA5}">
                      <a16:colId xmlns:a16="http://schemas.microsoft.com/office/drawing/2014/main" val="20000"/>
                    </a:ext>
                  </a:extLst>
                </a:gridCol>
                <a:gridCol w="1308314">
                  <a:extLst>
                    <a:ext uri="{9D8B030D-6E8A-4147-A177-3AD203B41FA5}">
                      <a16:colId xmlns:a16="http://schemas.microsoft.com/office/drawing/2014/main" val="20001"/>
                    </a:ext>
                  </a:extLst>
                </a:gridCol>
                <a:gridCol w="1308314">
                  <a:extLst>
                    <a:ext uri="{9D8B030D-6E8A-4147-A177-3AD203B41FA5}">
                      <a16:colId xmlns:a16="http://schemas.microsoft.com/office/drawing/2014/main" val="20002"/>
                    </a:ext>
                  </a:extLst>
                </a:gridCol>
                <a:gridCol w="1308314">
                  <a:extLst>
                    <a:ext uri="{9D8B030D-6E8A-4147-A177-3AD203B41FA5}">
                      <a16:colId xmlns:a16="http://schemas.microsoft.com/office/drawing/2014/main" val="20003"/>
                    </a:ext>
                  </a:extLst>
                </a:gridCol>
                <a:gridCol w="1308314">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0"/>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3"/>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4"/>
                  </a:ext>
                </a:extLst>
              </a:tr>
              <a:tr h="370840">
                <a:tc>
                  <a:txBody>
                    <a:bodyPr/>
                    <a:lstStyle/>
                    <a:p>
                      <a:endParaRPr lang="en-GB" dirty="0"/>
                    </a:p>
                  </a:txBody>
                  <a:tcPr/>
                </a:tc>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5"/>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7"/>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8"/>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10"/>
                  </a:ext>
                </a:extLst>
              </a:tr>
            </a:tbl>
          </a:graphicData>
        </a:graphic>
      </p:graphicFrame>
      <p:pic>
        <p:nvPicPr>
          <p:cNvPr id="14" name="Picture 13"/>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0267066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p:cSld name="Strategies">
    <p:spTree>
      <p:nvGrpSpPr>
        <p:cNvPr id="1" name=""/>
        <p:cNvGrpSpPr/>
        <p:nvPr/>
      </p:nvGrpSpPr>
      <p:grpSpPr>
        <a:xfrm>
          <a:off x="0" y="0"/>
          <a:ext cx="0" cy="0"/>
          <a:chOff x="0" y="0"/>
          <a:chExt cx="0" cy="0"/>
        </a:xfrm>
      </p:grpSpPr>
      <p:pic>
        <p:nvPicPr>
          <p:cNvPr id="12" name="Picture 11"/>
          <p:cNvPicPr>
            <a:picLocks noChangeAspect="1"/>
          </p:cNvPicPr>
          <p:nvPr/>
        </p:nvPicPr>
        <p:blipFill rotWithShape="1">
          <a:blip r:embed="rId2" cstate="screen">
            <a:alphaModFix amt="20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0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1" name="TextBox 10"/>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Strategies and Practices</a:t>
            </a:r>
          </a:p>
        </p:txBody>
      </p:sp>
      <p:sp>
        <p:nvSpPr>
          <p:cNvPr id="15" name="Text Placeholder 14"/>
          <p:cNvSpPr>
            <a:spLocks noGrp="1"/>
          </p:cNvSpPr>
          <p:nvPr>
            <p:ph type="body" sz="quarter" idx="10" hasCustomPrompt="1"/>
          </p:nvPr>
        </p:nvSpPr>
        <p:spPr>
          <a:xfrm>
            <a:off x="1311263" y="1249680"/>
            <a:ext cx="7162800" cy="4312919"/>
          </a:xfrm>
        </p:spPr>
        <p:txBody>
          <a:bodyPr>
            <a:normAutofit/>
          </a:bodyPr>
          <a:lstStyle>
            <a:lvl1pPr marL="0" indent="0">
              <a:buNone/>
              <a:defRPr sz="3200"/>
            </a:lvl1pPr>
          </a:lstStyle>
          <a:p>
            <a:r>
              <a:rPr lang="en-GB" dirty="0"/>
              <a:t>Text here, block or bullets. text here, block or bullets. text here, block or bullets. text here, block or bullets. text here, block or bullets. text here, block or bullets. text here, block or bullets. </a:t>
            </a:r>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03655528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Learning Objectives">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cstate="screen">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4" name="TextBox 13"/>
          <p:cNvSpPr txBox="1"/>
          <p:nvPr/>
        </p:nvSpPr>
        <p:spPr>
          <a:xfrm>
            <a:off x="1311264" y="486906"/>
            <a:ext cx="7196463" cy="430887"/>
          </a:xfrm>
          <a:prstGeom prst="rect">
            <a:avLst/>
          </a:prstGeom>
          <a:noFill/>
        </p:spPr>
        <p:txBody>
          <a:bodyPr wrap="square" rtlCol="0">
            <a:spAutoFit/>
          </a:bodyPr>
          <a:lstStyle/>
          <a:p>
            <a:r>
              <a:rPr lang="en-US" sz="2200" b="1" dirty="0">
                <a:latin typeface="Arial"/>
                <a:cs typeface="Arial"/>
              </a:rPr>
              <a:t>Problems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pic>
        <p:nvPicPr>
          <p:cNvPr id="12" name="Picture 11"/>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14038597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Content 1">
    <p:spTree>
      <p:nvGrpSpPr>
        <p:cNvPr id="1" name=""/>
        <p:cNvGrpSpPr/>
        <p:nvPr/>
      </p:nvGrpSpPr>
      <p:grpSpPr>
        <a:xfrm>
          <a:off x="0" y="0"/>
          <a:ext cx="0" cy="0"/>
          <a:chOff x="0" y="0"/>
          <a:chExt cx="0" cy="0"/>
        </a:xfrm>
      </p:grpSpPr>
      <p:pic>
        <p:nvPicPr>
          <p:cNvPr id="11" name="Picture 10"/>
          <p:cNvPicPr>
            <a:picLocks noChangeAspect="1"/>
          </p:cNvPicPr>
          <p:nvPr/>
        </p:nvPicPr>
        <p:blipFill rotWithShape="1">
          <a:blip r:embed="rId2" cstate="screen">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p:nvPr>
        </p:nvSpPr>
        <p:spPr>
          <a:xfrm>
            <a:off x="1189356" y="1272381"/>
            <a:ext cx="7196137" cy="4313237"/>
          </a:xfrm>
        </p:spPr>
        <p:txBody>
          <a:bodyPr/>
          <a:lstStyle>
            <a:lvl1pPr marL="0" indent="0">
              <a:buNone/>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12" name="Title Placeholder 1"/>
          <p:cNvSpPr>
            <a:spLocks noGrp="1"/>
          </p:cNvSpPr>
          <p:nvPr>
            <p:ph type="title"/>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US"/>
              <a:t>Click to edit Master title style</a:t>
            </a:r>
            <a:endParaRPr lang="en-US" dirty="0"/>
          </a:p>
        </p:txBody>
      </p:sp>
      <p:pic>
        <p:nvPicPr>
          <p:cNvPr id="13" name="Picture 12"/>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422031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Content 2">
    <p:spTree>
      <p:nvGrpSpPr>
        <p:cNvPr id="1" name=""/>
        <p:cNvGrpSpPr/>
        <p:nvPr/>
      </p:nvGrpSpPr>
      <p:grpSpPr>
        <a:xfrm>
          <a:off x="0" y="0"/>
          <a:ext cx="0" cy="0"/>
          <a:chOff x="0" y="0"/>
          <a:chExt cx="0" cy="0"/>
        </a:xfrm>
      </p:grpSpPr>
      <p:pic>
        <p:nvPicPr>
          <p:cNvPr id="13" name="Picture 12"/>
          <p:cNvPicPr>
            <a:picLocks noChangeAspect="1"/>
          </p:cNvPicPr>
          <p:nvPr/>
        </p:nvPicPr>
        <p:blipFill rotWithShape="1">
          <a:blip r:embed="rId2" cstate="screen">
            <a:alphaModFix amt="24000"/>
            <a:extLst>
              <a:ext uri="{28A0092B-C50C-407E-A947-70E740481C1C}">
                <a14:useLocalDpi xmlns:a14="http://schemas.microsoft.com/office/drawing/2010/main"/>
              </a:ext>
            </a:extLst>
          </a:blip>
          <a:srcRect/>
          <a:stretch/>
        </p:blipFill>
        <p:spPr>
          <a:xfrm>
            <a:off x="0" y="0"/>
            <a:ext cx="9144000" cy="5768258"/>
          </a:xfrm>
          <a:prstGeom prst="rect">
            <a:avLst/>
          </a:prstGeom>
          <a:blipFill dpi="0" rotWithShape="1">
            <a:blip r:embed="rId3">
              <a:lum bright="70000" contrast="-70000"/>
              <a:alphaModFix amt="24000"/>
            </a:blip>
            <a:srcRect/>
            <a:stretch>
              <a:fillRect/>
            </a:stretch>
          </a:blipFill>
        </p:spPr>
      </p:pic>
      <p:sp>
        <p:nvSpPr>
          <p:cNvPr id="8" name="Rectangle 7"/>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0" name="Rectangle 9"/>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7" name="Content Placeholder 16"/>
          <p:cNvSpPr>
            <a:spLocks noGrp="1"/>
          </p:cNvSpPr>
          <p:nvPr>
            <p:ph sz="quarter" idx="13" hasCustomPrompt="1"/>
          </p:nvPr>
        </p:nvSpPr>
        <p:spPr>
          <a:xfrm>
            <a:off x="1189357" y="1272381"/>
            <a:ext cx="3382644" cy="4313237"/>
          </a:xfrm>
        </p:spPr>
        <p:txBody>
          <a:bodyPr>
            <a:normAutofit/>
          </a:bodyPr>
          <a:lstStyle>
            <a:lvl1pPr marL="0" indent="0">
              <a:buNone/>
              <a:defRPr sz="2200"/>
            </a:lvl1pPr>
          </a:lstStyle>
          <a:p>
            <a:r>
              <a:rPr lang="en-GB" dirty="0"/>
              <a:t>Text here, block or bullets. text here, block or bullets. text here, block or bullets. text here, block or bullets. text here, block or bullets. text here, block or bullets. text here, block or bullets. </a:t>
            </a:r>
          </a:p>
        </p:txBody>
      </p:sp>
      <p:sp>
        <p:nvSpPr>
          <p:cNvPr id="12" name="Title Placeholder 1"/>
          <p:cNvSpPr>
            <a:spLocks noGrp="1"/>
          </p:cNvSpPr>
          <p:nvPr>
            <p:ph type="title" hasCustomPrompt="1"/>
          </p:nvPr>
        </p:nvSpPr>
        <p:spPr>
          <a:xfrm>
            <a:off x="1189356" y="274638"/>
            <a:ext cx="7196137" cy="997743"/>
          </a:xfrm>
          <a:prstGeom prst="rect">
            <a:avLst/>
          </a:prstGeom>
        </p:spPr>
        <p:txBody>
          <a:bodyPr vert="horz" lIns="91440" tIns="45720" rIns="91440" bIns="45720" rtlCol="0" anchor="ctr">
            <a:normAutofit/>
          </a:bodyPr>
          <a:lstStyle>
            <a:lvl1pPr algn="l">
              <a:defRPr sz="2900" b="1"/>
            </a:lvl1pPr>
          </a:lstStyle>
          <a:p>
            <a:r>
              <a:rPr lang="en-GB" dirty="0"/>
              <a:t>Title</a:t>
            </a:r>
            <a:endParaRPr lang="en-US" dirty="0"/>
          </a:p>
        </p:txBody>
      </p:sp>
      <p:sp>
        <p:nvSpPr>
          <p:cNvPr id="11" name="Content Placeholder 16"/>
          <p:cNvSpPr>
            <a:spLocks noGrp="1"/>
          </p:cNvSpPr>
          <p:nvPr>
            <p:ph sz="quarter" idx="14"/>
          </p:nvPr>
        </p:nvSpPr>
        <p:spPr>
          <a:xfrm>
            <a:off x="4572000" y="1272381"/>
            <a:ext cx="3813493" cy="4313237"/>
          </a:xfrm>
        </p:spPr>
        <p:txBody>
          <a:bodyPr/>
          <a:lstStyle>
            <a:lvl1pPr marL="0" indent="0">
              <a:buNone/>
              <a:defRPr/>
            </a:lvl1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graphicFrame>
        <p:nvGraphicFramePr>
          <p:cNvPr id="14" name="Content Placeholder 5"/>
          <p:cNvGraphicFramePr>
            <a:graphicFrameLocks/>
          </p:cNvGraphicFramePr>
          <p:nvPr>
            <p:extLst>
              <p:ext uri="{D42A27DB-BD31-4B8C-83A1-F6EECF244321}">
                <p14:modId xmlns:p14="http://schemas.microsoft.com/office/powerpoint/2010/main" val="3639526342"/>
              </p:ext>
            </p:extLst>
          </p:nvPr>
        </p:nvGraphicFramePr>
        <p:xfrm>
          <a:off x="4490826" y="1271588"/>
          <a:ext cx="3894665" cy="3708400"/>
        </p:xfrm>
        <a:graphic>
          <a:graphicData uri="http://schemas.openxmlformats.org/drawingml/2006/table">
            <a:tbl>
              <a:tblPr firstRow="1" bandRow="1">
                <a:tableStyleId>{5C22544A-7EE6-4342-B048-85BDC9FD1C3A}</a:tableStyleId>
              </a:tblPr>
              <a:tblGrid>
                <a:gridCol w="778933">
                  <a:extLst>
                    <a:ext uri="{9D8B030D-6E8A-4147-A177-3AD203B41FA5}">
                      <a16:colId xmlns:a16="http://schemas.microsoft.com/office/drawing/2014/main" val="20000"/>
                    </a:ext>
                  </a:extLst>
                </a:gridCol>
                <a:gridCol w="778933">
                  <a:extLst>
                    <a:ext uri="{9D8B030D-6E8A-4147-A177-3AD203B41FA5}">
                      <a16:colId xmlns:a16="http://schemas.microsoft.com/office/drawing/2014/main" val="20001"/>
                    </a:ext>
                  </a:extLst>
                </a:gridCol>
                <a:gridCol w="778933">
                  <a:extLst>
                    <a:ext uri="{9D8B030D-6E8A-4147-A177-3AD203B41FA5}">
                      <a16:colId xmlns:a16="http://schemas.microsoft.com/office/drawing/2014/main" val="20002"/>
                    </a:ext>
                  </a:extLst>
                </a:gridCol>
                <a:gridCol w="778933">
                  <a:extLst>
                    <a:ext uri="{9D8B030D-6E8A-4147-A177-3AD203B41FA5}">
                      <a16:colId xmlns:a16="http://schemas.microsoft.com/office/drawing/2014/main" val="20003"/>
                    </a:ext>
                  </a:extLst>
                </a:gridCol>
                <a:gridCol w="778933">
                  <a:extLst>
                    <a:ext uri="{9D8B030D-6E8A-4147-A177-3AD203B41FA5}">
                      <a16:colId xmlns:a16="http://schemas.microsoft.com/office/drawing/2014/main" val="20004"/>
                    </a:ext>
                  </a:extLst>
                </a:gridCol>
              </a:tblGrid>
              <a:tr h="370840">
                <a:tc>
                  <a:txBody>
                    <a:bodyPr/>
                    <a:lstStyle/>
                    <a:p>
                      <a:endParaRPr lang="en-GB" dirty="0"/>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0"/>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1"/>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2"/>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3"/>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4"/>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5"/>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tc>
                  <a:txBody>
                    <a:bodyPr/>
                    <a:lstStyle/>
                    <a:p>
                      <a:endParaRPr lang="en-GB" dirty="0"/>
                    </a:p>
                  </a:txBody>
                  <a:tcPr/>
                </a:tc>
                <a:extLst>
                  <a:ext uri="{0D108BD9-81ED-4DB2-BD59-A6C34878D82A}">
                    <a16:rowId xmlns:a16="http://schemas.microsoft.com/office/drawing/2014/main" val="10006"/>
                  </a:ext>
                </a:extLst>
              </a:tr>
              <a:tr h="370840">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dirty="0"/>
                    </a:p>
                  </a:txBody>
                  <a:tcPr/>
                </a:tc>
                <a:tc>
                  <a:txBody>
                    <a:bodyPr/>
                    <a:lstStyle/>
                    <a:p>
                      <a:endParaRPr lang="en-GB"/>
                    </a:p>
                  </a:txBody>
                  <a:tcPr/>
                </a:tc>
                <a:extLst>
                  <a:ext uri="{0D108BD9-81ED-4DB2-BD59-A6C34878D82A}">
                    <a16:rowId xmlns:a16="http://schemas.microsoft.com/office/drawing/2014/main" val="10007"/>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extLst>
                  <a:ext uri="{0D108BD9-81ED-4DB2-BD59-A6C34878D82A}">
                    <a16:rowId xmlns:a16="http://schemas.microsoft.com/office/drawing/2014/main" val="10008"/>
                  </a:ext>
                </a:extLst>
              </a:tr>
              <a:tr h="370840">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a:p>
                  </a:txBody>
                  <a:tcPr/>
                </a:tc>
                <a:tc>
                  <a:txBody>
                    <a:bodyPr/>
                    <a:lstStyle/>
                    <a:p>
                      <a:endParaRPr lang="en-GB" dirty="0"/>
                    </a:p>
                  </a:txBody>
                  <a:tcPr/>
                </a:tc>
                <a:extLst>
                  <a:ext uri="{0D108BD9-81ED-4DB2-BD59-A6C34878D82A}">
                    <a16:rowId xmlns:a16="http://schemas.microsoft.com/office/drawing/2014/main" val="10009"/>
                  </a:ext>
                </a:extLst>
              </a:tr>
            </a:tbl>
          </a:graphicData>
        </a:graphic>
      </p:graphicFrame>
      <p:pic>
        <p:nvPicPr>
          <p:cNvPr id="15" name="Picture 14"/>
          <p:cNvPicPr>
            <a:picLocks noChangeAspect="1"/>
          </p:cNvPicPr>
          <p:nvPr/>
        </p:nvPicPr>
        <p:blipFill>
          <a:blip r:embed="rId4"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4939640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End Slide">
    <p:spTree>
      <p:nvGrpSpPr>
        <p:cNvPr id="1" name=""/>
        <p:cNvGrpSpPr/>
        <p:nvPr/>
      </p:nvGrpSpPr>
      <p:grpSpPr>
        <a:xfrm>
          <a:off x="0" y="0"/>
          <a:ext cx="0" cy="0"/>
          <a:chOff x="0" y="0"/>
          <a:chExt cx="0" cy="0"/>
        </a:xfrm>
      </p:grpSpPr>
      <p:pic>
        <p:nvPicPr>
          <p:cNvPr id="14" name="Picture 13"/>
          <p:cNvPicPr>
            <a:picLocks noChangeAspect="1"/>
          </p:cNvPicPr>
          <p:nvPr/>
        </p:nvPicPr>
        <p:blipFill rotWithShape="1">
          <a:blip r:embed="rId2" cstate="screen">
            <a:alphaModFix/>
            <a:extLst>
              <a:ext uri="{28A0092B-C50C-407E-A947-70E740481C1C}">
                <a14:useLocalDpi xmlns:a14="http://schemas.microsoft.com/office/drawing/2010/main"/>
              </a:ext>
            </a:extLst>
          </a:blip>
          <a:srcRect/>
          <a:stretch/>
        </p:blipFill>
        <p:spPr>
          <a:xfrm>
            <a:off x="0" y="0"/>
            <a:ext cx="9144000" cy="5768258"/>
          </a:xfrm>
          <a:prstGeom prst="rect">
            <a:avLst/>
          </a:prstGeom>
        </p:spPr>
      </p:pic>
      <p:sp>
        <p:nvSpPr>
          <p:cNvPr id="9" name="Rectangle 8"/>
          <p:cNvSpPr/>
          <p:nvPr/>
        </p:nvSpPr>
        <p:spPr>
          <a:xfrm>
            <a:off x="0" y="5768258"/>
            <a:ext cx="9144000" cy="1089742"/>
          </a:xfrm>
          <a:prstGeom prst="rect">
            <a:avLst/>
          </a:prstGeom>
          <a:solidFill>
            <a:srgbClr val="19275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p>
            <a:pPr lvl="0" algn="ctr"/>
            <a:endParaRPr lang="en-US">
              <a:solidFill>
                <a:schemeClr val="tx1"/>
              </a:solidFill>
            </a:endParaRPr>
          </a:p>
        </p:txBody>
      </p:sp>
      <p:sp>
        <p:nvSpPr>
          <p:cNvPr id="11" name="Rectangle 10"/>
          <p:cNvSpPr/>
          <p:nvPr/>
        </p:nvSpPr>
        <p:spPr>
          <a:xfrm>
            <a:off x="-32776" y="6123667"/>
            <a:ext cx="3392130" cy="385097"/>
          </a:xfrm>
          <a:prstGeom prst="rect">
            <a:avLst/>
          </a:prstGeom>
          <a:noFill/>
          <a:ln>
            <a:solidFill>
              <a:schemeClr val="bg1"/>
            </a:solidFill>
          </a:ln>
        </p:spPr>
        <p:style>
          <a:lnRef idx="1">
            <a:schemeClr val="accent1"/>
          </a:lnRef>
          <a:fillRef idx="3">
            <a:schemeClr val="accent1"/>
          </a:fillRef>
          <a:effectRef idx="2">
            <a:schemeClr val="accent1"/>
          </a:effectRef>
          <a:fontRef idx="minor">
            <a:schemeClr val="lt1"/>
          </a:fontRef>
        </p:style>
        <p:txBody>
          <a:bodyPr lIns="720000" rtlCol="0" anchor="ctr"/>
          <a:lstStyle/>
          <a:p>
            <a:r>
              <a:rPr lang="en-US" sz="1000" dirty="0">
                <a:solidFill>
                  <a:srgbClr val="FFFFFF"/>
                </a:solidFill>
                <a:latin typeface="Arial"/>
                <a:cs typeface="Arial"/>
              </a:rPr>
              <a:t>COMPLIMENTARY TEACHING MATERIALS</a:t>
            </a:r>
          </a:p>
        </p:txBody>
      </p:sp>
      <p:sp>
        <p:nvSpPr>
          <p:cNvPr id="12" name="Title Placeholder 1"/>
          <p:cNvSpPr>
            <a:spLocks noGrp="1"/>
          </p:cNvSpPr>
          <p:nvPr>
            <p:ph type="title"/>
          </p:nvPr>
        </p:nvSpPr>
        <p:spPr>
          <a:xfrm>
            <a:off x="973931" y="1260321"/>
            <a:ext cx="7196137" cy="997743"/>
          </a:xfrm>
          <a:prstGeom prst="rect">
            <a:avLst/>
          </a:prstGeom>
        </p:spPr>
        <p:txBody>
          <a:bodyPr vert="horz" lIns="91440" tIns="45720" rIns="91440" bIns="45720" rtlCol="0" anchor="ctr">
            <a:normAutofit/>
          </a:bodyPr>
          <a:lstStyle>
            <a:lvl1pPr algn="l">
              <a:defRPr sz="2900" b="1">
                <a:ln>
                  <a:noFill/>
                </a:ln>
                <a:solidFill>
                  <a:schemeClr val="bg1"/>
                </a:solidFill>
              </a:defRPr>
            </a:lvl1pPr>
          </a:lstStyle>
          <a:p>
            <a:r>
              <a:rPr lang="en-US"/>
              <a:t>Click to edit Master title style</a:t>
            </a:r>
            <a:endParaRPr lang="en-US" dirty="0"/>
          </a:p>
        </p:txBody>
      </p:sp>
      <p:sp>
        <p:nvSpPr>
          <p:cNvPr id="13" name="Subtitle 2"/>
          <p:cNvSpPr>
            <a:spLocks noGrp="1"/>
          </p:cNvSpPr>
          <p:nvPr>
            <p:ph type="subTitle" idx="1"/>
          </p:nvPr>
        </p:nvSpPr>
        <p:spPr>
          <a:xfrm>
            <a:off x="976401" y="2258064"/>
            <a:ext cx="7741920" cy="855358"/>
          </a:xfrm>
        </p:spPr>
        <p:txBody>
          <a:bodyPr>
            <a:normAutofit/>
          </a:bodyPr>
          <a:lstStyle>
            <a:lvl1pPr marL="0" indent="0" algn="l">
              <a:buNone/>
              <a:defRPr sz="1800" b="1">
                <a:ln>
                  <a:noFill/>
                </a:ln>
                <a:solidFill>
                  <a:srgbClr val="FFFFFF"/>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pic>
        <p:nvPicPr>
          <p:cNvPr id="8" name="Picture 7"/>
          <p:cNvPicPr>
            <a:picLocks noChangeAspect="1"/>
          </p:cNvPicPr>
          <p:nvPr/>
        </p:nvPicPr>
        <p:blipFill>
          <a:blip r:embed="rId3" cstate="screen">
            <a:extLst>
              <a:ext uri="{28A0092B-C50C-407E-A947-70E740481C1C}">
                <a14:useLocalDpi xmlns:a14="http://schemas.microsoft.com/office/drawing/2010/main"/>
              </a:ext>
            </a:extLst>
          </a:blip>
          <a:stretch>
            <a:fillRect/>
          </a:stretch>
        </p:blipFill>
        <p:spPr>
          <a:xfrm>
            <a:off x="7239000" y="6101362"/>
            <a:ext cx="1479321" cy="433032"/>
          </a:xfrm>
          <a:prstGeom prst="rect">
            <a:avLst/>
          </a:prstGeom>
        </p:spPr>
      </p:pic>
    </p:spTree>
    <p:extLst>
      <p:ext uri="{BB962C8B-B14F-4D97-AF65-F5344CB8AC3E}">
        <p14:creationId xmlns:p14="http://schemas.microsoft.com/office/powerpoint/2010/main" val="25962210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hasCustomPrompt="1"/>
          </p:nvPr>
        </p:nvSpPr>
        <p:spPr>
          <a:xfrm>
            <a:off x="457200" y="1143000"/>
            <a:ext cx="8534400" cy="1066800"/>
          </a:xfrm>
        </p:spPr>
        <p:txBody>
          <a:bodyPr/>
          <a:lstStyle/>
          <a:p>
            <a:r>
              <a:rPr lang="en-US" dirty="0"/>
              <a:t>Busing Among the Grizzlies at Denali</a:t>
            </a:r>
          </a:p>
        </p:txBody>
      </p:sp>
      <p:sp>
        <p:nvSpPr>
          <p:cNvPr id="3" name="Content Placeholder 2"/>
          <p:cNvSpPr>
            <a:spLocks noGrp="1"/>
          </p:cNvSpPr>
          <p:nvPr>
            <p:ph idx="1"/>
          </p:nvPr>
        </p:nvSpPr>
        <p:spPr/>
        <p:txBody>
          <a:bodyPr/>
          <a:lstStyle/>
          <a:p>
            <a:pPr lvl="0" eaLnBrk="1" latinLnBrk="0" hangingPunct="1"/>
            <a:r>
              <a:rPr lang="en-US"/>
              <a:t>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dirty="0"/>
          </a:p>
        </p:txBody>
      </p:sp>
      <p:sp>
        <p:nvSpPr>
          <p:cNvPr id="4" name="Date Placeholder 3"/>
          <p:cNvSpPr>
            <a:spLocks noGrp="1"/>
          </p:cNvSpPr>
          <p:nvPr>
            <p:ph type="dt" sz="half" idx="10"/>
          </p:nvPr>
        </p:nvSpPr>
        <p:spPr/>
        <p:txBody>
          <a:bodyPr/>
          <a:lstStyle/>
          <a:p>
            <a:fld id="{9ACF3348-65A3-4802-ABD9-DBBA5491A0A8}" type="datetimeFigureOut">
              <a:rPr lang="en-US" smtClean="0"/>
              <a:pPr/>
              <a:t>1/16/2023</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6833D13-E064-4A2D-8C3F-CF1C76E1670D}" type="slidenum">
              <a:rPr lang="en-US" smtClean="0"/>
              <a:pPr/>
              <a:t>‹#›</a:t>
            </a:fld>
            <a:endParaRPr lang="en-US"/>
          </a:p>
        </p:txBody>
      </p:sp>
    </p:spTree>
    <p:extLst>
      <p:ext uri="{BB962C8B-B14F-4D97-AF65-F5344CB8AC3E}">
        <p14:creationId xmlns:p14="http://schemas.microsoft.com/office/powerpoint/2010/main" val="28114880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CF3348-65A3-4802-ABD9-DBBA5491A0A8}" type="datetimeFigureOut">
              <a:rPr lang="en-US" smtClean="0"/>
              <a:pPr/>
              <a:t>1/16/2023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6833D13-E064-4A2D-8C3F-CF1C76E1670D}" type="slidenum">
              <a:rPr lang="en-US" smtClean="0"/>
              <a:pPr/>
              <a:t>‹#›</a:t>
            </a:fld>
            <a:endParaRPr lang="en-US"/>
          </a:p>
        </p:txBody>
      </p:sp>
    </p:spTree>
    <p:extLst>
      <p:ext uri="{BB962C8B-B14F-4D97-AF65-F5344CB8AC3E}">
        <p14:creationId xmlns:p14="http://schemas.microsoft.com/office/powerpoint/2010/main" val="136202444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Only">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1143000"/>
            <a:ext cx="8229600" cy="1069848"/>
          </a:xfrm>
        </p:spPr>
        <p:txBody>
          <a:bodyPr anchor="ctr"/>
          <a:lstStyle>
            <a:lvl1pPr>
              <a:defRPr sz="4000">
                <a:solidFill>
                  <a:schemeClr val="tx2"/>
                </a:solidFill>
              </a:defRPr>
            </a:lvl1pPr>
          </a:lstStyle>
          <a:p>
            <a:r>
              <a:rPr kumimoji="0" lang="en-US"/>
              <a:t>Click to edit Master title style</a:t>
            </a:r>
          </a:p>
        </p:txBody>
      </p:sp>
      <p:sp>
        <p:nvSpPr>
          <p:cNvPr id="3" name="Date Placeholder 2"/>
          <p:cNvSpPr>
            <a:spLocks noGrp="1"/>
          </p:cNvSpPr>
          <p:nvPr>
            <p:ph type="dt" sz="half" idx="10"/>
          </p:nvPr>
        </p:nvSpPr>
        <p:spPr>
          <a:xfrm>
            <a:off x="6583680" y="612648"/>
            <a:ext cx="957264" cy="457200"/>
          </a:xfrm>
        </p:spPr>
        <p:txBody>
          <a:bodyPr/>
          <a:lstStyle/>
          <a:p>
            <a:fld id="{9ACF3348-65A3-4802-ABD9-DBBA5491A0A8}" type="datetimeFigureOut">
              <a:rPr lang="en-US" smtClean="0"/>
              <a:pPr/>
              <a:t>1/16/2023</a:t>
            </a:fld>
            <a:endParaRPr lang="en-US"/>
          </a:p>
        </p:txBody>
      </p:sp>
      <p:sp>
        <p:nvSpPr>
          <p:cNvPr id="4" name="Footer Placeholder 3"/>
          <p:cNvSpPr>
            <a:spLocks noGrp="1"/>
          </p:cNvSpPr>
          <p:nvPr>
            <p:ph type="ftr" sz="quarter" idx="11"/>
          </p:nvPr>
        </p:nvSpPr>
        <p:spPr>
          <a:xfrm>
            <a:off x="5257800" y="612648"/>
            <a:ext cx="1325880" cy="457200"/>
          </a:xfrm>
        </p:spPr>
        <p:txBody>
          <a:bodyPr/>
          <a:lstStyle/>
          <a:p>
            <a:endParaRPr lang="en-US"/>
          </a:p>
        </p:txBody>
      </p:sp>
      <p:sp>
        <p:nvSpPr>
          <p:cNvPr id="5" name="Slide Number Placeholder 4"/>
          <p:cNvSpPr>
            <a:spLocks noGrp="1"/>
          </p:cNvSpPr>
          <p:nvPr>
            <p:ph type="sldNum" sz="quarter" idx="12"/>
          </p:nvPr>
        </p:nvSpPr>
        <p:spPr>
          <a:xfrm>
            <a:off x="8174736" y="2272"/>
            <a:ext cx="762000" cy="365760"/>
          </a:xfrm>
        </p:spPr>
        <p:txBody>
          <a:bodyPr/>
          <a:lstStyle/>
          <a:p>
            <a:fld id="{56833D13-E064-4A2D-8C3F-CF1C76E1670D}" type="slidenum">
              <a:rPr lang="en-US" smtClean="0"/>
              <a:pPr/>
              <a:t>‹#›</a:t>
            </a:fld>
            <a:endParaRPr lang="en-US"/>
          </a:p>
        </p:txBody>
      </p:sp>
    </p:spTree>
    <p:extLst>
      <p:ext uri="{BB962C8B-B14F-4D97-AF65-F5344CB8AC3E}">
        <p14:creationId xmlns:p14="http://schemas.microsoft.com/office/powerpoint/2010/main" val="53730373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CF3348-65A3-4802-ABD9-DBBA5491A0A8}" type="datetimeFigureOut">
              <a:rPr lang="en-US" smtClean="0"/>
              <a:pPr/>
              <a:t>1/16/2023</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6833D13-E064-4A2D-8C3F-CF1C76E1670D}" type="slidenum">
              <a:rPr lang="en-US" smtClean="0"/>
              <a:pPr/>
              <a:t>‹#›</a:t>
            </a:fld>
            <a:endParaRPr lang="en-US"/>
          </a:p>
        </p:txBody>
      </p:sp>
    </p:spTree>
    <p:extLst>
      <p:ext uri="{BB962C8B-B14F-4D97-AF65-F5344CB8AC3E}">
        <p14:creationId xmlns:p14="http://schemas.microsoft.com/office/powerpoint/2010/main" val="26774009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5.xml"/></Relationships>
</file>

<file path=ppt/slides/_rels/slide4.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5.xml"/></Relationships>
</file>

<file path=ppt/slides/_rels/slide6.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5.xml"/></Relationships>
</file>

<file path=ppt/slides/_rels/slide7.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5.xm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9.xml.rels><?xml version="1.0" encoding="UTF-8" standalone="yes"?>
<Relationships xmlns="http://schemas.openxmlformats.org/package/2006/relationships"><Relationship Id="rId3" Type="http://schemas.openxmlformats.org/officeDocument/2006/relationships/image" Target="../media/image14.jpg"/><Relationship Id="rId2" Type="http://schemas.openxmlformats.org/officeDocument/2006/relationships/image" Target="../media/image13.jpeg"/><Relationship Id="rId1" Type="http://schemas.openxmlformats.org/officeDocument/2006/relationships/slideLayout" Target="../slideLayouts/slideLayout5.xml"/><Relationship Id="rId4" Type="http://schemas.openxmlformats.org/officeDocument/2006/relationships/image" Target="../media/image15.jpg"/></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3.xm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s://www.nps.gov/acad/index.htm" TargetMode="External"/><Relationship Id="rId1" Type="http://schemas.openxmlformats.org/officeDocument/2006/relationships/slideLayout" Target="../slideLayouts/slideLayout5.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3.xml"/></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5.xml"/><Relationship Id="rId1" Type="http://schemas.openxmlformats.org/officeDocument/2006/relationships/themeOverride" Target="../theme/themeOverride1.xml"/><Relationship Id="rId4" Type="http://schemas.openxmlformats.org/officeDocument/2006/relationships/image" Target="../media/image17.jpeg"/></Relationships>
</file>

<file path=ppt/slides/_rels/slide14.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5.xml"/></Relationships>
</file>

<file path=ppt/slides/_rels/slide15.xml.rels><?xml version="1.0" encoding="UTF-8" standalone="yes"?>
<Relationships xmlns="http://schemas.openxmlformats.org/package/2006/relationships"><Relationship Id="rId2" Type="http://schemas.openxmlformats.org/officeDocument/2006/relationships/image" Target="../media/image19.jpeg"/><Relationship Id="rId1" Type="http://schemas.openxmlformats.org/officeDocument/2006/relationships/slideLayout" Target="../slideLayouts/slideLayout5.xml"/></Relationships>
</file>

<file path=ppt/slides/_rels/slide16.xml.rels><?xml version="1.0" encoding="UTF-8" standalone="yes"?>
<Relationships xmlns="http://schemas.openxmlformats.org/package/2006/relationships"><Relationship Id="rId2" Type="http://schemas.openxmlformats.org/officeDocument/2006/relationships/image" Target="../media/image20.jpeg"/><Relationship Id="rId1" Type="http://schemas.openxmlformats.org/officeDocument/2006/relationships/slideLayout" Target="../slideLayouts/slideLayout5.xml"/></Relationships>
</file>

<file path=ppt/slides/_rels/slide17.xml.rels><?xml version="1.0" encoding="UTF-8" standalone="yes"?>
<Relationships xmlns="http://schemas.openxmlformats.org/package/2006/relationships"><Relationship Id="rId2" Type="http://schemas.openxmlformats.org/officeDocument/2006/relationships/image" Target="../media/image21.jpeg"/><Relationship Id="rId1" Type="http://schemas.openxmlformats.org/officeDocument/2006/relationships/slideLayout" Target="../slideLayouts/slideLayout5.xml"/></Relationships>
</file>

<file path=ppt/slides/_rels/slide18.xml.rels><?xml version="1.0" encoding="UTF-8" standalone="yes"?>
<Relationships xmlns="http://schemas.openxmlformats.org/package/2006/relationships"><Relationship Id="rId3" Type="http://schemas.openxmlformats.org/officeDocument/2006/relationships/image" Target="../media/image22.jpg"/><Relationship Id="rId2" Type="http://schemas.openxmlformats.org/officeDocument/2006/relationships/notesSlide" Target="../notesSlides/notesSlide7.xml"/><Relationship Id="rId1" Type="http://schemas.openxmlformats.org/officeDocument/2006/relationships/slideLayout" Target="../slideLayouts/slideLayout5.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8.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9.xml"/></Relationships>
</file>

<file path=ppt/slides/_rels/slide22.xml.rels><?xml version="1.0" encoding="UTF-8" standalone="yes"?>
<Relationships xmlns="http://schemas.openxmlformats.org/package/2006/relationships"><Relationship Id="rId2" Type="http://schemas.openxmlformats.org/officeDocument/2006/relationships/image" Target="../media/image23.jpg"/><Relationship Id="rId1" Type="http://schemas.openxmlformats.org/officeDocument/2006/relationships/slideLayout" Target="../slideLayouts/slideLayout9.xml"/></Relationships>
</file>

<file path=ppt/slides/_rels/slide23.xml.rels><?xml version="1.0" encoding="UTF-8" standalone="yes"?>
<Relationships xmlns="http://schemas.openxmlformats.org/package/2006/relationships"><Relationship Id="rId2" Type="http://schemas.openxmlformats.org/officeDocument/2006/relationships/image" Target="../media/image24.jpg"/><Relationship Id="rId1" Type="http://schemas.openxmlformats.org/officeDocument/2006/relationships/slideLayout" Target="../slideLayouts/slideLayout5.xml"/></Relationships>
</file>

<file path=ppt/slides/_rels/slide24.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hyperlink" Target="http://www.nps.gov/acad/planyourvisit/pets.htm" TargetMode="External"/><Relationship Id="rId1" Type="http://schemas.openxmlformats.org/officeDocument/2006/relationships/slideLayout" Target="../slideLayouts/slideLayout5.xml"/></Relationships>
</file>

<file path=ppt/slides/_rels/slide25.xml.rels><?xml version="1.0" encoding="UTF-8" standalone="yes"?>
<Relationships xmlns="http://schemas.openxmlformats.org/package/2006/relationships"><Relationship Id="rId2" Type="http://schemas.openxmlformats.org/officeDocument/2006/relationships/image" Target="../media/image26.jpeg"/><Relationship Id="rId1" Type="http://schemas.openxmlformats.org/officeDocument/2006/relationships/slideLayout" Target="../slideLayouts/slideLayout5.xml"/></Relationships>
</file>

<file path=ppt/slides/_rels/slide26.xml.rels><?xml version="1.0" encoding="UTF-8" standalone="yes"?>
<Relationships xmlns="http://schemas.openxmlformats.org/package/2006/relationships"><Relationship Id="rId3" Type="http://schemas.openxmlformats.org/officeDocument/2006/relationships/hyperlink" Target="http://www.lnt.org/" TargetMode="External"/><Relationship Id="rId2" Type="http://schemas.openxmlformats.org/officeDocument/2006/relationships/notesSlide" Target="../notesSlides/notesSlide11.xml"/><Relationship Id="rId1" Type="http://schemas.openxmlformats.org/officeDocument/2006/relationships/slideLayout" Target="../slideLayouts/slideLayout5.xml"/><Relationship Id="rId4" Type="http://schemas.openxmlformats.org/officeDocument/2006/relationships/image" Target="../media/image27.png"/></Relationships>
</file>

<file path=ppt/slides/_rels/slide2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hyperlink" Target="http://www.nps.gov/features/wilderness/leavenotrace/popup.html" TargetMode="External"/><Relationship Id="rId1" Type="http://schemas.openxmlformats.org/officeDocument/2006/relationships/slideLayout" Target="../slideLayouts/slideLayout5.xml"/></Relationships>
</file>

<file path=ppt/slides/_rels/slide28.xml.rels><?xml version="1.0" encoding="UTF-8" standalone="yes"?>
<Relationships xmlns="http://schemas.openxmlformats.org/package/2006/relationships"><Relationship Id="rId3" Type="http://schemas.openxmlformats.org/officeDocument/2006/relationships/image" Target="../media/image28.jpeg"/><Relationship Id="rId2" Type="http://schemas.openxmlformats.org/officeDocument/2006/relationships/hyperlink" Target="https://www.youtube.com/watch?v=8x0xnKb55Ek" TargetMode="External"/><Relationship Id="rId1" Type="http://schemas.openxmlformats.org/officeDocument/2006/relationships/slideLayout" Target="../slideLayouts/slideLayout5.xml"/></Relationships>
</file>

<file path=ppt/slides/_rels/slide29.xml.rels><?xml version="1.0" encoding="UTF-8" standalone="yes"?>
<Relationships xmlns="http://schemas.openxmlformats.org/package/2006/relationships"><Relationship Id="rId3" Type="http://schemas.openxmlformats.org/officeDocument/2006/relationships/image" Target="../media/image29.jpeg"/><Relationship Id="rId2" Type="http://schemas.openxmlformats.org/officeDocument/2006/relationships/hyperlink" Target="http://www.friendsofacadia.org/" TargetMode="External"/><Relationship Id="rId1" Type="http://schemas.openxmlformats.org/officeDocument/2006/relationships/slideLayout" Target="../slideLayouts/slideLayout5.xml"/><Relationship Id="rId5" Type="http://schemas.openxmlformats.org/officeDocument/2006/relationships/image" Target="../media/image31.jpg"/><Relationship Id="rId4" Type="http://schemas.openxmlformats.org/officeDocument/2006/relationships/image" Target="../media/image30.jpg"/></Relationships>
</file>

<file path=ppt/slides/_rels/slide30.xml.rels><?xml version="1.0" encoding="UTF-8" standalone="yes"?>
<Relationships xmlns="http://schemas.openxmlformats.org/package/2006/relationships"><Relationship Id="rId3" Type="http://schemas.openxmlformats.org/officeDocument/2006/relationships/image" Target="../media/image32.jpeg"/><Relationship Id="rId2" Type="http://schemas.openxmlformats.org/officeDocument/2006/relationships/image" Target="../media/image29.jpeg"/><Relationship Id="rId1" Type="http://schemas.openxmlformats.org/officeDocument/2006/relationships/slideLayout" Target="../slideLayouts/slideLayout5.xml"/><Relationship Id="rId4" Type="http://schemas.openxmlformats.org/officeDocument/2006/relationships/image" Target="../media/image33.jpe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US" dirty="0"/>
              <a:t>Treading Lightly on Acadia</a:t>
            </a:r>
            <a:endParaRPr lang="en-GB" dirty="0"/>
          </a:p>
        </p:txBody>
      </p:sp>
    </p:spTree>
    <p:extLst>
      <p:ext uri="{BB962C8B-B14F-4D97-AF65-F5344CB8AC3E}">
        <p14:creationId xmlns:p14="http://schemas.microsoft.com/office/powerpoint/2010/main" val="65547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alpha val="34000"/>
          </a:schemeClr>
        </a:solidFill>
        <a:effectLst/>
      </p:bgPr>
    </p:bg>
    <p:spTree>
      <p:nvGrpSpPr>
        <p:cNvPr id="1" name=""/>
        <p:cNvGrpSpPr/>
        <p:nvPr/>
      </p:nvGrpSpPr>
      <p:grpSpPr>
        <a:xfrm>
          <a:off x="0" y="0"/>
          <a:ext cx="0" cy="0"/>
          <a:chOff x="0" y="0"/>
          <a:chExt cx="0" cy="0"/>
        </a:xfrm>
      </p:grpSpPr>
      <p:pic>
        <p:nvPicPr>
          <p:cNvPr id="1026" name="Picture 2"/>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030315" y="76200"/>
            <a:ext cx="4903885" cy="5638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06263152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CC3339A-93B8-884E-1DFE-E0A9DCD1E19B}"/>
              </a:ext>
            </a:extLst>
          </p:cNvPr>
          <p:cNvPicPr>
            <a:picLocks noChangeAspect="1"/>
          </p:cNvPicPr>
          <p:nvPr/>
        </p:nvPicPr>
        <p:blipFill>
          <a:blip r:embed="rId3"/>
          <a:stretch>
            <a:fillRect/>
          </a:stretch>
        </p:blipFill>
        <p:spPr>
          <a:xfrm>
            <a:off x="1143000" y="152400"/>
            <a:ext cx="6651312" cy="5450296"/>
          </a:xfrm>
          <a:prstGeom prst="rect">
            <a:avLst/>
          </a:prstGeom>
        </p:spPr>
      </p:pic>
    </p:spTree>
    <p:extLst>
      <p:ext uri="{BB962C8B-B14F-4D97-AF65-F5344CB8AC3E}">
        <p14:creationId xmlns:p14="http://schemas.microsoft.com/office/powerpoint/2010/main" val="30644952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102" name="Picture 6" descr="Summer fireweed on Baker Island looking towards Mount Desert Island."/>
          <p:cNvPicPr>
            <a:picLocks noChangeAspect="1" noChangeArrowheads="1"/>
          </p:cNvPicPr>
          <p:nvPr/>
        </p:nvPicPr>
        <p:blipFill rotWithShape="1">
          <a:blip r:embed="rId2" cstate="screen">
            <a:extLst>
              <a:ext uri="{28A0092B-C50C-407E-A947-70E740481C1C}">
                <a14:useLocalDpi xmlns:a14="http://schemas.microsoft.com/office/drawing/2010/main"/>
              </a:ext>
            </a:extLst>
          </a:blip>
          <a:srcRect/>
          <a:stretch/>
        </p:blipFill>
        <p:spPr bwMode="auto">
          <a:xfrm>
            <a:off x="43606" y="762000"/>
            <a:ext cx="9035345" cy="4419600"/>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wo loons with a baby chick between them on the water."/>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34280" y="228600"/>
            <a:ext cx="9076267" cy="51054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4223910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The Bass Harbor Head Lighthouse is fully operational at the south end of Mount Desert Island."/>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438400" y="76200"/>
            <a:ext cx="4229100" cy="5638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881555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578513" y="228600"/>
            <a:ext cx="7955887" cy="5313239"/>
          </a:xfrm>
          <a:prstGeom prst="rect">
            <a:avLst/>
          </a:prstGeom>
        </p:spPr>
      </p:pic>
    </p:spTree>
    <p:extLst>
      <p:ext uri="{BB962C8B-B14F-4D97-AF65-F5344CB8AC3E}">
        <p14:creationId xmlns:p14="http://schemas.microsoft.com/office/powerpoint/2010/main" val="5096603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914400" y="152400"/>
            <a:ext cx="7239000" cy="5429250"/>
          </a:xfrm>
          <a:prstGeom prst="rect">
            <a:avLst/>
          </a:prstGeom>
        </p:spPr>
      </p:pic>
    </p:spTree>
    <p:extLst>
      <p:ext uri="{BB962C8B-B14F-4D97-AF65-F5344CB8AC3E}">
        <p14:creationId xmlns:p14="http://schemas.microsoft.com/office/powerpoint/2010/main" val="32957998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1"/>
          <p:cNvGrpSpPr/>
          <p:nvPr/>
        </p:nvGrpSpPr>
        <p:grpSpPr>
          <a:xfrm>
            <a:off x="1227286" y="228600"/>
            <a:ext cx="6697514" cy="5274157"/>
            <a:chOff x="998686" y="533400"/>
            <a:chExt cx="7688114" cy="6054235"/>
          </a:xfrm>
        </p:grpSpPr>
        <p:pic>
          <p:nvPicPr>
            <p:cNvPr id="3074" name="Picture 2" descr="The trail crew surveys the damage along the Precipice Trail. A twisted railing shows the force of the earthquake."/>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2209800" y="3623165"/>
              <a:ext cx="3959225" cy="2964470"/>
            </a:xfrm>
            <a:prstGeom prst="rect">
              <a:avLst/>
            </a:prstGeom>
            <a:noFill/>
            <a:extLst>
              <a:ext uri="{909E8E84-426E-40DD-AFC4-6F175D3DCCD1}">
                <a14:hiddenFill xmlns:a14="http://schemas.microsoft.com/office/drawing/2010/main">
                  <a:solidFill>
                    <a:srgbClr val="FFFFFF"/>
                  </a:solidFill>
                </a14:hiddenFill>
              </a:ext>
            </a:extLst>
          </p:spPr>
        </p:pic>
        <p:pic>
          <p:nvPicPr>
            <p:cNvPr id="4" name="Picture 3"/>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5798721" y="762000"/>
              <a:ext cx="2888079" cy="4343400"/>
            </a:xfrm>
            <a:prstGeom prst="rect">
              <a:avLst/>
            </a:prstGeom>
          </p:spPr>
        </p:pic>
        <p:pic>
          <p:nvPicPr>
            <p:cNvPr id="5" name="Picture 4"/>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998686" y="533400"/>
              <a:ext cx="2582714" cy="3438525"/>
            </a:xfrm>
            <a:prstGeom prst="rect">
              <a:avLst/>
            </a:prstGeom>
          </p:spPr>
        </p:pic>
      </p:grpSp>
    </p:spTree>
    <p:extLst>
      <p:ext uri="{BB962C8B-B14F-4D97-AF65-F5344CB8AC3E}">
        <p14:creationId xmlns:p14="http://schemas.microsoft.com/office/powerpoint/2010/main" val="296292528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0"/>
          </p:nvPr>
        </p:nvSpPr>
        <p:spPr>
          <a:xfrm>
            <a:off x="1311262" y="1249680"/>
            <a:ext cx="7375537" cy="4312919"/>
          </a:xfrm>
        </p:spPr>
        <p:txBody>
          <a:bodyPr/>
          <a:lstStyle/>
          <a:p>
            <a:r>
              <a:rPr lang="fr-FR" dirty="0"/>
              <a:t>Sieur de Monts National Monument </a:t>
            </a:r>
            <a:r>
              <a:rPr lang="en-US" dirty="0"/>
              <a:t>(1916)</a:t>
            </a:r>
          </a:p>
          <a:p>
            <a:r>
              <a:rPr lang="en-US" dirty="0"/>
              <a:t>Acadia National Park (1929)</a:t>
            </a:r>
          </a:p>
          <a:p>
            <a:r>
              <a:rPr lang="en-US" dirty="0"/>
              <a:t>47,000 acres of park land</a:t>
            </a:r>
          </a:p>
          <a:p>
            <a:r>
              <a:rPr lang="en-US" dirty="0"/>
              <a:t>140 miles of trails</a:t>
            </a:r>
          </a:p>
          <a:p>
            <a:r>
              <a:rPr lang="en-US" dirty="0"/>
              <a:t>50 miles of Carriage Road</a:t>
            </a:r>
          </a:p>
          <a:p>
            <a:r>
              <a:rPr lang="en-US" dirty="0"/>
              <a:t>2.8 million annual visits (2015)</a:t>
            </a:r>
          </a:p>
          <a:p>
            <a:endParaRPr lang="en-US" dirty="0"/>
          </a:p>
          <a:p>
            <a:endParaRPr lang="en-US" dirty="0"/>
          </a:p>
        </p:txBody>
      </p:sp>
    </p:spTree>
    <p:extLst>
      <p:ext uri="{BB962C8B-B14F-4D97-AF65-F5344CB8AC3E}">
        <p14:creationId xmlns:p14="http://schemas.microsoft.com/office/powerpoint/2010/main" val="312889017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4294967295"/>
          </p:nvPr>
        </p:nvSpPr>
        <p:spPr>
          <a:xfrm>
            <a:off x="457200" y="457200"/>
            <a:ext cx="8229600" cy="1027113"/>
          </a:xfrm>
        </p:spPr>
        <p:txBody>
          <a:bodyPr/>
          <a:lstStyle/>
          <a:p>
            <a:pPr marL="109728" indent="0" algn="ctr">
              <a:buNone/>
            </a:pPr>
            <a:r>
              <a:rPr lang="en-US" dirty="0">
                <a:hlinkClick r:id="rId2"/>
              </a:rPr>
              <a:t>Acadia National Park</a:t>
            </a:r>
            <a:endParaRPr lang="en-US" dirty="0"/>
          </a:p>
        </p:txBody>
      </p:sp>
      <p:pic>
        <p:nvPicPr>
          <p:cNvPr id="4" name="Picture 2" descr="http://summitvoice.files.wordpress.com/2010/02/us_nationalparkservice_logo-svg.pn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086100" y="1499681"/>
            <a:ext cx="2971800" cy="386980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2705335" y="5369482"/>
            <a:ext cx="3733330" cy="369332"/>
          </a:xfrm>
          <a:prstGeom prst="rect">
            <a:avLst/>
          </a:prstGeom>
        </p:spPr>
        <p:txBody>
          <a:bodyPr wrap="none">
            <a:spAutoFit/>
          </a:bodyPr>
          <a:lstStyle/>
          <a:p>
            <a:r>
              <a:rPr lang="en-US" dirty="0"/>
              <a:t>https://www.nps.gov/acad/index.htm</a:t>
            </a:r>
          </a:p>
        </p:txBody>
      </p:sp>
    </p:spTree>
    <p:extLst>
      <p:ext uri="{BB962C8B-B14F-4D97-AF65-F5344CB8AC3E}">
        <p14:creationId xmlns:p14="http://schemas.microsoft.com/office/powerpoint/2010/main" val="23171252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0"/>
          </p:nvPr>
        </p:nvSpPr>
        <p:spPr/>
        <p:txBody>
          <a:bodyPr>
            <a:normAutofit fontScale="85000" lnSpcReduction="10000"/>
          </a:bodyPr>
          <a:lstStyle/>
          <a:p>
            <a:r>
              <a:rPr lang="en-US" dirty="0"/>
              <a:t>Maybe the most intensively used national park</a:t>
            </a:r>
          </a:p>
          <a:p>
            <a:r>
              <a:rPr lang="en-US" dirty="0"/>
              <a:t>Thousands of hikers each day</a:t>
            </a:r>
          </a:p>
          <a:p>
            <a:r>
              <a:rPr lang="en-US" dirty="0"/>
              <a:t>As many as 5,000 visitors to the summit of Cadillac Mountain each day</a:t>
            </a:r>
          </a:p>
          <a:p>
            <a:r>
              <a:rPr lang="en-US" dirty="0"/>
              <a:t>Soil compaction and erosion</a:t>
            </a:r>
          </a:p>
          <a:p>
            <a:r>
              <a:rPr lang="en-US" dirty="0"/>
              <a:t>Trampling of vegetation</a:t>
            </a:r>
          </a:p>
          <a:p>
            <a:r>
              <a:rPr lang="en-US" dirty="0"/>
              <a:t>Altering/building cairns</a:t>
            </a:r>
          </a:p>
          <a:p>
            <a:r>
              <a:rPr lang="en-US" dirty="0"/>
              <a:t>Walking off trails</a:t>
            </a:r>
          </a:p>
          <a:p>
            <a:r>
              <a:rPr lang="en-US" dirty="0"/>
              <a:t>Unleashed dogs</a:t>
            </a:r>
          </a:p>
          <a:p>
            <a:endParaRPr lang="en-US" dirty="0"/>
          </a:p>
        </p:txBody>
      </p:sp>
    </p:spTree>
    <p:extLst>
      <p:ext uri="{BB962C8B-B14F-4D97-AF65-F5344CB8AC3E}">
        <p14:creationId xmlns:p14="http://schemas.microsoft.com/office/powerpoint/2010/main" val="190941533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pic>
        <p:nvPicPr>
          <p:cNvPr id="3" name="Picture 4" descr="Photo 1"/>
          <p:cNvPicPr>
            <a:picLocks noChangeAspect="1" noChangeArrowheads="1"/>
          </p:cNvPicPr>
          <p:nvPr/>
        </p:nvPicPr>
        <p:blipFill>
          <a:blip r:embed="rId4" cstate="screen">
            <a:extLst>
              <a:ext uri="{28A0092B-C50C-407E-A947-70E740481C1C}">
                <a14:useLocalDpi xmlns:a14="http://schemas.microsoft.com/office/drawing/2010/main"/>
              </a:ext>
            </a:extLst>
          </a:blip>
          <a:srcRect/>
          <a:stretch>
            <a:fillRect/>
          </a:stretch>
        </p:blipFill>
        <p:spPr bwMode="auto">
          <a:xfrm>
            <a:off x="1066800" y="304800"/>
            <a:ext cx="7010400" cy="525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1801151"/>
      </p:ext>
    </p:extLst>
  </p:cSld>
  <p:clrMapOvr>
    <a:overrideClrMapping bg1="lt1" tx1="dk1" bg2="lt2" tx2="dk2" accent1="accent1" accent2="accent2" accent3="accent3" accent4="accent4" accent5="accent5" accent6="accent6" hlink="hlink" folHlink="folHlink"/>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Photo 2"/>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069848" y="301752"/>
            <a:ext cx="7011302" cy="525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170856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photo 3"/>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069848" y="301752"/>
            <a:ext cx="7011302" cy="525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4978315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4" descr="Photo 5"/>
          <p:cNvPicPr>
            <a:picLocks noChangeAspect="1" noChangeArrowheads="1"/>
          </p:cNvPicPr>
          <p:nvPr/>
        </p:nvPicPr>
        <p:blipFill>
          <a:blip r:embed="rId2" cstate="screen">
            <a:extLst>
              <a:ext uri="{28A0092B-C50C-407E-A947-70E740481C1C}">
                <a14:useLocalDpi xmlns:a14="http://schemas.microsoft.com/office/drawing/2010/main"/>
              </a:ext>
            </a:extLst>
          </a:blip>
          <a:srcRect/>
          <a:stretch>
            <a:fillRect/>
          </a:stretch>
        </p:blipFill>
        <p:spPr bwMode="auto">
          <a:xfrm>
            <a:off x="1069848" y="301752"/>
            <a:ext cx="7011302" cy="52578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6547030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cstate="screen">
            <a:extLst>
              <a:ext uri="{28A0092B-C50C-407E-A947-70E740481C1C}">
                <a14:useLocalDpi xmlns:a14="http://schemas.microsoft.com/office/drawing/2010/main"/>
              </a:ext>
            </a:extLst>
          </a:blip>
          <a:stretch>
            <a:fillRect/>
          </a:stretch>
        </p:blipFill>
        <p:spPr>
          <a:xfrm>
            <a:off x="2457450" y="76200"/>
            <a:ext cx="4229100" cy="5638800"/>
          </a:xfrm>
          <a:prstGeom prst="rect">
            <a:avLst/>
          </a:prstGeom>
        </p:spPr>
      </p:pic>
    </p:spTree>
    <p:extLst>
      <p:ext uri="{BB962C8B-B14F-4D97-AF65-F5344CB8AC3E}">
        <p14:creationId xmlns:p14="http://schemas.microsoft.com/office/powerpoint/2010/main" val="26386185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p:cNvPicPr>
            <a:picLocks noChangeAspect="1"/>
          </p:cNvPicPr>
          <p:nvPr/>
        </p:nvPicPr>
        <p:blipFill>
          <a:blip r:embed="rId3">
            <a:extLst>
              <a:ext uri="{28A0092B-C50C-407E-A947-70E740481C1C}">
                <a14:useLocalDpi xmlns:a14="http://schemas.microsoft.com/office/drawing/2010/main"/>
              </a:ext>
            </a:extLst>
          </a:blip>
          <a:stretch>
            <a:fillRect/>
          </a:stretch>
        </p:blipFill>
        <p:spPr>
          <a:xfrm>
            <a:off x="1066800" y="416154"/>
            <a:ext cx="7010400" cy="5257800"/>
          </a:xfrm>
          <a:prstGeom prst="rect">
            <a:avLst/>
          </a:prstGeom>
        </p:spPr>
      </p:pic>
      <p:sp>
        <p:nvSpPr>
          <p:cNvPr id="2" name="TextBox 1"/>
          <p:cNvSpPr txBox="1"/>
          <p:nvPr/>
        </p:nvSpPr>
        <p:spPr>
          <a:xfrm>
            <a:off x="3505200" y="-76200"/>
            <a:ext cx="2667000" cy="523220"/>
          </a:xfrm>
          <a:prstGeom prst="rect">
            <a:avLst/>
          </a:prstGeom>
          <a:noFill/>
        </p:spPr>
        <p:txBody>
          <a:bodyPr wrap="square" rtlCol="0">
            <a:spAutoFit/>
          </a:bodyPr>
          <a:lstStyle/>
          <a:p>
            <a:r>
              <a:rPr lang="en-US" sz="2800" dirty="0"/>
              <a:t>Bates Cairn</a:t>
            </a:r>
          </a:p>
        </p:txBody>
      </p:sp>
    </p:spTree>
    <p:extLst>
      <p:ext uri="{BB962C8B-B14F-4D97-AF65-F5344CB8AC3E}">
        <p14:creationId xmlns:p14="http://schemas.microsoft.com/office/powerpoint/2010/main" val="367703995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1189356" y="1066800"/>
            <a:ext cx="7196137" cy="4313237"/>
          </a:xfrm>
        </p:spPr>
        <p:txBody>
          <a:bodyPr>
            <a:normAutofit lnSpcReduction="10000"/>
          </a:bodyPr>
          <a:lstStyle/>
          <a:p>
            <a:r>
              <a:rPr lang="en-US" dirty="0"/>
              <a:t>Impacts to resources: Impacts to soil, vegetation, rocks, wildlife</a:t>
            </a:r>
          </a:p>
          <a:p>
            <a:endParaRPr lang="en-US" dirty="0"/>
          </a:p>
          <a:p>
            <a:r>
              <a:rPr lang="en-US" dirty="0"/>
              <a:t>Impacts to experience: Crowding; depreciative </a:t>
            </a:r>
            <a:r>
              <a:rPr lang="en-US" dirty="0" err="1"/>
              <a:t>behaviour</a:t>
            </a:r>
            <a:endParaRPr lang="en-US" dirty="0"/>
          </a:p>
          <a:p>
            <a:endParaRPr lang="en-US" dirty="0"/>
          </a:p>
          <a:p>
            <a:r>
              <a:rPr lang="en-US" dirty="0"/>
              <a:t>Impacts to facilities</a:t>
            </a:r>
            <a:r>
              <a:rPr lang="en-US" altLang="zh-CN" dirty="0"/>
              <a:t>/service: Trails, cairns, attraction sites</a:t>
            </a:r>
            <a:endParaRPr lang="en-US" dirty="0"/>
          </a:p>
          <a:p>
            <a:endParaRPr lang="en-US" dirty="0"/>
          </a:p>
        </p:txBody>
      </p:sp>
    </p:spTree>
    <p:extLst>
      <p:ext uri="{BB962C8B-B14F-4D97-AF65-F5344CB8AC3E}">
        <p14:creationId xmlns:p14="http://schemas.microsoft.com/office/powerpoint/2010/main" val="10798441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type="body" sz="quarter" idx="10"/>
          </p:nvPr>
        </p:nvSpPr>
        <p:spPr/>
        <p:txBody>
          <a:bodyPr/>
          <a:lstStyle/>
          <a:p>
            <a:r>
              <a:rPr lang="en-US" altLang="zh-CN" dirty="0"/>
              <a:t>Management </a:t>
            </a:r>
            <a:r>
              <a:rPr lang="en-US" dirty="0"/>
              <a:t>strategy: Reduce the impact of recreation</a:t>
            </a:r>
          </a:p>
          <a:p>
            <a:endParaRPr lang="en-US" dirty="0"/>
          </a:p>
          <a:p>
            <a:r>
              <a:rPr lang="en-US" dirty="0"/>
              <a:t>Practice: Information/education; facility development/site design/maintenance</a:t>
            </a:r>
          </a:p>
        </p:txBody>
      </p:sp>
    </p:spTree>
    <p:extLst>
      <p:ext uri="{BB962C8B-B14F-4D97-AF65-F5344CB8AC3E}">
        <p14:creationId xmlns:p14="http://schemas.microsoft.com/office/powerpoint/2010/main" val="76575344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p:txBody>
          <a:bodyPr/>
          <a:lstStyle/>
          <a:p>
            <a:pPr marL="457200" lvl="1" indent="0">
              <a:buNone/>
            </a:pPr>
            <a:r>
              <a:rPr lang="en-US" dirty="0"/>
              <a:t>Partners: Leave No Trace; Friends of Acadia</a:t>
            </a:r>
          </a:p>
          <a:p>
            <a:pPr marL="457200" lvl="1" indent="0">
              <a:buNone/>
            </a:pPr>
            <a:endParaRPr lang="en-US" dirty="0"/>
          </a:p>
          <a:p>
            <a:pPr marL="457200" lvl="1" indent="0">
              <a:buNone/>
            </a:pPr>
            <a:r>
              <a:rPr lang="en-US" dirty="0"/>
              <a:t>Ridge runners: educating hikers in “Leave No Trace” principles</a:t>
            </a:r>
          </a:p>
          <a:p>
            <a:pPr marL="457200" lvl="1" indent="0">
              <a:buNone/>
            </a:pPr>
            <a:endParaRPr lang="en-US" dirty="0"/>
          </a:p>
          <a:p>
            <a:pPr marL="457200" lvl="1" indent="0">
              <a:buNone/>
            </a:pPr>
            <a:r>
              <a:rPr lang="en-US" dirty="0"/>
              <a:t>Signs and videos </a:t>
            </a:r>
          </a:p>
        </p:txBody>
      </p:sp>
      <p:sp>
        <p:nvSpPr>
          <p:cNvPr id="4" name="Title 3"/>
          <p:cNvSpPr>
            <a:spLocks noGrp="1"/>
          </p:cNvSpPr>
          <p:nvPr>
            <p:ph type="title"/>
          </p:nvPr>
        </p:nvSpPr>
        <p:spPr/>
        <p:txBody>
          <a:bodyPr/>
          <a:lstStyle/>
          <a:p>
            <a:r>
              <a:rPr lang="en-US" dirty="0"/>
              <a:t>Information/Education</a:t>
            </a:r>
          </a:p>
        </p:txBody>
      </p:sp>
    </p:spTree>
    <p:extLst>
      <p:ext uri="{BB962C8B-B14F-4D97-AF65-F5344CB8AC3E}">
        <p14:creationId xmlns:p14="http://schemas.microsoft.com/office/powerpoint/2010/main" val="400163731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sz="quarter" idx="13"/>
          </p:nvPr>
        </p:nvSpPr>
        <p:spPr>
          <a:xfrm>
            <a:off x="609600" y="1272381"/>
            <a:ext cx="4297044" cy="4313237"/>
          </a:xfrm>
        </p:spPr>
        <p:txBody>
          <a:bodyPr>
            <a:normAutofit/>
          </a:bodyPr>
          <a:lstStyle/>
          <a:p>
            <a:pPr marL="457200" lvl="1" indent="0">
              <a:buNone/>
            </a:pPr>
            <a:r>
              <a:rPr lang="en-US" dirty="0"/>
              <a:t>Partners: Friends of Acadia, Acadia Youth Conservation Corps (AYCC)</a:t>
            </a:r>
          </a:p>
          <a:p>
            <a:pPr marL="457200" lvl="1" indent="0">
              <a:buNone/>
            </a:pPr>
            <a:endParaRPr lang="en-US" dirty="0"/>
          </a:p>
          <a:p>
            <a:pPr marL="457200" lvl="1" indent="0">
              <a:buNone/>
            </a:pPr>
            <a:r>
              <a:rPr lang="en-US" dirty="0"/>
              <a:t>Maintain trails, cairns, campgrounds and attraction sites</a:t>
            </a:r>
          </a:p>
          <a:p>
            <a:pPr lvl="1"/>
            <a:endParaRPr lang="en-US" dirty="0"/>
          </a:p>
          <a:p>
            <a:endParaRPr lang="en-US" dirty="0"/>
          </a:p>
        </p:txBody>
      </p:sp>
      <p:sp>
        <p:nvSpPr>
          <p:cNvPr id="5" name="Title 4"/>
          <p:cNvSpPr>
            <a:spLocks noGrp="1"/>
          </p:cNvSpPr>
          <p:nvPr>
            <p:ph type="title"/>
          </p:nvPr>
        </p:nvSpPr>
        <p:spPr/>
        <p:txBody>
          <a:bodyPr>
            <a:normAutofit fontScale="90000"/>
          </a:bodyPr>
          <a:lstStyle/>
          <a:p>
            <a:r>
              <a:rPr lang="en-US" dirty="0"/>
              <a:t>Facility Development/Site Design/Maintenance</a:t>
            </a:r>
            <a:br>
              <a:rPr lang="en-US" dirty="0"/>
            </a:br>
            <a:endParaRPr lang="en-US" dirty="0"/>
          </a:p>
        </p:txBody>
      </p:sp>
      <p:pic>
        <p:nvPicPr>
          <p:cNvPr id="4" name="Picture 3"/>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4876800" y="1524000"/>
            <a:ext cx="3362252" cy="3138102"/>
          </a:xfrm>
          <a:prstGeom prst="rect">
            <a:avLst/>
          </a:prstGeom>
        </p:spPr>
      </p:pic>
    </p:spTree>
    <p:extLst>
      <p:ext uri="{BB962C8B-B14F-4D97-AF65-F5344CB8AC3E}">
        <p14:creationId xmlns:p14="http://schemas.microsoft.com/office/powerpoint/2010/main" val="71632030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extLst>
              <a:ext uri="{28A0092B-C50C-407E-A947-70E740481C1C}">
                <a14:useLocalDpi xmlns:a14="http://schemas.microsoft.com/office/drawing/2010/main"/>
              </a:ext>
            </a:extLst>
          </a:blip>
          <a:stretch>
            <a:fillRect/>
          </a:stretch>
        </p:blipFill>
        <p:spPr>
          <a:xfrm>
            <a:off x="1676400" y="533400"/>
            <a:ext cx="5893632" cy="4493895"/>
          </a:xfrm>
          <a:prstGeom prst="rect">
            <a:avLst/>
          </a:prstGeom>
        </p:spPr>
      </p:pic>
    </p:spTree>
    <p:extLst>
      <p:ext uri="{BB962C8B-B14F-4D97-AF65-F5344CB8AC3E}">
        <p14:creationId xmlns:p14="http://schemas.microsoft.com/office/powerpoint/2010/main" val="190888800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p:cNvSpPr txBox="1"/>
          <p:nvPr/>
        </p:nvSpPr>
        <p:spPr>
          <a:xfrm>
            <a:off x="3048000" y="228600"/>
            <a:ext cx="3328155" cy="584775"/>
          </a:xfrm>
          <a:prstGeom prst="rect">
            <a:avLst/>
          </a:prstGeom>
          <a:noFill/>
        </p:spPr>
        <p:txBody>
          <a:bodyPr wrap="none" rtlCol="0">
            <a:spAutoFit/>
          </a:bodyPr>
          <a:lstStyle/>
          <a:p>
            <a:r>
              <a:rPr lang="en-US" sz="3200" dirty="0">
                <a:solidFill>
                  <a:schemeClr val="tx2"/>
                </a:solidFill>
                <a:latin typeface="+mj-lt"/>
                <a:hlinkClick r:id="rId2"/>
              </a:rPr>
              <a:t>Acadia Pet Policy</a:t>
            </a:r>
            <a:endParaRPr lang="en-US" sz="3200" dirty="0">
              <a:solidFill>
                <a:schemeClr val="tx2"/>
              </a:solidFill>
              <a:latin typeface="+mj-lt"/>
            </a:endParaRPr>
          </a:p>
        </p:txBody>
      </p:sp>
      <p:pic>
        <p:nvPicPr>
          <p:cNvPr id="6146" name="Picture 2" descr="Dog on carriage road."/>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762000" y="1143000"/>
            <a:ext cx="7620000" cy="3810001"/>
          </a:xfrm>
          <a:prstGeom prst="rect">
            <a:avLst/>
          </a:prstGeom>
          <a:noFill/>
          <a:extLst>
            <a:ext uri="{909E8E84-426E-40DD-AFC4-6F175D3DCCD1}">
              <a14:hiddenFill xmlns:a14="http://schemas.microsoft.com/office/drawing/2010/main">
                <a:solidFill>
                  <a:srgbClr val="FFFFFF"/>
                </a:solidFill>
              </a14:hiddenFill>
            </a:ext>
          </a:extLst>
        </p:spPr>
      </p:pic>
      <p:sp>
        <p:nvSpPr>
          <p:cNvPr id="2" name="Rectangle 1"/>
          <p:cNvSpPr/>
          <p:nvPr/>
        </p:nvSpPr>
        <p:spPr>
          <a:xfrm>
            <a:off x="1981200" y="4981576"/>
            <a:ext cx="5029200" cy="369332"/>
          </a:xfrm>
          <a:prstGeom prst="rect">
            <a:avLst/>
          </a:prstGeom>
        </p:spPr>
        <p:txBody>
          <a:bodyPr wrap="square">
            <a:spAutoFit/>
          </a:bodyPr>
          <a:lstStyle/>
          <a:p>
            <a:r>
              <a:rPr lang="en-US" dirty="0"/>
              <a:t>https://www.nps.gov/acad/planyourvisit/pets.htm</a:t>
            </a:r>
          </a:p>
        </p:txBody>
      </p:sp>
    </p:spTree>
    <p:extLst>
      <p:ext uri="{BB962C8B-B14F-4D97-AF65-F5344CB8AC3E}">
        <p14:creationId xmlns:p14="http://schemas.microsoft.com/office/powerpoint/2010/main" val="311988392"/>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42" name="Picture 2" descr="http://www.ournationalparks.us/images/uploads/dogs1.JPG"/>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2667000" y="304800"/>
            <a:ext cx="3841750" cy="51269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2146232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76200"/>
            <a:ext cx="8686800" cy="2667000"/>
          </a:xfrm>
        </p:spPr>
        <p:txBody>
          <a:bodyPr>
            <a:normAutofit/>
          </a:bodyPr>
          <a:lstStyle/>
          <a:p>
            <a:pPr algn="ctr"/>
            <a:r>
              <a:rPr lang="en-US" dirty="0">
                <a:hlinkClick r:id="rId3"/>
              </a:rPr>
              <a:t>Leave No Trace </a:t>
            </a:r>
            <a:endParaRPr lang="en-US" dirty="0"/>
          </a:p>
        </p:txBody>
      </p:sp>
      <p:pic>
        <p:nvPicPr>
          <p:cNvPr id="1026" name="Picture 2" descr="Leave No Trace">
            <a:hlinkClick r:id="rId3"/>
          </p:cNvPr>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3429000" y="1981200"/>
            <a:ext cx="2209800" cy="193758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3429000" y="4038600"/>
            <a:ext cx="2072042" cy="369332"/>
          </a:xfrm>
          <a:prstGeom prst="rect">
            <a:avLst/>
          </a:prstGeom>
        </p:spPr>
        <p:txBody>
          <a:bodyPr wrap="none">
            <a:spAutoFit/>
          </a:bodyPr>
          <a:lstStyle/>
          <a:p>
            <a:r>
              <a:rPr lang="en-US" dirty="0"/>
              <a:t>http://www.lnt.org/</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0" y="76200"/>
            <a:ext cx="8686800" cy="1336675"/>
          </a:xfrm>
        </p:spPr>
        <p:txBody>
          <a:bodyPr>
            <a:normAutofit/>
          </a:bodyPr>
          <a:lstStyle/>
          <a:p>
            <a:pPr algn="ctr"/>
            <a:r>
              <a:rPr lang="en-US" dirty="0">
                <a:hlinkClick r:id="rId2"/>
              </a:rPr>
              <a:t>NPS Leave No Trace video </a:t>
            </a:r>
            <a:endParaRPr lang="en-US" dirty="0"/>
          </a:p>
        </p:txBody>
      </p:sp>
      <p:pic>
        <p:nvPicPr>
          <p:cNvPr id="4098" name="Picture 2" descr="http://summitvoice.files.wordpress.com/2010/02/us_nationalparkservice_logo-svg.pn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2895600" y="1143000"/>
            <a:ext cx="3238500" cy="4217091"/>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1238250" y="5360091"/>
            <a:ext cx="6553200" cy="369332"/>
          </a:xfrm>
          <a:prstGeom prst="rect">
            <a:avLst/>
          </a:prstGeom>
        </p:spPr>
        <p:txBody>
          <a:bodyPr wrap="square">
            <a:spAutoFit/>
          </a:bodyPr>
          <a:lstStyle/>
          <a:p>
            <a:r>
              <a:rPr lang="en-US" dirty="0"/>
              <a:t>http://www.nps.gov/features/wilderness/leavenotrace/popup.html</a:t>
            </a:r>
          </a:p>
        </p:txBody>
      </p:sp>
    </p:spTree>
    <p:extLst>
      <p:ext uri="{BB962C8B-B14F-4D97-AF65-F5344CB8AC3E}">
        <p14:creationId xmlns:p14="http://schemas.microsoft.com/office/powerpoint/2010/main" val="99458575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228600" y="228600"/>
            <a:ext cx="8686800" cy="1336675"/>
          </a:xfrm>
        </p:spPr>
        <p:txBody>
          <a:bodyPr>
            <a:normAutofit/>
          </a:bodyPr>
          <a:lstStyle/>
          <a:p>
            <a:pPr algn="ctr"/>
            <a:r>
              <a:rPr lang="en-US" dirty="0">
                <a:hlinkClick r:id="rId2"/>
              </a:rPr>
              <a:t>Acadia Leave No Trace video </a:t>
            </a:r>
            <a:endParaRPr lang="en-US" dirty="0"/>
          </a:p>
        </p:txBody>
      </p:sp>
      <p:pic>
        <p:nvPicPr>
          <p:cNvPr id="3074" name="Picture 2" descr="http://3.bp.blogspot.com/_K3-bcfZY__s/THJyH5E7rRI/AAAAAAAABnk/ofNGucu51Es/s200/Acadia.jpg"/>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3200400" y="1752600"/>
            <a:ext cx="2819400" cy="2819402"/>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2"/>
          <p:cNvSpPr/>
          <p:nvPr/>
        </p:nvSpPr>
        <p:spPr>
          <a:xfrm>
            <a:off x="2171700" y="4759327"/>
            <a:ext cx="4876800" cy="369332"/>
          </a:xfrm>
          <a:prstGeom prst="rect">
            <a:avLst/>
          </a:prstGeom>
        </p:spPr>
        <p:txBody>
          <a:bodyPr wrap="square">
            <a:spAutoFit/>
          </a:bodyPr>
          <a:lstStyle/>
          <a:p>
            <a:r>
              <a:rPr lang="en-US" dirty="0"/>
              <a:t>https://www.youtube.com/watch?v=8x0xnKb55Ek</a:t>
            </a:r>
          </a:p>
        </p:txBody>
      </p:sp>
    </p:spTree>
    <p:extLst>
      <p:ext uri="{BB962C8B-B14F-4D97-AF65-F5344CB8AC3E}">
        <p14:creationId xmlns:p14="http://schemas.microsoft.com/office/powerpoint/2010/main" val="334074324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riends of Acadia">
            <a:hlinkClick r:id="rId2"/>
          </p:cNvPr>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90500" y="228600"/>
            <a:ext cx="8753856" cy="1219200"/>
          </a:xfrm>
          <a:prstGeom prst="rect">
            <a:avLst/>
          </a:prstGeom>
          <a:noFill/>
          <a:extLst>
            <a:ext uri="{909E8E84-426E-40DD-AFC4-6F175D3DCCD1}">
              <a14:hiddenFill xmlns:a14="http://schemas.microsoft.com/office/drawing/2010/main">
                <a:solidFill>
                  <a:srgbClr val="FFFFFF"/>
                </a:solidFill>
              </a14:hiddenFill>
            </a:ext>
          </a:extLst>
        </p:spPr>
      </p:pic>
      <p:pic>
        <p:nvPicPr>
          <p:cNvPr id="2" name="Picture 1"/>
          <p:cNvPicPr>
            <a:picLocks noChangeAspect="1"/>
          </p:cNvPicPr>
          <p:nvPr/>
        </p:nvPicPr>
        <p:blipFill>
          <a:blip r:embed="rId4">
            <a:extLst>
              <a:ext uri="{28A0092B-C50C-407E-A947-70E740481C1C}">
                <a14:useLocalDpi xmlns:a14="http://schemas.microsoft.com/office/drawing/2010/main"/>
              </a:ext>
            </a:extLst>
          </a:blip>
          <a:stretch>
            <a:fillRect/>
          </a:stretch>
        </p:blipFill>
        <p:spPr>
          <a:xfrm>
            <a:off x="533400" y="1752600"/>
            <a:ext cx="3810000" cy="3263900"/>
          </a:xfrm>
          <a:prstGeom prst="rect">
            <a:avLst/>
          </a:prstGeom>
        </p:spPr>
      </p:pic>
      <p:pic>
        <p:nvPicPr>
          <p:cNvPr id="3" name="Picture 2"/>
          <p:cNvPicPr>
            <a:picLocks noChangeAspect="1"/>
          </p:cNvPicPr>
          <p:nvPr/>
        </p:nvPicPr>
        <p:blipFill>
          <a:blip r:embed="rId5">
            <a:extLst>
              <a:ext uri="{28A0092B-C50C-407E-A947-70E740481C1C}">
                <a14:useLocalDpi xmlns:a14="http://schemas.microsoft.com/office/drawing/2010/main"/>
              </a:ext>
            </a:extLst>
          </a:blip>
          <a:stretch>
            <a:fillRect/>
          </a:stretch>
        </p:blipFill>
        <p:spPr>
          <a:xfrm>
            <a:off x="4876800" y="1663700"/>
            <a:ext cx="3810000" cy="3441700"/>
          </a:xfrm>
          <a:prstGeom prst="rect">
            <a:avLst/>
          </a:prstGeom>
        </p:spPr>
      </p:pic>
    </p:spTree>
    <p:extLst>
      <p:ext uri="{BB962C8B-B14F-4D97-AF65-F5344CB8AC3E}">
        <p14:creationId xmlns:p14="http://schemas.microsoft.com/office/powerpoint/2010/main" val="158398177"/>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riends of Acadia"/>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190500" y="228600"/>
            <a:ext cx="8753856" cy="1219200"/>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Man stands on rocky shore with GPS unit."/>
          <p:cNvPicPr>
            <a:picLocks noChangeAspect="1" noChangeArrowheads="1"/>
          </p:cNvPicPr>
          <p:nvPr/>
        </p:nvPicPr>
        <p:blipFill>
          <a:blip r:embed="rId3">
            <a:extLst>
              <a:ext uri="{28A0092B-C50C-407E-A947-70E740481C1C}">
                <a14:useLocalDpi xmlns:a14="http://schemas.microsoft.com/office/drawing/2010/main"/>
              </a:ext>
            </a:extLst>
          </a:blip>
          <a:srcRect/>
          <a:stretch>
            <a:fillRect/>
          </a:stretch>
        </p:blipFill>
        <p:spPr bwMode="auto">
          <a:xfrm>
            <a:off x="1447800" y="1752600"/>
            <a:ext cx="2743200" cy="3429001"/>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Woman smiles at camera."/>
          <p:cNvPicPr>
            <a:picLocks noChangeAspect="1" noChangeArrowheads="1"/>
          </p:cNvPicPr>
          <p:nvPr/>
        </p:nvPicPr>
        <p:blipFill>
          <a:blip r:embed="rId4">
            <a:extLst>
              <a:ext uri="{28A0092B-C50C-407E-A947-70E740481C1C}">
                <a14:useLocalDpi xmlns:a14="http://schemas.microsoft.com/office/drawing/2010/main"/>
              </a:ext>
            </a:extLst>
          </a:blip>
          <a:srcRect/>
          <a:stretch>
            <a:fillRect/>
          </a:stretch>
        </p:blipFill>
        <p:spPr bwMode="auto">
          <a:xfrm>
            <a:off x="4800600" y="1600200"/>
            <a:ext cx="2819400" cy="352425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2432882"/>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525291414"/>
      </p:ext>
    </p:extLst>
  </p:cSld>
  <p:clrMapOvr>
    <a:masterClrMapping/>
  </p:clrMapOvr>
</p:sld>
</file>

<file path=ppt/theme/theme1.xml><?xml version="1.0" encoding="utf-8"?>
<a:theme xmlns:a="http://schemas.openxmlformats.org/drawingml/2006/main" name="ThemeCABI">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ThemeCABI" id="{75D553C7-327C-493A-8697-054027D90DF6}" vid="{96C8C150-8F64-415B-8F18-A598228C87C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Override1.xml><?xml version="1.0" encoding="utf-8"?>
<a:themeOverride xmlns:a="http://schemas.openxmlformats.org/drawingml/2006/main">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themeOverride>
</file>

<file path=docProps/app.xml><?xml version="1.0" encoding="utf-8"?>
<Properties xmlns="http://schemas.openxmlformats.org/officeDocument/2006/extended-properties" xmlns:vt="http://schemas.openxmlformats.org/officeDocument/2006/docPropsVTypes">
  <Template/>
  <TotalTime>1672</TotalTime>
  <Words>3216</Words>
  <Application>Microsoft Office PowerPoint</Application>
  <PresentationFormat>On-screen Show (4:3)</PresentationFormat>
  <Paragraphs>210</Paragraphs>
  <Slides>31</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31</vt:i4>
      </vt:variant>
    </vt:vector>
  </HeadingPairs>
  <TitlesOfParts>
    <vt:vector size="35" baseType="lpstr">
      <vt:lpstr>arial</vt:lpstr>
      <vt:lpstr>arial</vt:lpstr>
      <vt:lpstr>Calibri</vt:lpstr>
      <vt:lpstr>ThemeCABI</vt:lpstr>
      <vt:lpstr>Treading Lightly on Acadia</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Information/Education</vt:lpstr>
      <vt:lpstr>Facility Development/Site Design/Maintenance </vt:lpstr>
      <vt:lpstr>PowerPoint Presentation</vt:lpstr>
      <vt:lpstr>PowerPoint Presentation</vt:lpstr>
      <vt:lpstr>PowerPoint Presentation</vt:lpstr>
      <vt:lpstr>Leave No Trace </vt:lpstr>
      <vt:lpstr>NPS Leave No Trace video </vt:lpstr>
      <vt:lpstr>Acadia Leave No Trace video </vt:lpstr>
      <vt:lpstr>PowerPoint Presentation</vt:lpstr>
      <vt:lpstr>PowerPoint Presentation</vt:lpstr>
      <vt:lpstr>PowerPoint Presentation</vt:lpstr>
    </vt:vector>
  </TitlesOfParts>
  <Company>University of Vermont</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Alternative Indicators of Crowding at Alcatraz Island: A Comparative Analysis</dc:title>
  <dc:creator>Nathan Reigner</dc:creator>
  <cp:lastModifiedBy>Anthony Burns</cp:lastModifiedBy>
  <cp:revision>165</cp:revision>
  <dcterms:created xsi:type="dcterms:W3CDTF">2011-03-05T19:34:28Z</dcterms:created>
  <dcterms:modified xsi:type="dcterms:W3CDTF">2023-01-16T15:44:39Z</dcterms:modified>
</cp:coreProperties>
</file>