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4"/>
    <p:sldMasterId id="2147483730" r:id="rId5"/>
    <p:sldMasterId id="2147483742" r:id="rId6"/>
    <p:sldMasterId id="2147483755" r:id="rId7"/>
  </p:sldMasterIdLst>
  <p:notesMasterIdLst>
    <p:notesMasterId r:id="rId30"/>
  </p:notesMasterIdLst>
  <p:handoutMasterIdLst>
    <p:handoutMasterId r:id="rId31"/>
  </p:handoutMasterIdLst>
  <p:sldIdLst>
    <p:sldId id="354" r:id="rId8"/>
    <p:sldId id="301" r:id="rId9"/>
    <p:sldId id="352" r:id="rId10"/>
    <p:sldId id="279" r:id="rId11"/>
    <p:sldId id="257" r:id="rId12"/>
    <p:sldId id="357" r:id="rId13"/>
    <p:sldId id="258" r:id="rId14"/>
    <p:sldId id="273" r:id="rId15"/>
    <p:sldId id="265" r:id="rId16"/>
    <p:sldId id="358" r:id="rId17"/>
    <p:sldId id="274" r:id="rId18"/>
    <p:sldId id="259" r:id="rId19"/>
    <p:sldId id="260" r:id="rId20"/>
    <p:sldId id="275" r:id="rId21"/>
    <p:sldId id="261" r:id="rId22"/>
    <p:sldId id="359" r:id="rId23"/>
    <p:sldId id="360" r:id="rId24"/>
    <p:sldId id="268" r:id="rId25"/>
    <p:sldId id="361" r:id="rId26"/>
    <p:sldId id="263" r:id="rId27"/>
    <p:sldId id="262" r:id="rId28"/>
    <p:sldId id="280" r:id="rId29"/>
  </p:sldIdLst>
  <p:sldSz cx="9144000" cy="6858000" type="screen4x3"/>
  <p:notesSz cx="6815138" cy="99425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73F1F1-606C-7945-A7B2-5F216495CE99}" v="1" dt="2021-01-19T15:21:20.5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microsoft.com/office/2015/10/relationships/revisionInfo" Target="revisionInfo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444038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6CBB878-96AF-46B6-9548-BC52087427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141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3925" y="746125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2813"/>
            <a:ext cx="5453062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0800" y="9444038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8001249-307C-46CD-9090-A92EC46B75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6635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D38FE9-B6F1-4E2E-8551-4EC347A5F6F0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46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38E09-7DD4-4540-AF56-5C5526E9632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61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38E09-7DD4-4540-AF56-5C5526E9632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155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38E09-7DD4-4540-AF56-5C5526E9632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402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38E09-7DD4-4540-AF56-5C5526E9632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76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3D519-1E37-4FE3-B96E-288BC582D38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1674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41D47-7683-46CC-85BF-C248DF2D5C6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112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53FDF-CD1F-4E0D-9EA9-94DB0E44EF4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9966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27EF3-9FA0-4A1B-A1EE-71AA1EB5658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097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115E0-D4EE-4BF2-BF1E-F4470BE29B3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5155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36B3-0D86-4F0A-B328-91F50749BA1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21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B27D1-B478-4C3F-BA64-ED55932EE6B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7374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9FF0-1464-42B7-AF2B-EF6A4D0508E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608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DB9B9-CABA-4BE7-9FB0-4BE93D4F798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519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671D4-AF75-4E10-B854-7F20A5E33F4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6620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DFD18-3B77-40FF-A245-8E021C2FCCB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501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75047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30/08/2023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558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C1C87BB-82AB-48EA-82AC-8E1C827E2A7F}" type="datetime1">
              <a:rPr lang="en-GB" smtClean="0"/>
              <a:t>30/08/2023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572781E-558C-4ED7-AD63-D27D44B3968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67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0280D5-0835-452F-BCC2-487F54756822}" type="datetime1">
              <a:rPr lang="en-GB" smtClean="0"/>
              <a:t>30/08/2023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096B041-6E99-4359-A389-74577D161F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20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156C5D7-7866-404F-82ED-F8BA470F1151}" type="datetime1">
              <a:rPr lang="en-GB" smtClean="0"/>
              <a:t>30/08/2023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855403F-8250-4DD1-A4C2-92980B3915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573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90BEFA-853F-4ADB-8261-B9DF19173941}" type="datetime1">
              <a:rPr lang="en-GB" smtClean="0"/>
              <a:t>30/08/2023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034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589CA98-A964-4AD3-A673-FCBF05CA4D26}" type="datetime1">
              <a:rPr lang="en-GB" smtClean="0"/>
              <a:t>30/08/2023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21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23CD21B-0839-4E99-8AA7-C391B9A66DF3}" type="datetime1">
              <a:rPr lang="en-GB" smtClean="0"/>
              <a:t>30/08/2023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69BCF62-406D-4B72-989E-DA8A3B72D4A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53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7F16A8-215C-42C8-89FA-D2C0F30BF846}" type="datetime1">
              <a:rPr lang="en-GB" smtClean="0"/>
              <a:t>30/08/2023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53A42F0-A750-422B-9716-DDB2FB0FC31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5028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344E236-80B5-4DAD-B96A-79D6D50208A4}" type="datetime1">
              <a:rPr lang="en-GB" smtClean="0"/>
              <a:t>30/08/2023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2E60346-F0C0-4E9D-A339-9EEE2FD824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38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0E0DA29-1DC4-4385-8A99-4F45290ACCCC}" type="datetime1">
              <a:rPr lang="en-GB" smtClean="0"/>
              <a:t>30/08/2023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44FA86D-9419-442E-956B-46EF807636B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675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8317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8760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7406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0801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29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5716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5821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3415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8340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100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6192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0785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9C64F3F4-CE19-49F8-9EF4-FF4EE52031C2}" type="datetimeFigureOut">
              <a:rPr lang="en-GB" smtClean="0"/>
              <a:t>30/08/2023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80267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253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013"/>
            </a:lvl1pPr>
            <a:lvl2pPr marL="192881" indent="0" algn="ctr">
              <a:buNone/>
              <a:defRPr sz="844"/>
            </a:lvl2pPr>
            <a:lvl3pPr marL="385763" indent="0" algn="ctr">
              <a:buNone/>
              <a:defRPr sz="760"/>
            </a:lvl3pPr>
            <a:lvl4pPr marL="578644" indent="0" algn="ctr">
              <a:buNone/>
              <a:defRPr sz="675"/>
            </a:lvl4pPr>
            <a:lvl5pPr marL="771525" indent="0" algn="ctr">
              <a:buNone/>
              <a:defRPr sz="675"/>
            </a:lvl5pPr>
            <a:lvl6pPr marL="964406" indent="0" algn="ctr">
              <a:buNone/>
              <a:defRPr sz="675"/>
            </a:lvl6pPr>
            <a:lvl7pPr marL="1157288" indent="0" algn="ctr">
              <a:buNone/>
              <a:defRPr sz="675"/>
            </a:lvl7pPr>
            <a:lvl8pPr marL="1350169" indent="0" algn="ctr">
              <a:buNone/>
              <a:defRPr sz="675"/>
            </a:lvl8pPr>
            <a:lvl9pPr marL="1543050" indent="0" algn="ctr">
              <a:buNone/>
              <a:defRPr sz="675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30/08/2023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3065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30/08/2023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500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9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902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30/08/2023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9521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15" y="103188"/>
            <a:ext cx="8243887" cy="131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C64F3F4-CE19-49F8-9EF4-FF4EE52031C2}" type="datetimeFigureOut">
              <a:rPr lang="en-GB" smtClean="0"/>
              <a:pPr/>
              <a:t>30/08/2023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7" Type="http://schemas.openxmlformats.org/officeDocument/2006/relationships/image" Target="../media/image3.jpg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A954F-68CD-429A-8099-B7B557558F4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71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374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6625B1C-8207-489C-A363-42AF003D0C64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774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248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thingy.com/data-information-knowledge-wisdom/" TargetMode="External"/><Relationship Id="rId2" Type="http://schemas.openxmlformats.org/officeDocument/2006/relationships/hyperlink" Target="http://www.systems-thinking.org/dikw/dikw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br.org/2010/02/data-is-to-info-as-info-is-no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75" y="2320053"/>
            <a:ext cx="4098845" cy="239482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1800" dirty="0">
                <a:ea typeface="Calibri" panose="020F0502020204030204" pitchFamily="34" charset="0"/>
              </a:rPr>
              <a:t>CertHE Applied Leadership and Management in the Workplace </a:t>
            </a:r>
            <a:br>
              <a:rPr lang="en-GB" sz="1800" b="1" dirty="0">
                <a:ea typeface="Calibri" panose="020F0502020204030204" pitchFamily="34" charset="0"/>
              </a:rPr>
            </a:br>
            <a:br>
              <a:rPr lang="en-GB" altLang="en-US" sz="1800" dirty="0"/>
            </a:br>
            <a:br>
              <a:rPr lang="en-GB" altLang="en-US" sz="1800" dirty="0"/>
            </a:br>
            <a:r>
              <a:rPr lang="en-GB" altLang="en-US" sz="1800" dirty="0"/>
              <a:t>Module: BMSK4015 </a:t>
            </a:r>
            <a:br>
              <a:rPr lang="en-GB" altLang="en-US" sz="1800" dirty="0"/>
            </a:br>
            <a:r>
              <a:rPr lang="en-GB" sz="1800" dirty="0"/>
              <a:t>Academic and Research Skills</a:t>
            </a:r>
            <a:br>
              <a:rPr lang="en-GB" sz="1800" dirty="0"/>
            </a:br>
            <a:br>
              <a:rPr lang="en-GB" sz="1800" dirty="0"/>
            </a:br>
            <a:br>
              <a:rPr lang="en-GB" sz="1800" b="1" dirty="0"/>
            </a:b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F35DD7-30F2-4EBF-A015-C0DEF3DDE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904587"/>
            <a:ext cx="6858000" cy="1086844"/>
          </a:xfrm>
        </p:spPr>
        <p:txBody>
          <a:bodyPr/>
          <a:lstStyle/>
          <a:p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Blended Learning 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b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</a:br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Session 6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 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420139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540750" cy="2905001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GB" sz="3600" dirty="0">
                <a:latin typeface="Arial Rounded MT Bold" charset="0"/>
                <a:ea typeface="Arial Rounded MT Bold" charset="0"/>
                <a:cs typeface="Arial Rounded MT Bold" charset="0"/>
              </a:rPr>
              <a:t>Today’s Session</a:t>
            </a:r>
          </a:p>
          <a:p>
            <a:pPr marL="0" indent="0">
              <a:buNone/>
              <a:defRPr/>
            </a:pP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charset="0"/>
            </a:endParaRPr>
          </a:p>
          <a:p>
            <a:pPr marL="0" indent="0">
              <a:buNone/>
              <a:defRPr/>
            </a:pP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Data, Information, Knowledge, </a:t>
            </a:r>
            <a:b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Understanding and Wisdom</a:t>
            </a:r>
          </a:p>
          <a:p>
            <a:pPr>
              <a:defRPr/>
            </a:pP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8315E-A193-4633-90EA-6DF2636B2301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2167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34819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3E543B-237E-4CEB-9C96-C86950AFF6B5}" type="slidenum">
              <a:rPr lang="en-GB"/>
              <a:pPr/>
              <a:t>4</a:t>
            </a:fld>
            <a:endParaRPr lang="en-GB"/>
          </a:p>
        </p:txBody>
      </p: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C208E7-8DEB-4E84-BCEC-986BBEEC0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80962"/>
            <a:ext cx="8784976" cy="52362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9289E3-8D2F-4CFA-82B5-05980A61385D}"/>
              </a:ext>
            </a:extLst>
          </p:cNvPr>
          <p:cNvSpPr txBox="1"/>
          <p:nvPr/>
        </p:nvSpPr>
        <p:spPr>
          <a:xfrm>
            <a:off x="7740352" y="5157192"/>
            <a:ext cx="12241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err="1"/>
              <a:t>Urmeneta</a:t>
            </a:r>
            <a:r>
              <a:rPr lang="en-GB" sz="1000" dirty="0"/>
              <a:t> (2011)</a:t>
            </a:r>
          </a:p>
        </p:txBody>
      </p:sp>
    </p:spTree>
    <p:extLst>
      <p:ext uri="{BB962C8B-B14F-4D97-AF65-F5344CB8AC3E}">
        <p14:creationId xmlns:p14="http://schemas.microsoft.com/office/powerpoint/2010/main" val="2725328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20688"/>
            <a:ext cx="7924800" cy="4968552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</a:pPr>
            <a:r>
              <a:rPr lang="en-GB" sz="7400" dirty="0">
                <a:solidFill>
                  <a:schemeClr val="tx2"/>
                </a:solidFill>
              </a:rPr>
              <a:t>Data:</a:t>
            </a:r>
            <a:r>
              <a:rPr lang="en-GB" sz="7400" dirty="0"/>
              <a:t> Symbols</a:t>
            </a:r>
            <a:br>
              <a:rPr lang="en-GB" sz="7400" dirty="0"/>
            </a:br>
            <a:r>
              <a:rPr lang="en-GB" sz="7400" dirty="0"/>
              <a:t>Data is raw. It simply exists and has no significance beyond its existence (in and of itself).</a:t>
            </a:r>
            <a:endParaRPr lang="en-GB" sz="6000" dirty="0"/>
          </a:p>
          <a:p>
            <a:pPr>
              <a:lnSpc>
                <a:spcPct val="120000"/>
              </a:lnSpc>
            </a:pPr>
            <a:r>
              <a:rPr lang="en-GB" sz="7400" dirty="0">
                <a:solidFill>
                  <a:schemeClr val="tx2"/>
                </a:solidFill>
              </a:rPr>
              <a:t>Information:</a:t>
            </a:r>
            <a:r>
              <a:rPr lang="en-GB" sz="7400" dirty="0"/>
              <a:t> </a:t>
            </a:r>
            <a:br>
              <a:rPr lang="en-GB" sz="7400" dirty="0"/>
            </a:br>
            <a:r>
              <a:rPr lang="en-GB" sz="7400" dirty="0"/>
              <a:t>Data that are processed to be useful; provides answers to "who", "what", "where", and "when" questions.</a:t>
            </a:r>
          </a:p>
        </p:txBody>
      </p:sp>
    </p:spTree>
    <p:extLst>
      <p:ext uri="{BB962C8B-B14F-4D97-AF65-F5344CB8AC3E}">
        <p14:creationId xmlns:p14="http://schemas.microsoft.com/office/powerpoint/2010/main" val="697068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548680"/>
            <a:ext cx="7924800" cy="432048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sz="3400" dirty="0"/>
          </a:p>
          <a:p>
            <a:pPr>
              <a:lnSpc>
                <a:spcPct val="120000"/>
              </a:lnSpc>
            </a:pPr>
            <a:r>
              <a:rPr lang="en-GB" sz="8000" dirty="0">
                <a:solidFill>
                  <a:schemeClr val="tx2"/>
                </a:solidFill>
              </a:rPr>
              <a:t>Knowledge:</a:t>
            </a:r>
            <a:r>
              <a:rPr lang="en-GB" sz="8000" dirty="0"/>
              <a:t> application of data and information; answers "how" questions</a:t>
            </a:r>
            <a:br>
              <a:rPr lang="en-GB" sz="8000" dirty="0"/>
            </a:br>
            <a:endParaRPr lang="en-GB" sz="8000" dirty="0"/>
          </a:p>
          <a:p>
            <a:pPr>
              <a:lnSpc>
                <a:spcPct val="120000"/>
              </a:lnSpc>
            </a:pPr>
            <a:r>
              <a:rPr lang="en-GB" sz="8000" dirty="0">
                <a:solidFill>
                  <a:schemeClr val="tx2"/>
                </a:solidFill>
              </a:rPr>
              <a:t>Understanding:</a:t>
            </a:r>
            <a:r>
              <a:rPr lang="en-GB" sz="8000" dirty="0"/>
              <a:t> appreciation of "why” </a:t>
            </a:r>
            <a:br>
              <a:rPr lang="en-GB" sz="8000" dirty="0"/>
            </a:br>
            <a:endParaRPr lang="en-GB" sz="8000" dirty="0"/>
          </a:p>
          <a:p>
            <a:pPr>
              <a:lnSpc>
                <a:spcPct val="120000"/>
              </a:lnSpc>
            </a:pPr>
            <a:r>
              <a:rPr lang="en-GB" sz="8000" dirty="0">
                <a:solidFill>
                  <a:schemeClr val="tx2"/>
                </a:solidFill>
              </a:rPr>
              <a:t>Wisdom:</a:t>
            </a:r>
            <a:r>
              <a:rPr lang="en-GB" sz="8000" dirty="0"/>
              <a:t> evaluated understanding.</a:t>
            </a:r>
            <a:br>
              <a:rPr lang="en-GB" sz="5800" dirty="0"/>
            </a:br>
            <a:endParaRPr lang="en-GB" sz="3400" dirty="0"/>
          </a:p>
          <a:p>
            <a:pPr>
              <a:lnSpc>
                <a:spcPct val="150000"/>
              </a:lnSpc>
            </a:pPr>
            <a:endParaRPr lang="en-GB" sz="2400" i="1" dirty="0"/>
          </a:p>
          <a:p>
            <a:pPr>
              <a:lnSpc>
                <a:spcPct val="150000"/>
              </a:lnSpc>
            </a:pPr>
            <a:endParaRPr lang="en-GB" sz="2400" i="1" dirty="0"/>
          </a:p>
          <a:p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100635-494E-4D0F-82BB-90A5EF7F4893}"/>
              </a:ext>
            </a:extLst>
          </p:cNvPr>
          <p:cNvSpPr txBox="1"/>
          <p:nvPr/>
        </p:nvSpPr>
        <p:spPr>
          <a:xfrm>
            <a:off x="7956376" y="5229200"/>
            <a:ext cx="118762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 err="1"/>
              <a:t>Ackoff</a:t>
            </a:r>
            <a:r>
              <a:rPr lang="en-GB" sz="1100" i="1" dirty="0"/>
              <a:t> (1989)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18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04664"/>
            <a:ext cx="7924800" cy="562074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845" y="1412776"/>
            <a:ext cx="7924800" cy="4032448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8600" dirty="0"/>
              <a:t>What do the numbers  </a:t>
            </a:r>
            <a:r>
              <a:rPr lang="en-US" sz="8600" dirty="0">
                <a:solidFill>
                  <a:schemeClr val="tx2"/>
                </a:solidFill>
              </a:rPr>
              <a:t>(123424331911) </a:t>
            </a:r>
            <a:r>
              <a:rPr lang="en-US" sz="8600" dirty="0"/>
              <a:t> </a:t>
            </a:r>
            <a:br>
              <a:rPr lang="en-US" sz="8600" dirty="0"/>
            </a:br>
            <a:r>
              <a:rPr lang="en-US" sz="8600" dirty="0">
                <a:solidFill>
                  <a:schemeClr val="tx2"/>
                </a:solidFill>
              </a:rPr>
              <a:t>(211192) </a:t>
            </a:r>
            <a:r>
              <a:rPr lang="en-US" sz="8600" dirty="0"/>
              <a:t>or perhaps the letters </a:t>
            </a:r>
            <a:r>
              <a:rPr lang="en-US" sz="8600" dirty="0">
                <a:solidFill>
                  <a:schemeClr val="tx2"/>
                </a:solidFill>
              </a:rPr>
              <a:t>'aab'</a:t>
            </a:r>
            <a:r>
              <a:rPr lang="en-US" sz="8600" dirty="0"/>
              <a:t> mean to you? </a:t>
            </a:r>
            <a:br>
              <a:rPr lang="en-US" sz="8600" dirty="0"/>
            </a:br>
            <a:endParaRPr lang="en-US" sz="8600" dirty="0"/>
          </a:p>
          <a:p>
            <a:pPr>
              <a:lnSpc>
                <a:spcPct val="150000"/>
              </a:lnSpc>
            </a:pPr>
            <a:r>
              <a:rPr lang="en-US" sz="8600" dirty="0"/>
              <a:t>Probably nothing - this is because they have no specific meaning or application. They are examples of </a:t>
            </a:r>
            <a:r>
              <a:rPr lang="en-US" sz="8600" dirty="0">
                <a:solidFill>
                  <a:schemeClr val="tx2"/>
                </a:solidFill>
              </a:rPr>
              <a:t>DATA</a:t>
            </a:r>
            <a:r>
              <a:rPr lang="en-US" sz="8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9721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2656"/>
            <a:ext cx="7924800" cy="562074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28800"/>
            <a:ext cx="7924800" cy="3024336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+mj-lt"/>
              </a:rPr>
              <a:t>Data consist of raw facts and figures </a:t>
            </a:r>
            <a:br>
              <a:rPr lang="en-US" sz="2800" dirty="0">
                <a:solidFill>
                  <a:schemeClr val="tx2"/>
                </a:solidFill>
                <a:latin typeface="+mj-lt"/>
              </a:rPr>
            </a:br>
            <a:r>
              <a:rPr lang="en-US" sz="2800" dirty="0"/>
              <a:t>- they do not have any meaning until they are processed and turned into something useful</a:t>
            </a:r>
            <a:br>
              <a:rPr lang="en-US" sz="2800" dirty="0"/>
            </a:br>
            <a:endParaRPr lang="en-US" sz="2800" dirty="0"/>
          </a:p>
          <a:p>
            <a:r>
              <a:rPr lang="en-US" sz="2800" dirty="0"/>
              <a:t>Data comes in many forms, the main ones being </a:t>
            </a:r>
            <a:r>
              <a:rPr lang="en-US" sz="2800" dirty="0">
                <a:solidFill>
                  <a:schemeClr val="tx2"/>
                </a:solidFill>
              </a:rPr>
              <a:t>letters, numbers and symbols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51145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4138"/>
            <a:ext cx="79248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en-GB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836712"/>
            <a:ext cx="7924800" cy="4838526"/>
          </a:xfrm>
        </p:spPr>
        <p:txBody>
          <a:bodyPr>
            <a:normAutofit/>
          </a:bodyPr>
          <a:lstStyle/>
          <a:p>
            <a:r>
              <a:rPr lang="en-US" sz="2800" dirty="0"/>
              <a:t>It is essential that </a:t>
            </a:r>
            <a:r>
              <a:rPr lang="en-US" sz="2800" dirty="0">
                <a:solidFill>
                  <a:schemeClr val="tx2"/>
                </a:solidFill>
              </a:rPr>
              <a:t>DATA</a:t>
            </a:r>
            <a:r>
              <a:rPr lang="en-US" sz="2800" dirty="0"/>
              <a:t> is available because it is the first step in creating meaningful </a:t>
            </a:r>
            <a:r>
              <a:rPr lang="en-US" sz="2800" dirty="0">
                <a:solidFill>
                  <a:schemeClr val="tx2"/>
                </a:solidFill>
              </a:rPr>
              <a:t>INFORMATION</a:t>
            </a:r>
            <a:r>
              <a:rPr lang="en-US" sz="2800" dirty="0"/>
              <a:t> </a:t>
            </a:r>
            <a:br>
              <a:rPr lang="en-US" sz="2800" dirty="0"/>
            </a:br>
            <a:r>
              <a:rPr lang="en-US" sz="2800" dirty="0"/>
              <a:t>The three data items on the earlier slide could represent some useful information:</a:t>
            </a:r>
            <a:endParaRPr lang="en-GB" sz="2800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0640640"/>
              </p:ext>
            </p:extLst>
          </p:nvPr>
        </p:nvGraphicFramePr>
        <p:xfrm>
          <a:off x="1115616" y="3212976"/>
          <a:ext cx="7128792" cy="2304255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564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4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8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DATA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INFORMATION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72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123424331911  ----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sym typeface="Wingdings" pitchFamily="2" charset="2"/>
                        </a:rPr>
                        <a:t></a:t>
                      </a:r>
                      <a:endParaRPr lang="en-GB" sz="1800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1800" dirty="0"/>
                    </a:p>
                    <a:p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aab   -----------------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sym typeface="Wingdings" pitchFamily="2" charset="2"/>
                        </a:rPr>
                        <a:t></a:t>
                      </a:r>
                      <a:endParaRPr lang="en-GB" sz="1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2"/>
                          </a:solidFill>
                        </a:rPr>
                        <a:t>Your winning lottery ticket number</a:t>
                      </a:r>
                    </a:p>
                    <a:p>
                      <a:r>
                        <a:rPr lang="en-GB" sz="1800" dirty="0">
                          <a:solidFill>
                            <a:schemeClr val="bg2"/>
                          </a:solidFill>
                        </a:rPr>
                        <a:t>Your A level results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06">
                <a:tc>
                  <a:txBody>
                    <a:bodyPr/>
                    <a:lstStyle/>
                    <a:p>
                      <a:r>
                        <a:rPr lang="en-US" sz="1800" dirty="0"/>
                        <a:t>211190  --------------</a:t>
                      </a:r>
                      <a:r>
                        <a:rPr lang="en-US" sz="1800" dirty="0">
                          <a:sym typeface="Wingdings" pitchFamily="2" charset="2"/>
                        </a:rPr>
                        <a:t>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Your date of birth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9791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4800" cy="864096"/>
          </a:xfrm>
        </p:spPr>
        <p:txBody>
          <a:bodyPr anchor="ctr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There are two kinds of data</a:t>
            </a:r>
          </a:p>
        </p:txBody>
      </p:sp>
      <p:sp>
        <p:nvSpPr>
          <p:cNvPr id="3686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B73A07-03C8-4FB3-AFB1-4493D89FFCBA}" type="slidenum">
              <a:rPr lang="en-GB"/>
              <a:pPr/>
              <a:t>10</a:t>
            </a:fld>
            <a:endParaRPr lang="en-GB"/>
          </a:p>
        </p:txBody>
      </p:sp>
      <p:sp>
        <p:nvSpPr>
          <p:cNvPr id="36868" name="Content Placeholder 2"/>
          <p:cNvSpPr>
            <a:spLocks noGrp="1"/>
          </p:cNvSpPr>
          <p:nvPr>
            <p:ph idx="4294967295"/>
          </p:nvPr>
        </p:nvSpPr>
        <p:spPr>
          <a:xfrm>
            <a:off x="179513" y="1052513"/>
            <a:ext cx="8856983" cy="4537075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GB" sz="2800" b="1" u="sng" dirty="0">
                <a:solidFill>
                  <a:schemeClr val="tx2"/>
                </a:solidFill>
              </a:rPr>
              <a:t>Qualitative</a:t>
            </a:r>
            <a:r>
              <a:rPr lang="en-GB" sz="2800" dirty="0"/>
              <a:t> data uses words or images to describe something.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/>
              <a:t>Not in numerical form e.g. open-ended questionnaires ‘What did you think of our service?’</a:t>
            </a:r>
            <a:endParaRPr lang="en-GB" sz="2800" dirty="0"/>
          </a:p>
          <a:p>
            <a:pPr eaLnBrk="1" hangingPunct="1">
              <a:lnSpc>
                <a:spcPct val="110000"/>
              </a:lnSpc>
            </a:pPr>
            <a:r>
              <a:rPr lang="en-GB" sz="2800" b="1" u="sng" dirty="0">
                <a:solidFill>
                  <a:schemeClr val="tx2"/>
                </a:solidFill>
              </a:rPr>
              <a:t>Quantitative</a:t>
            </a:r>
            <a:r>
              <a:rPr lang="en-GB" sz="2800" dirty="0"/>
              <a:t> data uses numbers, or categories, that can be labelled with a number.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/>
              <a:t>This type of data can be used to construct graphs and tables of raw data.</a:t>
            </a:r>
          </a:p>
        </p:txBody>
      </p:sp>
    </p:spTree>
    <p:extLst>
      <p:ext uri="{BB962C8B-B14F-4D97-AF65-F5344CB8AC3E}">
        <p14:creationId xmlns:p14="http://schemas.microsoft.com/office/powerpoint/2010/main" val="140048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04664"/>
            <a:ext cx="7924800" cy="576064"/>
          </a:xfrm>
        </p:spPr>
        <p:txBody>
          <a:bodyPr anchor="ctr">
            <a:no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Information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723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E54AA3-D4AF-4140-B648-9347EA4D912C}" type="slidenum">
              <a:rPr lang="en-GB"/>
              <a:pPr/>
              <a:t>11</a:t>
            </a:fld>
            <a:endParaRPr lang="en-GB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3" y="1557338"/>
            <a:ext cx="8964488" cy="3960812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US" sz="2800" dirty="0"/>
              <a:t>Information is data that has been processed in such a way as to become meaningful to the person who receives it. 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INFORMATION = DATA + CONTEXT + MEANING</a:t>
            </a:r>
          </a:p>
          <a:p>
            <a:pPr eaLnBrk="1" hangingPunct="1"/>
            <a:r>
              <a:rPr lang="en-US" sz="2800" dirty="0"/>
              <a:t>An example of Information: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Data:</a:t>
            </a:r>
            <a:r>
              <a:rPr lang="en-US" sz="2800" dirty="0"/>
              <a:t> 21041926 - this has no meaning or context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Context:</a:t>
            </a:r>
            <a:r>
              <a:rPr lang="en-US" sz="2800" dirty="0"/>
              <a:t> It is a British date</a:t>
            </a:r>
          </a:p>
          <a:p>
            <a:pPr eaLnBrk="1" hangingPunct="1">
              <a:lnSpc>
                <a:spcPct val="80000"/>
              </a:lnSpc>
              <a:buFont typeface="Wingdings" charset="2"/>
              <a:buNone/>
            </a:pPr>
            <a:endParaRPr lang="en-GB" sz="2600" dirty="0">
              <a:cs typeface="Times New Roman" charset="0"/>
            </a:endParaRPr>
          </a:p>
          <a:p>
            <a:pPr eaLnBrk="1" hangingPunct="1">
              <a:lnSpc>
                <a:spcPct val="8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952998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599" y="326738"/>
            <a:ext cx="7924800" cy="576064"/>
          </a:xfrm>
        </p:spPr>
        <p:txBody>
          <a:bodyPr anchor="ctr">
            <a:no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Information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723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E54AA3-D4AF-4140-B648-9347EA4D912C}" type="slidenum">
              <a:rPr lang="en-GB"/>
              <a:pPr/>
              <a:t>12</a:t>
            </a:fld>
            <a:endParaRPr lang="en-GB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92263"/>
            <a:ext cx="8748464" cy="3673475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US" sz="2800" dirty="0"/>
              <a:t>This allows us to register it as </a:t>
            </a:r>
            <a:r>
              <a:rPr lang="en-US" sz="2800" dirty="0">
                <a:solidFill>
                  <a:schemeClr val="tx2"/>
                </a:solidFill>
              </a:rPr>
              <a:t>21st April 1926, </a:t>
            </a:r>
            <a:r>
              <a:rPr lang="en-US" sz="2800" dirty="0"/>
              <a:t>but it still has no meaning and is therefore not information.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Meaning:</a:t>
            </a:r>
            <a:r>
              <a:rPr lang="en-US" sz="2800" dirty="0"/>
              <a:t> The birth date of Queen Elizabeth II</a:t>
            </a:r>
          </a:p>
          <a:p>
            <a:pPr eaLnBrk="1" hangingPunct="1"/>
            <a:r>
              <a:rPr lang="en-US" sz="2800" dirty="0"/>
              <a:t>This gives us all the elements required for it to be called 'information'</a:t>
            </a:r>
          </a:p>
          <a:p>
            <a:pPr eaLnBrk="1" hangingPunct="1">
              <a:lnSpc>
                <a:spcPct val="80000"/>
              </a:lnSpc>
              <a:buFont typeface="Wingdings" charset="2"/>
              <a:buNone/>
            </a:pPr>
            <a:endParaRPr lang="en-GB" sz="2600" dirty="0">
              <a:cs typeface="Times New Roman" charset="0"/>
            </a:endParaRPr>
          </a:p>
          <a:p>
            <a:pPr eaLnBrk="1" hangingPunct="1">
              <a:lnSpc>
                <a:spcPct val="8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252321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650614" y="442301"/>
            <a:ext cx="7924800" cy="648072"/>
          </a:xfrm>
        </p:spPr>
        <p:txBody>
          <a:bodyPr anchor="ctr">
            <a:norm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Knowledge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74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C8840F-333D-45D6-AF2E-0F470CE4744E}" type="slidenum">
              <a:rPr lang="en-GB"/>
              <a:pPr/>
              <a:t>13</a:t>
            </a:fld>
            <a:endParaRPr lang="en-GB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1" y="1555750"/>
            <a:ext cx="8892480" cy="3746500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Scenario:</a:t>
            </a:r>
            <a:r>
              <a:rPr lang="en-US" sz="2800" dirty="0"/>
              <a:t> Sales of widgets are 25% down on last year.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Data gathered: </a:t>
            </a:r>
            <a:r>
              <a:rPr lang="en-US" sz="2800" dirty="0"/>
              <a:t>for example, from competitor analysis, or a PEST (Political, Economic, Social and Technological) analysis.</a:t>
            </a:r>
            <a:br>
              <a:rPr lang="en-US" sz="2800" dirty="0"/>
            </a:br>
            <a:endParaRPr lang="en-US" sz="2800" dirty="0"/>
          </a:p>
          <a:p>
            <a:pPr eaLnBrk="1" hangingPunct="1"/>
            <a:r>
              <a:rPr lang="en-US" sz="2800" dirty="0"/>
              <a:t>Data is processed to become information: </a:t>
            </a:r>
          </a:p>
        </p:txBody>
      </p:sp>
    </p:spTree>
    <p:extLst>
      <p:ext uri="{BB962C8B-B14F-4D97-AF65-F5344CB8AC3E}">
        <p14:creationId xmlns:p14="http://schemas.microsoft.com/office/powerpoint/2010/main" val="664446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589666" y="260226"/>
            <a:ext cx="7924800" cy="648072"/>
          </a:xfrm>
        </p:spPr>
        <p:txBody>
          <a:bodyPr anchor="ctr">
            <a:norm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Knowledge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747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C8840F-333D-45D6-AF2E-0F470CE4744E}" type="slidenum">
              <a:rPr lang="en-GB"/>
              <a:pPr/>
              <a:t>14</a:t>
            </a:fld>
            <a:endParaRPr lang="en-GB"/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505" y="1196752"/>
            <a:ext cx="9036496" cy="4103911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tx2"/>
                </a:solidFill>
              </a:rPr>
              <a:t>Information:</a:t>
            </a:r>
            <a:r>
              <a:rPr lang="en-US" sz="2800" dirty="0"/>
              <a:t> loss of sales is due to a competitor launching a rival product at a cheaper price.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Knowledge:</a:t>
            </a:r>
            <a:r>
              <a:rPr lang="en-US" sz="2800" dirty="0"/>
              <a:t> the price of our widgets is too high in the current market or climate.</a:t>
            </a:r>
          </a:p>
          <a:p>
            <a:pPr eaLnBrk="1" hangingPunct="1"/>
            <a:r>
              <a:rPr lang="en-US" sz="2800" dirty="0">
                <a:solidFill>
                  <a:schemeClr val="tx2"/>
                </a:solidFill>
              </a:rPr>
              <a:t>Knowledge</a:t>
            </a:r>
            <a:r>
              <a:rPr lang="en-US" sz="2800" dirty="0"/>
              <a:t> is having an understanding of the </a:t>
            </a:r>
            <a:r>
              <a:rPr lang="en-US" sz="2800" dirty="0">
                <a:solidFill>
                  <a:schemeClr val="tx2"/>
                </a:solidFill>
              </a:rPr>
              <a:t>"rules".</a:t>
            </a:r>
          </a:p>
          <a:p>
            <a:pPr marL="0" indent="0" eaLnBrk="1" hangingPunct="1">
              <a:buNone/>
            </a:pPr>
            <a:endParaRPr lang="en-US" sz="2800" dirty="0">
              <a:solidFill>
                <a:schemeClr val="tx2"/>
              </a:solidFill>
            </a:endParaRPr>
          </a:p>
          <a:p>
            <a:r>
              <a:rPr lang="en-US" sz="2400" dirty="0"/>
              <a:t>Action: reduce the selling price of our widgets.</a:t>
            </a:r>
            <a:br>
              <a:rPr lang="en-US" sz="2400" dirty="0"/>
            </a:br>
            <a:endParaRPr lang="en-US" sz="2400" dirty="0"/>
          </a:p>
          <a:p>
            <a:pPr eaLnBrk="1" hangingPunct="1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00928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19336"/>
            <a:ext cx="7924800" cy="562074"/>
          </a:xfrm>
        </p:spPr>
        <p:txBody>
          <a:bodyPr anchor="ctr">
            <a:no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Knowledge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771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902FD0-69CE-4C43-B6B7-D4BEB53E5014}" type="slidenum">
              <a:rPr lang="en-GB"/>
              <a:pPr/>
              <a:t>15</a:t>
            </a:fld>
            <a:endParaRPr lang="en-GB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01813"/>
            <a:ext cx="8820472" cy="285115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3000" dirty="0">
                <a:solidFill>
                  <a:schemeClr val="tx2"/>
                </a:solidFill>
              </a:rPr>
              <a:t>Information</a:t>
            </a:r>
            <a:r>
              <a:rPr lang="en-US" sz="3000" dirty="0"/>
              <a:t> is the underpinning of </a:t>
            </a:r>
            <a:r>
              <a:rPr lang="en-US" sz="3000" dirty="0">
                <a:solidFill>
                  <a:schemeClr val="tx2"/>
                </a:solidFill>
              </a:rPr>
              <a:t>Knowledge</a:t>
            </a:r>
            <a:r>
              <a:rPr lang="en-US" sz="3000" dirty="0"/>
              <a:t> </a:t>
            </a:r>
            <a:br>
              <a:rPr lang="en-US" sz="3000" dirty="0"/>
            </a:br>
            <a:endParaRPr lang="en-US" sz="3000" dirty="0"/>
          </a:p>
          <a:p>
            <a:pPr eaLnBrk="1" hangingPunct="1"/>
            <a:r>
              <a:rPr lang="en-US" sz="3000" dirty="0"/>
              <a:t>The difference between information and knowledge is </a:t>
            </a:r>
            <a:r>
              <a:rPr lang="en-US" sz="3000" i="1" dirty="0"/>
              <a:t>certainty</a:t>
            </a:r>
            <a:r>
              <a:rPr lang="en-US" sz="3000" dirty="0"/>
              <a:t>. </a:t>
            </a:r>
            <a:br>
              <a:rPr lang="en-US" sz="3000" dirty="0"/>
            </a:br>
            <a:br>
              <a:rPr lang="en-US" sz="3000" dirty="0"/>
            </a:br>
            <a:r>
              <a:rPr lang="en-US" sz="3000" b="1" dirty="0"/>
              <a:t>Information </a:t>
            </a:r>
            <a:r>
              <a:rPr lang="en-US" sz="3000" dirty="0"/>
              <a:t>is largely based on fact that cannot be disputed (as long as the data is correct!). </a:t>
            </a:r>
          </a:p>
          <a:p>
            <a:pPr eaLnBrk="1" hangingPunct="1">
              <a:buFont typeface="Wingdings" charset="2"/>
              <a:buNone/>
            </a:pPr>
            <a:endParaRPr lang="en-GB" sz="2400" dirty="0">
              <a:cs typeface="Times New Roman" charset="0"/>
            </a:endParaRPr>
          </a:p>
          <a:p>
            <a:pPr eaLnBrk="1" hangingPunct="1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6999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620" y="476672"/>
            <a:ext cx="7924800" cy="562074"/>
          </a:xfrm>
        </p:spPr>
        <p:txBody>
          <a:bodyPr anchor="ctr">
            <a:noAutofit/>
          </a:bodyPr>
          <a:lstStyle/>
          <a:p>
            <a:pPr algn="l" eaLnBrk="1" hangingPunct="1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Knowledge</a:t>
            </a:r>
            <a:endParaRPr lang="en-US" sz="3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771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902FD0-69CE-4C43-B6B7-D4BEB53E5014}" type="slidenum">
              <a:rPr lang="en-GB"/>
              <a:pPr/>
              <a:t>16</a:t>
            </a:fld>
            <a:endParaRPr lang="en-GB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03400"/>
            <a:ext cx="8280400" cy="3354388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US" sz="2800" dirty="0"/>
              <a:t>However, </a:t>
            </a:r>
            <a:r>
              <a:rPr lang="en-US" sz="2800" b="1" dirty="0"/>
              <a:t>knowledge</a:t>
            </a:r>
            <a:r>
              <a:rPr lang="en-US" sz="2800" dirty="0"/>
              <a:t> is based on </a:t>
            </a:r>
            <a:r>
              <a:rPr lang="en-US" sz="2800" i="1" dirty="0"/>
              <a:t>probabilities</a:t>
            </a:r>
            <a:r>
              <a:rPr lang="en-US" sz="2800" dirty="0"/>
              <a:t> - what are the chances of a course of action being the best alternative, given a set of information....?</a:t>
            </a:r>
            <a:br>
              <a:rPr lang="en-US" sz="2800" dirty="0"/>
            </a:br>
            <a:endParaRPr lang="en-US" sz="2800" dirty="0"/>
          </a:p>
          <a:p>
            <a:pPr eaLnBrk="1" hangingPunct="1"/>
            <a:r>
              <a:rPr lang="en-US" sz="2800" dirty="0"/>
              <a:t>The reason for this uncertainty is that there are many possible outcomes for a given set of information. 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cs typeface="Times New Roman" charset="0"/>
            </a:endParaRPr>
          </a:p>
          <a:p>
            <a:pPr eaLnBrk="1" hangingPunct="1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011109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218"/>
            <a:ext cx="7924800" cy="634082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Understanding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28" y="1772816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</a:rPr>
              <a:t>Understanding:</a:t>
            </a:r>
            <a:r>
              <a:rPr lang="en-GB" sz="2800" dirty="0"/>
              <a:t>  An appreciation of </a:t>
            </a:r>
            <a:r>
              <a:rPr lang="en-GB" sz="2800" dirty="0">
                <a:solidFill>
                  <a:schemeClr val="tx2"/>
                </a:solidFill>
              </a:rPr>
              <a:t>Why</a:t>
            </a:r>
            <a:br>
              <a:rPr lang="en-GB" sz="2800" dirty="0">
                <a:solidFill>
                  <a:schemeClr val="tx2"/>
                </a:solidFill>
              </a:rPr>
            </a:br>
            <a:r>
              <a:rPr lang="en-GB" sz="2800" dirty="0"/>
              <a:t> </a:t>
            </a:r>
            <a:br>
              <a:rPr lang="en-GB" sz="2800" dirty="0"/>
            </a:br>
            <a:r>
              <a:rPr lang="en-GB" sz="2800" dirty="0"/>
              <a:t>“The difference between understanding and knowledge is the difference between "learning" and "memorising". </a:t>
            </a:r>
            <a:br>
              <a:rPr lang="en-GB" sz="2800" dirty="0"/>
            </a:b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46306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04664"/>
            <a:ext cx="7924800" cy="634082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Wisdom</a:t>
            </a:r>
          </a:p>
        </p:txBody>
      </p:sp>
      <p:sp>
        <p:nvSpPr>
          <p:cNvPr id="3" name="Rectangle 2"/>
          <p:cNvSpPr/>
          <p:nvPr/>
        </p:nvSpPr>
        <p:spPr>
          <a:xfrm>
            <a:off x="107504" y="1155888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</a:rPr>
              <a:t>Wisdom:  </a:t>
            </a:r>
            <a:r>
              <a:rPr lang="en-GB" sz="2800" i="1" dirty="0"/>
              <a:t>evaluated</a:t>
            </a:r>
            <a:r>
              <a:rPr lang="en-GB" sz="2800" dirty="0"/>
              <a:t> understanding.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“Wisdom is the process by which we also discern or judge between right and wrong, good and bad.” </a:t>
            </a:r>
          </a:p>
          <a:p>
            <a:endParaRPr lang="en-GB" sz="2800" dirty="0"/>
          </a:p>
          <a:p>
            <a:r>
              <a:rPr lang="en-GB" sz="2800" dirty="0"/>
              <a:t>Should we do this?</a:t>
            </a:r>
          </a:p>
          <a:p>
            <a:r>
              <a:rPr lang="en-GB" sz="2800" dirty="0"/>
              <a:t>Is this the right thing to do?</a:t>
            </a:r>
          </a:p>
          <a:p>
            <a:endParaRPr lang="en-GB" sz="2800" dirty="0"/>
          </a:p>
          <a:p>
            <a:r>
              <a:rPr lang="en-GB" sz="2800" b="0" i="0" dirty="0">
                <a:solidFill>
                  <a:srgbClr val="000000"/>
                </a:solidFill>
                <a:effectLst/>
                <a:latin typeface="Avenir"/>
              </a:rPr>
              <a:t>Wisdom can be defined as “the right use of knowledge.”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92035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04664"/>
            <a:ext cx="7924800" cy="634082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Example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520" y="1340768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>
                <a:effectLst/>
                <a:latin typeface="Arial" panose="020B0604020202020204" pitchFamily="34" charset="0"/>
              </a:rPr>
              <a:t>“Knowledge is knowing a tomato is a fruit. Wisdom is knowing not to put it in the fruit salad.”</a:t>
            </a:r>
          </a:p>
          <a:p>
            <a:endParaRPr lang="en-GB" sz="2800" dirty="0"/>
          </a:p>
          <a:p>
            <a:r>
              <a:rPr lang="en-GB" sz="2800" b="0" i="0" dirty="0">
                <a:solidFill>
                  <a:srgbClr val="4A4A4A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2800" b="0" i="0" dirty="0">
                <a:effectLst/>
                <a:latin typeface="Arial" panose="020B0604020202020204" pitchFamily="34" charset="0"/>
              </a:rPr>
              <a:t>“Knowledge is knowing what to say. Wisdom is knowing when to say it.” </a:t>
            </a:r>
          </a:p>
          <a:p>
            <a:endParaRPr lang="en-GB" sz="2800" dirty="0"/>
          </a:p>
          <a:p>
            <a:r>
              <a:rPr lang="en-GB" sz="2800" b="0" i="0" dirty="0">
                <a:solidFill>
                  <a:srgbClr val="131313"/>
                </a:solidFill>
                <a:effectLst/>
                <a:cs typeface="Arial" panose="020B0604020202020204" pitchFamily="34" charset="0"/>
              </a:rPr>
              <a:t>Knowledge is knowing you have right of way. Wisdom is not getting in an accident to prove it.</a:t>
            </a:r>
            <a:br>
              <a:rPr lang="en-GB" sz="2800" dirty="0">
                <a:cs typeface="Arial" panose="020B0604020202020204" pitchFamily="34" charset="0"/>
              </a:rPr>
            </a:br>
            <a:endParaRPr lang="en-GB" sz="28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99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34819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3E543B-237E-4CEB-9C96-C86950AFF6B5}" type="slidenum">
              <a:rPr lang="en-GB"/>
              <a:pPr/>
              <a:t>20</a:t>
            </a:fld>
            <a:endParaRPr lang="en-GB"/>
          </a:p>
        </p:txBody>
      </p:sp>
      <p:sp>
        <p:nvSpPr>
          <p:cNvPr id="34820" name="Text Box 13"/>
          <p:cNvSpPr txBox="1">
            <a:spLocks noChangeArrowheads="1"/>
          </p:cNvSpPr>
          <p:nvPr/>
        </p:nvSpPr>
        <p:spPr bwMode="auto">
          <a:xfrm>
            <a:off x="7740352" y="5091087"/>
            <a:ext cx="159668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1100" dirty="0"/>
              <a:t>Swindoll (2011)</a:t>
            </a:r>
          </a:p>
        </p:txBody>
      </p: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4B82F01-AC43-4722-8477-D2EBC2E65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79" y="136524"/>
            <a:ext cx="7844238" cy="559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47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7671" y="332656"/>
            <a:ext cx="7924800" cy="634082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40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Summary</a:t>
            </a:r>
            <a:r>
              <a:rPr lang="en-US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3795" name="Rectangle 1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040F1D-2D8A-4B3A-87E1-04C88A68E4AC}" type="slidenum">
              <a:rPr lang="en-GB"/>
              <a:pPr/>
              <a:t>21</a:t>
            </a:fld>
            <a:endParaRPr lang="en-GB"/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01775"/>
            <a:ext cx="9036496" cy="3582988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20000"/>
              </a:lnSpc>
            </a:pPr>
            <a:r>
              <a:rPr lang="en-US" sz="3600" dirty="0">
                <a:solidFill>
                  <a:schemeClr val="tx2"/>
                </a:solidFill>
              </a:rPr>
              <a:t>Data</a:t>
            </a:r>
            <a:r>
              <a:rPr lang="en-US" sz="3600" dirty="0"/>
              <a:t> is the collection of raw measurements</a:t>
            </a:r>
          </a:p>
          <a:p>
            <a:pPr eaLnBrk="1" hangingPunct="1">
              <a:lnSpc>
                <a:spcPct val="120000"/>
              </a:lnSpc>
            </a:pPr>
            <a:r>
              <a:rPr lang="en-US" sz="3600" dirty="0">
                <a:solidFill>
                  <a:schemeClr val="tx2"/>
                </a:solidFill>
              </a:rPr>
              <a:t>Information</a:t>
            </a:r>
            <a:r>
              <a:rPr lang="en-US" sz="3600" dirty="0"/>
              <a:t> is the result of processing raw data</a:t>
            </a:r>
          </a:p>
          <a:p>
            <a:pPr eaLnBrk="1" hangingPunct="1">
              <a:lnSpc>
                <a:spcPct val="120000"/>
              </a:lnSpc>
            </a:pPr>
            <a:r>
              <a:rPr lang="en-US" sz="3600" dirty="0">
                <a:solidFill>
                  <a:schemeClr val="tx2"/>
                </a:solidFill>
              </a:rPr>
              <a:t>Knowledge</a:t>
            </a:r>
            <a:r>
              <a:rPr lang="en-US" sz="3600" dirty="0"/>
              <a:t> is a conclusion of what to do when a particular set of information presents itself.</a:t>
            </a:r>
          </a:p>
          <a:p>
            <a:r>
              <a:rPr lang="en-US" sz="3600" dirty="0">
                <a:solidFill>
                  <a:schemeClr val="tx2"/>
                </a:solidFill>
              </a:rPr>
              <a:t>Wisdom</a:t>
            </a:r>
            <a:r>
              <a:rPr lang="en-US" sz="3600" dirty="0"/>
              <a:t> is knowing when to use that knowledge</a:t>
            </a:r>
          </a:p>
          <a:p>
            <a:pPr eaLnBrk="1" hangingPunct="1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1539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C869B-93A1-42BD-BFB9-A3B96DE4D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70909-B8ED-4128-8C97-6A93FFA6D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 fontScale="77500" lnSpcReduction="20000"/>
          </a:bodyPr>
          <a:lstStyle/>
          <a:p>
            <a:r>
              <a:rPr lang="en-GB" sz="2400" dirty="0"/>
              <a:t>Ackoff, R. L., (1989) "From Data to Wisdom", </a:t>
            </a:r>
            <a:r>
              <a:rPr lang="en-GB" sz="2400" i="1" dirty="0"/>
              <a:t>Journal of Applied Systems Analysis</a:t>
            </a:r>
            <a:r>
              <a:rPr lang="en-GB" sz="2400" dirty="0"/>
              <a:t>, Volume 16, 1989 p 3-9.</a:t>
            </a:r>
          </a:p>
          <a:p>
            <a:r>
              <a:rPr lang="en-GB" sz="2400" dirty="0"/>
              <a:t>Bellinger, G et al. (2004), </a:t>
            </a:r>
            <a:r>
              <a:rPr lang="en-GB" sz="2400" i="1" dirty="0"/>
              <a:t>Data, Information, Knowledge and Wisdom, </a:t>
            </a:r>
            <a:r>
              <a:rPr lang="en-GB" sz="2400" dirty="0"/>
              <a:t>[online] available at</a:t>
            </a:r>
            <a:r>
              <a:rPr lang="en-GB" sz="2400" i="1" dirty="0"/>
              <a:t> </a:t>
            </a:r>
            <a:r>
              <a:rPr lang="en-GB" sz="2400" dirty="0">
                <a:hlinkClick r:id="rId2"/>
              </a:rPr>
              <a:t>http://www.systems-thinking.org/dikw/dikw.htm</a:t>
            </a:r>
            <a:r>
              <a:rPr lang="en-GB" sz="2400" dirty="0"/>
              <a:t> accessed Mar 2023</a:t>
            </a:r>
          </a:p>
          <a:p>
            <a:r>
              <a:rPr lang="en-GB" sz="2400" dirty="0" err="1"/>
              <a:t>Jakubik</a:t>
            </a:r>
            <a:r>
              <a:rPr lang="en-GB" sz="2400" dirty="0"/>
              <a:t>, M. and </a:t>
            </a:r>
            <a:r>
              <a:rPr lang="en-GB" sz="2400" dirty="0" err="1"/>
              <a:t>Müürsepp</a:t>
            </a:r>
            <a:r>
              <a:rPr lang="en-GB" sz="2400" dirty="0"/>
              <a:t>, P. (2022), "From knowledge to wisdom: will wisdom management replace knowledge management?", European Journal of Management and Business Economics, Vol. 31 No. 3, pp. 367-389.</a:t>
            </a:r>
          </a:p>
          <a:p>
            <a:r>
              <a:rPr lang="en-GB" sz="2400" dirty="0" err="1"/>
              <a:t>Urmeneta</a:t>
            </a:r>
            <a:r>
              <a:rPr lang="en-GB" sz="2400" dirty="0"/>
              <a:t>, M.A. DIKW diagram [online] available at </a:t>
            </a:r>
            <a:r>
              <a:rPr lang="en-GB" sz="2400" dirty="0">
                <a:hlinkClick r:id="rId3"/>
              </a:rPr>
              <a:t>http://www.allthingy.com/data-information-knowledge-wisdom/</a:t>
            </a:r>
            <a:r>
              <a:rPr lang="en-GB" sz="2400" dirty="0"/>
              <a:t> accessed Mar 2023</a:t>
            </a:r>
          </a:p>
          <a:p>
            <a:r>
              <a:rPr lang="en-GB" sz="2400" dirty="0"/>
              <a:t>Weinberger, D. (2010),</a:t>
            </a:r>
            <a:r>
              <a:rPr lang="en-GB" sz="2400" b="1" dirty="0"/>
              <a:t> </a:t>
            </a:r>
            <a:r>
              <a:rPr lang="en-GB" sz="2400" i="1" dirty="0"/>
              <a:t>The Problem with the Data-Information-Knowledge-Wisdom Hierarchy, </a:t>
            </a:r>
            <a:r>
              <a:rPr lang="en-GB" sz="2400" dirty="0"/>
              <a:t>[online] available at </a:t>
            </a:r>
            <a:r>
              <a:rPr lang="en-GB" sz="2400" dirty="0">
                <a:hlinkClick r:id="rId4"/>
              </a:rPr>
              <a:t>https://hbr.org/2010/02/data-is-to-info-as-info-is-not</a:t>
            </a:r>
            <a:r>
              <a:rPr lang="en-GB" sz="2400" dirty="0"/>
              <a:t> accessed Mar 2023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24482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Template" id="{28FE3AF7-755B-9B47-84B0-0BA3BC7278CE}" vid="{A74E8C80-3EC1-ED4E-A762-50C940174F41}"/>
    </a:ext>
  </a:extLst>
</a:theme>
</file>

<file path=ppt/theme/theme3.xml><?xml version="1.0" encoding="utf-8"?>
<a:theme xmlns:a="http://schemas.openxmlformats.org/drawingml/2006/main" name="3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ALAMO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AMO Theme" id="{DA03C225-75C7-4016-B6F6-655B7DE62F03}" vid="{F4188F27-8268-48A6-937D-02037601B91F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5A9053-2C9E-4645-9D01-D85D25B741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1486F4-C5DF-48B5-826F-754FBBCC90C5}">
  <ds:schemaRefs>
    <ds:schemaRef ds:uri="http://schemas.microsoft.com/office/2006/documentManagement/types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a908d394-d138-480e-87a3-ff44c37f991a"/>
    <ds:schemaRef ds:uri="f66716c4-314f-46c1-b01e-5a44c61897d8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0CECE2F-5FDE-485C-AD62-5287A80AF18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502</TotalTime>
  <Words>1002</Words>
  <Application>Microsoft Office PowerPoint</Application>
  <PresentationFormat>On-screen Show (4:3)</PresentationFormat>
  <Paragraphs>108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Avenir</vt:lpstr>
      <vt:lpstr>Myriad Pro</vt:lpstr>
      <vt:lpstr>Arial</vt:lpstr>
      <vt:lpstr>Arial Rounded MT Bold</vt:lpstr>
      <vt:lpstr>Calibri</vt:lpstr>
      <vt:lpstr>Calibri Light</vt:lpstr>
      <vt:lpstr>Wingdings</vt:lpstr>
      <vt:lpstr>20140311PresentationUWTSDTemplate</vt:lpstr>
      <vt:lpstr>Custom Design</vt:lpstr>
      <vt:lpstr>3_Title Slide 1</vt:lpstr>
      <vt:lpstr>ALAMO Theme</vt:lpstr>
      <vt:lpstr>CertHE Applied Leadership and Management in the Workplace    Module: BMSK4015  Academic and Research Skills   </vt:lpstr>
      <vt:lpstr>PowerPoint Presentation</vt:lpstr>
      <vt:lpstr>PowerPoint Presentation</vt:lpstr>
      <vt:lpstr> </vt:lpstr>
      <vt:lpstr>PowerPoint Presentation</vt:lpstr>
      <vt:lpstr>PowerPoint Presentation</vt:lpstr>
      <vt:lpstr>Data</vt:lpstr>
      <vt:lpstr>Data</vt:lpstr>
      <vt:lpstr>Data</vt:lpstr>
      <vt:lpstr>There are two kinds of data</vt:lpstr>
      <vt:lpstr>Information</vt:lpstr>
      <vt:lpstr>Information</vt:lpstr>
      <vt:lpstr>Knowledge</vt:lpstr>
      <vt:lpstr>Knowledge</vt:lpstr>
      <vt:lpstr>Knowledge</vt:lpstr>
      <vt:lpstr>Knowledge</vt:lpstr>
      <vt:lpstr>Understanding</vt:lpstr>
      <vt:lpstr>Wisdom</vt:lpstr>
      <vt:lpstr>Example</vt:lpstr>
      <vt:lpstr> </vt:lpstr>
      <vt:lpstr>Summary </vt:lpstr>
      <vt:lpstr>References</vt:lpstr>
    </vt:vector>
  </TitlesOfParts>
  <Company>CYD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BMSK4008 Session 3</dc:title>
  <dc:creator>Gavin Hill John</dc:creator>
  <cp:lastModifiedBy>Michaela Schriek</cp:lastModifiedBy>
  <cp:revision>52</cp:revision>
  <dcterms:created xsi:type="dcterms:W3CDTF">2008-11-04T15:28:15Z</dcterms:created>
  <dcterms:modified xsi:type="dcterms:W3CDTF">2023-08-30T14:51:20Z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