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4" r:id="rId8"/>
    <p:sldId id="262" r:id="rId9"/>
    <p:sldId id="263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3538304-BDBE-C3BF-D28F-557BE048E6E7}" v="5" dt="2023-03-13T09:22:09.075"/>
    <p1510:client id="{3D8FA678-3B18-B407-EDC0-77692001D5D4}" v="677" dt="2023-03-10T13:27:34.506"/>
    <p1510:client id="{56E19BCD-A906-4A06-8B85-A19A027AC6FF}" v="8" dt="2023-03-10T12:44:16.697"/>
    <p1510:client id="{7014559E-DBB8-7490-4FA9-5D0F7C23D4C9}" v="457" dt="2023-03-10T12:57:23.29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AA31B23-5AE4-47E5-8E6E-B9EA0A704F03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1FE70312-F39C-493B-B01B-C5EF5CDFB986}">
      <dgm:prSet/>
      <dgm:spPr/>
      <dgm:t>
        <a:bodyPr/>
        <a:lstStyle/>
        <a:p>
          <a:r>
            <a:rPr lang="en-GB"/>
            <a:t>To identify a professional scenario</a:t>
          </a:r>
          <a:endParaRPr lang="en-US"/>
        </a:p>
      </dgm:t>
    </dgm:pt>
    <dgm:pt modelId="{0F76D130-2E13-4EDC-AB72-49B5B3DDC834}" type="parTrans" cxnId="{CEE17EFB-7A44-4C49-8507-880C160513A0}">
      <dgm:prSet/>
      <dgm:spPr/>
      <dgm:t>
        <a:bodyPr/>
        <a:lstStyle/>
        <a:p>
          <a:endParaRPr lang="en-US"/>
        </a:p>
      </dgm:t>
    </dgm:pt>
    <dgm:pt modelId="{D4D5EF2B-05DA-40D0-88FA-90A03224210C}" type="sibTrans" cxnId="{CEE17EFB-7A44-4C49-8507-880C160513A0}">
      <dgm:prSet/>
      <dgm:spPr/>
      <dgm:t>
        <a:bodyPr/>
        <a:lstStyle/>
        <a:p>
          <a:endParaRPr lang="en-US"/>
        </a:p>
      </dgm:t>
    </dgm:pt>
    <dgm:pt modelId="{5FA1E345-B548-461C-BC85-27F47BAD8B09}">
      <dgm:prSet/>
      <dgm:spPr/>
      <dgm:t>
        <a:bodyPr/>
        <a:lstStyle/>
        <a:p>
          <a:r>
            <a:rPr lang="en-GB"/>
            <a:t>Evaluate theories</a:t>
          </a:r>
          <a:endParaRPr lang="en-US"/>
        </a:p>
      </dgm:t>
    </dgm:pt>
    <dgm:pt modelId="{7F81C2F5-F1FF-4930-B327-0060E54AF0F0}" type="parTrans" cxnId="{ED354446-1C87-4ECA-914C-00133E96F44C}">
      <dgm:prSet/>
      <dgm:spPr/>
      <dgm:t>
        <a:bodyPr/>
        <a:lstStyle/>
        <a:p>
          <a:endParaRPr lang="en-US"/>
        </a:p>
      </dgm:t>
    </dgm:pt>
    <dgm:pt modelId="{B40E457C-9921-4606-816C-03D4BF70CA63}" type="sibTrans" cxnId="{ED354446-1C87-4ECA-914C-00133E96F44C}">
      <dgm:prSet/>
      <dgm:spPr/>
      <dgm:t>
        <a:bodyPr/>
        <a:lstStyle/>
        <a:p>
          <a:endParaRPr lang="en-US"/>
        </a:p>
      </dgm:t>
    </dgm:pt>
    <dgm:pt modelId="{2DF743D9-1E04-4470-BB74-0E51862297CC}">
      <dgm:prSet/>
      <dgm:spPr/>
      <dgm:t>
        <a:bodyPr/>
        <a:lstStyle/>
        <a:p>
          <a:r>
            <a:rPr lang="en-GB"/>
            <a:t>Peer review</a:t>
          </a:r>
          <a:endParaRPr lang="en-US"/>
        </a:p>
      </dgm:t>
    </dgm:pt>
    <dgm:pt modelId="{BDB6122B-5961-4B04-81E3-0B488EC2F16F}" type="parTrans" cxnId="{7CBB8479-9D38-44A3-890E-998AFEE51418}">
      <dgm:prSet/>
      <dgm:spPr/>
      <dgm:t>
        <a:bodyPr/>
        <a:lstStyle/>
        <a:p>
          <a:endParaRPr lang="en-US"/>
        </a:p>
      </dgm:t>
    </dgm:pt>
    <dgm:pt modelId="{E4658EC7-4335-4336-8C4E-AB4BA9FBB115}" type="sibTrans" cxnId="{7CBB8479-9D38-44A3-890E-998AFEE51418}">
      <dgm:prSet/>
      <dgm:spPr/>
      <dgm:t>
        <a:bodyPr/>
        <a:lstStyle/>
        <a:p>
          <a:endParaRPr lang="en-US"/>
        </a:p>
      </dgm:t>
    </dgm:pt>
    <dgm:pt modelId="{C90AFC9B-9002-4EA4-9297-59F1A24E5FCA}">
      <dgm:prSet/>
      <dgm:spPr/>
      <dgm:t>
        <a:bodyPr/>
        <a:lstStyle/>
        <a:p>
          <a:r>
            <a:rPr lang="en-GB"/>
            <a:t>What have we learned</a:t>
          </a:r>
          <a:endParaRPr lang="en-US"/>
        </a:p>
      </dgm:t>
    </dgm:pt>
    <dgm:pt modelId="{779E246A-84C9-438B-8863-8B5A51BDA35E}" type="parTrans" cxnId="{C98111D8-6E82-4E2E-9775-020528312909}">
      <dgm:prSet/>
      <dgm:spPr/>
      <dgm:t>
        <a:bodyPr/>
        <a:lstStyle/>
        <a:p>
          <a:endParaRPr lang="en-US"/>
        </a:p>
      </dgm:t>
    </dgm:pt>
    <dgm:pt modelId="{A03EFB55-DF31-402F-A23A-EDC2B95CAEF5}" type="sibTrans" cxnId="{C98111D8-6E82-4E2E-9775-020528312909}">
      <dgm:prSet/>
      <dgm:spPr/>
      <dgm:t>
        <a:bodyPr/>
        <a:lstStyle/>
        <a:p>
          <a:endParaRPr lang="en-US"/>
        </a:p>
      </dgm:t>
    </dgm:pt>
    <dgm:pt modelId="{834479E7-EA8D-4A57-AAA2-E9B811C99F2E}" type="pres">
      <dgm:prSet presAssocID="{8AA31B23-5AE4-47E5-8E6E-B9EA0A704F03}" presName="linear" presStyleCnt="0">
        <dgm:presLayoutVars>
          <dgm:animLvl val="lvl"/>
          <dgm:resizeHandles val="exact"/>
        </dgm:presLayoutVars>
      </dgm:prSet>
      <dgm:spPr/>
    </dgm:pt>
    <dgm:pt modelId="{2AF0D0F3-6365-4498-8A97-86D88B3B56F7}" type="pres">
      <dgm:prSet presAssocID="{1FE70312-F39C-493B-B01B-C5EF5CDFB986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4219F9C-14F5-4799-AB75-10EF22190510}" type="pres">
      <dgm:prSet presAssocID="{D4D5EF2B-05DA-40D0-88FA-90A03224210C}" presName="spacer" presStyleCnt="0"/>
      <dgm:spPr/>
    </dgm:pt>
    <dgm:pt modelId="{517AA711-4402-4458-875B-CDE7A2CECDC1}" type="pres">
      <dgm:prSet presAssocID="{5FA1E345-B548-461C-BC85-27F47BAD8B09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2B13AB3-ACE5-4494-8D38-DFEB360FB2AB}" type="pres">
      <dgm:prSet presAssocID="{B40E457C-9921-4606-816C-03D4BF70CA63}" presName="spacer" presStyleCnt="0"/>
      <dgm:spPr/>
    </dgm:pt>
    <dgm:pt modelId="{258AA124-F574-4B8B-9326-AE527E92D6C7}" type="pres">
      <dgm:prSet presAssocID="{2DF743D9-1E04-4470-BB74-0E51862297CC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77BA0F50-D5B2-4137-A905-478321A65387}" type="pres">
      <dgm:prSet presAssocID="{E4658EC7-4335-4336-8C4E-AB4BA9FBB115}" presName="spacer" presStyleCnt="0"/>
      <dgm:spPr/>
    </dgm:pt>
    <dgm:pt modelId="{B8B6A82C-9CD8-4974-95C7-23B10697E928}" type="pres">
      <dgm:prSet presAssocID="{C90AFC9B-9002-4EA4-9297-59F1A24E5FCA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4A9CE13E-26DD-484C-B01E-AEA91F3D9DE0}" type="presOf" srcId="{8AA31B23-5AE4-47E5-8E6E-B9EA0A704F03}" destId="{834479E7-EA8D-4A57-AAA2-E9B811C99F2E}" srcOrd="0" destOrd="0" presId="urn:microsoft.com/office/officeart/2005/8/layout/vList2"/>
    <dgm:cxn modelId="{3C84F563-4133-493C-BDE4-5ED79661FCB0}" type="presOf" srcId="{2DF743D9-1E04-4470-BB74-0E51862297CC}" destId="{258AA124-F574-4B8B-9326-AE527E92D6C7}" srcOrd="0" destOrd="0" presId="urn:microsoft.com/office/officeart/2005/8/layout/vList2"/>
    <dgm:cxn modelId="{ED354446-1C87-4ECA-914C-00133E96F44C}" srcId="{8AA31B23-5AE4-47E5-8E6E-B9EA0A704F03}" destId="{5FA1E345-B548-461C-BC85-27F47BAD8B09}" srcOrd="1" destOrd="0" parTransId="{7F81C2F5-F1FF-4930-B327-0060E54AF0F0}" sibTransId="{B40E457C-9921-4606-816C-03D4BF70CA63}"/>
    <dgm:cxn modelId="{08DF204F-ABBC-45FC-B695-9A92BFEE3FA8}" type="presOf" srcId="{5FA1E345-B548-461C-BC85-27F47BAD8B09}" destId="{517AA711-4402-4458-875B-CDE7A2CECDC1}" srcOrd="0" destOrd="0" presId="urn:microsoft.com/office/officeart/2005/8/layout/vList2"/>
    <dgm:cxn modelId="{7CBB8479-9D38-44A3-890E-998AFEE51418}" srcId="{8AA31B23-5AE4-47E5-8E6E-B9EA0A704F03}" destId="{2DF743D9-1E04-4470-BB74-0E51862297CC}" srcOrd="2" destOrd="0" parTransId="{BDB6122B-5961-4B04-81E3-0B488EC2F16F}" sibTransId="{E4658EC7-4335-4336-8C4E-AB4BA9FBB115}"/>
    <dgm:cxn modelId="{9D41FEB3-529E-4ADE-9E93-C0748C01C48F}" type="presOf" srcId="{1FE70312-F39C-493B-B01B-C5EF5CDFB986}" destId="{2AF0D0F3-6365-4498-8A97-86D88B3B56F7}" srcOrd="0" destOrd="0" presId="urn:microsoft.com/office/officeart/2005/8/layout/vList2"/>
    <dgm:cxn modelId="{0C5F9FC7-CE17-4B6F-A2E7-CE83F692C383}" type="presOf" srcId="{C90AFC9B-9002-4EA4-9297-59F1A24E5FCA}" destId="{B8B6A82C-9CD8-4974-95C7-23B10697E928}" srcOrd="0" destOrd="0" presId="urn:microsoft.com/office/officeart/2005/8/layout/vList2"/>
    <dgm:cxn modelId="{C98111D8-6E82-4E2E-9775-020528312909}" srcId="{8AA31B23-5AE4-47E5-8E6E-B9EA0A704F03}" destId="{C90AFC9B-9002-4EA4-9297-59F1A24E5FCA}" srcOrd="3" destOrd="0" parTransId="{779E246A-84C9-438B-8863-8B5A51BDA35E}" sibTransId="{A03EFB55-DF31-402F-A23A-EDC2B95CAEF5}"/>
    <dgm:cxn modelId="{CEE17EFB-7A44-4C49-8507-880C160513A0}" srcId="{8AA31B23-5AE4-47E5-8E6E-B9EA0A704F03}" destId="{1FE70312-F39C-493B-B01B-C5EF5CDFB986}" srcOrd="0" destOrd="0" parTransId="{0F76D130-2E13-4EDC-AB72-49B5B3DDC834}" sibTransId="{D4D5EF2B-05DA-40D0-88FA-90A03224210C}"/>
    <dgm:cxn modelId="{7B289143-A3F9-4F78-A93F-4475FA497504}" type="presParOf" srcId="{834479E7-EA8D-4A57-AAA2-E9B811C99F2E}" destId="{2AF0D0F3-6365-4498-8A97-86D88B3B56F7}" srcOrd="0" destOrd="0" presId="urn:microsoft.com/office/officeart/2005/8/layout/vList2"/>
    <dgm:cxn modelId="{ADD8CE21-ED06-43B3-A61E-B3A2C5B9DC1B}" type="presParOf" srcId="{834479E7-EA8D-4A57-AAA2-E9B811C99F2E}" destId="{F4219F9C-14F5-4799-AB75-10EF22190510}" srcOrd="1" destOrd="0" presId="urn:microsoft.com/office/officeart/2005/8/layout/vList2"/>
    <dgm:cxn modelId="{0159B1C0-5549-42D0-A894-0122FF96D6D6}" type="presParOf" srcId="{834479E7-EA8D-4A57-AAA2-E9B811C99F2E}" destId="{517AA711-4402-4458-875B-CDE7A2CECDC1}" srcOrd="2" destOrd="0" presId="urn:microsoft.com/office/officeart/2005/8/layout/vList2"/>
    <dgm:cxn modelId="{0378F5FA-C809-4219-B448-6EF9157792EC}" type="presParOf" srcId="{834479E7-EA8D-4A57-AAA2-E9B811C99F2E}" destId="{A2B13AB3-ACE5-4494-8D38-DFEB360FB2AB}" srcOrd="3" destOrd="0" presId="urn:microsoft.com/office/officeart/2005/8/layout/vList2"/>
    <dgm:cxn modelId="{E4EC3E10-76C5-40EA-8D4F-37A19CF0990E}" type="presParOf" srcId="{834479E7-EA8D-4A57-AAA2-E9B811C99F2E}" destId="{258AA124-F574-4B8B-9326-AE527E92D6C7}" srcOrd="4" destOrd="0" presId="urn:microsoft.com/office/officeart/2005/8/layout/vList2"/>
    <dgm:cxn modelId="{C8F1D3E3-893E-4F9E-B041-D10AC9B79BCC}" type="presParOf" srcId="{834479E7-EA8D-4A57-AAA2-E9B811C99F2E}" destId="{77BA0F50-D5B2-4137-A905-478321A65387}" srcOrd="5" destOrd="0" presId="urn:microsoft.com/office/officeart/2005/8/layout/vList2"/>
    <dgm:cxn modelId="{E367B595-31F7-459E-80AE-EF30358265B2}" type="presParOf" srcId="{834479E7-EA8D-4A57-AAA2-E9B811C99F2E}" destId="{B8B6A82C-9CD8-4974-95C7-23B10697E928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0B09971-D035-44D8-A3F7-70051C526B56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9E757697-6B0C-44AB-8E57-F67F8B9D3E7D}">
      <dgm:prSet/>
      <dgm:spPr/>
      <dgm:t>
        <a:bodyPr/>
        <a:lstStyle/>
        <a:p>
          <a:r>
            <a:rPr lang="en-GB"/>
            <a:t>Outline a particular task in hoping to identify potential issues and improvements</a:t>
          </a:r>
          <a:endParaRPr lang="en-US"/>
        </a:p>
      </dgm:t>
    </dgm:pt>
    <dgm:pt modelId="{3DB8862B-4544-4649-BCD1-C85512898D9E}" type="parTrans" cxnId="{984D0261-BA35-45B7-A066-501F03B4F3D3}">
      <dgm:prSet/>
      <dgm:spPr/>
      <dgm:t>
        <a:bodyPr/>
        <a:lstStyle/>
        <a:p>
          <a:endParaRPr lang="en-US"/>
        </a:p>
      </dgm:t>
    </dgm:pt>
    <dgm:pt modelId="{537F92FC-E258-4B19-993B-3C370C75D2C0}" type="sibTrans" cxnId="{984D0261-BA35-45B7-A066-501F03B4F3D3}">
      <dgm:prSet/>
      <dgm:spPr/>
      <dgm:t>
        <a:bodyPr/>
        <a:lstStyle/>
        <a:p>
          <a:endParaRPr lang="en-US"/>
        </a:p>
      </dgm:t>
    </dgm:pt>
    <dgm:pt modelId="{7AA7064A-33DB-4055-B647-30123AB71B67}">
      <dgm:prSet/>
      <dgm:spPr/>
      <dgm:t>
        <a:bodyPr/>
        <a:lstStyle/>
        <a:p>
          <a:r>
            <a:rPr lang="en-GB"/>
            <a:t>Several different ways to facilitate reflection</a:t>
          </a:r>
          <a:endParaRPr lang="en-US"/>
        </a:p>
      </dgm:t>
    </dgm:pt>
    <dgm:pt modelId="{12087BD6-6160-4495-A42B-453627441BFE}" type="parTrans" cxnId="{0923A746-ED83-4897-9643-90FD3FFC9215}">
      <dgm:prSet/>
      <dgm:spPr/>
      <dgm:t>
        <a:bodyPr/>
        <a:lstStyle/>
        <a:p>
          <a:endParaRPr lang="en-US"/>
        </a:p>
      </dgm:t>
    </dgm:pt>
    <dgm:pt modelId="{863B4FB7-0900-4278-A5DA-24B617F99EA7}" type="sibTrans" cxnId="{0923A746-ED83-4897-9643-90FD3FFC9215}">
      <dgm:prSet/>
      <dgm:spPr/>
      <dgm:t>
        <a:bodyPr/>
        <a:lstStyle/>
        <a:p>
          <a:endParaRPr lang="en-US"/>
        </a:p>
      </dgm:t>
    </dgm:pt>
    <dgm:pt modelId="{7ECB678D-6BDE-4AE3-A679-882CFB7EFEFF}">
      <dgm:prSet/>
      <dgm:spPr/>
      <dgm:t>
        <a:bodyPr/>
        <a:lstStyle/>
        <a:p>
          <a:r>
            <a:rPr lang="en-GB"/>
            <a:t>More academic approaches tov reflective practice involve the utilisation of models</a:t>
          </a:r>
          <a:endParaRPr lang="en-US"/>
        </a:p>
      </dgm:t>
    </dgm:pt>
    <dgm:pt modelId="{9A999692-93C8-44E7-8D99-2E4BFC7166A6}" type="parTrans" cxnId="{B1714792-D924-4B8B-8546-2668BE322609}">
      <dgm:prSet/>
      <dgm:spPr/>
      <dgm:t>
        <a:bodyPr/>
        <a:lstStyle/>
        <a:p>
          <a:endParaRPr lang="en-US"/>
        </a:p>
      </dgm:t>
    </dgm:pt>
    <dgm:pt modelId="{D1D4C36B-0E4B-4398-A620-62598CF20346}" type="sibTrans" cxnId="{B1714792-D924-4B8B-8546-2668BE322609}">
      <dgm:prSet/>
      <dgm:spPr/>
      <dgm:t>
        <a:bodyPr/>
        <a:lstStyle/>
        <a:p>
          <a:endParaRPr lang="en-US"/>
        </a:p>
      </dgm:t>
    </dgm:pt>
    <dgm:pt modelId="{A3E518AB-9C89-4933-AC85-E2F654D3E97E}" type="pres">
      <dgm:prSet presAssocID="{D0B09971-D035-44D8-A3F7-70051C526B56}" presName="vert0" presStyleCnt="0">
        <dgm:presLayoutVars>
          <dgm:dir/>
          <dgm:animOne val="branch"/>
          <dgm:animLvl val="lvl"/>
        </dgm:presLayoutVars>
      </dgm:prSet>
      <dgm:spPr/>
    </dgm:pt>
    <dgm:pt modelId="{598EB056-C50E-4A1E-AC16-A1F2A620F597}" type="pres">
      <dgm:prSet presAssocID="{9E757697-6B0C-44AB-8E57-F67F8B9D3E7D}" presName="thickLine" presStyleLbl="alignNode1" presStyleIdx="0" presStyleCnt="3"/>
      <dgm:spPr/>
    </dgm:pt>
    <dgm:pt modelId="{3B86E0B3-8DC3-47EF-96E3-68E4345760DC}" type="pres">
      <dgm:prSet presAssocID="{9E757697-6B0C-44AB-8E57-F67F8B9D3E7D}" presName="horz1" presStyleCnt="0"/>
      <dgm:spPr/>
    </dgm:pt>
    <dgm:pt modelId="{2DB222DD-13E8-4164-9632-EE4ACE8D2988}" type="pres">
      <dgm:prSet presAssocID="{9E757697-6B0C-44AB-8E57-F67F8B9D3E7D}" presName="tx1" presStyleLbl="revTx" presStyleIdx="0" presStyleCnt="3"/>
      <dgm:spPr/>
    </dgm:pt>
    <dgm:pt modelId="{2C6069F1-08B2-450A-AA74-6DC721AE8A83}" type="pres">
      <dgm:prSet presAssocID="{9E757697-6B0C-44AB-8E57-F67F8B9D3E7D}" presName="vert1" presStyleCnt="0"/>
      <dgm:spPr/>
    </dgm:pt>
    <dgm:pt modelId="{5B0986C4-735C-4E49-A80F-7A3FB33806CF}" type="pres">
      <dgm:prSet presAssocID="{7AA7064A-33DB-4055-B647-30123AB71B67}" presName="thickLine" presStyleLbl="alignNode1" presStyleIdx="1" presStyleCnt="3"/>
      <dgm:spPr/>
    </dgm:pt>
    <dgm:pt modelId="{A9510A42-7093-40F0-AA0C-647EC1B5292C}" type="pres">
      <dgm:prSet presAssocID="{7AA7064A-33DB-4055-B647-30123AB71B67}" presName="horz1" presStyleCnt="0"/>
      <dgm:spPr/>
    </dgm:pt>
    <dgm:pt modelId="{1C2C3B4C-336A-4C78-A5B9-CA5D024496B2}" type="pres">
      <dgm:prSet presAssocID="{7AA7064A-33DB-4055-B647-30123AB71B67}" presName="tx1" presStyleLbl="revTx" presStyleIdx="1" presStyleCnt="3"/>
      <dgm:spPr/>
    </dgm:pt>
    <dgm:pt modelId="{323A5122-F38D-4AF8-AABE-25D36FB6B47A}" type="pres">
      <dgm:prSet presAssocID="{7AA7064A-33DB-4055-B647-30123AB71B67}" presName="vert1" presStyleCnt="0"/>
      <dgm:spPr/>
    </dgm:pt>
    <dgm:pt modelId="{B161898C-6603-4BD1-82E3-0C5AC77D682D}" type="pres">
      <dgm:prSet presAssocID="{7ECB678D-6BDE-4AE3-A679-882CFB7EFEFF}" presName="thickLine" presStyleLbl="alignNode1" presStyleIdx="2" presStyleCnt="3"/>
      <dgm:spPr/>
    </dgm:pt>
    <dgm:pt modelId="{52191FAC-92DC-4870-BBD3-FF0AE2EA3957}" type="pres">
      <dgm:prSet presAssocID="{7ECB678D-6BDE-4AE3-A679-882CFB7EFEFF}" presName="horz1" presStyleCnt="0"/>
      <dgm:spPr/>
    </dgm:pt>
    <dgm:pt modelId="{182F3519-C6B0-464F-97C8-BB21FF1C505F}" type="pres">
      <dgm:prSet presAssocID="{7ECB678D-6BDE-4AE3-A679-882CFB7EFEFF}" presName="tx1" presStyleLbl="revTx" presStyleIdx="2" presStyleCnt="3"/>
      <dgm:spPr/>
    </dgm:pt>
    <dgm:pt modelId="{F808C66E-9D24-4CE3-A92C-BC97B3D5ED23}" type="pres">
      <dgm:prSet presAssocID="{7ECB678D-6BDE-4AE3-A679-882CFB7EFEFF}" presName="vert1" presStyleCnt="0"/>
      <dgm:spPr/>
    </dgm:pt>
  </dgm:ptLst>
  <dgm:cxnLst>
    <dgm:cxn modelId="{984D0261-BA35-45B7-A066-501F03B4F3D3}" srcId="{D0B09971-D035-44D8-A3F7-70051C526B56}" destId="{9E757697-6B0C-44AB-8E57-F67F8B9D3E7D}" srcOrd="0" destOrd="0" parTransId="{3DB8862B-4544-4649-BCD1-C85512898D9E}" sibTransId="{537F92FC-E258-4B19-993B-3C370C75D2C0}"/>
    <dgm:cxn modelId="{256F4F64-2E6E-4A4C-AC5A-F58C78121BFA}" type="presOf" srcId="{9E757697-6B0C-44AB-8E57-F67F8B9D3E7D}" destId="{2DB222DD-13E8-4164-9632-EE4ACE8D2988}" srcOrd="0" destOrd="0" presId="urn:microsoft.com/office/officeart/2008/layout/LinedList"/>
    <dgm:cxn modelId="{0923A746-ED83-4897-9643-90FD3FFC9215}" srcId="{D0B09971-D035-44D8-A3F7-70051C526B56}" destId="{7AA7064A-33DB-4055-B647-30123AB71B67}" srcOrd="1" destOrd="0" parTransId="{12087BD6-6160-4495-A42B-453627441BFE}" sibTransId="{863B4FB7-0900-4278-A5DA-24B617F99EA7}"/>
    <dgm:cxn modelId="{14BF4E6A-133B-40BE-B1E0-69CD08D1E267}" type="presOf" srcId="{D0B09971-D035-44D8-A3F7-70051C526B56}" destId="{A3E518AB-9C89-4933-AC85-E2F654D3E97E}" srcOrd="0" destOrd="0" presId="urn:microsoft.com/office/officeart/2008/layout/LinedList"/>
    <dgm:cxn modelId="{5149DF7E-7FEA-4FF4-AB8F-BC51E8CA6189}" type="presOf" srcId="{7ECB678D-6BDE-4AE3-A679-882CFB7EFEFF}" destId="{182F3519-C6B0-464F-97C8-BB21FF1C505F}" srcOrd="0" destOrd="0" presId="urn:microsoft.com/office/officeart/2008/layout/LinedList"/>
    <dgm:cxn modelId="{B1714792-D924-4B8B-8546-2668BE322609}" srcId="{D0B09971-D035-44D8-A3F7-70051C526B56}" destId="{7ECB678D-6BDE-4AE3-A679-882CFB7EFEFF}" srcOrd="2" destOrd="0" parTransId="{9A999692-93C8-44E7-8D99-2E4BFC7166A6}" sibTransId="{D1D4C36B-0E4B-4398-A620-62598CF20346}"/>
    <dgm:cxn modelId="{BBD408F1-5B8C-44C1-9FA0-8FDD4A492682}" type="presOf" srcId="{7AA7064A-33DB-4055-B647-30123AB71B67}" destId="{1C2C3B4C-336A-4C78-A5B9-CA5D024496B2}" srcOrd="0" destOrd="0" presId="urn:microsoft.com/office/officeart/2008/layout/LinedList"/>
    <dgm:cxn modelId="{5E5AC1AF-D4E6-4A39-A2CC-5D594AD120C0}" type="presParOf" srcId="{A3E518AB-9C89-4933-AC85-E2F654D3E97E}" destId="{598EB056-C50E-4A1E-AC16-A1F2A620F597}" srcOrd="0" destOrd="0" presId="urn:microsoft.com/office/officeart/2008/layout/LinedList"/>
    <dgm:cxn modelId="{F34E1EFB-7897-4CD3-898F-0C0F9D99F9C8}" type="presParOf" srcId="{A3E518AB-9C89-4933-AC85-E2F654D3E97E}" destId="{3B86E0B3-8DC3-47EF-96E3-68E4345760DC}" srcOrd="1" destOrd="0" presId="urn:microsoft.com/office/officeart/2008/layout/LinedList"/>
    <dgm:cxn modelId="{E4122695-0330-45D4-9F8B-E9D26EAA4B80}" type="presParOf" srcId="{3B86E0B3-8DC3-47EF-96E3-68E4345760DC}" destId="{2DB222DD-13E8-4164-9632-EE4ACE8D2988}" srcOrd="0" destOrd="0" presId="urn:microsoft.com/office/officeart/2008/layout/LinedList"/>
    <dgm:cxn modelId="{4A329BA1-58A9-47EA-A718-1D4E8E0A1A25}" type="presParOf" srcId="{3B86E0B3-8DC3-47EF-96E3-68E4345760DC}" destId="{2C6069F1-08B2-450A-AA74-6DC721AE8A83}" srcOrd="1" destOrd="0" presId="urn:microsoft.com/office/officeart/2008/layout/LinedList"/>
    <dgm:cxn modelId="{43C6FA5A-0ED5-4C80-ABAE-DAEA682966EA}" type="presParOf" srcId="{A3E518AB-9C89-4933-AC85-E2F654D3E97E}" destId="{5B0986C4-735C-4E49-A80F-7A3FB33806CF}" srcOrd="2" destOrd="0" presId="urn:microsoft.com/office/officeart/2008/layout/LinedList"/>
    <dgm:cxn modelId="{DAAE6A9A-6B87-49CF-9847-D8A4D987AC0C}" type="presParOf" srcId="{A3E518AB-9C89-4933-AC85-E2F654D3E97E}" destId="{A9510A42-7093-40F0-AA0C-647EC1B5292C}" srcOrd="3" destOrd="0" presId="urn:microsoft.com/office/officeart/2008/layout/LinedList"/>
    <dgm:cxn modelId="{1455057A-03B9-47D3-9670-76209CCF9FA3}" type="presParOf" srcId="{A9510A42-7093-40F0-AA0C-647EC1B5292C}" destId="{1C2C3B4C-336A-4C78-A5B9-CA5D024496B2}" srcOrd="0" destOrd="0" presId="urn:microsoft.com/office/officeart/2008/layout/LinedList"/>
    <dgm:cxn modelId="{70864147-6D06-4C0D-B483-ED6CA253C3FA}" type="presParOf" srcId="{A9510A42-7093-40F0-AA0C-647EC1B5292C}" destId="{323A5122-F38D-4AF8-AABE-25D36FB6B47A}" srcOrd="1" destOrd="0" presId="urn:microsoft.com/office/officeart/2008/layout/LinedList"/>
    <dgm:cxn modelId="{F72767FA-7E6B-47B1-B218-5959D8749F68}" type="presParOf" srcId="{A3E518AB-9C89-4933-AC85-E2F654D3E97E}" destId="{B161898C-6603-4BD1-82E3-0C5AC77D682D}" srcOrd="4" destOrd="0" presId="urn:microsoft.com/office/officeart/2008/layout/LinedList"/>
    <dgm:cxn modelId="{74A2239D-86C4-49C4-9A65-5703734347E2}" type="presParOf" srcId="{A3E518AB-9C89-4933-AC85-E2F654D3E97E}" destId="{52191FAC-92DC-4870-BBD3-FF0AE2EA3957}" srcOrd="5" destOrd="0" presId="urn:microsoft.com/office/officeart/2008/layout/LinedList"/>
    <dgm:cxn modelId="{6B109FD5-29DE-49A3-ABD2-4DF5F9DC0331}" type="presParOf" srcId="{52191FAC-92DC-4870-BBD3-FF0AE2EA3957}" destId="{182F3519-C6B0-464F-97C8-BB21FF1C505F}" srcOrd="0" destOrd="0" presId="urn:microsoft.com/office/officeart/2008/layout/LinedList"/>
    <dgm:cxn modelId="{3C40D487-4E18-4F54-BC24-17FF08E8B41E}" type="presParOf" srcId="{52191FAC-92DC-4870-BBD3-FF0AE2EA3957}" destId="{F808C66E-9D24-4CE3-A92C-BC97B3D5ED2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36B675D-8184-4859-A089-181CA4CECF05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83BAA13-9D63-488A-B521-F580E1DADF4E}">
      <dgm:prSet/>
      <dgm:spPr/>
      <dgm:t>
        <a:bodyPr/>
        <a:lstStyle/>
        <a:p>
          <a:r>
            <a:rPr lang="en-GB"/>
            <a:t>Write a reflective account of an experience you have had in your healthcare role whilst undertaking a professional task. </a:t>
          </a:r>
          <a:endParaRPr lang="en-US"/>
        </a:p>
      </dgm:t>
    </dgm:pt>
    <dgm:pt modelId="{8C98BDC1-8C47-4405-BD08-13023BF7F302}" type="parTrans" cxnId="{179A96B0-2729-431C-96D6-1011DBF3CEFC}">
      <dgm:prSet/>
      <dgm:spPr/>
      <dgm:t>
        <a:bodyPr/>
        <a:lstStyle/>
        <a:p>
          <a:endParaRPr lang="en-US"/>
        </a:p>
      </dgm:t>
    </dgm:pt>
    <dgm:pt modelId="{AF1CC632-327C-4A6A-AC52-0C51751E54A6}" type="sibTrans" cxnId="{179A96B0-2729-431C-96D6-1011DBF3CEFC}">
      <dgm:prSet/>
      <dgm:spPr/>
      <dgm:t>
        <a:bodyPr/>
        <a:lstStyle/>
        <a:p>
          <a:endParaRPr lang="en-US"/>
        </a:p>
      </dgm:t>
    </dgm:pt>
    <dgm:pt modelId="{DE70C668-083E-44AB-83D0-A2F8F4168ACF}">
      <dgm:prSet/>
      <dgm:spPr/>
      <dgm:t>
        <a:bodyPr/>
        <a:lstStyle/>
        <a:p>
          <a:r>
            <a:rPr lang="en-GB"/>
            <a:t>Any model of reflection may be utilised that you feel comfortable with.</a:t>
          </a:r>
          <a:endParaRPr lang="en-US"/>
        </a:p>
      </dgm:t>
    </dgm:pt>
    <dgm:pt modelId="{8AC6DDF1-6BE7-48AC-A8FF-B38015F7F3AD}" type="parTrans" cxnId="{9FE15F20-50DA-4E18-89E5-A20A01D275DE}">
      <dgm:prSet/>
      <dgm:spPr/>
      <dgm:t>
        <a:bodyPr/>
        <a:lstStyle/>
        <a:p>
          <a:endParaRPr lang="en-US"/>
        </a:p>
      </dgm:t>
    </dgm:pt>
    <dgm:pt modelId="{5C3F4B86-11D0-4C40-992F-B800E80BAA1A}" type="sibTrans" cxnId="{9FE15F20-50DA-4E18-89E5-A20A01D275DE}">
      <dgm:prSet/>
      <dgm:spPr/>
      <dgm:t>
        <a:bodyPr/>
        <a:lstStyle/>
        <a:p>
          <a:endParaRPr lang="en-US"/>
        </a:p>
      </dgm:t>
    </dgm:pt>
    <dgm:pt modelId="{C5CACCD8-EE9F-41E8-8C0A-3ACB8D9D41AB}">
      <dgm:prSet/>
      <dgm:spPr/>
      <dgm:t>
        <a:bodyPr/>
        <a:lstStyle/>
        <a:p>
          <a:r>
            <a:rPr lang="en-GB"/>
            <a:t>Ensure you include as much information and detail as possible to support the lessons that were learnt</a:t>
          </a:r>
          <a:endParaRPr lang="en-US"/>
        </a:p>
      </dgm:t>
    </dgm:pt>
    <dgm:pt modelId="{DFA6237C-CE8A-4351-AFC1-587F980283BB}" type="parTrans" cxnId="{572C56DB-9068-41BD-81FB-33C9360243D7}">
      <dgm:prSet/>
      <dgm:spPr/>
      <dgm:t>
        <a:bodyPr/>
        <a:lstStyle/>
        <a:p>
          <a:endParaRPr lang="en-US"/>
        </a:p>
      </dgm:t>
    </dgm:pt>
    <dgm:pt modelId="{F2A2C570-B18D-4CE4-8032-401EAF7DADD8}" type="sibTrans" cxnId="{572C56DB-9068-41BD-81FB-33C9360243D7}">
      <dgm:prSet/>
      <dgm:spPr/>
      <dgm:t>
        <a:bodyPr/>
        <a:lstStyle/>
        <a:p>
          <a:endParaRPr lang="en-US"/>
        </a:p>
      </dgm:t>
    </dgm:pt>
    <dgm:pt modelId="{90CF2880-3D68-4DF3-80FA-6035A6A6D330}" type="pres">
      <dgm:prSet presAssocID="{936B675D-8184-4859-A089-181CA4CECF05}" presName="vert0" presStyleCnt="0">
        <dgm:presLayoutVars>
          <dgm:dir/>
          <dgm:animOne val="branch"/>
          <dgm:animLvl val="lvl"/>
        </dgm:presLayoutVars>
      </dgm:prSet>
      <dgm:spPr/>
    </dgm:pt>
    <dgm:pt modelId="{1C5E7403-5E66-46A8-9EAE-D77C9A23AB92}" type="pres">
      <dgm:prSet presAssocID="{B83BAA13-9D63-488A-B521-F580E1DADF4E}" presName="thickLine" presStyleLbl="alignNode1" presStyleIdx="0" presStyleCnt="3"/>
      <dgm:spPr/>
    </dgm:pt>
    <dgm:pt modelId="{1B4231E1-15D8-449D-A2B2-47A8086B9ED5}" type="pres">
      <dgm:prSet presAssocID="{B83BAA13-9D63-488A-B521-F580E1DADF4E}" presName="horz1" presStyleCnt="0"/>
      <dgm:spPr/>
    </dgm:pt>
    <dgm:pt modelId="{9108FD67-13CF-4759-8454-6CACCB66291B}" type="pres">
      <dgm:prSet presAssocID="{B83BAA13-9D63-488A-B521-F580E1DADF4E}" presName="tx1" presStyleLbl="revTx" presStyleIdx="0" presStyleCnt="3"/>
      <dgm:spPr/>
    </dgm:pt>
    <dgm:pt modelId="{AD9DA095-2BDE-4410-9C8B-78FE585DB8DC}" type="pres">
      <dgm:prSet presAssocID="{B83BAA13-9D63-488A-B521-F580E1DADF4E}" presName="vert1" presStyleCnt="0"/>
      <dgm:spPr/>
    </dgm:pt>
    <dgm:pt modelId="{B5F5D3DD-88C0-436A-B162-8CF0A3EBB13A}" type="pres">
      <dgm:prSet presAssocID="{DE70C668-083E-44AB-83D0-A2F8F4168ACF}" presName="thickLine" presStyleLbl="alignNode1" presStyleIdx="1" presStyleCnt="3"/>
      <dgm:spPr/>
    </dgm:pt>
    <dgm:pt modelId="{2D4D26F9-345B-4D54-A774-9C63E6B7BF29}" type="pres">
      <dgm:prSet presAssocID="{DE70C668-083E-44AB-83D0-A2F8F4168ACF}" presName="horz1" presStyleCnt="0"/>
      <dgm:spPr/>
    </dgm:pt>
    <dgm:pt modelId="{F2F21638-5026-4CAC-8F92-1B67585AC951}" type="pres">
      <dgm:prSet presAssocID="{DE70C668-083E-44AB-83D0-A2F8F4168ACF}" presName="tx1" presStyleLbl="revTx" presStyleIdx="1" presStyleCnt="3"/>
      <dgm:spPr/>
    </dgm:pt>
    <dgm:pt modelId="{08A0A8BD-0329-42C1-A492-69BA9C03BFC5}" type="pres">
      <dgm:prSet presAssocID="{DE70C668-083E-44AB-83D0-A2F8F4168ACF}" presName="vert1" presStyleCnt="0"/>
      <dgm:spPr/>
    </dgm:pt>
    <dgm:pt modelId="{72199328-B34E-4F53-9B65-932FF3231497}" type="pres">
      <dgm:prSet presAssocID="{C5CACCD8-EE9F-41E8-8C0A-3ACB8D9D41AB}" presName="thickLine" presStyleLbl="alignNode1" presStyleIdx="2" presStyleCnt="3"/>
      <dgm:spPr/>
    </dgm:pt>
    <dgm:pt modelId="{92B44FDC-03AA-4AB0-8E66-88CB20DF2D70}" type="pres">
      <dgm:prSet presAssocID="{C5CACCD8-EE9F-41E8-8C0A-3ACB8D9D41AB}" presName="horz1" presStyleCnt="0"/>
      <dgm:spPr/>
    </dgm:pt>
    <dgm:pt modelId="{CA789382-8A61-4FC1-BFF9-5732330FC255}" type="pres">
      <dgm:prSet presAssocID="{C5CACCD8-EE9F-41E8-8C0A-3ACB8D9D41AB}" presName="tx1" presStyleLbl="revTx" presStyleIdx="2" presStyleCnt="3"/>
      <dgm:spPr/>
    </dgm:pt>
    <dgm:pt modelId="{E8B48E05-6F9E-4FF6-BCD1-7DAD6A354A66}" type="pres">
      <dgm:prSet presAssocID="{C5CACCD8-EE9F-41E8-8C0A-3ACB8D9D41AB}" presName="vert1" presStyleCnt="0"/>
      <dgm:spPr/>
    </dgm:pt>
  </dgm:ptLst>
  <dgm:cxnLst>
    <dgm:cxn modelId="{2731A51A-A40D-48B5-8479-515E03395F5C}" type="presOf" srcId="{B83BAA13-9D63-488A-B521-F580E1DADF4E}" destId="{9108FD67-13CF-4759-8454-6CACCB66291B}" srcOrd="0" destOrd="0" presId="urn:microsoft.com/office/officeart/2008/layout/LinedList"/>
    <dgm:cxn modelId="{9FE15F20-50DA-4E18-89E5-A20A01D275DE}" srcId="{936B675D-8184-4859-A089-181CA4CECF05}" destId="{DE70C668-083E-44AB-83D0-A2F8F4168ACF}" srcOrd="1" destOrd="0" parTransId="{8AC6DDF1-6BE7-48AC-A8FF-B38015F7F3AD}" sibTransId="{5C3F4B86-11D0-4C40-992F-B800E80BAA1A}"/>
    <dgm:cxn modelId="{6DA1E96C-F9F2-44CD-A2B1-EAB6468AFD42}" type="presOf" srcId="{DE70C668-083E-44AB-83D0-A2F8F4168ACF}" destId="{F2F21638-5026-4CAC-8F92-1B67585AC951}" srcOrd="0" destOrd="0" presId="urn:microsoft.com/office/officeart/2008/layout/LinedList"/>
    <dgm:cxn modelId="{26F4D280-DC58-4459-86E1-8F7B3AA7454C}" type="presOf" srcId="{C5CACCD8-EE9F-41E8-8C0A-3ACB8D9D41AB}" destId="{CA789382-8A61-4FC1-BFF9-5732330FC255}" srcOrd="0" destOrd="0" presId="urn:microsoft.com/office/officeart/2008/layout/LinedList"/>
    <dgm:cxn modelId="{179A96B0-2729-431C-96D6-1011DBF3CEFC}" srcId="{936B675D-8184-4859-A089-181CA4CECF05}" destId="{B83BAA13-9D63-488A-B521-F580E1DADF4E}" srcOrd="0" destOrd="0" parTransId="{8C98BDC1-8C47-4405-BD08-13023BF7F302}" sibTransId="{AF1CC632-327C-4A6A-AC52-0C51751E54A6}"/>
    <dgm:cxn modelId="{572C56DB-9068-41BD-81FB-33C9360243D7}" srcId="{936B675D-8184-4859-A089-181CA4CECF05}" destId="{C5CACCD8-EE9F-41E8-8C0A-3ACB8D9D41AB}" srcOrd="2" destOrd="0" parTransId="{DFA6237C-CE8A-4351-AFC1-587F980283BB}" sibTransId="{F2A2C570-B18D-4CE4-8032-401EAF7DADD8}"/>
    <dgm:cxn modelId="{E7F757F6-DD41-4FAA-B056-FBD750B5A247}" type="presOf" srcId="{936B675D-8184-4859-A089-181CA4CECF05}" destId="{90CF2880-3D68-4DF3-80FA-6035A6A6D330}" srcOrd="0" destOrd="0" presId="urn:microsoft.com/office/officeart/2008/layout/LinedList"/>
    <dgm:cxn modelId="{E036E612-7B57-4DF4-A73A-971A876C42D3}" type="presParOf" srcId="{90CF2880-3D68-4DF3-80FA-6035A6A6D330}" destId="{1C5E7403-5E66-46A8-9EAE-D77C9A23AB92}" srcOrd="0" destOrd="0" presId="urn:microsoft.com/office/officeart/2008/layout/LinedList"/>
    <dgm:cxn modelId="{E3B9009C-1F0F-41AC-8C84-D8E5F956ADAF}" type="presParOf" srcId="{90CF2880-3D68-4DF3-80FA-6035A6A6D330}" destId="{1B4231E1-15D8-449D-A2B2-47A8086B9ED5}" srcOrd="1" destOrd="0" presId="urn:microsoft.com/office/officeart/2008/layout/LinedList"/>
    <dgm:cxn modelId="{F64538D6-E201-4FBA-88F7-02DA548D465C}" type="presParOf" srcId="{1B4231E1-15D8-449D-A2B2-47A8086B9ED5}" destId="{9108FD67-13CF-4759-8454-6CACCB66291B}" srcOrd="0" destOrd="0" presId="urn:microsoft.com/office/officeart/2008/layout/LinedList"/>
    <dgm:cxn modelId="{D00D465B-532A-4F12-BBF0-33735461F9A6}" type="presParOf" srcId="{1B4231E1-15D8-449D-A2B2-47A8086B9ED5}" destId="{AD9DA095-2BDE-4410-9C8B-78FE585DB8DC}" srcOrd="1" destOrd="0" presId="urn:microsoft.com/office/officeart/2008/layout/LinedList"/>
    <dgm:cxn modelId="{154FFE93-06B6-4255-8229-148DA358FCC9}" type="presParOf" srcId="{90CF2880-3D68-4DF3-80FA-6035A6A6D330}" destId="{B5F5D3DD-88C0-436A-B162-8CF0A3EBB13A}" srcOrd="2" destOrd="0" presId="urn:microsoft.com/office/officeart/2008/layout/LinedList"/>
    <dgm:cxn modelId="{C9A7040B-64A2-4F72-916A-7EF3F96F2161}" type="presParOf" srcId="{90CF2880-3D68-4DF3-80FA-6035A6A6D330}" destId="{2D4D26F9-345B-4D54-A774-9C63E6B7BF29}" srcOrd="3" destOrd="0" presId="urn:microsoft.com/office/officeart/2008/layout/LinedList"/>
    <dgm:cxn modelId="{4EE12161-5530-4188-9C53-C8AB3E6E0953}" type="presParOf" srcId="{2D4D26F9-345B-4D54-A774-9C63E6B7BF29}" destId="{F2F21638-5026-4CAC-8F92-1B67585AC951}" srcOrd="0" destOrd="0" presId="urn:microsoft.com/office/officeart/2008/layout/LinedList"/>
    <dgm:cxn modelId="{F2E1F328-2C5A-4C3E-A293-27000CA6353A}" type="presParOf" srcId="{2D4D26F9-345B-4D54-A774-9C63E6B7BF29}" destId="{08A0A8BD-0329-42C1-A492-69BA9C03BFC5}" srcOrd="1" destOrd="0" presId="urn:microsoft.com/office/officeart/2008/layout/LinedList"/>
    <dgm:cxn modelId="{18438127-4DDF-4C3D-A73E-9F17224426CF}" type="presParOf" srcId="{90CF2880-3D68-4DF3-80FA-6035A6A6D330}" destId="{72199328-B34E-4F53-9B65-932FF3231497}" srcOrd="4" destOrd="0" presId="urn:microsoft.com/office/officeart/2008/layout/LinedList"/>
    <dgm:cxn modelId="{DE88348C-37D4-4F93-B55F-264BC7F5795F}" type="presParOf" srcId="{90CF2880-3D68-4DF3-80FA-6035A6A6D330}" destId="{92B44FDC-03AA-4AB0-8E66-88CB20DF2D70}" srcOrd="5" destOrd="0" presId="urn:microsoft.com/office/officeart/2008/layout/LinedList"/>
    <dgm:cxn modelId="{5428DBC1-7D79-4DB8-822D-CB4F6CD83E58}" type="presParOf" srcId="{92B44FDC-03AA-4AB0-8E66-88CB20DF2D70}" destId="{CA789382-8A61-4FC1-BFF9-5732330FC255}" srcOrd="0" destOrd="0" presId="urn:microsoft.com/office/officeart/2008/layout/LinedList"/>
    <dgm:cxn modelId="{A3480944-8BF5-4151-AF6E-36B4E938E4BE}" type="presParOf" srcId="{92B44FDC-03AA-4AB0-8E66-88CB20DF2D70}" destId="{E8B48E05-6F9E-4FF6-BCD1-7DAD6A354A6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F0D0F3-6365-4498-8A97-86D88B3B56F7}">
      <dsp:nvSpPr>
        <dsp:cNvPr id="0" name=""/>
        <dsp:cNvSpPr/>
      </dsp:nvSpPr>
      <dsp:spPr>
        <a:xfrm>
          <a:off x="0" y="1026773"/>
          <a:ext cx="6263640" cy="79150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To identify a professional scenario</a:t>
          </a:r>
          <a:endParaRPr lang="en-US" sz="3300" kern="1200"/>
        </a:p>
      </dsp:txBody>
      <dsp:txXfrm>
        <a:off x="38638" y="1065411"/>
        <a:ext cx="6186364" cy="714229"/>
      </dsp:txXfrm>
    </dsp:sp>
    <dsp:sp modelId="{517AA711-4402-4458-875B-CDE7A2CECDC1}">
      <dsp:nvSpPr>
        <dsp:cNvPr id="0" name=""/>
        <dsp:cNvSpPr/>
      </dsp:nvSpPr>
      <dsp:spPr>
        <a:xfrm>
          <a:off x="0" y="1913318"/>
          <a:ext cx="6263640" cy="791505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Evaluate theories</a:t>
          </a:r>
          <a:endParaRPr lang="en-US" sz="3300" kern="1200"/>
        </a:p>
      </dsp:txBody>
      <dsp:txXfrm>
        <a:off x="38638" y="1951956"/>
        <a:ext cx="6186364" cy="714229"/>
      </dsp:txXfrm>
    </dsp:sp>
    <dsp:sp modelId="{258AA124-F574-4B8B-9326-AE527E92D6C7}">
      <dsp:nvSpPr>
        <dsp:cNvPr id="0" name=""/>
        <dsp:cNvSpPr/>
      </dsp:nvSpPr>
      <dsp:spPr>
        <a:xfrm>
          <a:off x="0" y="2799864"/>
          <a:ext cx="6263640" cy="791505"/>
        </a:xfrm>
        <a:prstGeom prst="round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Peer review</a:t>
          </a:r>
          <a:endParaRPr lang="en-US" sz="3300" kern="1200"/>
        </a:p>
      </dsp:txBody>
      <dsp:txXfrm>
        <a:off x="38638" y="2838502"/>
        <a:ext cx="6186364" cy="714229"/>
      </dsp:txXfrm>
    </dsp:sp>
    <dsp:sp modelId="{B8B6A82C-9CD8-4974-95C7-23B10697E928}">
      <dsp:nvSpPr>
        <dsp:cNvPr id="0" name=""/>
        <dsp:cNvSpPr/>
      </dsp:nvSpPr>
      <dsp:spPr>
        <a:xfrm>
          <a:off x="0" y="3686409"/>
          <a:ext cx="6263640" cy="791505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What have we learned</a:t>
          </a:r>
          <a:endParaRPr lang="en-US" sz="3300" kern="1200"/>
        </a:p>
      </dsp:txBody>
      <dsp:txXfrm>
        <a:off x="38638" y="3725047"/>
        <a:ext cx="6186364" cy="71422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8EB056-C50E-4A1E-AC16-A1F2A620F597}">
      <dsp:nvSpPr>
        <dsp:cNvPr id="0" name=""/>
        <dsp:cNvSpPr/>
      </dsp:nvSpPr>
      <dsp:spPr>
        <a:xfrm>
          <a:off x="0" y="2687"/>
          <a:ext cx="626364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B222DD-13E8-4164-9632-EE4ACE8D2988}">
      <dsp:nvSpPr>
        <dsp:cNvPr id="0" name=""/>
        <dsp:cNvSpPr/>
      </dsp:nvSpPr>
      <dsp:spPr>
        <a:xfrm>
          <a:off x="0" y="2687"/>
          <a:ext cx="6263640" cy="18331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Outline a particular task in hoping to identify potential issues and improvements</a:t>
          </a:r>
          <a:endParaRPr lang="en-US" sz="3700" kern="1200"/>
        </a:p>
      </dsp:txBody>
      <dsp:txXfrm>
        <a:off x="0" y="2687"/>
        <a:ext cx="6263640" cy="1833104"/>
      </dsp:txXfrm>
    </dsp:sp>
    <dsp:sp modelId="{5B0986C4-735C-4E49-A80F-7A3FB33806CF}">
      <dsp:nvSpPr>
        <dsp:cNvPr id="0" name=""/>
        <dsp:cNvSpPr/>
      </dsp:nvSpPr>
      <dsp:spPr>
        <a:xfrm>
          <a:off x="0" y="1835791"/>
          <a:ext cx="626364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2C3B4C-336A-4C78-A5B9-CA5D024496B2}">
      <dsp:nvSpPr>
        <dsp:cNvPr id="0" name=""/>
        <dsp:cNvSpPr/>
      </dsp:nvSpPr>
      <dsp:spPr>
        <a:xfrm>
          <a:off x="0" y="1835791"/>
          <a:ext cx="6263640" cy="18331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Several different ways to facilitate reflection</a:t>
          </a:r>
          <a:endParaRPr lang="en-US" sz="3700" kern="1200"/>
        </a:p>
      </dsp:txBody>
      <dsp:txXfrm>
        <a:off x="0" y="1835791"/>
        <a:ext cx="6263640" cy="1833104"/>
      </dsp:txXfrm>
    </dsp:sp>
    <dsp:sp modelId="{B161898C-6603-4BD1-82E3-0C5AC77D682D}">
      <dsp:nvSpPr>
        <dsp:cNvPr id="0" name=""/>
        <dsp:cNvSpPr/>
      </dsp:nvSpPr>
      <dsp:spPr>
        <a:xfrm>
          <a:off x="0" y="3668896"/>
          <a:ext cx="626364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2F3519-C6B0-464F-97C8-BB21FF1C505F}">
      <dsp:nvSpPr>
        <dsp:cNvPr id="0" name=""/>
        <dsp:cNvSpPr/>
      </dsp:nvSpPr>
      <dsp:spPr>
        <a:xfrm>
          <a:off x="0" y="3668896"/>
          <a:ext cx="6263640" cy="18331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More academic approaches tov reflective practice involve the utilisation of models</a:t>
          </a:r>
          <a:endParaRPr lang="en-US" sz="3700" kern="1200"/>
        </a:p>
      </dsp:txBody>
      <dsp:txXfrm>
        <a:off x="0" y="3668896"/>
        <a:ext cx="6263640" cy="183310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5E7403-5E66-46A8-9EAE-D77C9A23AB92}">
      <dsp:nvSpPr>
        <dsp:cNvPr id="0" name=""/>
        <dsp:cNvSpPr/>
      </dsp:nvSpPr>
      <dsp:spPr>
        <a:xfrm>
          <a:off x="0" y="2492"/>
          <a:ext cx="64928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08FD67-13CF-4759-8454-6CACCB66291B}">
      <dsp:nvSpPr>
        <dsp:cNvPr id="0" name=""/>
        <dsp:cNvSpPr/>
      </dsp:nvSpPr>
      <dsp:spPr>
        <a:xfrm>
          <a:off x="0" y="2492"/>
          <a:ext cx="6492875" cy="1700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Write a reflective account of an experience you have had in your healthcare role whilst undertaking a professional task. </a:t>
          </a:r>
          <a:endParaRPr lang="en-US" sz="2800" kern="1200"/>
        </a:p>
      </dsp:txBody>
      <dsp:txXfrm>
        <a:off x="0" y="2492"/>
        <a:ext cx="6492875" cy="1700138"/>
      </dsp:txXfrm>
    </dsp:sp>
    <dsp:sp modelId="{B5F5D3DD-88C0-436A-B162-8CF0A3EBB13A}">
      <dsp:nvSpPr>
        <dsp:cNvPr id="0" name=""/>
        <dsp:cNvSpPr/>
      </dsp:nvSpPr>
      <dsp:spPr>
        <a:xfrm>
          <a:off x="0" y="1702630"/>
          <a:ext cx="6492875" cy="0"/>
        </a:xfrm>
        <a:prstGeom prst="line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F21638-5026-4CAC-8F92-1B67585AC951}">
      <dsp:nvSpPr>
        <dsp:cNvPr id="0" name=""/>
        <dsp:cNvSpPr/>
      </dsp:nvSpPr>
      <dsp:spPr>
        <a:xfrm>
          <a:off x="0" y="1702630"/>
          <a:ext cx="6492875" cy="1700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Any model of reflection may be utilised that you feel comfortable with.</a:t>
          </a:r>
          <a:endParaRPr lang="en-US" sz="2800" kern="1200"/>
        </a:p>
      </dsp:txBody>
      <dsp:txXfrm>
        <a:off x="0" y="1702630"/>
        <a:ext cx="6492875" cy="1700138"/>
      </dsp:txXfrm>
    </dsp:sp>
    <dsp:sp modelId="{72199328-B34E-4F53-9B65-932FF3231497}">
      <dsp:nvSpPr>
        <dsp:cNvPr id="0" name=""/>
        <dsp:cNvSpPr/>
      </dsp:nvSpPr>
      <dsp:spPr>
        <a:xfrm>
          <a:off x="0" y="3402769"/>
          <a:ext cx="6492875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789382-8A61-4FC1-BFF9-5732330FC255}">
      <dsp:nvSpPr>
        <dsp:cNvPr id="0" name=""/>
        <dsp:cNvSpPr/>
      </dsp:nvSpPr>
      <dsp:spPr>
        <a:xfrm>
          <a:off x="0" y="3402769"/>
          <a:ext cx="6492875" cy="1700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Ensure you include as much information and detail as possible to support the lessons that were learnt</a:t>
          </a:r>
          <a:endParaRPr lang="en-US" sz="2800" kern="1200"/>
        </a:p>
      </dsp:txBody>
      <dsp:txXfrm>
        <a:off x="0" y="3402769"/>
        <a:ext cx="6492875" cy="17001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libguides.library.qut.edu.au/IntroToNursing/nsb018/profskills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learn.solent.ac.uk/mod/book/view.php?id=2732&amp;chapterid=1112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oregon.pressbooks.pub/interpretingstudies/chapter/practice-the-necessary-preparation-for-working-with-people/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/3.0/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2A0E4E09-FC02-4ADC-951A-3FFA90B6FE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5" descr="A picture containing diagram&#10;&#10;Description automatically generated">
            <a:extLst>
              <a:ext uri="{FF2B5EF4-FFF2-40B4-BE49-F238E27FC236}">
                <a16:creationId xmlns:a16="http://schemas.microsoft.com/office/drawing/2014/main" id="{3D59C797-66E9-580F-D325-F9C4882BBE1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36275" r="1" b="13402"/>
          <a:stretch/>
        </p:blipFill>
        <p:spPr>
          <a:xfrm>
            <a:off x="3132160" y="1021"/>
            <a:ext cx="9059839" cy="685595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556100" y="1099671"/>
            <a:ext cx="4972511" cy="4719025"/>
          </a:xfrm>
        </p:spPr>
        <p:txBody>
          <a:bodyPr anchor="b">
            <a:normAutofit/>
          </a:bodyPr>
          <a:lstStyle/>
          <a:p>
            <a:pPr algn="l"/>
            <a:r>
              <a:rPr lang="en-GB" sz="6600">
                <a:cs typeface="Calibri Light"/>
              </a:rPr>
              <a:t>Reflective Practice</a:t>
            </a:r>
            <a:endParaRPr lang="en-GB" sz="66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556100" y="3939694"/>
            <a:ext cx="4972512" cy="2264710"/>
          </a:xfrm>
        </p:spPr>
        <p:txBody>
          <a:bodyPr>
            <a:normAutofit/>
          </a:bodyPr>
          <a:lstStyle/>
          <a:p>
            <a:pPr algn="l"/>
            <a:endParaRPr lang="en-GB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453FF84-60C1-4EA8-B49B-1B8C2D0C5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"/>
            <a:ext cx="5859484" cy="6857997"/>
          </a:xfrm>
          <a:custGeom>
            <a:avLst/>
            <a:gdLst>
              <a:gd name="connsiteX0" fmla="*/ 3198825 w 5859484"/>
              <a:gd name="connsiteY0" fmla="*/ 0 h 6857997"/>
              <a:gd name="connsiteX1" fmla="*/ 3962351 w 5859484"/>
              <a:gd name="connsiteY1" fmla="*/ 0 h 6857997"/>
              <a:gd name="connsiteX2" fmla="*/ 4129776 w 5859484"/>
              <a:gd name="connsiteY2" fmla="*/ 128761 h 6857997"/>
              <a:gd name="connsiteX3" fmla="*/ 5859484 w 5859484"/>
              <a:gd name="connsiteY3" fmla="*/ 3718209 h 6857997"/>
              <a:gd name="connsiteX4" fmla="*/ 4624700 w 5859484"/>
              <a:gd name="connsiteY4" fmla="*/ 6845880 h 6857997"/>
              <a:gd name="connsiteX5" fmla="*/ 4612896 w 5859484"/>
              <a:gd name="connsiteY5" fmla="*/ 6857997 h 6857997"/>
              <a:gd name="connsiteX6" fmla="*/ 4017658 w 5859484"/>
              <a:gd name="connsiteY6" fmla="*/ 6857997 h 6857997"/>
              <a:gd name="connsiteX7" fmla="*/ 4173230 w 5859484"/>
              <a:gd name="connsiteY7" fmla="*/ 6719623 h 6857997"/>
              <a:gd name="connsiteX8" fmla="*/ 5443583 w 5859484"/>
              <a:gd name="connsiteY8" fmla="*/ 3718209 h 6857997"/>
              <a:gd name="connsiteX9" fmla="*/ 3355352 w 5859484"/>
              <a:gd name="connsiteY9" fmla="*/ 88079 h 6857997"/>
              <a:gd name="connsiteX10" fmla="*/ 0 w 5859484"/>
              <a:gd name="connsiteY10" fmla="*/ 0 h 6857997"/>
              <a:gd name="connsiteX11" fmla="*/ 2941255 w 5859484"/>
              <a:gd name="connsiteY11" fmla="*/ 0 h 6857997"/>
              <a:gd name="connsiteX12" fmla="*/ 3117080 w 5859484"/>
              <a:gd name="connsiteY12" fmla="*/ 88129 h 6857997"/>
              <a:gd name="connsiteX13" fmla="*/ 5324754 w 5859484"/>
              <a:gd name="connsiteY13" fmla="*/ 3718209 h 6857997"/>
              <a:gd name="connsiteX14" fmla="*/ 4089206 w 5859484"/>
              <a:gd name="connsiteY14" fmla="*/ 6637392 h 6857997"/>
              <a:gd name="connsiteX15" fmla="*/ 3841183 w 5859484"/>
              <a:gd name="connsiteY15" fmla="*/ 6857997 h 6857997"/>
              <a:gd name="connsiteX16" fmla="*/ 0 w 5859484"/>
              <a:gd name="connsiteY16" fmla="*/ 6857997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859484" h="6857997">
                <a:moveTo>
                  <a:pt x="3198825" y="0"/>
                </a:moveTo>
                <a:lnTo>
                  <a:pt x="3962351" y="0"/>
                </a:lnTo>
                <a:lnTo>
                  <a:pt x="4129776" y="128761"/>
                </a:lnTo>
                <a:cubicBezTo>
                  <a:pt x="5186152" y="981944"/>
                  <a:pt x="5859484" y="2273123"/>
                  <a:pt x="5859484" y="3718209"/>
                </a:cubicBezTo>
                <a:cubicBezTo>
                  <a:pt x="5859484" y="4922447"/>
                  <a:pt x="5391893" y="6019805"/>
                  <a:pt x="4624700" y="6845880"/>
                </a:cubicBezTo>
                <a:lnTo>
                  <a:pt x="4612896" y="6857997"/>
                </a:lnTo>
                <a:lnTo>
                  <a:pt x="4017658" y="6857997"/>
                </a:lnTo>
                <a:lnTo>
                  <a:pt x="4173230" y="6719623"/>
                </a:lnTo>
                <a:cubicBezTo>
                  <a:pt x="4958119" y="5951494"/>
                  <a:pt x="5443583" y="4890334"/>
                  <a:pt x="5443583" y="3718209"/>
                </a:cubicBezTo>
                <a:cubicBezTo>
                  <a:pt x="5443583" y="2179795"/>
                  <a:pt x="4607295" y="832535"/>
                  <a:pt x="3355352" y="88079"/>
                </a:cubicBezTo>
                <a:close/>
                <a:moveTo>
                  <a:pt x="0" y="0"/>
                </a:moveTo>
                <a:lnTo>
                  <a:pt x="2941255" y="0"/>
                </a:lnTo>
                <a:lnTo>
                  <a:pt x="3117080" y="88129"/>
                </a:lnTo>
                <a:cubicBezTo>
                  <a:pt x="4432070" y="787221"/>
                  <a:pt x="5324754" y="2150692"/>
                  <a:pt x="5324754" y="3718209"/>
                </a:cubicBezTo>
                <a:cubicBezTo>
                  <a:pt x="5324754" y="4858221"/>
                  <a:pt x="4852591" y="5890308"/>
                  <a:pt x="4089206" y="6637392"/>
                </a:cubicBezTo>
                <a:lnTo>
                  <a:pt x="3841183" y="6857997"/>
                </a:lnTo>
                <a:lnTo>
                  <a:pt x="0" y="6857997"/>
                </a:lnTo>
                <a:close/>
              </a:path>
            </a:pathLst>
          </a:custGeom>
          <a:solidFill>
            <a:schemeClr val="tx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FDBC135-0377-D4A8-8749-CBAF486BB72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502" r="30834"/>
          <a:stretch/>
        </p:blipFill>
        <p:spPr>
          <a:xfrm>
            <a:off x="1" y="2"/>
            <a:ext cx="6095695" cy="6857997"/>
          </a:xfrm>
          <a:custGeom>
            <a:avLst/>
            <a:gdLst/>
            <a:ahLst/>
            <a:cxnLst/>
            <a:rect l="l" t="t" r="r" b="b"/>
            <a:pathLst>
              <a:path w="6095695" h="6857997">
                <a:moveTo>
                  <a:pt x="3435036" y="0"/>
                </a:moveTo>
                <a:lnTo>
                  <a:pt x="4198562" y="0"/>
                </a:lnTo>
                <a:lnTo>
                  <a:pt x="4365987" y="128761"/>
                </a:lnTo>
                <a:cubicBezTo>
                  <a:pt x="5422363" y="981944"/>
                  <a:pt x="6095695" y="2273123"/>
                  <a:pt x="6095695" y="3718209"/>
                </a:cubicBezTo>
                <a:cubicBezTo>
                  <a:pt x="6095695" y="4922447"/>
                  <a:pt x="5628104" y="6019805"/>
                  <a:pt x="4860911" y="6845880"/>
                </a:cubicBezTo>
                <a:lnTo>
                  <a:pt x="4849107" y="6857997"/>
                </a:lnTo>
                <a:lnTo>
                  <a:pt x="4253869" y="6857997"/>
                </a:lnTo>
                <a:lnTo>
                  <a:pt x="4409441" y="6719623"/>
                </a:lnTo>
                <a:cubicBezTo>
                  <a:pt x="5194330" y="5951494"/>
                  <a:pt x="5679794" y="4890334"/>
                  <a:pt x="5679794" y="3718209"/>
                </a:cubicBezTo>
                <a:cubicBezTo>
                  <a:pt x="5679794" y="2179795"/>
                  <a:pt x="4843506" y="832535"/>
                  <a:pt x="3591563" y="88079"/>
                </a:cubicBezTo>
                <a:close/>
                <a:moveTo>
                  <a:pt x="0" y="0"/>
                </a:moveTo>
                <a:lnTo>
                  <a:pt x="3177466" y="0"/>
                </a:lnTo>
                <a:lnTo>
                  <a:pt x="3353291" y="88129"/>
                </a:lnTo>
                <a:cubicBezTo>
                  <a:pt x="4668281" y="787221"/>
                  <a:pt x="5560965" y="2150692"/>
                  <a:pt x="5560965" y="3718209"/>
                </a:cubicBezTo>
                <a:cubicBezTo>
                  <a:pt x="5560965" y="4858221"/>
                  <a:pt x="5088802" y="5890308"/>
                  <a:pt x="4325417" y="6637392"/>
                </a:cubicBezTo>
                <a:lnTo>
                  <a:pt x="4077394" y="6857997"/>
                </a:lnTo>
                <a:lnTo>
                  <a:pt x="0" y="6857997"/>
                </a:ln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AF4F8EE-1C0F-6A51-5429-3EF6A8D3190C}"/>
              </a:ext>
            </a:extLst>
          </p:cNvPr>
          <p:cNvSpPr txBox="1"/>
          <p:nvPr/>
        </p:nvSpPr>
        <p:spPr>
          <a:xfrm>
            <a:off x="9737481" y="6656924"/>
            <a:ext cx="2454518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D5BAF9-F26B-8FFE-E867-74AFA78C14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GB" sz="6000">
                <a:solidFill>
                  <a:schemeClr val="bg1"/>
                </a:solidFill>
                <a:cs typeface="Calibri Light"/>
              </a:rPr>
              <a:t>Aims &amp; Objectives</a:t>
            </a:r>
            <a:endParaRPr lang="en-GB" sz="6000">
              <a:solidFill>
                <a:schemeClr val="bg1"/>
              </a:solidFill>
            </a:endParaRP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BD64DB00-1377-F9FE-ED39-E277E06D300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30019929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265660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F252CA-E786-6954-47A8-7E49182F6C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GB" sz="6000">
                <a:solidFill>
                  <a:schemeClr val="bg1"/>
                </a:solidFill>
                <a:cs typeface="Calibri Light"/>
              </a:rPr>
              <a:t>Reflective Practice</a:t>
            </a:r>
            <a:endParaRPr lang="en-GB" sz="600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F76426A-90B2-A13D-60E8-4F5329A68FA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58146937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715397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FA69AAE0-49D5-4C8B-8BA2-55898C00E0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5" descr="8 Reasons Why Reflection is Important in Recovery and How to Do It ...">
            <a:extLst>
              <a:ext uri="{FF2B5EF4-FFF2-40B4-BE49-F238E27FC236}">
                <a16:creationId xmlns:a16="http://schemas.microsoft.com/office/drawing/2014/main" id="{C2E871C0-B8FF-66E8-6871-AFD6255F131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052" r="11548"/>
          <a:stretch/>
        </p:blipFill>
        <p:spPr>
          <a:xfrm>
            <a:off x="-4" y="-4"/>
            <a:ext cx="7534640" cy="6857984"/>
          </a:xfrm>
          <a:custGeom>
            <a:avLst/>
            <a:gdLst/>
            <a:ahLst/>
            <a:cxnLst/>
            <a:rect l="l" t="t" r="r" b="b"/>
            <a:pathLst>
              <a:path w="7534640" h="6857984">
                <a:moveTo>
                  <a:pt x="0" y="0"/>
                </a:moveTo>
                <a:lnTo>
                  <a:pt x="7534640" y="0"/>
                </a:lnTo>
                <a:lnTo>
                  <a:pt x="7534640" y="3832811"/>
                </a:lnTo>
                <a:lnTo>
                  <a:pt x="7344853" y="3826712"/>
                </a:lnTo>
                <a:cubicBezTo>
                  <a:pt x="7344853" y="3826712"/>
                  <a:pt x="7341511" y="3826712"/>
                  <a:pt x="7341511" y="3826712"/>
                </a:cubicBezTo>
                <a:cubicBezTo>
                  <a:pt x="7274667" y="3823370"/>
                  <a:pt x="7211169" y="3823370"/>
                  <a:pt x="7144324" y="3820027"/>
                </a:cubicBezTo>
                <a:cubicBezTo>
                  <a:pt x="6913719" y="3820027"/>
                  <a:pt x="6683113" y="3820027"/>
                  <a:pt x="6455848" y="3820027"/>
                </a:cubicBezTo>
                <a:cubicBezTo>
                  <a:pt x="6231926" y="3910265"/>
                  <a:pt x="5987951" y="3833396"/>
                  <a:pt x="5767372" y="3903581"/>
                </a:cubicBezTo>
                <a:cubicBezTo>
                  <a:pt x="5533423" y="3900239"/>
                  <a:pt x="5312845" y="3970423"/>
                  <a:pt x="5082238" y="4000503"/>
                </a:cubicBezTo>
                <a:cubicBezTo>
                  <a:pt x="4908446" y="4013871"/>
                  <a:pt x="4731314" y="3997160"/>
                  <a:pt x="4570892" y="4067345"/>
                </a:cubicBezTo>
                <a:cubicBezTo>
                  <a:pt x="4447233" y="4124161"/>
                  <a:pt x="4350312" y="4197688"/>
                  <a:pt x="4483996" y="4348083"/>
                </a:cubicBezTo>
                <a:cubicBezTo>
                  <a:pt x="4644419" y="4344742"/>
                  <a:pt x="4627708" y="4598742"/>
                  <a:pt x="4788129" y="4561979"/>
                </a:cubicBezTo>
                <a:cubicBezTo>
                  <a:pt x="4754709" y="4678954"/>
                  <a:pt x="4641076" y="4618795"/>
                  <a:pt x="4600971" y="4705690"/>
                </a:cubicBezTo>
                <a:cubicBezTo>
                  <a:pt x="4684524" y="4779217"/>
                  <a:pt x="4844945" y="4725744"/>
                  <a:pt x="4871683" y="4879480"/>
                </a:cubicBezTo>
                <a:cubicBezTo>
                  <a:pt x="4838262" y="5039902"/>
                  <a:pt x="4945210" y="5019849"/>
                  <a:pt x="5032105" y="5029876"/>
                </a:cubicBezTo>
                <a:cubicBezTo>
                  <a:pt x="5239317" y="5049930"/>
                  <a:pt x="5439843" y="5063297"/>
                  <a:pt x="5643713" y="5096719"/>
                </a:cubicBezTo>
                <a:cubicBezTo>
                  <a:pt x="5693844" y="5106745"/>
                  <a:pt x="5810819" y="5083350"/>
                  <a:pt x="5800794" y="5186956"/>
                </a:cubicBezTo>
                <a:cubicBezTo>
                  <a:pt x="5790767" y="5270508"/>
                  <a:pt x="5700529" y="5240431"/>
                  <a:pt x="5643713" y="5243772"/>
                </a:cubicBezTo>
                <a:cubicBezTo>
                  <a:pt x="5329553" y="5283879"/>
                  <a:pt x="5012052" y="5220378"/>
                  <a:pt x="4701235" y="5223719"/>
                </a:cubicBezTo>
                <a:cubicBezTo>
                  <a:pt x="4664472" y="5223719"/>
                  <a:pt x="4657787" y="5334009"/>
                  <a:pt x="4577576" y="5297246"/>
                </a:cubicBezTo>
                <a:cubicBezTo>
                  <a:pt x="4788129" y="5397510"/>
                  <a:pt x="5767372" y="5424248"/>
                  <a:pt x="6094900" y="5477721"/>
                </a:cubicBezTo>
                <a:cubicBezTo>
                  <a:pt x="5754004" y="5858724"/>
                  <a:pt x="5429817" y="5628117"/>
                  <a:pt x="5159105" y="5842012"/>
                </a:cubicBezTo>
                <a:cubicBezTo>
                  <a:pt x="5159105" y="5842012"/>
                  <a:pt x="5212580" y="5842012"/>
                  <a:pt x="5443187" y="5912197"/>
                </a:cubicBezTo>
                <a:cubicBezTo>
                  <a:pt x="5627002" y="5969012"/>
                  <a:pt x="5536765" y="6049223"/>
                  <a:pt x="6001321" y="6202962"/>
                </a:cubicBezTo>
                <a:cubicBezTo>
                  <a:pt x="5824188" y="6253093"/>
                  <a:pt x="5593581" y="6156172"/>
                  <a:pt x="5506685" y="6416857"/>
                </a:cubicBezTo>
                <a:cubicBezTo>
                  <a:pt x="5643713" y="6463648"/>
                  <a:pt x="5807477" y="6420200"/>
                  <a:pt x="5904398" y="6543858"/>
                </a:cubicBezTo>
                <a:cubicBezTo>
                  <a:pt x="5934478" y="6580622"/>
                  <a:pt x="5964557" y="6604017"/>
                  <a:pt x="6001321" y="6624068"/>
                </a:cubicBezTo>
                <a:cubicBezTo>
                  <a:pt x="5984612" y="6630754"/>
                  <a:pt x="5964557" y="6637437"/>
                  <a:pt x="5951188" y="6644121"/>
                </a:cubicBezTo>
                <a:cubicBezTo>
                  <a:pt x="5977925" y="6667518"/>
                  <a:pt x="6663060" y="6794517"/>
                  <a:pt x="6836850" y="6797860"/>
                </a:cubicBezTo>
                <a:cubicBezTo>
                  <a:pt x="6761652" y="6822926"/>
                  <a:pt x="6636845" y="6844075"/>
                  <a:pt x="6553814" y="6856412"/>
                </a:cubicBezTo>
                <a:lnTo>
                  <a:pt x="6542822" y="6857984"/>
                </a:lnTo>
                <a:lnTo>
                  <a:pt x="0" y="6857984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361155D-EBC8-DE01-6D67-5A0113C06B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3650" y="3962400"/>
            <a:ext cx="5505814" cy="16904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Models of reflection are there?</a:t>
            </a:r>
          </a:p>
        </p:txBody>
      </p:sp>
      <p:pic>
        <p:nvPicPr>
          <p:cNvPr id="5" name="Picture 4" descr="A honeycomb glass surface">
            <a:extLst>
              <a:ext uri="{FF2B5EF4-FFF2-40B4-BE49-F238E27FC236}">
                <a16:creationId xmlns:a16="http://schemas.microsoft.com/office/drawing/2014/main" id="{EEEC38E4-860F-CE1F-D745-869B2506746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413" r="3456" b="3"/>
          <a:stretch/>
        </p:blipFill>
        <p:spPr>
          <a:xfrm>
            <a:off x="7653541" y="6"/>
            <a:ext cx="4538463" cy="3877247"/>
          </a:xfrm>
          <a:custGeom>
            <a:avLst/>
            <a:gdLst/>
            <a:ahLst/>
            <a:cxnLst/>
            <a:rect l="l" t="t" r="r" b="b"/>
            <a:pathLst>
              <a:path w="4538463" h="3877247">
                <a:moveTo>
                  <a:pt x="0" y="0"/>
                </a:moveTo>
                <a:lnTo>
                  <a:pt x="4538463" y="0"/>
                </a:lnTo>
                <a:lnTo>
                  <a:pt x="4538463" y="3437173"/>
                </a:lnTo>
                <a:lnTo>
                  <a:pt x="4530710" y="3429000"/>
                </a:lnTo>
                <a:cubicBezTo>
                  <a:pt x="4370289" y="3495842"/>
                  <a:pt x="4239946" y="3686344"/>
                  <a:pt x="4056129" y="3636211"/>
                </a:cubicBezTo>
                <a:cubicBezTo>
                  <a:pt x="3872313" y="3589422"/>
                  <a:pt x="3788760" y="3830055"/>
                  <a:pt x="3618310" y="3756528"/>
                </a:cubicBezTo>
                <a:cubicBezTo>
                  <a:pt x="3394389" y="3823371"/>
                  <a:pt x="3163783" y="3823371"/>
                  <a:pt x="2933176" y="3810002"/>
                </a:cubicBezTo>
                <a:cubicBezTo>
                  <a:pt x="2702570" y="3840081"/>
                  <a:pt x="2471962" y="3873503"/>
                  <a:pt x="2238015" y="3850107"/>
                </a:cubicBezTo>
                <a:cubicBezTo>
                  <a:pt x="2007408" y="3870161"/>
                  <a:pt x="1783486" y="3883529"/>
                  <a:pt x="1552880" y="3863476"/>
                </a:cubicBezTo>
                <a:cubicBezTo>
                  <a:pt x="1322274" y="3886870"/>
                  <a:pt x="1091667" y="3876844"/>
                  <a:pt x="864402" y="3860134"/>
                </a:cubicBezTo>
                <a:cubicBezTo>
                  <a:pt x="757455" y="3860134"/>
                  <a:pt x="653849" y="3856792"/>
                  <a:pt x="546902" y="3856792"/>
                </a:cubicBezTo>
                <a:cubicBezTo>
                  <a:pt x="404861" y="3850108"/>
                  <a:pt x="262821" y="3845095"/>
                  <a:pt x="120363" y="3840499"/>
                </a:cubicBezTo>
                <a:lnTo>
                  <a:pt x="0" y="3836632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530987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C161BF-9070-71CD-29D5-6C636497B3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Models of reflection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D916A8-738E-CF0D-D768-695AA3545E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 err="1">
                <a:cs typeface="Calibri"/>
              </a:rPr>
              <a:t>Kolbs</a:t>
            </a:r>
            <a:r>
              <a:rPr lang="en-GB" dirty="0">
                <a:cs typeface="Calibri"/>
              </a:rPr>
              <a:t> cycle – found mainly in the education sector, utilised mainly for </a:t>
            </a:r>
            <a:r>
              <a:rPr lang="en-GB" dirty="0" err="1">
                <a:cs typeface="Calibri"/>
              </a:rPr>
              <a:t>experimetal</a:t>
            </a:r>
            <a:r>
              <a:rPr lang="en-GB" dirty="0">
                <a:cs typeface="Calibri"/>
              </a:rPr>
              <a:t> learning for teachers</a:t>
            </a:r>
          </a:p>
          <a:p>
            <a:r>
              <a:rPr lang="en-GB" dirty="0">
                <a:cs typeface="Calibri"/>
              </a:rPr>
              <a:t>Gibbs cycle – Similar to </a:t>
            </a:r>
            <a:r>
              <a:rPr lang="en-GB" dirty="0" err="1">
                <a:cs typeface="Calibri"/>
              </a:rPr>
              <a:t>Kolbs</a:t>
            </a:r>
            <a:r>
              <a:rPr lang="en-GB" dirty="0">
                <a:cs typeface="Calibri"/>
              </a:rPr>
              <a:t> cycle however utilised more generically </a:t>
            </a:r>
          </a:p>
          <a:p>
            <a:r>
              <a:rPr lang="en-GB" dirty="0">
                <a:cs typeface="Calibri"/>
              </a:rPr>
              <a:t>John's model – Condensed form of Gibbs cycle, mostly utilised in Healthcare. Particularly for nurses initiating reflective practice</a:t>
            </a:r>
          </a:p>
          <a:p>
            <a:r>
              <a:rPr lang="en-GB" dirty="0">
                <a:cs typeface="Calibri"/>
              </a:rPr>
              <a:t>Schon's model – Similar to John's model</a:t>
            </a:r>
          </a:p>
          <a:p>
            <a:endParaRPr lang="en-GB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011267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707FC24-6981-43D9-B525-C7832BA22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11449"/>
            <a:ext cx="4332307" cy="6179552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E63BA1-17AE-F390-3945-C72F3581D9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2950" y="742951"/>
            <a:ext cx="3476625" cy="49625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Kolbs cycle</a:t>
            </a:r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FBE049F1-755F-347D-717D-59E53DE5E52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153822" y="959008"/>
            <a:ext cx="6553545" cy="494792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EA36D08-E5E6-C542-54F5-9ACC4AF9045B}"/>
              </a:ext>
            </a:extLst>
          </p:cNvPr>
          <p:cNvSpPr txBox="1"/>
          <p:nvPr/>
        </p:nvSpPr>
        <p:spPr>
          <a:xfrm>
            <a:off x="9252849" y="5706879"/>
            <a:ext cx="2454518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7334679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4">
            <a:extLst>
              <a:ext uri="{FF2B5EF4-FFF2-40B4-BE49-F238E27FC236}">
                <a16:creationId xmlns:a16="http://schemas.microsoft.com/office/drawing/2014/main" id="{A57A8FF7-9666-4356-A84B-183FDAE823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8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D26AC7-F818-B294-B6E9-12AA489153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07" y="640081"/>
            <a:ext cx="3377183" cy="3681976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5400">
                <a:solidFill>
                  <a:schemeClr val="bg1"/>
                </a:solidFill>
              </a:rPr>
              <a:t>Gibbs cycle</a:t>
            </a:r>
          </a:p>
        </p:txBody>
      </p:sp>
      <p:pic>
        <p:nvPicPr>
          <p:cNvPr id="9" name="Picture 9" descr="Diagram&#10;&#10;Description automatically generated">
            <a:extLst>
              <a:ext uri="{FF2B5EF4-FFF2-40B4-BE49-F238E27FC236}">
                <a16:creationId xmlns:a16="http://schemas.microsoft.com/office/drawing/2014/main" id="{0C5717A7-D819-6993-A607-9691994A3CE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4576" r="21950" b="-1"/>
          <a:stretch/>
        </p:blipFill>
        <p:spPr>
          <a:xfrm>
            <a:off x="4654297" y="10"/>
            <a:ext cx="7537704" cy="685799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3AE3035-360D-3B8C-62FA-62993C865588}"/>
              </a:ext>
            </a:extLst>
          </p:cNvPr>
          <p:cNvSpPr txBox="1"/>
          <p:nvPr/>
        </p:nvSpPr>
        <p:spPr>
          <a:xfrm>
            <a:off x="9857708" y="6657945"/>
            <a:ext cx="2334292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8176609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9C02875-D457-4487-AAF9-C9DA51EED3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47951" y="0"/>
            <a:ext cx="489999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9EB32B-3178-81ED-EBED-8AA973646C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88808" y="585216"/>
            <a:ext cx="3364992" cy="373989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7200" b="1">
                <a:solidFill>
                  <a:schemeClr val="bg1"/>
                </a:solidFill>
              </a:rPr>
              <a:t>John's</a:t>
            </a:r>
            <a:r>
              <a:rPr lang="en-US" sz="7200" b="1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model</a:t>
            </a:r>
          </a:p>
        </p:txBody>
      </p:sp>
      <p:pic>
        <p:nvPicPr>
          <p:cNvPr id="4" name="Picture 4" descr="Johns' Model Of Reflection - Best Way To Understand It In 2022 ...">
            <a:extLst>
              <a:ext uri="{FF2B5EF4-FFF2-40B4-BE49-F238E27FC236}">
                <a16:creationId xmlns:a16="http://schemas.microsoft.com/office/drawing/2014/main" id="{5D10EE6E-E1E1-64C3-F960-A25DB5C2333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14173" y="661226"/>
            <a:ext cx="6298462" cy="54166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12601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Color Cover">
            <a:extLst>
              <a:ext uri="{FF2B5EF4-FFF2-40B4-BE49-F238E27FC236}">
                <a16:creationId xmlns:a16="http://schemas.microsoft.com/office/drawing/2014/main" id="{8B2B1708-8CE4-4A20-94F5-55118AE2CB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Color">
            <a:extLst>
              <a:ext uri="{FF2B5EF4-FFF2-40B4-BE49-F238E27FC236}">
                <a16:creationId xmlns:a16="http://schemas.microsoft.com/office/drawing/2014/main" id="{8B4AF456-0671-432E-AD5B-FFAF8D6461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PPT - Reflective Practice PowerPoint Presentation - ID:414503">
            <a:extLst>
              <a:ext uri="{FF2B5EF4-FFF2-40B4-BE49-F238E27FC236}">
                <a16:creationId xmlns:a16="http://schemas.microsoft.com/office/drawing/2014/main" id="{2678617A-7A87-47DD-DB20-B2485B0DCC8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2503" r="-1" b="12478"/>
          <a:stretch/>
        </p:blipFill>
        <p:spPr>
          <a:xfrm>
            <a:off x="-3049" y="10"/>
            <a:ext cx="12188952" cy="6857990"/>
          </a:xfrm>
          <a:prstGeom prst="rect">
            <a:avLst/>
          </a:prstGeom>
        </p:spPr>
      </p:pic>
      <p:grpSp>
        <p:nvGrpSpPr>
          <p:cNvPr id="35" name="Group 23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9921996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37C9103-378F-42F8-3F8F-6D955A737A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0" y="685800"/>
            <a:ext cx="2780271" cy="5105400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  <a:cs typeface="Calibri Light"/>
              </a:rPr>
              <a:t>Exercise part 1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557115D-CC4E-9D2F-7D6E-94EF4F0EAA2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16893337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765689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Glasses on top of a book">
            <a:extLst>
              <a:ext uri="{FF2B5EF4-FFF2-40B4-BE49-F238E27FC236}">
                <a16:creationId xmlns:a16="http://schemas.microsoft.com/office/drawing/2014/main" id="{21208EAA-A368-E970-8148-81D2FE9D9A7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191" r="38059" b="10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624D8376-6E48-4B62-8469-E3BC5ED6A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1" y="0"/>
            <a:ext cx="7556409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11C0B8-87F0-CC9E-2942-3547BEB3E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269832"/>
            <a:ext cx="6586491" cy="914603"/>
          </a:xfrm>
        </p:spPr>
        <p:txBody>
          <a:bodyPr>
            <a:normAutofit/>
          </a:bodyPr>
          <a:lstStyle/>
          <a:p>
            <a:r>
              <a:rPr lang="en-GB" sz="5400">
                <a:solidFill>
                  <a:schemeClr val="bg1"/>
                </a:solidFill>
                <a:cs typeface="Calibri Light"/>
              </a:rPr>
              <a:t>Exercise part two</a:t>
            </a:r>
            <a:endParaRPr lang="en-GB" sz="540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FDD276-B6CE-3E20-3808-16E7359763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1130061"/>
            <a:ext cx="6586489" cy="562572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>
                <a:solidFill>
                  <a:schemeClr val="accent1">
                    <a:lumMod val="20000"/>
                    <a:lumOff val="80000"/>
                  </a:schemeClr>
                </a:solidFill>
                <a:cs typeface="Calibri"/>
              </a:rPr>
              <a:t>On completion of your reflective element please provide your work to another student within the class.</a:t>
            </a:r>
          </a:p>
          <a:p>
            <a:r>
              <a:rPr lang="en-GB">
                <a:solidFill>
                  <a:schemeClr val="accent1">
                    <a:lumMod val="20000"/>
                    <a:lumOff val="80000"/>
                  </a:schemeClr>
                </a:solidFill>
                <a:cs typeface="Calibri"/>
              </a:rPr>
              <a:t>Attempt to ensure that this person did not experience the same experience as you</a:t>
            </a:r>
          </a:p>
          <a:p>
            <a:r>
              <a:rPr lang="en-GB">
                <a:solidFill>
                  <a:schemeClr val="accent1">
                    <a:lumMod val="20000"/>
                    <a:lumOff val="80000"/>
                  </a:schemeClr>
                </a:solidFill>
                <a:cs typeface="Calibri"/>
              </a:rPr>
              <a:t>The job of the peer is to identify the following from your paper:</a:t>
            </a:r>
          </a:p>
          <a:p>
            <a:r>
              <a:rPr lang="en-GB">
                <a:solidFill>
                  <a:schemeClr val="accent1">
                    <a:lumMod val="20000"/>
                    <a:lumOff val="80000"/>
                  </a:schemeClr>
                </a:solidFill>
                <a:cs typeface="Calibri"/>
              </a:rPr>
              <a:t>Overall task has been undertaken</a:t>
            </a:r>
          </a:p>
          <a:p>
            <a:r>
              <a:rPr lang="en-GB">
                <a:solidFill>
                  <a:schemeClr val="accent1">
                    <a:lumMod val="20000"/>
                    <a:lumOff val="80000"/>
                  </a:schemeClr>
                </a:solidFill>
                <a:cs typeface="Calibri"/>
              </a:rPr>
              <a:t>Important parameters of the task</a:t>
            </a:r>
          </a:p>
          <a:p>
            <a:r>
              <a:rPr lang="en-GB">
                <a:solidFill>
                  <a:schemeClr val="accent1">
                    <a:lumMod val="20000"/>
                    <a:lumOff val="80000"/>
                  </a:schemeClr>
                </a:solidFill>
                <a:cs typeface="Calibri"/>
              </a:rPr>
              <a:t>Beneficial and detrimental impacts</a:t>
            </a:r>
          </a:p>
          <a:p>
            <a:r>
              <a:rPr lang="en-GB">
                <a:solidFill>
                  <a:schemeClr val="accent1">
                    <a:lumMod val="20000"/>
                    <a:lumOff val="80000"/>
                  </a:schemeClr>
                </a:solidFill>
                <a:cs typeface="Calibri"/>
              </a:rPr>
              <a:t>Overall outcome</a:t>
            </a:r>
          </a:p>
          <a:p>
            <a:r>
              <a:rPr lang="en-GB">
                <a:solidFill>
                  <a:schemeClr val="accent1">
                    <a:lumMod val="20000"/>
                    <a:lumOff val="80000"/>
                  </a:schemeClr>
                </a:solidFill>
                <a:cs typeface="Calibri"/>
              </a:rPr>
              <a:t>What should be changed</a:t>
            </a:r>
          </a:p>
          <a:p>
            <a:pPr marL="0" indent="0">
              <a:buNone/>
            </a:pPr>
            <a:endParaRPr lang="en-GB" sz="1700">
              <a:solidFill>
                <a:schemeClr val="accent1">
                  <a:lumMod val="20000"/>
                  <a:lumOff val="80000"/>
                </a:schemeClr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679513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0DC09C-C1A1-2958-EA9B-D40BD48D16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6"/>
            <a:ext cx="6586491" cy="1676603"/>
          </a:xfrm>
        </p:spPr>
        <p:txBody>
          <a:bodyPr>
            <a:normAutofit/>
          </a:bodyPr>
          <a:lstStyle/>
          <a:p>
            <a:r>
              <a:rPr lang="en-GB" sz="5400">
                <a:cs typeface="Calibri Light"/>
              </a:rPr>
              <a:t>Exercise part 3</a:t>
            </a:r>
            <a:endParaRPr lang="en-GB" sz="5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E38B9D-1C8B-616F-43B6-CF74814839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>
                <a:cs typeface="Calibri"/>
              </a:rPr>
              <a:t>From the recommendations that have been given back to you, now you are to create a method to test the impact of these changes. </a:t>
            </a:r>
          </a:p>
          <a:p>
            <a:r>
              <a:rPr lang="en-GB">
                <a:cs typeface="Calibri"/>
              </a:rPr>
              <a:t>Take into consideration limitations, constraints imposed in addition to any further measures required in their implementation.</a:t>
            </a:r>
          </a:p>
          <a:p>
            <a:r>
              <a:rPr lang="en-GB">
                <a:cs typeface="Calibri"/>
              </a:rPr>
              <a:t>This exercise should lead you to identifying an appropriate means of measuring also </a:t>
            </a:r>
          </a:p>
        </p:txBody>
      </p:sp>
      <p:pic>
        <p:nvPicPr>
          <p:cNvPr id="5" name="Picture 4" descr="Graph on document with pen">
            <a:extLst>
              <a:ext uri="{FF2B5EF4-FFF2-40B4-BE49-F238E27FC236}">
                <a16:creationId xmlns:a16="http://schemas.microsoft.com/office/drawing/2014/main" id="{C8446374-0B9D-CDEE-261D-29307513520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467" r="20414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5039645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Reflective Practice</vt:lpstr>
      <vt:lpstr>Aims &amp; Objectives</vt:lpstr>
      <vt:lpstr>Reflective Practice</vt:lpstr>
      <vt:lpstr>What Models of reflection are there?</vt:lpstr>
      <vt:lpstr>Models of reflection</vt:lpstr>
      <vt:lpstr>Kolbs cycle</vt:lpstr>
      <vt:lpstr>Gibbs cycle</vt:lpstr>
      <vt:lpstr>John's model</vt:lpstr>
      <vt:lpstr>PowerPoint Presentation</vt:lpstr>
      <vt:lpstr>Exercise part 1</vt:lpstr>
      <vt:lpstr>Exercise part two</vt:lpstr>
      <vt:lpstr>Exercise part 3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4</cp:revision>
  <dcterms:created xsi:type="dcterms:W3CDTF">2023-03-10T12:43:56Z</dcterms:created>
  <dcterms:modified xsi:type="dcterms:W3CDTF">2023-03-13T09:22:38Z</dcterms:modified>
</cp:coreProperties>
</file>