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90" d="100"/>
          <a:sy n="90" d="100"/>
        </p:scale>
        <p:origin x="398"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presProps" Target="presProps.xml" /><Relationship Id="rId5" Type="http://schemas.openxmlformats.org/officeDocument/2006/relationships/slide" Target="slides/slide4.xml" /><Relationship Id="rId4" Type="http://schemas.openxmlformats.org/officeDocument/2006/relationships/slide" Target="slides/slide3.xml" /><Relationship Id="rId9"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2F866-F169-11A2-5810-C3568E29BD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76E217-0E14-F9FD-74E5-257C3F7D75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A57609-0967-5884-00DB-E5CFEF740D91}"/>
              </a:ext>
            </a:extLst>
          </p:cNvPr>
          <p:cNvSpPr>
            <a:spLocks noGrp="1"/>
          </p:cNvSpPr>
          <p:nvPr>
            <p:ph type="dt" sz="half" idx="10"/>
          </p:nvPr>
        </p:nvSpPr>
        <p:spPr/>
        <p:txBody>
          <a:bodyPr/>
          <a:lstStyle/>
          <a:p>
            <a:fld id="{AF6D6C7C-9C52-4432-985C-3080FEA64FBA}" type="datetimeFigureOut">
              <a:rPr lang="en-GB" smtClean="0"/>
              <a:t>01/03/2026</a:t>
            </a:fld>
            <a:endParaRPr lang="en-GB"/>
          </a:p>
        </p:txBody>
      </p:sp>
      <p:sp>
        <p:nvSpPr>
          <p:cNvPr id="5" name="Footer Placeholder 4">
            <a:extLst>
              <a:ext uri="{FF2B5EF4-FFF2-40B4-BE49-F238E27FC236}">
                <a16:creationId xmlns:a16="http://schemas.microsoft.com/office/drawing/2014/main" id="{6649FD25-93B8-17DC-6195-CC5C1680F7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BB803A-09C4-2BD7-8699-9D562400CAA0}"/>
              </a:ext>
            </a:extLst>
          </p:cNvPr>
          <p:cNvSpPr>
            <a:spLocks noGrp="1"/>
          </p:cNvSpPr>
          <p:nvPr>
            <p:ph type="sldNum" sz="quarter" idx="12"/>
          </p:nvPr>
        </p:nvSpPr>
        <p:spPr/>
        <p:txBody>
          <a:bodyPr/>
          <a:lstStyle/>
          <a:p>
            <a:fld id="{6DB69BAB-4D75-4080-B710-664EE0FD0CB5}" type="slidenum">
              <a:rPr lang="en-GB" smtClean="0"/>
              <a:t>‹#›</a:t>
            </a:fld>
            <a:endParaRPr lang="en-GB"/>
          </a:p>
        </p:txBody>
      </p:sp>
    </p:spTree>
    <p:extLst>
      <p:ext uri="{BB962C8B-B14F-4D97-AF65-F5344CB8AC3E}">
        <p14:creationId xmlns:p14="http://schemas.microsoft.com/office/powerpoint/2010/main" val="3626364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F8CCF-9FE5-D833-C3D1-B36A6B86B3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45B945-EBCA-C8A5-324C-8BA72CD9BD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4E5D4-5B15-A14F-CA50-CB3BCA492EF9}"/>
              </a:ext>
            </a:extLst>
          </p:cNvPr>
          <p:cNvSpPr>
            <a:spLocks noGrp="1"/>
          </p:cNvSpPr>
          <p:nvPr>
            <p:ph type="dt" sz="half" idx="10"/>
          </p:nvPr>
        </p:nvSpPr>
        <p:spPr/>
        <p:txBody>
          <a:bodyPr/>
          <a:lstStyle/>
          <a:p>
            <a:fld id="{AF6D6C7C-9C52-4432-985C-3080FEA64FBA}" type="datetimeFigureOut">
              <a:rPr lang="en-GB" smtClean="0"/>
              <a:t>01/03/2026</a:t>
            </a:fld>
            <a:endParaRPr lang="en-GB"/>
          </a:p>
        </p:txBody>
      </p:sp>
      <p:sp>
        <p:nvSpPr>
          <p:cNvPr id="5" name="Footer Placeholder 4">
            <a:extLst>
              <a:ext uri="{FF2B5EF4-FFF2-40B4-BE49-F238E27FC236}">
                <a16:creationId xmlns:a16="http://schemas.microsoft.com/office/drawing/2014/main" id="{882BA89B-5FCC-4E49-6246-C51F407B55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5ECF22-B260-4E7A-A818-0849F1A6AC10}"/>
              </a:ext>
            </a:extLst>
          </p:cNvPr>
          <p:cNvSpPr>
            <a:spLocks noGrp="1"/>
          </p:cNvSpPr>
          <p:nvPr>
            <p:ph type="sldNum" sz="quarter" idx="12"/>
          </p:nvPr>
        </p:nvSpPr>
        <p:spPr/>
        <p:txBody>
          <a:bodyPr/>
          <a:lstStyle/>
          <a:p>
            <a:fld id="{6DB69BAB-4D75-4080-B710-664EE0FD0CB5}" type="slidenum">
              <a:rPr lang="en-GB" smtClean="0"/>
              <a:t>‹#›</a:t>
            </a:fld>
            <a:endParaRPr lang="en-GB"/>
          </a:p>
        </p:txBody>
      </p:sp>
    </p:spTree>
    <p:extLst>
      <p:ext uri="{BB962C8B-B14F-4D97-AF65-F5344CB8AC3E}">
        <p14:creationId xmlns:p14="http://schemas.microsoft.com/office/powerpoint/2010/main" val="3479607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5FDB0-593E-FF45-0ABD-2741A1D394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742970-4AF8-5CBA-AD09-F27ACBD8BA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3E7387-AF77-1FA7-8249-557D7B957620}"/>
              </a:ext>
            </a:extLst>
          </p:cNvPr>
          <p:cNvSpPr>
            <a:spLocks noGrp="1"/>
          </p:cNvSpPr>
          <p:nvPr>
            <p:ph type="dt" sz="half" idx="10"/>
          </p:nvPr>
        </p:nvSpPr>
        <p:spPr/>
        <p:txBody>
          <a:bodyPr/>
          <a:lstStyle/>
          <a:p>
            <a:fld id="{AF6D6C7C-9C52-4432-985C-3080FEA64FBA}" type="datetimeFigureOut">
              <a:rPr lang="en-GB" smtClean="0"/>
              <a:t>01/03/2026</a:t>
            </a:fld>
            <a:endParaRPr lang="en-GB"/>
          </a:p>
        </p:txBody>
      </p:sp>
      <p:sp>
        <p:nvSpPr>
          <p:cNvPr id="5" name="Footer Placeholder 4">
            <a:extLst>
              <a:ext uri="{FF2B5EF4-FFF2-40B4-BE49-F238E27FC236}">
                <a16:creationId xmlns:a16="http://schemas.microsoft.com/office/drawing/2014/main" id="{7F7F8254-9191-8F9A-0FFD-0531A68B46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6DCBD6-61AE-F00D-55CE-776DCDF206C8}"/>
              </a:ext>
            </a:extLst>
          </p:cNvPr>
          <p:cNvSpPr>
            <a:spLocks noGrp="1"/>
          </p:cNvSpPr>
          <p:nvPr>
            <p:ph type="sldNum" sz="quarter" idx="12"/>
          </p:nvPr>
        </p:nvSpPr>
        <p:spPr/>
        <p:txBody>
          <a:bodyPr/>
          <a:lstStyle/>
          <a:p>
            <a:fld id="{6DB69BAB-4D75-4080-B710-664EE0FD0CB5}" type="slidenum">
              <a:rPr lang="en-GB" smtClean="0"/>
              <a:t>‹#›</a:t>
            </a:fld>
            <a:endParaRPr lang="en-GB"/>
          </a:p>
        </p:txBody>
      </p:sp>
    </p:spTree>
    <p:extLst>
      <p:ext uri="{BB962C8B-B14F-4D97-AF65-F5344CB8AC3E}">
        <p14:creationId xmlns:p14="http://schemas.microsoft.com/office/powerpoint/2010/main" val="1259400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777E6-9FB2-C61E-1353-5748E744A4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1846B2-07F6-D92E-4F6D-687B2F1FEE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85BAF22-AFA9-7258-D09D-C160D6452E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84F3C55-B383-30AE-5842-3D006D4032D4}"/>
              </a:ext>
            </a:extLst>
          </p:cNvPr>
          <p:cNvSpPr>
            <a:spLocks noGrp="1"/>
          </p:cNvSpPr>
          <p:nvPr>
            <p:ph type="dt" sz="half" idx="10"/>
          </p:nvPr>
        </p:nvSpPr>
        <p:spPr/>
        <p:txBody>
          <a:bodyPr/>
          <a:lstStyle/>
          <a:p>
            <a:fld id="{AF6D6C7C-9C52-4432-985C-3080FEA64FBA}" type="datetimeFigureOut">
              <a:rPr lang="en-GB" smtClean="0"/>
              <a:t>01/03/2026</a:t>
            </a:fld>
            <a:endParaRPr lang="en-GB"/>
          </a:p>
        </p:txBody>
      </p:sp>
      <p:sp>
        <p:nvSpPr>
          <p:cNvPr id="6" name="Footer Placeholder 5">
            <a:extLst>
              <a:ext uri="{FF2B5EF4-FFF2-40B4-BE49-F238E27FC236}">
                <a16:creationId xmlns:a16="http://schemas.microsoft.com/office/drawing/2014/main" id="{E63361D4-267E-BC84-EF11-0A7BDB17E2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5F4946-E1EF-3FFB-DBB5-1240584DA314}"/>
              </a:ext>
            </a:extLst>
          </p:cNvPr>
          <p:cNvSpPr>
            <a:spLocks noGrp="1"/>
          </p:cNvSpPr>
          <p:nvPr>
            <p:ph type="sldNum" sz="quarter" idx="12"/>
          </p:nvPr>
        </p:nvSpPr>
        <p:spPr/>
        <p:txBody>
          <a:bodyPr/>
          <a:lstStyle/>
          <a:p>
            <a:fld id="{6DB69BAB-4D75-4080-B710-664EE0FD0CB5}" type="slidenum">
              <a:rPr lang="en-GB" smtClean="0"/>
              <a:t>‹#›</a:t>
            </a:fld>
            <a:endParaRPr lang="en-GB"/>
          </a:p>
        </p:txBody>
      </p:sp>
    </p:spTree>
    <p:extLst>
      <p:ext uri="{BB962C8B-B14F-4D97-AF65-F5344CB8AC3E}">
        <p14:creationId xmlns:p14="http://schemas.microsoft.com/office/powerpoint/2010/main" val="561545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FCC43-FD3A-F53B-6B99-83BB06F393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756DA4-40D6-9715-D692-CACAF256F9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E1EDB5-F83A-98F3-CC0E-94B9CDB284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80F166-FFC1-CE61-B31E-6DA3282980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44F2C8A-CDCB-E197-5ABC-64CB1016C6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D6926E-7669-8F68-9BCB-50C410F2C16B}"/>
              </a:ext>
            </a:extLst>
          </p:cNvPr>
          <p:cNvSpPr>
            <a:spLocks noGrp="1"/>
          </p:cNvSpPr>
          <p:nvPr>
            <p:ph type="dt" sz="half" idx="10"/>
          </p:nvPr>
        </p:nvSpPr>
        <p:spPr/>
        <p:txBody>
          <a:bodyPr/>
          <a:lstStyle/>
          <a:p>
            <a:fld id="{AF6D6C7C-9C52-4432-985C-3080FEA64FBA}" type="datetimeFigureOut">
              <a:rPr lang="en-GB" smtClean="0"/>
              <a:t>01/03/2026</a:t>
            </a:fld>
            <a:endParaRPr lang="en-GB"/>
          </a:p>
        </p:txBody>
      </p:sp>
      <p:sp>
        <p:nvSpPr>
          <p:cNvPr id="8" name="Footer Placeholder 7">
            <a:extLst>
              <a:ext uri="{FF2B5EF4-FFF2-40B4-BE49-F238E27FC236}">
                <a16:creationId xmlns:a16="http://schemas.microsoft.com/office/drawing/2014/main" id="{4321D901-3C8D-7585-1966-610BD2A8B8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5E13D2-2332-4A71-1D7D-F5F4E62A9E6C}"/>
              </a:ext>
            </a:extLst>
          </p:cNvPr>
          <p:cNvSpPr>
            <a:spLocks noGrp="1"/>
          </p:cNvSpPr>
          <p:nvPr>
            <p:ph type="sldNum" sz="quarter" idx="12"/>
          </p:nvPr>
        </p:nvSpPr>
        <p:spPr/>
        <p:txBody>
          <a:bodyPr/>
          <a:lstStyle/>
          <a:p>
            <a:fld id="{6DB69BAB-4D75-4080-B710-664EE0FD0CB5}" type="slidenum">
              <a:rPr lang="en-GB" smtClean="0"/>
              <a:t>‹#›</a:t>
            </a:fld>
            <a:endParaRPr lang="en-GB"/>
          </a:p>
        </p:txBody>
      </p:sp>
    </p:spTree>
    <p:extLst>
      <p:ext uri="{BB962C8B-B14F-4D97-AF65-F5344CB8AC3E}">
        <p14:creationId xmlns:p14="http://schemas.microsoft.com/office/powerpoint/2010/main" val="800561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C350F-1A05-D066-85E2-292C377F3B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24C25FC-689B-9CBE-B8AC-F9326EDCDCA8}"/>
              </a:ext>
            </a:extLst>
          </p:cNvPr>
          <p:cNvSpPr>
            <a:spLocks noGrp="1"/>
          </p:cNvSpPr>
          <p:nvPr>
            <p:ph type="dt" sz="half" idx="10"/>
          </p:nvPr>
        </p:nvSpPr>
        <p:spPr/>
        <p:txBody>
          <a:bodyPr/>
          <a:lstStyle/>
          <a:p>
            <a:fld id="{AF6D6C7C-9C52-4432-985C-3080FEA64FBA}" type="datetimeFigureOut">
              <a:rPr lang="en-GB" smtClean="0"/>
              <a:t>01/03/2026</a:t>
            </a:fld>
            <a:endParaRPr lang="en-GB"/>
          </a:p>
        </p:txBody>
      </p:sp>
      <p:sp>
        <p:nvSpPr>
          <p:cNvPr id="4" name="Footer Placeholder 3">
            <a:extLst>
              <a:ext uri="{FF2B5EF4-FFF2-40B4-BE49-F238E27FC236}">
                <a16:creationId xmlns:a16="http://schemas.microsoft.com/office/drawing/2014/main" id="{D9740A89-2576-3C16-99BB-BE8282F69C3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CB8DE4-B9C4-C0FA-FE1C-888B5C2688B2}"/>
              </a:ext>
            </a:extLst>
          </p:cNvPr>
          <p:cNvSpPr>
            <a:spLocks noGrp="1"/>
          </p:cNvSpPr>
          <p:nvPr>
            <p:ph type="sldNum" sz="quarter" idx="12"/>
          </p:nvPr>
        </p:nvSpPr>
        <p:spPr/>
        <p:txBody>
          <a:bodyPr/>
          <a:lstStyle/>
          <a:p>
            <a:fld id="{6DB69BAB-4D75-4080-B710-664EE0FD0CB5}" type="slidenum">
              <a:rPr lang="en-GB" smtClean="0"/>
              <a:t>‹#›</a:t>
            </a:fld>
            <a:endParaRPr lang="en-GB"/>
          </a:p>
        </p:txBody>
      </p:sp>
    </p:spTree>
    <p:extLst>
      <p:ext uri="{BB962C8B-B14F-4D97-AF65-F5344CB8AC3E}">
        <p14:creationId xmlns:p14="http://schemas.microsoft.com/office/powerpoint/2010/main" val="2307633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993065-CED7-C3CD-46FC-B40B525AC133}"/>
              </a:ext>
            </a:extLst>
          </p:cNvPr>
          <p:cNvSpPr>
            <a:spLocks noGrp="1"/>
          </p:cNvSpPr>
          <p:nvPr>
            <p:ph type="dt" sz="half" idx="10"/>
          </p:nvPr>
        </p:nvSpPr>
        <p:spPr/>
        <p:txBody>
          <a:bodyPr/>
          <a:lstStyle/>
          <a:p>
            <a:fld id="{AF6D6C7C-9C52-4432-985C-3080FEA64FBA}" type="datetimeFigureOut">
              <a:rPr lang="en-GB" smtClean="0"/>
              <a:t>01/03/2026</a:t>
            </a:fld>
            <a:endParaRPr lang="en-GB"/>
          </a:p>
        </p:txBody>
      </p:sp>
      <p:sp>
        <p:nvSpPr>
          <p:cNvPr id="3" name="Footer Placeholder 2">
            <a:extLst>
              <a:ext uri="{FF2B5EF4-FFF2-40B4-BE49-F238E27FC236}">
                <a16:creationId xmlns:a16="http://schemas.microsoft.com/office/drawing/2014/main" id="{8D1F5AAB-E109-EE5D-ACBC-30D409B891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CCB959-1EFF-D466-41D5-30A702DBC117}"/>
              </a:ext>
            </a:extLst>
          </p:cNvPr>
          <p:cNvSpPr>
            <a:spLocks noGrp="1"/>
          </p:cNvSpPr>
          <p:nvPr>
            <p:ph type="sldNum" sz="quarter" idx="12"/>
          </p:nvPr>
        </p:nvSpPr>
        <p:spPr/>
        <p:txBody>
          <a:bodyPr/>
          <a:lstStyle/>
          <a:p>
            <a:fld id="{6DB69BAB-4D75-4080-B710-664EE0FD0CB5}" type="slidenum">
              <a:rPr lang="en-GB" smtClean="0"/>
              <a:t>‹#›</a:t>
            </a:fld>
            <a:endParaRPr lang="en-GB"/>
          </a:p>
        </p:txBody>
      </p:sp>
    </p:spTree>
    <p:extLst>
      <p:ext uri="{BB962C8B-B14F-4D97-AF65-F5344CB8AC3E}">
        <p14:creationId xmlns:p14="http://schemas.microsoft.com/office/powerpoint/2010/main" val="2522329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456C1-09A8-354B-B91C-E93D82B2A8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89FB68-953F-2BD0-9148-284369346A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09E975-134E-9AC7-88B2-709E218B6F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5AD6F4-80EB-F227-C97E-2E3DFA6FD7B2}"/>
              </a:ext>
            </a:extLst>
          </p:cNvPr>
          <p:cNvSpPr>
            <a:spLocks noGrp="1"/>
          </p:cNvSpPr>
          <p:nvPr>
            <p:ph type="dt" sz="half" idx="10"/>
          </p:nvPr>
        </p:nvSpPr>
        <p:spPr/>
        <p:txBody>
          <a:bodyPr/>
          <a:lstStyle/>
          <a:p>
            <a:fld id="{AF6D6C7C-9C52-4432-985C-3080FEA64FBA}" type="datetimeFigureOut">
              <a:rPr lang="en-GB" smtClean="0"/>
              <a:t>01/03/2026</a:t>
            </a:fld>
            <a:endParaRPr lang="en-GB"/>
          </a:p>
        </p:txBody>
      </p:sp>
      <p:sp>
        <p:nvSpPr>
          <p:cNvPr id="6" name="Footer Placeholder 5">
            <a:extLst>
              <a:ext uri="{FF2B5EF4-FFF2-40B4-BE49-F238E27FC236}">
                <a16:creationId xmlns:a16="http://schemas.microsoft.com/office/drawing/2014/main" id="{B878FC0A-D96C-4C99-9D0D-5B00368198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8401B4-B698-F99E-838E-978A45B14C05}"/>
              </a:ext>
            </a:extLst>
          </p:cNvPr>
          <p:cNvSpPr>
            <a:spLocks noGrp="1"/>
          </p:cNvSpPr>
          <p:nvPr>
            <p:ph type="sldNum" sz="quarter" idx="12"/>
          </p:nvPr>
        </p:nvSpPr>
        <p:spPr/>
        <p:txBody>
          <a:bodyPr/>
          <a:lstStyle/>
          <a:p>
            <a:fld id="{6DB69BAB-4D75-4080-B710-664EE0FD0CB5}" type="slidenum">
              <a:rPr lang="en-GB" smtClean="0"/>
              <a:t>‹#›</a:t>
            </a:fld>
            <a:endParaRPr lang="en-GB"/>
          </a:p>
        </p:txBody>
      </p:sp>
    </p:spTree>
    <p:extLst>
      <p:ext uri="{BB962C8B-B14F-4D97-AF65-F5344CB8AC3E}">
        <p14:creationId xmlns:p14="http://schemas.microsoft.com/office/powerpoint/2010/main" val="3337297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27C1C-F837-2B83-E636-DF208BF515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8483E0-750C-D06E-7E93-7D341268A0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493683-723E-3A60-C377-FD53560812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7E71F6-D525-278F-DAF3-2EEC0510960D}"/>
              </a:ext>
            </a:extLst>
          </p:cNvPr>
          <p:cNvSpPr>
            <a:spLocks noGrp="1"/>
          </p:cNvSpPr>
          <p:nvPr>
            <p:ph type="dt" sz="half" idx="10"/>
          </p:nvPr>
        </p:nvSpPr>
        <p:spPr/>
        <p:txBody>
          <a:bodyPr/>
          <a:lstStyle/>
          <a:p>
            <a:fld id="{AF6D6C7C-9C52-4432-985C-3080FEA64FBA}" type="datetimeFigureOut">
              <a:rPr lang="en-GB" smtClean="0"/>
              <a:t>01/03/2026</a:t>
            </a:fld>
            <a:endParaRPr lang="en-GB"/>
          </a:p>
        </p:txBody>
      </p:sp>
      <p:sp>
        <p:nvSpPr>
          <p:cNvPr id="6" name="Footer Placeholder 5">
            <a:extLst>
              <a:ext uri="{FF2B5EF4-FFF2-40B4-BE49-F238E27FC236}">
                <a16:creationId xmlns:a16="http://schemas.microsoft.com/office/drawing/2014/main" id="{2DB74C14-BDA9-F5F4-BAE1-4C1133E166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25A47F-796C-0D55-C46F-61802DA69DDB}"/>
              </a:ext>
            </a:extLst>
          </p:cNvPr>
          <p:cNvSpPr>
            <a:spLocks noGrp="1"/>
          </p:cNvSpPr>
          <p:nvPr>
            <p:ph type="sldNum" sz="quarter" idx="12"/>
          </p:nvPr>
        </p:nvSpPr>
        <p:spPr/>
        <p:txBody>
          <a:bodyPr/>
          <a:lstStyle/>
          <a:p>
            <a:fld id="{6DB69BAB-4D75-4080-B710-664EE0FD0CB5}" type="slidenum">
              <a:rPr lang="en-GB" smtClean="0"/>
              <a:t>‹#›</a:t>
            </a:fld>
            <a:endParaRPr lang="en-GB"/>
          </a:p>
        </p:txBody>
      </p:sp>
    </p:spTree>
    <p:extLst>
      <p:ext uri="{BB962C8B-B14F-4D97-AF65-F5344CB8AC3E}">
        <p14:creationId xmlns:p14="http://schemas.microsoft.com/office/powerpoint/2010/main" val="3319069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C9D2B-EC94-C977-CF8B-171636A304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2A4607-6359-A984-6D54-F4A04AC530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939493-B5C6-66DE-E32B-7BDFDDE1A13A}"/>
              </a:ext>
            </a:extLst>
          </p:cNvPr>
          <p:cNvSpPr>
            <a:spLocks noGrp="1"/>
          </p:cNvSpPr>
          <p:nvPr>
            <p:ph type="dt" sz="half" idx="10"/>
          </p:nvPr>
        </p:nvSpPr>
        <p:spPr/>
        <p:txBody>
          <a:bodyPr/>
          <a:lstStyle/>
          <a:p>
            <a:fld id="{AF6D6C7C-9C52-4432-985C-3080FEA64FBA}" type="datetimeFigureOut">
              <a:rPr lang="en-GB" smtClean="0"/>
              <a:t>01/03/2026</a:t>
            </a:fld>
            <a:endParaRPr lang="en-GB"/>
          </a:p>
        </p:txBody>
      </p:sp>
      <p:sp>
        <p:nvSpPr>
          <p:cNvPr id="5" name="Footer Placeholder 4">
            <a:extLst>
              <a:ext uri="{FF2B5EF4-FFF2-40B4-BE49-F238E27FC236}">
                <a16:creationId xmlns:a16="http://schemas.microsoft.com/office/drawing/2014/main" id="{24062473-CE76-E814-A6A0-0761062FA9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7EA36D-4BF0-8CE2-64B3-A0B8BBDB2467}"/>
              </a:ext>
            </a:extLst>
          </p:cNvPr>
          <p:cNvSpPr>
            <a:spLocks noGrp="1"/>
          </p:cNvSpPr>
          <p:nvPr>
            <p:ph type="sldNum" sz="quarter" idx="12"/>
          </p:nvPr>
        </p:nvSpPr>
        <p:spPr/>
        <p:txBody>
          <a:bodyPr/>
          <a:lstStyle/>
          <a:p>
            <a:fld id="{6DB69BAB-4D75-4080-B710-664EE0FD0CB5}" type="slidenum">
              <a:rPr lang="en-GB" smtClean="0"/>
              <a:t>‹#›</a:t>
            </a:fld>
            <a:endParaRPr lang="en-GB"/>
          </a:p>
        </p:txBody>
      </p:sp>
    </p:spTree>
    <p:extLst>
      <p:ext uri="{BB962C8B-B14F-4D97-AF65-F5344CB8AC3E}">
        <p14:creationId xmlns:p14="http://schemas.microsoft.com/office/powerpoint/2010/main" val="2831703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8BC98B-6AAC-03A4-DE2C-64490240FB3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DCC4C7-91F5-CF0F-546B-56654F1305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D89930-3A4B-6A06-6E96-8085C7602625}"/>
              </a:ext>
            </a:extLst>
          </p:cNvPr>
          <p:cNvSpPr>
            <a:spLocks noGrp="1"/>
          </p:cNvSpPr>
          <p:nvPr>
            <p:ph type="dt" sz="half" idx="10"/>
          </p:nvPr>
        </p:nvSpPr>
        <p:spPr/>
        <p:txBody>
          <a:bodyPr/>
          <a:lstStyle/>
          <a:p>
            <a:fld id="{AF6D6C7C-9C52-4432-985C-3080FEA64FBA}" type="datetimeFigureOut">
              <a:rPr lang="en-GB" smtClean="0"/>
              <a:t>01/03/2026</a:t>
            </a:fld>
            <a:endParaRPr lang="en-GB"/>
          </a:p>
        </p:txBody>
      </p:sp>
      <p:sp>
        <p:nvSpPr>
          <p:cNvPr id="5" name="Footer Placeholder 4">
            <a:extLst>
              <a:ext uri="{FF2B5EF4-FFF2-40B4-BE49-F238E27FC236}">
                <a16:creationId xmlns:a16="http://schemas.microsoft.com/office/drawing/2014/main" id="{86F467E1-25A4-F91A-85F9-213CB485A0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C80D12-9F23-5EF5-DF95-233E57394E22}"/>
              </a:ext>
            </a:extLst>
          </p:cNvPr>
          <p:cNvSpPr>
            <a:spLocks noGrp="1"/>
          </p:cNvSpPr>
          <p:nvPr>
            <p:ph type="sldNum" sz="quarter" idx="12"/>
          </p:nvPr>
        </p:nvSpPr>
        <p:spPr/>
        <p:txBody>
          <a:bodyPr/>
          <a:lstStyle/>
          <a:p>
            <a:fld id="{6DB69BAB-4D75-4080-B710-664EE0FD0CB5}" type="slidenum">
              <a:rPr lang="en-GB" smtClean="0"/>
              <a:t>‹#›</a:t>
            </a:fld>
            <a:endParaRPr lang="en-GB"/>
          </a:p>
        </p:txBody>
      </p:sp>
    </p:spTree>
    <p:extLst>
      <p:ext uri="{BB962C8B-B14F-4D97-AF65-F5344CB8AC3E}">
        <p14:creationId xmlns:p14="http://schemas.microsoft.com/office/powerpoint/2010/main" val="3086921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BE95EA-E892-D747-2DDB-DCD87DEAD8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AA791D-E3AF-954F-6695-B8A166E69A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99EEF0-F891-9A36-9F84-29C8E52781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6D6C7C-9C52-4432-985C-3080FEA64FBA}" type="datetimeFigureOut">
              <a:rPr lang="en-GB" smtClean="0"/>
              <a:t>01/03/2026</a:t>
            </a:fld>
            <a:endParaRPr lang="en-GB"/>
          </a:p>
        </p:txBody>
      </p:sp>
      <p:sp>
        <p:nvSpPr>
          <p:cNvPr id="5" name="Footer Placeholder 4">
            <a:extLst>
              <a:ext uri="{FF2B5EF4-FFF2-40B4-BE49-F238E27FC236}">
                <a16:creationId xmlns:a16="http://schemas.microsoft.com/office/drawing/2014/main" id="{7EC0FF9D-6D9D-C9F7-D580-4425299234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1B5700-CF14-C864-E393-F7447AC1D8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B69BAB-4D75-4080-B710-664EE0FD0CB5}" type="slidenum">
              <a:rPr lang="en-GB" smtClean="0"/>
              <a:t>‹#›</a:t>
            </a:fld>
            <a:endParaRPr lang="en-GB"/>
          </a:p>
        </p:txBody>
      </p:sp>
    </p:spTree>
    <p:extLst>
      <p:ext uri="{BB962C8B-B14F-4D97-AF65-F5344CB8AC3E}">
        <p14:creationId xmlns:p14="http://schemas.microsoft.com/office/powerpoint/2010/main" val="26551807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jpeg" /><Relationship Id="rId1" Type="http://schemas.openxmlformats.org/officeDocument/2006/relationships/slideLayout" Target="../slideLayouts/slideLayout2.xml" /><Relationship Id="rId4" Type="http://schemas.openxmlformats.org/officeDocument/2006/relationships/image" Target="../media/image4.png" /></Relationships>
</file>

<file path=ppt/slides/_rels/slide3.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997E0-BBEA-836D-5293-9CD6EB9B041B}"/>
              </a:ext>
            </a:extLst>
          </p:cNvPr>
          <p:cNvSpPr>
            <a:spLocks noGrp="1"/>
          </p:cNvSpPr>
          <p:nvPr>
            <p:ph type="ctrTitle"/>
          </p:nvPr>
        </p:nvSpPr>
        <p:spPr>
          <a:xfrm>
            <a:off x="3048000" y="3429000"/>
            <a:ext cx="9144000" cy="910696"/>
          </a:xfrm>
          <a:solidFill>
            <a:schemeClr val="accent5">
              <a:lumMod val="40000"/>
              <a:lumOff val="60000"/>
            </a:schemeClr>
          </a:solidFill>
          <a:ln>
            <a:solidFill>
              <a:schemeClr val="tx1"/>
            </a:solidFill>
          </a:ln>
        </p:spPr>
        <p:txBody>
          <a:bodyPr>
            <a:normAutofit fontScale="90000"/>
          </a:bodyPr>
          <a:lstStyle/>
          <a:p>
            <a:pPr>
              <a:lnSpc>
                <a:spcPct val="100000"/>
              </a:lnSpc>
            </a:pPr>
            <a:r>
              <a:rPr lang="en-GB" b="1" dirty="0">
                <a:latin typeface="Times New Roman" panose="02020603050405020304" pitchFamily="18" charset="0"/>
                <a:cs typeface="Times New Roman" panose="02020603050405020304" pitchFamily="18" charset="0"/>
              </a:rPr>
              <a:t>DEMENTIA</a:t>
            </a:r>
          </a:p>
        </p:txBody>
      </p:sp>
      <p:sp>
        <p:nvSpPr>
          <p:cNvPr id="3" name="TextBox 2">
            <a:extLst>
              <a:ext uri="{FF2B5EF4-FFF2-40B4-BE49-F238E27FC236}">
                <a16:creationId xmlns:a16="http://schemas.microsoft.com/office/drawing/2014/main" id="{99E7C383-D753-6D18-1407-F51A93E95296}"/>
              </a:ext>
            </a:extLst>
          </p:cNvPr>
          <p:cNvSpPr txBox="1"/>
          <p:nvPr/>
        </p:nvSpPr>
        <p:spPr>
          <a:xfrm>
            <a:off x="2988234" y="4572001"/>
            <a:ext cx="7410825" cy="1938992"/>
          </a:xfrm>
          <a:prstGeom prst="rect">
            <a:avLst/>
          </a:prstGeom>
          <a:noFill/>
        </p:spPr>
        <p:txBody>
          <a:bodyPr wrap="square" rtlCol="0">
            <a:spAutoFit/>
          </a:bodyPr>
          <a:lstStyle/>
          <a:p>
            <a:pPr algn="l"/>
            <a:r>
              <a:rPr lang="en-GB" sz="2400" b="1" dirty="0"/>
              <a:t>Module Code:BMHP6029-Psychopathological Classifications and Provisions</a:t>
            </a:r>
          </a:p>
          <a:p>
            <a:pPr algn="l"/>
            <a:r>
              <a:rPr lang="en-GB" sz="2400" b="1" dirty="0"/>
              <a:t>Lecturer Name: Bianca </a:t>
            </a:r>
            <a:r>
              <a:rPr lang="en-GB" sz="2400" b="1" dirty="0" err="1"/>
              <a:t>Sanfilippo</a:t>
            </a:r>
            <a:endParaRPr lang="en-GB" sz="2400" b="1" dirty="0"/>
          </a:p>
          <a:p>
            <a:pPr algn="l"/>
            <a:r>
              <a:rPr lang="en-GB" sz="2400" b="1" dirty="0"/>
              <a:t>Student ID:2328855</a:t>
            </a:r>
          </a:p>
          <a:p>
            <a:pPr algn="l"/>
            <a:r>
              <a:rPr lang="en-GB" sz="2400" b="1" dirty="0"/>
              <a:t>Student Name: Emilia </a:t>
            </a:r>
            <a:r>
              <a:rPr lang="en-GB" sz="2400" b="1" dirty="0" err="1"/>
              <a:t>Dunguiongue</a:t>
            </a:r>
            <a:endParaRPr lang="en-US" sz="2400" b="1" dirty="0"/>
          </a:p>
        </p:txBody>
      </p:sp>
      <p:sp>
        <p:nvSpPr>
          <p:cNvPr id="5" name="TextBox 4">
            <a:extLst>
              <a:ext uri="{FF2B5EF4-FFF2-40B4-BE49-F238E27FC236}">
                <a16:creationId xmlns:a16="http://schemas.microsoft.com/office/drawing/2014/main" id="{97B70937-E214-C44C-F8BB-74FD634979C6}"/>
              </a:ext>
            </a:extLst>
          </p:cNvPr>
          <p:cNvSpPr txBox="1"/>
          <p:nvPr/>
        </p:nvSpPr>
        <p:spPr>
          <a:xfrm flipV="1">
            <a:off x="4817035" y="2259106"/>
            <a:ext cx="2199341" cy="256988"/>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876554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1A0EF5F-E070-C175-F824-37493B315C4C}"/>
              </a:ext>
            </a:extLst>
          </p:cNvPr>
          <p:cNvSpPr txBox="1"/>
          <p:nvPr/>
        </p:nvSpPr>
        <p:spPr>
          <a:xfrm>
            <a:off x="226143" y="715299"/>
            <a:ext cx="4316360" cy="1277273"/>
          </a:xfrm>
          <a:prstGeom prst="rect">
            <a:avLst/>
          </a:prstGeom>
          <a:noFill/>
          <a:ln>
            <a:solidFill>
              <a:schemeClr val="tx1"/>
            </a:solidFill>
          </a:ln>
        </p:spPr>
        <p:txBody>
          <a:bodyPr wrap="square" rtlCol="0">
            <a:spAutoFit/>
          </a:bodyPr>
          <a:lstStyle/>
          <a:p>
            <a:pPr algn="just"/>
            <a:r>
              <a:rPr lang="en-GB" sz="1100" b="1" noProof="0" dirty="0">
                <a:latin typeface="Times New Roman" panose="02020603050405020304" pitchFamily="18" charset="0"/>
                <a:cs typeface="Times New Roman" panose="02020603050405020304" pitchFamily="18" charset="0"/>
              </a:rPr>
              <a:t>Introduction</a:t>
            </a:r>
            <a:endParaRPr lang="en-GB" sz="1100" b="0" noProof="0" dirty="0">
              <a:effectLst/>
              <a:latin typeface="Times New Roman" panose="02020603050405020304" pitchFamily="18" charset="0"/>
              <a:cs typeface="Times New Roman" panose="02020603050405020304" pitchFamily="18" charset="0"/>
            </a:endParaRPr>
          </a:p>
          <a:p>
            <a:pPr algn="just"/>
            <a:r>
              <a:rPr lang="en-GB" sz="1100" noProof="0" dirty="0">
                <a:latin typeface="Times New Roman" panose="02020603050405020304" pitchFamily="18" charset="0"/>
                <a:cs typeface="Times New Roman" panose="02020603050405020304" pitchFamily="18" charset="0"/>
              </a:rPr>
              <a:t>Dementia is a long-term neurological disorder that impairs memory, thinking, behaviour and performing daily activities. It is not a disease in itself but a general term used to refer to a set of symptoms linked to severe cognitive impairment that disrupts normal life. Dementia is largely a disease of older people, although it is not associated with normal ageing (Qiu and </a:t>
            </a:r>
            <a:r>
              <a:rPr lang="en-GB" sz="1100" noProof="0" dirty="0" err="1">
                <a:latin typeface="Times New Roman" panose="02020603050405020304" pitchFamily="18" charset="0"/>
                <a:cs typeface="Times New Roman" panose="02020603050405020304" pitchFamily="18" charset="0"/>
              </a:rPr>
              <a:t>Fratiglioni</a:t>
            </a:r>
            <a:r>
              <a:rPr lang="en-GB" sz="1100" noProof="0" dirty="0">
                <a:latin typeface="Times New Roman" panose="02020603050405020304" pitchFamily="18" charset="0"/>
                <a:cs typeface="Times New Roman" panose="02020603050405020304" pitchFamily="18" charset="0"/>
              </a:rPr>
              <a:t>, 2018).</a:t>
            </a:r>
            <a:endParaRPr lang="en-GB" sz="1100" b="0" noProof="0" dirty="0">
              <a:effectLst/>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F9A4A33F-C138-7664-74CE-BE3A3A6AFCEF}"/>
              </a:ext>
            </a:extLst>
          </p:cNvPr>
          <p:cNvSpPr txBox="1"/>
          <p:nvPr/>
        </p:nvSpPr>
        <p:spPr>
          <a:xfrm>
            <a:off x="226143" y="2151726"/>
            <a:ext cx="4193458" cy="1107996"/>
          </a:xfrm>
          <a:prstGeom prst="rect">
            <a:avLst/>
          </a:prstGeom>
          <a:noFill/>
          <a:ln>
            <a:solidFill>
              <a:schemeClr val="tx1"/>
            </a:solidFill>
          </a:ln>
        </p:spPr>
        <p:txBody>
          <a:bodyPr wrap="square" rtlCol="0">
            <a:spAutoFit/>
          </a:bodyPr>
          <a:lstStyle/>
          <a:p>
            <a:pPr algn="just"/>
            <a:r>
              <a:rPr lang="en-GB" sz="1100" b="1" dirty="0">
                <a:latin typeface="Times New Roman" panose="02020603050405020304" pitchFamily="18" charset="0"/>
                <a:cs typeface="Times New Roman" panose="02020603050405020304" pitchFamily="18" charset="0"/>
              </a:rPr>
              <a:t>Classification</a:t>
            </a:r>
            <a:endParaRPr lang="en-GB"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Dementia belongs to the general group of neurocognitive disorders, which is described in the Diagnostic and Statistical Manual of Mental Disorders (DSM-5) (Sarmiento and Lau, 2020). It is particularly known as Major Neurocognitive Disorder. Dementia has various varieties, and it depends on the cause.</a:t>
            </a:r>
          </a:p>
        </p:txBody>
      </p:sp>
      <p:sp>
        <p:nvSpPr>
          <p:cNvPr id="6" name="TextBox 5">
            <a:extLst>
              <a:ext uri="{FF2B5EF4-FFF2-40B4-BE49-F238E27FC236}">
                <a16:creationId xmlns:a16="http://schemas.microsoft.com/office/drawing/2014/main" id="{5FFFE4F5-AE3B-0B3E-58AE-57B93BE7B320}"/>
              </a:ext>
            </a:extLst>
          </p:cNvPr>
          <p:cNvSpPr txBox="1"/>
          <p:nvPr/>
        </p:nvSpPr>
        <p:spPr>
          <a:xfrm>
            <a:off x="3782648" y="3372825"/>
            <a:ext cx="4071185" cy="1615827"/>
          </a:xfrm>
          <a:prstGeom prst="rect">
            <a:avLst/>
          </a:prstGeom>
          <a:noFill/>
          <a:ln>
            <a:solidFill>
              <a:schemeClr val="tx1"/>
            </a:solidFill>
          </a:ln>
        </p:spPr>
        <p:txBody>
          <a:bodyPr wrap="square" rtlCol="0">
            <a:spAutoFit/>
          </a:bodyPr>
          <a:lstStyle/>
          <a:p>
            <a:pPr algn="just"/>
            <a:r>
              <a:rPr lang="en-GB" sz="1100" b="1" dirty="0">
                <a:latin typeface="Times New Roman" panose="02020603050405020304" pitchFamily="18" charset="0"/>
                <a:cs typeface="Times New Roman" panose="02020603050405020304" pitchFamily="18" charset="0"/>
              </a:rPr>
              <a:t>How Common is Dementia?</a:t>
            </a:r>
            <a:endParaRPr lang="en-GB"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The World Health Organisation (WHO) reported that there are more than 55 million people with dementia in the world, and an annual average of close to 10 million cases of dementia are diagnosed. In the UK alone, it affects about 900,000 individuals, and this figure is bound to increase as a result of long-life span (World Health Organisation, 2025). One of the causes of disability and dependency in the older adult population is dementia that is one of the most prevalent causes of dependency and disability globally.</a:t>
            </a:r>
          </a:p>
        </p:txBody>
      </p:sp>
      <p:sp>
        <p:nvSpPr>
          <p:cNvPr id="7" name="TextBox 6">
            <a:extLst>
              <a:ext uri="{FF2B5EF4-FFF2-40B4-BE49-F238E27FC236}">
                <a16:creationId xmlns:a16="http://schemas.microsoft.com/office/drawing/2014/main" id="{90EA6FAD-8868-1739-F74B-61CC325DF396}"/>
              </a:ext>
            </a:extLst>
          </p:cNvPr>
          <p:cNvSpPr txBox="1"/>
          <p:nvPr/>
        </p:nvSpPr>
        <p:spPr>
          <a:xfrm>
            <a:off x="7935265" y="715299"/>
            <a:ext cx="4150474" cy="3139321"/>
          </a:xfrm>
          <a:prstGeom prst="rect">
            <a:avLst/>
          </a:prstGeom>
          <a:noFill/>
          <a:ln>
            <a:solidFill>
              <a:schemeClr val="tx1"/>
            </a:solidFill>
          </a:ln>
        </p:spPr>
        <p:txBody>
          <a:bodyPr wrap="square" rtlCol="0">
            <a:spAutoFit/>
          </a:bodyPr>
          <a:lstStyle/>
          <a:p>
            <a:pPr algn="just"/>
            <a:r>
              <a:rPr lang="en-GB" sz="1100" b="1" dirty="0">
                <a:latin typeface="Times New Roman" panose="02020603050405020304" pitchFamily="18" charset="0"/>
                <a:cs typeface="Times New Roman" panose="02020603050405020304" pitchFamily="18" charset="0"/>
              </a:rPr>
              <a:t>Historical Visions and Therapies</a:t>
            </a:r>
            <a:endParaRPr lang="en-GB"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Dementia patients in the past used to be misunderstood. Back in the ancient days, the deterioration of the mind was regarded as an ordinary aspect of ageing or even a kind of insanity (Lee, 2023). In the Middle Ages, individuals with severe cognitive impairment were even thought to have been possessed or immoral.</a:t>
            </a:r>
          </a:p>
          <a:p>
            <a:pPr algn="just"/>
            <a:r>
              <a:rPr lang="en-GB" sz="1100" dirty="0">
                <a:latin typeface="Times New Roman" panose="02020603050405020304" pitchFamily="18" charset="0"/>
                <a:cs typeface="Times New Roman" panose="02020603050405020304" pitchFamily="18" charset="0"/>
              </a:rPr>
              <a:t>Dementia used to be a significant issue in the 19th and early 20th centuries and was commonly addressed in an asylum with other mental disorders. There was little knowledge among medical professionals about the biological causes. The biggest point of departure was in the year 1906, when a man called Alois Alzheimer discovered abnormal brain changes in a patient with memory loss, which was later named Alzheimer's disease (Alzheimer's Disease International, 2020).</a:t>
            </a:r>
          </a:p>
          <a:p>
            <a:pPr algn="just"/>
            <a:r>
              <a:rPr lang="en-GB" sz="1100" dirty="0">
                <a:latin typeface="Times New Roman" panose="02020603050405020304" pitchFamily="18" charset="0"/>
                <a:cs typeface="Times New Roman" panose="02020603050405020304" pitchFamily="18" charset="0"/>
              </a:rPr>
              <a:t>The view was overtaken with time, which previously considered dementia to be a sign of insanity or a neurological disorder. Today, dementia can be perceived as a health disorder due to physical alterations of the brain, and not as a psychological disability or a moral vice (Gerritsen, </a:t>
            </a:r>
            <a:r>
              <a:rPr lang="en-GB" sz="1100" dirty="0" err="1">
                <a:latin typeface="Times New Roman" panose="02020603050405020304" pitchFamily="18" charset="0"/>
                <a:cs typeface="Times New Roman" panose="02020603050405020304" pitchFamily="18" charset="0"/>
              </a:rPr>
              <a:t>Oyebode</a:t>
            </a:r>
            <a:r>
              <a:rPr lang="en-GB" sz="1100" dirty="0">
                <a:latin typeface="Times New Roman" panose="02020603050405020304" pitchFamily="18" charset="0"/>
                <a:cs typeface="Times New Roman" panose="02020603050405020304" pitchFamily="18" charset="0"/>
              </a:rPr>
              <a:t> and Gove, 2019).</a:t>
            </a:r>
          </a:p>
        </p:txBody>
      </p:sp>
      <p:sp>
        <p:nvSpPr>
          <p:cNvPr id="8" name="TextBox 7">
            <a:extLst>
              <a:ext uri="{FF2B5EF4-FFF2-40B4-BE49-F238E27FC236}">
                <a16:creationId xmlns:a16="http://schemas.microsoft.com/office/drawing/2014/main" id="{5F7EF887-6570-8A54-7389-FC4C574C7305}"/>
              </a:ext>
            </a:extLst>
          </p:cNvPr>
          <p:cNvSpPr txBox="1"/>
          <p:nvPr/>
        </p:nvSpPr>
        <p:spPr>
          <a:xfrm>
            <a:off x="7948751" y="4067905"/>
            <a:ext cx="4062616" cy="2123658"/>
          </a:xfrm>
          <a:prstGeom prst="rect">
            <a:avLst/>
          </a:prstGeom>
          <a:noFill/>
          <a:ln>
            <a:solidFill>
              <a:schemeClr val="tx1"/>
            </a:solidFill>
          </a:ln>
        </p:spPr>
        <p:txBody>
          <a:bodyPr wrap="square" rtlCol="0">
            <a:spAutoFit/>
          </a:bodyPr>
          <a:lstStyle/>
          <a:p>
            <a:pPr algn="just"/>
            <a:r>
              <a:rPr lang="en-GB" sz="1100" b="1" dirty="0">
                <a:latin typeface="Times New Roman" panose="02020603050405020304" pitchFamily="18" charset="0"/>
                <a:cs typeface="Times New Roman" panose="02020603050405020304" pitchFamily="18" charset="0"/>
              </a:rPr>
              <a:t>Name of the Specialised Disorder</a:t>
            </a:r>
            <a:endParaRPr lang="en-GB"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The particular disorder presented in this presentation is the most prevalent form of dementia, which is Alzheimer’s Disease.</a:t>
            </a:r>
          </a:p>
          <a:p>
            <a:pPr algn="just"/>
            <a:r>
              <a:rPr lang="en-GB" sz="1100" b="1" dirty="0">
                <a:latin typeface="Times New Roman" panose="02020603050405020304" pitchFamily="18" charset="0"/>
                <a:cs typeface="Times New Roman" panose="02020603050405020304" pitchFamily="18" charset="0"/>
              </a:rPr>
              <a:t>Definition</a:t>
            </a:r>
            <a:endParaRPr lang="en-GB"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Alzheimer's disease is a progressive neurodegenerative disorder that is marked by progressive memory impairment, cognitive impairment, poor reasoning, speech problems and behavioural alteration (</a:t>
            </a:r>
            <a:r>
              <a:rPr lang="en-GB" sz="1100" dirty="0" err="1">
                <a:latin typeface="Times New Roman" panose="02020603050405020304" pitchFamily="18" charset="0"/>
                <a:cs typeface="Times New Roman" panose="02020603050405020304" pitchFamily="18" charset="0"/>
              </a:rPr>
              <a:t>Milanifard</a:t>
            </a:r>
            <a:r>
              <a:rPr lang="en-GB" sz="1100" dirty="0">
                <a:latin typeface="Times New Roman" panose="02020603050405020304" pitchFamily="18" charset="0"/>
                <a:cs typeface="Times New Roman" panose="02020603050405020304" pitchFamily="18" charset="0"/>
              </a:rPr>
              <a:t> and Ramezani, 2025). It is characterised as a long-term condition caused by abnormal protein deposits (amyloid plaques and tau tangles) in the brain, which kill brain cells and cause brain tissue to shrink.</a:t>
            </a:r>
          </a:p>
          <a:p>
            <a:endParaRPr lang="en-GB" sz="1100" dirty="0"/>
          </a:p>
        </p:txBody>
      </p:sp>
      <p:pic>
        <p:nvPicPr>
          <p:cNvPr id="1026" name="Picture 2" descr="How to Prevent Dementia: Strategies for Reducing Your Risk | Blog Swiss  Medica">
            <a:extLst>
              <a:ext uri="{FF2B5EF4-FFF2-40B4-BE49-F238E27FC236}">
                <a16:creationId xmlns:a16="http://schemas.microsoft.com/office/drawing/2014/main" id="{753EB7D0-738C-2DE5-BE25-99DDED8EA9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143" y="3535222"/>
            <a:ext cx="3461587" cy="318902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descr="Dementia and Alzheimer's disease deaths including comorbidities, England  and Wales - Office for National Statistics">
            <a:extLst>
              <a:ext uri="{FF2B5EF4-FFF2-40B4-BE49-F238E27FC236}">
                <a16:creationId xmlns:a16="http://schemas.microsoft.com/office/drawing/2014/main" id="{32DFE7E6-F2A9-7C28-6E15-0C283AACD9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2485" y="715299"/>
            <a:ext cx="3119916" cy="249837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840C20F7-35FD-0155-2C59-1C82FE8802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82648" y="5101755"/>
            <a:ext cx="4071185" cy="147853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18C6802-0391-C171-9E76-CB6CCBCAAB98}"/>
              </a:ext>
            </a:extLst>
          </p:cNvPr>
          <p:cNvSpPr txBox="1"/>
          <p:nvPr/>
        </p:nvSpPr>
        <p:spPr>
          <a:xfrm>
            <a:off x="65277" y="81724"/>
            <a:ext cx="12020462" cy="369332"/>
          </a:xfrm>
          <a:prstGeom prst="rect">
            <a:avLst/>
          </a:prstGeom>
          <a:solidFill>
            <a:schemeClr val="accent5">
              <a:lumMod val="40000"/>
              <a:lumOff val="60000"/>
            </a:schemeClr>
          </a:solidFill>
          <a:ln>
            <a:solidFill>
              <a:schemeClr val="tx1"/>
            </a:solidFill>
          </a:ln>
        </p:spPr>
        <p:txBody>
          <a:bodyPr wrap="square" rtlCol="0">
            <a:spAutoFit/>
          </a:bodyPr>
          <a:lstStyle/>
          <a:p>
            <a:pPr algn="ctr"/>
            <a:r>
              <a:rPr lang="en-GB" b="1" dirty="0">
                <a:latin typeface="Times New Roman" panose="02020603050405020304" pitchFamily="18" charset="0"/>
                <a:cs typeface="Times New Roman" panose="02020603050405020304" pitchFamily="18" charset="0"/>
              </a:rPr>
              <a:t>SLIDE 1: INTRODUCTION, HISTORICAL VIEWPOINTS, CATEGORY &amp; DEFINITION</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40299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5D51081-EDAA-7637-60EE-B850FAA3553E}"/>
              </a:ext>
            </a:extLst>
          </p:cNvPr>
          <p:cNvSpPr txBox="1"/>
          <p:nvPr/>
        </p:nvSpPr>
        <p:spPr>
          <a:xfrm>
            <a:off x="138080" y="413800"/>
            <a:ext cx="3752267" cy="1938992"/>
          </a:xfrm>
          <a:prstGeom prst="rect">
            <a:avLst/>
          </a:prstGeom>
          <a:noFill/>
          <a:ln>
            <a:solidFill>
              <a:schemeClr val="tx1"/>
            </a:solidFill>
          </a:ln>
        </p:spPr>
        <p:txBody>
          <a:bodyPr wrap="square" rtlCol="0">
            <a:spAutoFit/>
          </a:bodyPr>
          <a:lstStyle/>
          <a:p>
            <a:pPr algn="just"/>
            <a:r>
              <a:rPr lang="en-GB" sz="1000" b="1" noProof="0" dirty="0">
                <a:latin typeface="Times New Roman" panose="02020603050405020304" pitchFamily="18" charset="0"/>
                <a:cs typeface="Times New Roman" panose="02020603050405020304" pitchFamily="18" charset="0"/>
              </a:rPr>
              <a:t>Causes</a:t>
            </a:r>
            <a:endParaRPr lang="en-GB" sz="1000" b="0" noProof="0" dirty="0">
              <a:effectLst/>
              <a:latin typeface="Times New Roman" panose="02020603050405020304" pitchFamily="18" charset="0"/>
              <a:cs typeface="Times New Roman" panose="02020603050405020304" pitchFamily="18" charset="0"/>
            </a:endParaRPr>
          </a:p>
          <a:p>
            <a:pPr algn="just" fontAlgn="base"/>
            <a:r>
              <a:rPr lang="en-GB" sz="1000" noProof="0" dirty="0">
                <a:latin typeface="Times New Roman" panose="02020603050405020304" pitchFamily="18" charset="0"/>
                <a:cs typeface="Times New Roman" panose="02020603050405020304" pitchFamily="18" charset="0"/>
              </a:rPr>
              <a:t>Multiple causes have been attributed to Alzheimer's disease, and they include:</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Deposition of beta-amyloid plaques and tau protein tangles in the brain (Ismail </a:t>
            </a:r>
            <a:r>
              <a:rPr lang="en-GB" sz="1000" i="1" noProof="0" dirty="0">
                <a:latin typeface="Times New Roman" panose="02020603050405020304" pitchFamily="18" charset="0"/>
                <a:cs typeface="Times New Roman" panose="02020603050405020304" pitchFamily="18" charset="0"/>
              </a:rPr>
              <a:t>et al.</a:t>
            </a:r>
            <a:r>
              <a:rPr lang="en-GB" sz="1000" noProof="0" dirty="0">
                <a:latin typeface="Times New Roman" panose="02020603050405020304" pitchFamily="18" charset="0"/>
                <a:cs typeface="Times New Roman" panose="02020603050405020304" pitchFamily="18" charset="0"/>
              </a:rPr>
              <a:t>, 2020).</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Genetic (e.g. family history) factors.</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Ageing (the largest risk factor)</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Hypertension, diabetes and obesity as cardiovascular risk factors.</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Lifestyle, i.e., physical inactivity and smoking.</a:t>
            </a:r>
          </a:p>
          <a:p>
            <a:pPr algn="just"/>
            <a:r>
              <a:rPr lang="en-GB" sz="1000" noProof="0" dirty="0">
                <a:latin typeface="Times New Roman" panose="02020603050405020304" pitchFamily="18" charset="0"/>
                <a:cs typeface="Times New Roman" panose="02020603050405020304" pitchFamily="18" charset="0"/>
              </a:rPr>
              <a:t>Even though no single cause is confirmed, studies indicate that genetic, environmental, and lifestyle factors are a combination of factors that form it.</a:t>
            </a:r>
            <a:endParaRPr lang="en-GB" sz="1000" b="0" noProof="0" dirty="0">
              <a:effectLst/>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1BB25A7-37DC-BAAF-51AC-AB8EFA907EAA}"/>
              </a:ext>
            </a:extLst>
          </p:cNvPr>
          <p:cNvSpPr txBox="1"/>
          <p:nvPr/>
        </p:nvSpPr>
        <p:spPr>
          <a:xfrm>
            <a:off x="138080" y="2442568"/>
            <a:ext cx="3752266" cy="2246769"/>
          </a:xfrm>
          <a:prstGeom prst="rect">
            <a:avLst/>
          </a:prstGeom>
          <a:noFill/>
          <a:ln>
            <a:solidFill>
              <a:schemeClr val="tx1"/>
            </a:solidFill>
          </a:ln>
        </p:spPr>
        <p:txBody>
          <a:bodyPr wrap="square" rtlCol="0">
            <a:spAutoFit/>
          </a:bodyPr>
          <a:lstStyle/>
          <a:p>
            <a:pPr algn="just"/>
            <a:r>
              <a:rPr lang="en-GB" sz="1000" b="1" noProof="0" dirty="0">
                <a:latin typeface="Times New Roman" panose="02020603050405020304" pitchFamily="18" charset="0"/>
                <a:cs typeface="Times New Roman" panose="02020603050405020304" pitchFamily="18" charset="0"/>
              </a:rPr>
              <a:t>Symptoms</a:t>
            </a:r>
            <a:endParaRPr lang="en-GB" sz="1000" b="0" noProof="0" dirty="0">
              <a:effectLst/>
              <a:latin typeface="Times New Roman" panose="02020603050405020304" pitchFamily="18" charset="0"/>
              <a:cs typeface="Times New Roman" panose="02020603050405020304" pitchFamily="18" charset="0"/>
            </a:endParaRPr>
          </a:p>
          <a:p>
            <a:pPr algn="just"/>
            <a:r>
              <a:rPr lang="en-GB" sz="1000" noProof="0" dirty="0">
                <a:latin typeface="Times New Roman" panose="02020603050405020304" pitchFamily="18" charset="0"/>
                <a:cs typeface="Times New Roman" panose="02020603050405020304" pitchFamily="18" charset="0"/>
              </a:rPr>
              <a:t>The symptoms tend to grow with time and become increasingly severe. Common symptoms include:</a:t>
            </a:r>
            <a:endParaRPr lang="en-GB" sz="1000" b="0" noProof="0" dirty="0">
              <a:effectLst/>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Loss of memory in day-to-day activity.</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Problem planning/difficulty in solving problems (</a:t>
            </a:r>
            <a:r>
              <a:rPr lang="en-GB" sz="1000" noProof="0" dirty="0" err="1">
                <a:latin typeface="Times New Roman" panose="02020603050405020304" pitchFamily="18" charset="0"/>
                <a:cs typeface="Times New Roman" panose="02020603050405020304" pitchFamily="18" charset="0"/>
              </a:rPr>
              <a:t>Chicchi</a:t>
            </a:r>
            <a:r>
              <a:rPr lang="en-GB" sz="1000" noProof="0" dirty="0">
                <a:latin typeface="Times New Roman" panose="02020603050405020304" pitchFamily="18" charset="0"/>
                <a:cs typeface="Times New Roman" panose="02020603050405020304" pitchFamily="18" charset="0"/>
              </a:rPr>
              <a:t> </a:t>
            </a:r>
            <a:r>
              <a:rPr lang="en-GB" sz="1000" noProof="0" dirty="0" err="1">
                <a:latin typeface="Times New Roman" panose="02020603050405020304" pitchFamily="18" charset="0"/>
                <a:cs typeface="Times New Roman" panose="02020603050405020304" pitchFamily="18" charset="0"/>
              </a:rPr>
              <a:t>Giglioli</a:t>
            </a:r>
            <a:r>
              <a:rPr lang="en-GB" sz="1000" noProof="0" dirty="0">
                <a:latin typeface="Times New Roman" panose="02020603050405020304" pitchFamily="18" charset="0"/>
                <a:cs typeface="Times New Roman" panose="02020603050405020304" pitchFamily="18" charset="0"/>
              </a:rPr>
              <a:t> </a:t>
            </a:r>
            <a:r>
              <a:rPr lang="en-GB" sz="1000" i="1" noProof="0" dirty="0">
                <a:latin typeface="Times New Roman" panose="02020603050405020304" pitchFamily="18" charset="0"/>
                <a:cs typeface="Times New Roman" panose="02020603050405020304" pitchFamily="18" charset="0"/>
              </a:rPr>
              <a:t>et al.</a:t>
            </a:r>
            <a:r>
              <a:rPr lang="en-GB" sz="1000" noProof="0" dirty="0">
                <a:latin typeface="Times New Roman" panose="02020603050405020304" pitchFamily="18" charset="0"/>
                <a:cs typeface="Times New Roman" panose="02020603050405020304" pitchFamily="18" charset="0"/>
              </a:rPr>
              <a:t>, 2021).</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Disoriented by place and time.</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Difficulty in perceiving visual images and spatial associations.</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Language issues (problem with words)</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Fluctuations in mood, character or behaviour.</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Cessation of social activities.</a:t>
            </a:r>
          </a:p>
          <a:p>
            <a:pPr algn="just" fontAlgn="base"/>
            <a:r>
              <a:rPr lang="en-GB" sz="1000" noProof="0" dirty="0">
                <a:latin typeface="Times New Roman" panose="02020603050405020304" pitchFamily="18" charset="0"/>
                <a:cs typeface="Times New Roman" panose="02020603050405020304" pitchFamily="18" charset="0"/>
              </a:rPr>
              <a:t>Later in life, patients can also be unable to express themselves or identify their loved ones or take care of themselves without relying on some help.</a:t>
            </a:r>
            <a:endParaRPr lang="en-GB" sz="1000" b="0" noProof="0" dirty="0">
              <a:effectLst/>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F6C7CB42-20BF-1CA8-4D48-829AE49CE2A4}"/>
              </a:ext>
            </a:extLst>
          </p:cNvPr>
          <p:cNvSpPr txBox="1"/>
          <p:nvPr/>
        </p:nvSpPr>
        <p:spPr>
          <a:xfrm>
            <a:off x="138081" y="4836765"/>
            <a:ext cx="3752266" cy="1785104"/>
          </a:xfrm>
          <a:prstGeom prst="rect">
            <a:avLst/>
          </a:prstGeom>
          <a:noFill/>
          <a:ln>
            <a:solidFill>
              <a:schemeClr val="tx1"/>
            </a:solidFill>
          </a:ln>
        </p:spPr>
        <p:txBody>
          <a:bodyPr wrap="square" rtlCol="0">
            <a:spAutoFit/>
          </a:bodyPr>
          <a:lstStyle/>
          <a:p>
            <a:pPr algn="just"/>
            <a:r>
              <a:rPr lang="en-GB" sz="1000" b="1" noProof="0" dirty="0">
                <a:latin typeface="Times New Roman" panose="02020603050405020304" pitchFamily="18" charset="0"/>
                <a:cs typeface="Times New Roman" panose="02020603050405020304" pitchFamily="18" charset="0"/>
              </a:rPr>
              <a:t>Diagnosis</a:t>
            </a:r>
            <a:endParaRPr lang="en-GB" sz="1000" noProof="0" dirty="0">
              <a:latin typeface="Times New Roman" panose="02020603050405020304" pitchFamily="18" charset="0"/>
              <a:cs typeface="Times New Roman" panose="02020603050405020304" pitchFamily="18" charset="0"/>
            </a:endParaRPr>
          </a:p>
          <a:p>
            <a:pPr algn="just"/>
            <a:r>
              <a:rPr lang="en-GB" sz="1000" noProof="0" dirty="0">
                <a:latin typeface="Times New Roman" panose="02020603050405020304" pitchFamily="18" charset="0"/>
                <a:cs typeface="Times New Roman" panose="02020603050405020304" pitchFamily="18" charset="0"/>
              </a:rPr>
              <a:t>A complete assessment enables dementia to be diagnosed by including:</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Detailed medical history</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Cognitive tests (e.g. Mini-Mental State Examination- MMSE) (Arevalo-Rodriguez </a:t>
            </a:r>
            <a:r>
              <a:rPr lang="en-GB" sz="1000" i="1" noProof="0" dirty="0">
                <a:latin typeface="Times New Roman" panose="02020603050405020304" pitchFamily="18" charset="0"/>
                <a:cs typeface="Times New Roman" panose="02020603050405020304" pitchFamily="18" charset="0"/>
              </a:rPr>
              <a:t>et al.</a:t>
            </a:r>
            <a:r>
              <a:rPr lang="en-GB" sz="1000" noProof="0" dirty="0">
                <a:latin typeface="Times New Roman" panose="02020603050405020304" pitchFamily="18" charset="0"/>
                <a:cs typeface="Times New Roman" panose="02020603050405020304" pitchFamily="18" charset="0"/>
              </a:rPr>
              <a:t>, 2021)</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Brain imaging (MRI or CT scans)</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Elimination of other causes by blood tests.</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Evaluation of functional capacity.</a:t>
            </a:r>
          </a:p>
          <a:p>
            <a:pPr algn="just"/>
            <a:r>
              <a:rPr lang="en-GB" sz="1000" noProof="0" dirty="0">
                <a:latin typeface="Times New Roman" panose="02020603050405020304" pitchFamily="18" charset="0"/>
                <a:cs typeface="Times New Roman" panose="02020603050405020304" pitchFamily="18" charset="0"/>
              </a:rPr>
              <a:t>Alzheimer's disease does not have a single test. Clinical evaluation and ruling out of other conditions are usually used to diagnose it.</a:t>
            </a:r>
          </a:p>
        </p:txBody>
      </p:sp>
      <p:sp>
        <p:nvSpPr>
          <p:cNvPr id="7" name="TextBox 6">
            <a:extLst>
              <a:ext uri="{FF2B5EF4-FFF2-40B4-BE49-F238E27FC236}">
                <a16:creationId xmlns:a16="http://schemas.microsoft.com/office/drawing/2014/main" id="{1BA19FB5-9078-CBE4-631C-7F33619849C6}"/>
              </a:ext>
            </a:extLst>
          </p:cNvPr>
          <p:cNvSpPr txBox="1"/>
          <p:nvPr/>
        </p:nvSpPr>
        <p:spPr>
          <a:xfrm>
            <a:off x="4005750" y="410883"/>
            <a:ext cx="3752267" cy="707886"/>
          </a:xfrm>
          <a:prstGeom prst="rect">
            <a:avLst/>
          </a:prstGeom>
          <a:noFill/>
          <a:ln>
            <a:solidFill>
              <a:schemeClr val="tx1"/>
            </a:solidFill>
          </a:ln>
        </p:spPr>
        <p:txBody>
          <a:bodyPr wrap="square" rtlCol="0">
            <a:spAutoFit/>
          </a:bodyPr>
          <a:lstStyle/>
          <a:p>
            <a:pPr algn="just"/>
            <a:r>
              <a:rPr lang="en-GB" sz="1000" b="1" noProof="0" dirty="0">
                <a:latin typeface="Times New Roman" panose="02020603050405020304" pitchFamily="18" charset="0"/>
                <a:cs typeface="Times New Roman" panose="02020603050405020304" pitchFamily="18" charset="0"/>
              </a:rPr>
              <a:t>Existing Services and Treatments</a:t>
            </a:r>
            <a:endParaRPr lang="en-GB" sz="1000" noProof="0" dirty="0">
              <a:latin typeface="Times New Roman" panose="02020603050405020304" pitchFamily="18" charset="0"/>
              <a:cs typeface="Times New Roman" panose="02020603050405020304" pitchFamily="18" charset="0"/>
            </a:endParaRPr>
          </a:p>
          <a:p>
            <a:pPr algn="just"/>
            <a:r>
              <a:rPr lang="en-GB" sz="1000" noProof="0" dirty="0">
                <a:latin typeface="Times New Roman" panose="02020603050405020304" pitchFamily="18" charset="0"/>
                <a:cs typeface="Times New Roman" panose="02020603050405020304" pitchFamily="18" charset="0"/>
              </a:rPr>
              <a:t>Even though no cure for Alzheimer's disease can be given now, many treatments and support services are provided (Dubois </a:t>
            </a:r>
            <a:r>
              <a:rPr lang="en-GB" sz="1000" i="1" noProof="0" dirty="0">
                <a:latin typeface="Times New Roman" panose="02020603050405020304" pitchFamily="18" charset="0"/>
                <a:cs typeface="Times New Roman" panose="02020603050405020304" pitchFamily="18" charset="0"/>
              </a:rPr>
              <a:t>et al.</a:t>
            </a:r>
            <a:r>
              <a:rPr lang="en-GB" sz="1000" noProof="0" dirty="0">
                <a:latin typeface="Times New Roman" panose="02020603050405020304" pitchFamily="18" charset="0"/>
                <a:cs typeface="Times New Roman" panose="02020603050405020304" pitchFamily="18" charset="0"/>
              </a:rPr>
              <a:t>, 2021).</a:t>
            </a:r>
          </a:p>
          <a:p>
            <a:endParaRPr lang="en-GB" sz="1000" noProof="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7BC67071-7188-F81A-A8EE-E3A79561F787}"/>
              </a:ext>
            </a:extLst>
          </p:cNvPr>
          <p:cNvSpPr txBox="1"/>
          <p:nvPr/>
        </p:nvSpPr>
        <p:spPr>
          <a:xfrm>
            <a:off x="7820231" y="400926"/>
            <a:ext cx="4267200" cy="1631216"/>
          </a:xfrm>
          <a:prstGeom prst="rect">
            <a:avLst/>
          </a:prstGeom>
          <a:noFill/>
          <a:ln>
            <a:solidFill>
              <a:schemeClr val="tx1"/>
            </a:solidFill>
          </a:ln>
        </p:spPr>
        <p:txBody>
          <a:bodyPr wrap="square" rtlCol="0">
            <a:spAutoFit/>
          </a:bodyPr>
          <a:lstStyle/>
          <a:p>
            <a:pPr algn="just"/>
            <a:r>
              <a:rPr lang="en-GB" sz="1000" b="1" noProof="0" dirty="0">
                <a:latin typeface="Times New Roman" panose="02020603050405020304" pitchFamily="18" charset="0"/>
                <a:cs typeface="Times New Roman" panose="02020603050405020304" pitchFamily="18" charset="0"/>
              </a:rPr>
              <a:t>Medications</a:t>
            </a:r>
            <a:endParaRPr lang="en-GB" sz="1000" noProof="0" dirty="0">
              <a:latin typeface="Times New Roman" panose="02020603050405020304" pitchFamily="18" charset="0"/>
              <a:cs typeface="Times New Roman" panose="02020603050405020304" pitchFamily="18" charset="0"/>
            </a:endParaRPr>
          </a:p>
          <a:p>
            <a:pPr marL="228600" indent="-228600" algn="just" fontAlgn="base">
              <a:buFont typeface="+mj-lt"/>
              <a:buAutoNum type="arabicPeriod"/>
            </a:pPr>
            <a:r>
              <a:rPr lang="en-GB" sz="1000" noProof="0" dirty="0">
                <a:latin typeface="Times New Roman" panose="02020603050405020304" pitchFamily="18" charset="0"/>
                <a:cs typeface="Times New Roman" panose="02020603050405020304" pitchFamily="18" charset="0"/>
              </a:rPr>
              <a:t>This is with Cholinesterase inhibitors (e.g., donepezil).</a:t>
            </a:r>
          </a:p>
          <a:p>
            <a:pPr marL="228600" indent="-228600" algn="just" fontAlgn="base">
              <a:buFont typeface="+mj-lt"/>
              <a:buAutoNum type="arabicPeriod"/>
            </a:pPr>
            <a:r>
              <a:rPr lang="en-GB" sz="1000" noProof="0" dirty="0">
                <a:latin typeface="Times New Roman" panose="02020603050405020304" pitchFamily="18" charset="0"/>
                <a:cs typeface="Times New Roman" panose="02020603050405020304" pitchFamily="18" charset="0"/>
              </a:rPr>
              <a:t>Memantine in moderate to severe stages.</a:t>
            </a:r>
          </a:p>
          <a:p>
            <a:pPr marL="228600" indent="-228600" algn="just" fontAlgn="base">
              <a:buFont typeface="+mj-lt"/>
              <a:buAutoNum type="arabicPeriod"/>
            </a:pPr>
            <a:r>
              <a:rPr lang="en-GB" sz="1000" noProof="0" dirty="0">
                <a:latin typeface="Times New Roman" panose="02020603050405020304" pitchFamily="18" charset="0"/>
                <a:cs typeface="Times New Roman" panose="02020603050405020304" pitchFamily="18" charset="0"/>
              </a:rPr>
              <a:t>These drugs can work to treat the symptoms, although they do not prevent the development of the disease.</a:t>
            </a:r>
          </a:p>
          <a:p>
            <a:pPr marL="228600" indent="-228600" algn="just" fontAlgn="base">
              <a:buFont typeface="+mj-lt"/>
              <a:buAutoNum type="arabicPeriod"/>
            </a:pPr>
            <a:r>
              <a:rPr lang="en-GB" sz="1000" noProof="0" dirty="0">
                <a:latin typeface="Times New Roman" panose="02020603050405020304" pitchFamily="18" charset="0"/>
                <a:cs typeface="Times New Roman" panose="02020603050405020304" pitchFamily="18" charset="0"/>
              </a:rPr>
              <a:t>Non-pharmacological Interventions:</a:t>
            </a:r>
          </a:p>
          <a:p>
            <a:pPr marL="228600" indent="-228600" algn="just" fontAlgn="base">
              <a:buFont typeface="+mj-lt"/>
              <a:buAutoNum type="arabicPeriod"/>
            </a:pPr>
            <a:r>
              <a:rPr lang="en-GB" sz="1000" noProof="0" dirty="0">
                <a:latin typeface="Times New Roman" panose="02020603050405020304" pitchFamily="18" charset="0"/>
                <a:cs typeface="Times New Roman" panose="02020603050405020304" pitchFamily="18" charset="0"/>
              </a:rPr>
              <a:t>Cognitive stimulation therapy (Dubois </a:t>
            </a:r>
            <a:r>
              <a:rPr lang="en-GB" sz="1000" i="1" noProof="0" dirty="0">
                <a:latin typeface="Times New Roman" panose="02020603050405020304" pitchFamily="18" charset="0"/>
                <a:cs typeface="Times New Roman" panose="02020603050405020304" pitchFamily="18" charset="0"/>
              </a:rPr>
              <a:t>et al.</a:t>
            </a:r>
            <a:r>
              <a:rPr lang="en-GB" sz="1000" noProof="0" dirty="0">
                <a:latin typeface="Times New Roman" panose="02020603050405020304" pitchFamily="18" charset="0"/>
                <a:cs typeface="Times New Roman" panose="02020603050405020304" pitchFamily="18" charset="0"/>
              </a:rPr>
              <a:t>, 2021).</a:t>
            </a:r>
          </a:p>
          <a:p>
            <a:pPr marL="228600" indent="-228600" algn="just" fontAlgn="base">
              <a:buFont typeface="+mj-lt"/>
              <a:buAutoNum type="arabicPeriod"/>
            </a:pPr>
            <a:r>
              <a:rPr lang="en-GB" sz="1000" noProof="0" dirty="0">
                <a:latin typeface="Times New Roman" panose="02020603050405020304" pitchFamily="18" charset="0"/>
                <a:cs typeface="Times New Roman" panose="02020603050405020304" pitchFamily="18" charset="0"/>
              </a:rPr>
              <a:t>Reminiscence therapy</a:t>
            </a:r>
          </a:p>
          <a:p>
            <a:pPr marL="228600" indent="-228600" algn="just" fontAlgn="base">
              <a:buFont typeface="+mj-lt"/>
              <a:buAutoNum type="arabicPeriod"/>
            </a:pPr>
            <a:r>
              <a:rPr lang="en-GB" sz="1000" noProof="0" dirty="0">
                <a:latin typeface="Times New Roman" panose="02020603050405020304" pitchFamily="18" charset="0"/>
                <a:cs typeface="Times New Roman" panose="02020603050405020304" pitchFamily="18" charset="0"/>
              </a:rPr>
              <a:t>Occupational therapy</a:t>
            </a:r>
          </a:p>
          <a:p>
            <a:pPr marL="228600" indent="-228600" algn="just" fontAlgn="base">
              <a:buFont typeface="+mj-lt"/>
              <a:buAutoNum type="arabicPeriod"/>
            </a:pPr>
            <a:r>
              <a:rPr lang="en-GB" sz="1000" noProof="0" dirty="0">
                <a:latin typeface="Times New Roman" panose="02020603050405020304" pitchFamily="18" charset="0"/>
                <a:cs typeface="Times New Roman" panose="02020603050405020304" pitchFamily="18" charset="0"/>
              </a:rPr>
              <a:t>Physical activity programs</a:t>
            </a:r>
          </a:p>
        </p:txBody>
      </p:sp>
      <p:sp>
        <p:nvSpPr>
          <p:cNvPr id="9" name="TextBox 8">
            <a:extLst>
              <a:ext uri="{FF2B5EF4-FFF2-40B4-BE49-F238E27FC236}">
                <a16:creationId xmlns:a16="http://schemas.microsoft.com/office/drawing/2014/main" id="{99ABF4E9-E469-CA3C-0ED4-640337FBF0C7}"/>
              </a:ext>
            </a:extLst>
          </p:cNvPr>
          <p:cNvSpPr txBox="1"/>
          <p:nvPr/>
        </p:nvSpPr>
        <p:spPr>
          <a:xfrm>
            <a:off x="7820231" y="2109044"/>
            <a:ext cx="4273874" cy="1323439"/>
          </a:xfrm>
          <a:prstGeom prst="rect">
            <a:avLst/>
          </a:prstGeom>
          <a:noFill/>
          <a:ln>
            <a:solidFill>
              <a:schemeClr val="tx1"/>
            </a:solidFill>
          </a:ln>
        </p:spPr>
        <p:txBody>
          <a:bodyPr wrap="square" rtlCol="0">
            <a:spAutoFit/>
          </a:bodyPr>
          <a:lstStyle/>
          <a:p>
            <a:pPr algn="just"/>
            <a:r>
              <a:rPr lang="en-GB" sz="1000" b="1" noProof="0" dirty="0">
                <a:latin typeface="Times New Roman" panose="02020603050405020304" pitchFamily="18" charset="0"/>
                <a:cs typeface="Times New Roman" panose="02020603050405020304" pitchFamily="18" charset="0"/>
              </a:rPr>
              <a:t>Support Services</a:t>
            </a:r>
            <a:endParaRPr lang="en-GB" sz="1000" noProof="0" dirty="0">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Memory clinics</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Dementia support groups at the community level (Mathie </a:t>
            </a:r>
            <a:r>
              <a:rPr lang="en-GB" sz="1000" i="1" noProof="0" dirty="0">
                <a:latin typeface="Times New Roman" panose="02020603050405020304" pitchFamily="18" charset="0"/>
                <a:cs typeface="Times New Roman" panose="02020603050405020304" pitchFamily="18" charset="0"/>
              </a:rPr>
              <a:t>et al.</a:t>
            </a:r>
            <a:r>
              <a:rPr lang="en-GB" sz="1000" noProof="0" dirty="0">
                <a:latin typeface="Times New Roman" panose="02020603050405020304" pitchFamily="18" charset="0"/>
                <a:cs typeface="Times New Roman" panose="02020603050405020304" pitchFamily="18" charset="0"/>
              </a:rPr>
              <a:t>, 2022).</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Nursing home and residential care.</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Respite care and Carer support services.</a:t>
            </a:r>
          </a:p>
          <a:p>
            <a:pPr algn="just"/>
            <a:r>
              <a:rPr lang="en-GB" sz="1000" noProof="0" dirty="0">
                <a:latin typeface="Times New Roman" panose="02020603050405020304" pitchFamily="18" charset="0"/>
                <a:cs typeface="Times New Roman" panose="02020603050405020304" pitchFamily="18" charset="0"/>
              </a:rPr>
              <a:t>In the UK, education, helplines, and practical services are given to individuals and families by organisations like Alzheimer society.</a:t>
            </a:r>
          </a:p>
          <a:p>
            <a:endParaRPr lang="en-GB" sz="1000" noProof="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DDAFACF-8DE6-9806-DD24-72A8F4DB0B78}"/>
              </a:ext>
            </a:extLst>
          </p:cNvPr>
          <p:cNvSpPr txBox="1"/>
          <p:nvPr/>
        </p:nvSpPr>
        <p:spPr>
          <a:xfrm>
            <a:off x="7826903" y="3509385"/>
            <a:ext cx="4267201" cy="2092881"/>
          </a:xfrm>
          <a:prstGeom prst="rect">
            <a:avLst/>
          </a:prstGeom>
          <a:noFill/>
          <a:ln>
            <a:solidFill>
              <a:schemeClr val="tx1"/>
            </a:solidFill>
          </a:ln>
        </p:spPr>
        <p:txBody>
          <a:bodyPr wrap="square" rtlCol="0">
            <a:spAutoFit/>
          </a:bodyPr>
          <a:lstStyle/>
          <a:p>
            <a:pPr algn="just"/>
            <a:r>
              <a:rPr lang="en-GB" sz="1000" b="1" noProof="0" dirty="0">
                <a:latin typeface="Times New Roman" panose="02020603050405020304" pitchFamily="18" charset="0"/>
                <a:cs typeface="Times New Roman" panose="02020603050405020304" pitchFamily="18" charset="0"/>
              </a:rPr>
              <a:t>Recommendations</a:t>
            </a:r>
            <a:endParaRPr lang="en-GB" sz="1000" noProof="0" dirty="0">
              <a:latin typeface="Times New Roman" panose="02020603050405020304" pitchFamily="18" charset="0"/>
              <a:cs typeface="Times New Roman" panose="02020603050405020304" pitchFamily="18" charset="0"/>
            </a:endParaRPr>
          </a:p>
          <a:p>
            <a:pPr algn="just"/>
            <a:r>
              <a:rPr lang="en-GB" sz="1000" noProof="0" dirty="0">
                <a:latin typeface="Times New Roman" panose="02020603050405020304" pitchFamily="18" charset="0"/>
                <a:cs typeface="Times New Roman" panose="02020603050405020304" pitchFamily="18" charset="0"/>
              </a:rPr>
              <a:t>According to the existing sources, the following recommendations can be offered:</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Further encourage early identification by screening older individuals by use of cognitive assessments.</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Advance the level of awareness of the population to help in eliminating stigma and misunderstanding.</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Promote lifestyle changes (diet, physical exercise, cardiovascular health).</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Enhance the healthcare professional training on dementia care.</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Empower caregivers through the provision of support services since the caregiver burden is high (Dunne </a:t>
            </a:r>
            <a:r>
              <a:rPr lang="en-GB" sz="1000" i="1" noProof="0" dirty="0">
                <a:latin typeface="Times New Roman" panose="02020603050405020304" pitchFamily="18" charset="0"/>
                <a:cs typeface="Times New Roman" panose="02020603050405020304" pitchFamily="18" charset="0"/>
              </a:rPr>
              <a:t>et al.</a:t>
            </a:r>
            <a:r>
              <a:rPr lang="en-GB" sz="1000" noProof="0" dirty="0">
                <a:latin typeface="Times New Roman" panose="02020603050405020304" pitchFamily="18" charset="0"/>
                <a:cs typeface="Times New Roman" panose="02020603050405020304" pitchFamily="18" charset="0"/>
              </a:rPr>
              <a:t>, 2018).</a:t>
            </a:r>
          </a:p>
          <a:p>
            <a:pPr marL="171450" indent="-171450" algn="just" fontAlgn="base">
              <a:buFont typeface="Arial" panose="020B0604020202020204" pitchFamily="34" charset="0"/>
              <a:buChar char="•"/>
            </a:pPr>
            <a:r>
              <a:rPr lang="en-GB" sz="1000" noProof="0" dirty="0">
                <a:latin typeface="Times New Roman" panose="02020603050405020304" pitchFamily="18" charset="0"/>
                <a:cs typeface="Times New Roman" panose="02020603050405020304" pitchFamily="18" charset="0"/>
              </a:rPr>
              <a:t>Fund more research on disease-modifying treatments.</a:t>
            </a:r>
          </a:p>
          <a:p>
            <a:endParaRPr lang="en-GB" sz="1000" noProof="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83DCAEAB-80C6-354F-0FEC-679759A7DDFF}"/>
              </a:ext>
            </a:extLst>
          </p:cNvPr>
          <p:cNvSpPr txBox="1"/>
          <p:nvPr/>
        </p:nvSpPr>
        <p:spPr>
          <a:xfrm>
            <a:off x="3979155" y="5729317"/>
            <a:ext cx="8114949" cy="1015663"/>
          </a:xfrm>
          <a:prstGeom prst="rect">
            <a:avLst/>
          </a:prstGeom>
          <a:noFill/>
          <a:ln>
            <a:solidFill>
              <a:schemeClr val="tx1"/>
            </a:solidFill>
          </a:ln>
        </p:spPr>
        <p:txBody>
          <a:bodyPr wrap="square" rtlCol="0">
            <a:spAutoFit/>
          </a:bodyPr>
          <a:lstStyle/>
          <a:p>
            <a:pPr algn="just"/>
            <a:r>
              <a:rPr lang="en-GB" sz="1000" b="1" noProof="0" dirty="0">
                <a:latin typeface="Times New Roman" panose="02020603050405020304" pitchFamily="18" charset="0"/>
                <a:cs typeface="Times New Roman" panose="02020603050405020304" pitchFamily="18" charset="0"/>
              </a:rPr>
              <a:t>Conclusion</a:t>
            </a:r>
            <a:endParaRPr lang="en-GB" sz="1000" noProof="0" dirty="0">
              <a:latin typeface="Times New Roman" panose="02020603050405020304" pitchFamily="18" charset="0"/>
              <a:cs typeface="Times New Roman" panose="02020603050405020304" pitchFamily="18" charset="0"/>
            </a:endParaRPr>
          </a:p>
          <a:p>
            <a:pPr algn="just"/>
            <a:r>
              <a:rPr lang="en-GB" sz="1000" noProof="0" dirty="0">
                <a:latin typeface="Times New Roman" panose="02020603050405020304" pitchFamily="18" charset="0"/>
                <a:cs typeface="Times New Roman" panose="02020603050405020304" pitchFamily="18" charset="0"/>
              </a:rPr>
              <a:t>Dementia, especially Alzheimer's disease, is becoming a major health concern in the world today. It has great effects on the people, family and the healthcare settings. Although a cure does not exist yet, early diagnosis, supportive therapies, medication and community services can enhance the quality of life. It is necessary to continue research, educate the population and formulate policies to counter the rising incidence of dementia in the world. The person-centred approach is caring and empathetic in quality care and the dignity of the affected individuals.</a:t>
            </a:r>
          </a:p>
          <a:p>
            <a:endParaRPr lang="en-GB" sz="1000" noProof="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13E4E301-072F-B4E8-D92A-B63640A60F8E}"/>
              </a:ext>
            </a:extLst>
          </p:cNvPr>
          <p:cNvSpPr txBox="1"/>
          <p:nvPr/>
        </p:nvSpPr>
        <p:spPr>
          <a:xfrm>
            <a:off x="138080" y="77803"/>
            <a:ext cx="11956025" cy="246221"/>
          </a:xfrm>
          <a:prstGeom prst="rect">
            <a:avLst/>
          </a:prstGeom>
          <a:solidFill>
            <a:schemeClr val="accent5">
              <a:lumMod val="40000"/>
              <a:lumOff val="60000"/>
            </a:schemeClr>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SLIDE 2: CAUSES, SYMPTOMS, DIAGNOSIS, CURRENT SERVICES, RECOMMENDATIONS AND CONCLUSION</a:t>
            </a:r>
            <a:endParaRPr kumimoji="0" lang="en-GB" sz="1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2050" name="Picture 2" descr="Warning signs of dementia infographic | Alzheimer's Disease International  (ADI)">
            <a:extLst>
              <a:ext uri="{FF2B5EF4-FFF2-40B4-BE49-F238E27FC236}">
                <a16:creationId xmlns:a16="http://schemas.microsoft.com/office/drawing/2014/main" id="{368AA802-3C3F-AD93-2908-81749A1103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79155" y="1205627"/>
            <a:ext cx="3752267" cy="236782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2052" name="Picture 4" descr="Mapping the Dementia Diagnosis Journey to Improve Self-Guided Support |  Alzheimer's Society">
            <a:extLst>
              <a:ext uri="{FF2B5EF4-FFF2-40B4-BE49-F238E27FC236}">
                <a16:creationId xmlns:a16="http://schemas.microsoft.com/office/drawing/2014/main" id="{8F455C20-4097-DB5A-5A6D-91623C44C6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79155" y="3797115"/>
            <a:ext cx="3752267" cy="185525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9513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C453D-93D7-28E2-5740-79D1499C789A}"/>
              </a:ext>
            </a:extLst>
          </p:cNvPr>
          <p:cNvSpPr>
            <a:spLocks noGrp="1"/>
          </p:cNvSpPr>
          <p:nvPr>
            <p:ph type="title"/>
          </p:nvPr>
        </p:nvSpPr>
        <p:spPr>
          <a:xfrm>
            <a:off x="118532" y="85726"/>
            <a:ext cx="11971867" cy="684742"/>
          </a:xfrm>
          <a:solidFill>
            <a:schemeClr val="accent5">
              <a:lumMod val="40000"/>
              <a:lumOff val="60000"/>
            </a:schemeClr>
          </a:solidFill>
          <a:ln>
            <a:solidFill>
              <a:schemeClr val="tx1"/>
            </a:solidFill>
          </a:ln>
        </p:spPr>
        <p:txBody>
          <a:bodyPr>
            <a:normAutofit/>
          </a:bodyPr>
          <a:lstStyle/>
          <a:p>
            <a:pPr algn="ctr"/>
            <a:r>
              <a:rPr lang="en-GB" sz="2400" b="1" dirty="0">
                <a:latin typeface="Times New Roman" panose="02020603050405020304" pitchFamily="18" charset="0"/>
                <a:cs typeface="Times New Roman" panose="02020603050405020304" pitchFamily="18" charset="0"/>
              </a:rPr>
              <a:t>REFERENCE LIST</a:t>
            </a:r>
            <a:endParaRPr lang="en-GB" sz="2400" dirty="0"/>
          </a:p>
        </p:txBody>
      </p:sp>
      <p:sp>
        <p:nvSpPr>
          <p:cNvPr id="3" name="Content Placeholder 2">
            <a:extLst>
              <a:ext uri="{FF2B5EF4-FFF2-40B4-BE49-F238E27FC236}">
                <a16:creationId xmlns:a16="http://schemas.microsoft.com/office/drawing/2014/main" id="{5C00C68B-F660-683E-3ED8-03D31C0E0459}"/>
              </a:ext>
            </a:extLst>
          </p:cNvPr>
          <p:cNvSpPr>
            <a:spLocks noGrp="1"/>
          </p:cNvSpPr>
          <p:nvPr>
            <p:ph idx="1"/>
          </p:nvPr>
        </p:nvSpPr>
        <p:spPr>
          <a:xfrm>
            <a:off x="118532" y="987425"/>
            <a:ext cx="11895668" cy="4351338"/>
          </a:xfrm>
        </p:spPr>
        <p:txBody>
          <a:bodyPr>
            <a:normAutofit fontScale="32500" lnSpcReduction="20000"/>
          </a:bodyPr>
          <a:lstStyle/>
          <a:p>
            <a:r>
              <a:rPr lang="en-GB" dirty="0">
                <a:latin typeface="Times New Roman" panose="02020603050405020304" pitchFamily="18" charset="0"/>
                <a:cs typeface="Times New Roman" panose="02020603050405020304" pitchFamily="18" charset="0"/>
              </a:rPr>
              <a:t>Alzheimer's Disease International (2020) </a:t>
            </a:r>
            <a:r>
              <a:rPr lang="en-GB" i="1" dirty="0">
                <a:latin typeface="Times New Roman" panose="02020603050405020304" pitchFamily="18" charset="0"/>
                <a:cs typeface="Times New Roman" panose="02020603050405020304" pitchFamily="18" charset="0"/>
              </a:rPr>
              <a:t>ADI - Alois Alzheimer</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Alzheimer’s Disease International</a:t>
            </a:r>
            <a:r>
              <a:rPr lang="en-GB" dirty="0">
                <a:latin typeface="Times New Roman" panose="02020603050405020304" pitchFamily="18" charset="0"/>
                <a:cs typeface="Times New Roman" panose="02020603050405020304" pitchFamily="18" charset="0"/>
              </a:rPr>
              <a:t>. Alzheimer’s Disease International. Available at: https://www.alzint.org/about/dementia-facts-figures/types-of-dementia/alzheimers-disease/alois-alzheimer/ (Accessed: 27 February 2026).</a:t>
            </a:r>
          </a:p>
          <a:p>
            <a:r>
              <a:rPr lang="en-GB" dirty="0">
                <a:latin typeface="Times New Roman" panose="02020603050405020304" pitchFamily="18" charset="0"/>
                <a:cs typeface="Times New Roman" panose="02020603050405020304" pitchFamily="18" charset="0"/>
              </a:rPr>
              <a:t>Arevalo-Rodriguez, I., Smailagic, N., </a:t>
            </a:r>
            <a:r>
              <a:rPr lang="en-GB" dirty="0" err="1">
                <a:latin typeface="Times New Roman" panose="02020603050405020304" pitchFamily="18" charset="0"/>
                <a:cs typeface="Times New Roman" panose="02020603050405020304" pitchFamily="18" charset="0"/>
              </a:rPr>
              <a:t>Roqué-Figuls</a:t>
            </a:r>
            <a:r>
              <a:rPr lang="en-GB" dirty="0">
                <a:latin typeface="Times New Roman" panose="02020603050405020304" pitchFamily="18" charset="0"/>
                <a:cs typeface="Times New Roman" panose="02020603050405020304" pitchFamily="18" charset="0"/>
              </a:rPr>
              <a:t>, M., Ciapponi, A., Sanchez-Perez, E., Giannakou, A., Pedraza, O.L., Bonfill </a:t>
            </a:r>
            <a:r>
              <a:rPr lang="en-GB" dirty="0" err="1">
                <a:latin typeface="Times New Roman" panose="02020603050405020304" pitchFamily="18" charset="0"/>
                <a:cs typeface="Times New Roman" panose="02020603050405020304" pitchFamily="18" charset="0"/>
              </a:rPr>
              <a:t>Cosp</a:t>
            </a:r>
            <a:r>
              <a:rPr lang="en-GB" dirty="0">
                <a:latin typeface="Times New Roman" panose="02020603050405020304" pitchFamily="18" charset="0"/>
                <a:cs typeface="Times New Roman" panose="02020603050405020304" pitchFamily="18" charset="0"/>
              </a:rPr>
              <a:t>, X. and Cullum, S. (2021) ‘Mini-Mental State Examination (MMSE) for the Early Detection of Dementia in People with Mild Cognitive Impairment (MCI)’, </a:t>
            </a:r>
            <a:r>
              <a:rPr lang="en-GB" i="1" dirty="0">
                <a:latin typeface="Times New Roman" panose="02020603050405020304" pitchFamily="18" charset="0"/>
                <a:cs typeface="Times New Roman" panose="02020603050405020304" pitchFamily="18" charset="0"/>
              </a:rPr>
              <a:t>Cochrane Database of Systematic Reviews</a:t>
            </a:r>
            <a:r>
              <a:rPr lang="en-GB" dirty="0">
                <a:latin typeface="Times New Roman" panose="02020603050405020304" pitchFamily="18" charset="0"/>
                <a:cs typeface="Times New Roman" panose="02020603050405020304" pitchFamily="18" charset="0"/>
              </a:rPr>
              <a:t>, 2021(7). Available at: https://doi.org/10.1002/14651858.cd010783.pub3.</a:t>
            </a:r>
          </a:p>
          <a:p>
            <a:r>
              <a:rPr lang="en-GB" dirty="0" err="1">
                <a:latin typeface="Times New Roman" panose="02020603050405020304" pitchFamily="18" charset="0"/>
                <a:cs typeface="Times New Roman" panose="02020603050405020304" pitchFamily="18" charset="0"/>
              </a:rPr>
              <a:t>Chicchi</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Giglioli</a:t>
            </a:r>
            <a:r>
              <a:rPr lang="en-GB" dirty="0">
                <a:latin typeface="Times New Roman" panose="02020603050405020304" pitchFamily="18" charset="0"/>
                <a:cs typeface="Times New Roman" panose="02020603050405020304" pitchFamily="18" charset="0"/>
              </a:rPr>
              <a:t>, I.A., Pérez Gálvez, B., Gil Granados, A. and </a:t>
            </a:r>
            <a:r>
              <a:rPr lang="en-GB" dirty="0" err="1">
                <a:latin typeface="Times New Roman" panose="02020603050405020304" pitchFamily="18" charset="0"/>
                <a:cs typeface="Times New Roman" panose="02020603050405020304" pitchFamily="18" charset="0"/>
              </a:rPr>
              <a:t>Alcañiz</a:t>
            </a:r>
            <a:r>
              <a:rPr lang="en-GB" dirty="0">
                <a:latin typeface="Times New Roman" panose="02020603050405020304" pitchFamily="18" charset="0"/>
                <a:cs typeface="Times New Roman" panose="02020603050405020304" pitchFamily="18" charset="0"/>
              </a:rPr>
              <a:t> Raya, M. (2021) ‘The Virtual Cooking Task: A Preliminary Comparison Between Neuropsychological and Ecological Virtual Reality Tests to Assess Executive Functions Alterations in Patients Affected by Alcohol Use Disorder’, </a:t>
            </a:r>
            <a:r>
              <a:rPr lang="en-GB" i="1" dirty="0">
                <a:latin typeface="Times New Roman" panose="02020603050405020304" pitchFamily="18" charset="0"/>
                <a:cs typeface="Times New Roman" panose="02020603050405020304" pitchFamily="18" charset="0"/>
              </a:rPr>
              <a:t>Cyberpsychology, </a:t>
            </a:r>
            <a:r>
              <a:rPr lang="en-GB" i="1" dirty="0" err="1">
                <a:latin typeface="Times New Roman" panose="02020603050405020304" pitchFamily="18" charset="0"/>
                <a:cs typeface="Times New Roman" panose="02020603050405020304" pitchFamily="18" charset="0"/>
              </a:rPr>
              <a:t>Behavior</a:t>
            </a:r>
            <a:r>
              <a:rPr lang="en-GB" i="1" dirty="0">
                <a:latin typeface="Times New Roman" panose="02020603050405020304" pitchFamily="18" charset="0"/>
                <a:cs typeface="Times New Roman" panose="02020603050405020304" pitchFamily="18" charset="0"/>
              </a:rPr>
              <a:t>, and Social Networking</a:t>
            </a:r>
            <a:r>
              <a:rPr lang="en-GB" dirty="0">
                <a:latin typeface="Times New Roman" panose="02020603050405020304" pitchFamily="18" charset="0"/>
                <a:cs typeface="Times New Roman" panose="02020603050405020304" pitchFamily="18" charset="0"/>
              </a:rPr>
              <a:t> [Preprint]. Available at: https://doi.org/10.1089/cyber.2020.0560.</a:t>
            </a:r>
          </a:p>
          <a:p>
            <a:r>
              <a:rPr lang="en-GB" dirty="0">
                <a:latin typeface="Times New Roman" panose="02020603050405020304" pitchFamily="18" charset="0"/>
                <a:cs typeface="Times New Roman" panose="02020603050405020304" pitchFamily="18" charset="0"/>
              </a:rPr>
              <a:t>Dubois, B., Villain, N., </a:t>
            </a:r>
            <a:r>
              <a:rPr lang="en-GB" dirty="0" err="1">
                <a:latin typeface="Times New Roman" panose="02020603050405020304" pitchFamily="18" charset="0"/>
                <a:cs typeface="Times New Roman" panose="02020603050405020304" pitchFamily="18" charset="0"/>
              </a:rPr>
              <a:t>Frisoni</a:t>
            </a:r>
            <a:r>
              <a:rPr lang="en-GB" dirty="0">
                <a:latin typeface="Times New Roman" panose="02020603050405020304" pitchFamily="18" charset="0"/>
                <a:cs typeface="Times New Roman" panose="02020603050405020304" pitchFamily="18" charset="0"/>
              </a:rPr>
              <a:t>, G.B., </a:t>
            </a:r>
            <a:r>
              <a:rPr lang="en-GB" dirty="0" err="1">
                <a:latin typeface="Times New Roman" panose="02020603050405020304" pitchFamily="18" charset="0"/>
                <a:cs typeface="Times New Roman" panose="02020603050405020304" pitchFamily="18" charset="0"/>
              </a:rPr>
              <a:t>Rabinovici</a:t>
            </a:r>
            <a:r>
              <a:rPr lang="en-GB" dirty="0">
                <a:latin typeface="Times New Roman" panose="02020603050405020304" pitchFamily="18" charset="0"/>
                <a:cs typeface="Times New Roman" panose="02020603050405020304" pitchFamily="18" charset="0"/>
              </a:rPr>
              <a:t>, G.D., Sabbagh, M., Cappa, S., </a:t>
            </a:r>
            <a:r>
              <a:rPr lang="en-GB" dirty="0" err="1">
                <a:latin typeface="Times New Roman" panose="02020603050405020304" pitchFamily="18" charset="0"/>
                <a:cs typeface="Times New Roman" panose="02020603050405020304" pitchFamily="18" charset="0"/>
              </a:rPr>
              <a:t>Bejanin</a:t>
            </a:r>
            <a:r>
              <a:rPr lang="en-GB" dirty="0">
                <a:latin typeface="Times New Roman" panose="02020603050405020304" pitchFamily="18" charset="0"/>
                <a:cs typeface="Times New Roman" panose="02020603050405020304" pitchFamily="18" charset="0"/>
              </a:rPr>
              <a:t>, A., </a:t>
            </a:r>
            <a:r>
              <a:rPr lang="en-GB" dirty="0" err="1">
                <a:latin typeface="Times New Roman" panose="02020603050405020304" pitchFamily="18" charset="0"/>
                <a:cs typeface="Times New Roman" panose="02020603050405020304" pitchFamily="18" charset="0"/>
              </a:rPr>
              <a:t>Bombois</a:t>
            </a:r>
            <a:r>
              <a:rPr lang="en-GB" dirty="0">
                <a:latin typeface="Times New Roman" panose="02020603050405020304" pitchFamily="18" charset="0"/>
                <a:cs typeface="Times New Roman" panose="02020603050405020304" pitchFamily="18" charset="0"/>
              </a:rPr>
              <a:t>, S., Epelbaum, S., Teichmann, M., Habert, M.-O., Nordberg, A., </a:t>
            </a:r>
            <a:r>
              <a:rPr lang="en-GB" dirty="0" err="1">
                <a:latin typeface="Times New Roman" panose="02020603050405020304" pitchFamily="18" charset="0"/>
                <a:cs typeface="Times New Roman" panose="02020603050405020304" pitchFamily="18" charset="0"/>
              </a:rPr>
              <a:t>Blennow</a:t>
            </a:r>
            <a:r>
              <a:rPr lang="en-GB" dirty="0">
                <a:latin typeface="Times New Roman" panose="02020603050405020304" pitchFamily="18" charset="0"/>
                <a:cs typeface="Times New Roman" panose="02020603050405020304" pitchFamily="18" charset="0"/>
              </a:rPr>
              <a:t>, K., </a:t>
            </a:r>
            <a:r>
              <a:rPr lang="en-GB" dirty="0" err="1">
                <a:latin typeface="Times New Roman" panose="02020603050405020304" pitchFamily="18" charset="0"/>
                <a:cs typeface="Times New Roman" panose="02020603050405020304" pitchFamily="18" charset="0"/>
              </a:rPr>
              <a:t>Galasko</a:t>
            </a:r>
            <a:r>
              <a:rPr lang="en-GB" dirty="0">
                <a:latin typeface="Times New Roman" panose="02020603050405020304" pitchFamily="18" charset="0"/>
                <a:cs typeface="Times New Roman" panose="02020603050405020304" pitchFamily="18" charset="0"/>
              </a:rPr>
              <a:t>, D., Stern, Y., Rowe, C.C., </a:t>
            </a:r>
            <a:r>
              <a:rPr lang="en-GB" dirty="0" err="1">
                <a:latin typeface="Times New Roman" panose="02020603050405020304" pitchFamily="18" charset="0"/>
                <a:cs typeface="Times New Roman" panose="02020603050405020304" pitchFamily="18" charset="0"/>
              </a:rPr>
              <a:t>Salloway</a:t>
            </a:r>
            <a:r>
              <a:rPr lang="en-GB" dirty="0">
                <a:latin typeface="Times New Roman" panose="02020603050405020304" pitchFamily="18" charset="0"/>
                <a:cs typeface="Times New Roman" panose="02020603050405020304" pitchFamily="18" charset="0"/>
              </a:rPr>
              <a:t>, S., Schneider, L.S., Cummings, J.L. and Feldman, H.H. (2021) ‘Clinical diagnosis of Alzheimer’s disease: recommendations of the International Working Group’, </a:t>
            </a:r>
            <a:r>
              <a:rPr lang="en-GB" i="1" dirty="0">
                <a:latin typeface="Times New Roman" panose="02020603050405020304" pitchFamily="18" charset="0"/>
                <a:cs typeface="Times New Roman" panose="02020603050405020304" pitchFamily="18" charset="0"/>
              </a:rPr>
              <a:t>The Lancet Neurology</a:t>
            </a:r>
            <a:r>
              <a:rPr lang="en-GB" dirty="0">
                <a:latin typeface="Times New Roman" panose="02020603050405020304" pitchFamily="18" charset="0"/>
                <a:cs typeface="Times New Roman" panose="02020603050405020304" pitchFamily="18" charset="0"/>
              </a:rPr>
              <a:t>, 20(6), pp. 484–496. Available at: https://doi.org/10.1016/S1474-4422(21)00066-1.</a:t>
            </a:r>
          </a:p>
          <a:p>
            <a:r>
              <a:rPr lang="en-GB" dirty="0">
                <a:latin typeface="Times New Roman" panose="02020603050405020304" pitchFamily="18" charset="0"/>
                <a:cs typeface="Times New Roman" panose="02020603050405020304" pitchFamily="18" charset="0"/>
              </a:rPr>
              <a:t>Dunne, S., </a:t>
            </a:r>
            <a:r>
              <a:rPr lang="en-GB" dirty="0" err="1">
                <a:latin typeface="Times New Roman" panose="02020603050405020304" pitchFamily="18" charset="0"/>
                <a:cs typeface="Times New Roman" panose="02020603050405020304" pitchFamily="18" charset="0"/>
              </a:rPr>
              <a:t>MacGabhann</a:t>
            </a:r>
            <a:r>
              <a:rPr lang="en-GB" dirty="0">
                <a:latin typeface="Times New Roman" panose="02020603050405020304" pitchFamily="18" charset="0"/>
                <a:cs typeface="Times New Roman" panose="02020603050405020304" pitchFamily="18" charset="0"/>
              </a:rPr>
              <a:t>, L., </a:t>
            </a:r>
            <a:r>
              <a:rPr lang="en-GB" dirty="0" err="1">
                <a:latin typeface="Times New Roman" panose="02020603050405020304" pitchFamily="18" charset="0"/>
                <a:cs typeface="Times New Roman" panose="02020603050405020304" pitchFamily="18" charset="0"/>
              </a:rPr>
              <a:t>Amering</a:t>
            </a:r>
            <a:r>
              <a:rPr lang="en-GB" dirty="0">
                <a:latin typeface="Times New Roman" panose="02020603050405020304" pitchFamily="18" charset="0"/>
                <a:cs typeface="Times New Roman" panose="02020603050405020304" pitchFamily="18" charset="0"/>
              </a:rPr>
              <a:t>, M. and McGowan, P. (2018) ‘“Making People Aware and Taking the Stigma Away”: Alleviating Stigma and Discrimination through Trialogue’, </a:t>
            </a:r>
            <a:r>
              <a:rPr lang="en-GB" i="1" dirty="0">
                <a:latin typeface="Times New Roman" panose="02020603050405020304" pitchFamily="18" charset="0"/>
                <a:cs typeface="Times New Roman" panose="02020603050405020304" pitchFamily="18" charset="0"/>
              </a:rPr>
              <a:t>Irish Journal of Applied Social Studies</a:t>
            </a:r>
            <a:r>
              <a:rPr lang="en-GB" dirty="0">
                <a:latin typeface="Times New Roman" panose="02020603050405020304" pitchFamily="18" charset="0"/>
                <a:cs typeface="Times New Roman" panose="02020603050405020304" pitchFamily="18" charset="0"/>
              </a:rPr>
              <a:t>, 18(1). Available at: https://doi.org/10.21427/D7CQ7H.</a:t>
            </a:r>
          </a:p>
          <a:p>
            <a:r>
              <a:rPr lang="en-GB" dirty="0">
                <a:latin typeface="Times New Roman" panose="02020603050405020304" pitchFamily="18" charset="0"/>
                <a:cs typeface="Times New Roman" panose="02020603050405020304" pitchFamily="18" charset="0"/>
              </a:rPr>
              <a:t>Gerritsen, D.L., </a:t>
            </a:r>
            <a:r>
              <a:rPr lang="en-GB" dirty="0" err="1">
                <a:latin typeface="Times New Roman" panose="02020603050405020304" pitchFamily="18" charset="0"/>
                <a:cs typeface="Times New Roman" panose="02020603050405020304" pitchFamily="18" charset="0"/>
              </a:rPr>
              <a:t>Oyebode</a:t>
            </a:r>
            <a:r>
              <a:rPr lang="en-GB" dirty="0">
                <a:latin typeface="Times New Roman" panose="02020603050405020304" pitchFamily="18" charset="0"/>
                <a:cs typeface="Times New Roman" panose="02020603050405020304" pitchFamily="18" charset="0"/>
              </a:rPr>
              <a:t>, J. and Gove, D. (2019) ‘Ethical implications of the perception and portrayal of dementia’, </a:t>
            </a:r>
            <a:r>
              <a:rPr lang="en-GB" i="1" dirty="0">
                <a:latin typeface="Times New Roman" panose="02020603050405020304" pitchFamily="18" charset="0"/>
                <a:cs typeface="Times New Roman" panose="02020603050405020304" pitchFamily="18" charset="0"/>
              </a:rPr>
              <a:t>Dementia</a:t>
            </a:r>
            <a:r>
              <a:rPr lang="en-GB" dirty="0">
                <a:latin typeface="Times New Roman" panose="02020603050405020304" pitchFamily="18" charset="0"/>
                <a:cs typeface="Times New Roman" panose="02020603050405020304" pitchFamily="18" charset="0"/>
              </a:rPr>
              <a:t>, 17(5), pp. 596–608. Available at: https://doi.org/10.1177/1471301216654036.</a:t>
            </a:r>
          </a:p>
          <a:p>
            <a:r>
              <a:rPr lang="en-GB" dirty="0">
                <a:latin typeface="Times New Roman" panose="02020603050405020304" pitchFamily="18" charset="0"/>
                <a:cs typeface="Times New Roman" panose="02020603050405020304" pitchFamily="18" charset="0"/>
              </a:rPr>
              <a:t>Ismail, R., Parbo, P., Madsen, L.S., Hansen, A.K., Hansen, K.V., Schaldemose, J.L., Kjeldsen, P.L., Stokholm, M.G., Gottrup, H., Eskildsen, S.F. and Brooks, D.J. (2020) ‘The relationships between neuroinflammation, beta-amyloid and tau deposition in Alzheimer’s disease: a longitudinal PET study’, </a:t>
            </a:r>
            <a:r>
              <a:rPr lang="en-GB" i="1" dirty="0">
                <a:latin typeface="Times New Roman" panose="02020603050405020304" pitchFamily="18" charset="0"/>
                <a:cs typeface="Times New Roman" panose="02020603050405020304" pitchFamily="18" charset="0"/>
              </a:rPr>
              <a:t>Journal of Neuroinflammation</a:t>
            </a:r>
            <a:r>
              <a:rPr lang="en-GB" dirty="0">
                <a:latin typeface="Times New Roman" panose="02020603050405020304" pitchFamily="18" charset="0"/>
                <a:cs typeface="Times New Roman" panose="02020603050405020304" pitchFamily="18" charset="0"/>
              </a:rPr>
              <a:t>, 17(1). Available at: https://doi.org/10.1186/s12974-020-01820-6.</a:t>
            </a:r>
          </a:p>
          <a:p>
            <a:r>
              <a:rPr lang="en-GB" dirty="0">
                <a:latin typeface="Times New Roman" panose="02020603050405020304" pitchFamily="18" charset="0"/>
                <a:cs typeface="Times New Roman" panose="02020603050405020304" pitchFamily="18" charset="0"/>
              </a:rPr>
              <a:t>Lee, J. (2023) ‘Mild Cognitive Impairment in Relation to Alzheimer’s Disease: An Investigation of Principles, Classifications, Ethics, and Problems’, </a:t>
            </a:r>
            <a:r>
              <a:rPr lang="en-GB" i="1" dirty="0" err="1">
                <a:latin typeface="Times New Roman" panose="02020603050405020304" pitchFamily="18" charset="0"/>
                <a:cs typeface="Times New Roman" panose="02020603050405020304" pitchFamily="18" charset="0"/>
              </a:rPr>
              <a:t>Neuroethics</a:t>
            </a:r>
            <a:r>
              <a:rPr lang="en-GB" dirty="0">
                <a:latin typeface="Times New Roman" panose="02020603050405020304" pitchFamily="18" charset="0"/>
                <a:cs typeface="Times New Roman" panose="02020603050405020304" pitchFamily="18" charset="0"/>
              </a:rPr>
              <a:t>, 16(2). Available at: https://doi.org/10.1007/s12152-023-09522-5.</a:t>
            </a:r>
          </a:p>
          <a:p>
            <a:r>
              <a:rPr lang="en-GB" dirty="0">
                <a:latin typeface="Times New Roman" panose="02020603050405020304" pitchFamily="18" charset="0"/>
                <a:cs typeface="Times New Roman" panose="02020603050405020304" pitchFamily="18" charset="0"/>
              </a:rPr>
              <a:t>Mathie, E., Antony, A., Killett, A., Darlington, N., Buckner, S., Lafortune, L., Mayrhofer, A., Dickinson, A., Woodward, M. and Goodman, C. (2022) ‘Dementia-friendly communities: The involvement of people living with dementia’, </a:t>
            </a:r>
            <a:r>
              <a:rPr lang="en-GB" i="1" dirty="0">
                <a:latin typeface="Times New Roman" panose="02020603050405020304" pitchFamily="18" charset="0"/>
                <a:cs typeface="Times New Roman" panose="02020603050405020304" pitchFamily="18" charset="0"/>
              </a:rPr>
              <a:t>Dementia</a:t>
            </a:r>
            <a:r>
              <a:rPr lang="en-GB" dirty="0">
                <a:latin typeface="Times New Roman" panose="02020603050405020304" pitchFamily="18" charset="0"/>
                <a:cs typeface="Times New Roman" panose="02020603050405020304" pitchFamily="18" charset="0"/>
              </a:rPr>
              <a:t>, 21(4), p. 147130122110732. Available at: https://doi.org/10.1177/14713012211073200.</a:t>
            </a:r>
          </a:p>
          <a:p>
            <a:r>
              <a:rPr lang="en-GB" dirty="0" err="1">
                <a:latin typeface="Times New Roman" panose="02020603050405020304" pitchFamily="18" charset="0"/>
                <a:cs typeface="Times New Roman" panose="02020603050405020304" pitchFamily="18" charset="0"/>
              </a:rPr>
              <a:t>Milanifard</a:t>
            </a:r>
            <a:r>
              <a:rPr lang="en-GB" dirty="0">
                <a:latin typeface="Times New Roman" panose="02020603050405020304" pitchFamily="18" charset="0"/>
                <a:cs typeface="Times New Roman" panose="02020603050405020304" pitchFamily="18" charset="0"/>
              </a:rPr>
              <a:t>, M. and Ramezani, M. (2025) ‘Clinical and neurological problems and clinical tests in Alzheimer’s patients specializing in Alzheimer’s disease’, </a:t>
            </a:r>
            <a:r>
              <a:rPr lang="en-GB" i="1" dirty="0">
                <a:latin typeface="Times New Roman" panose="02020603050405020304" pitchFamily="18" charset="0"/>
                <a:cs typeface="Times New Roman" panose="02020603050405020304" pitchFamily="18" charset="0"/>
              </a:rPr>
              <a:t>Eurasian Journal of Chemical, Medicinal and Petroleum Research</a:t>
            </a:r>
            <a:r>
              <a:rPr lang="en-GB" dirty="0">
                <a:latin typeface="Times New Roman" panose="02020603050405020304" pitchFamily="18" charset="0"/>
                <a:cs typeface="Times New Roman" panose="02020603050405020304" pitchFamily="18" charset="0"/>
              </a:rPr>
              <a:t>, 4(2), pp. 152–163. Available at: https://www.ejcmpr.com/article_213809.html.</a:t>
            </a:r>
          </a:p>
          <a:p>
            <a:r>
              <a:rPr lang="en-GB" dirty="0">
                <a:latin typeface="Times New Roman" panose="02020603050405020304" pitchFamily="18" charset="0"/>
                <a:cs typeface="Times New Roman" panose="02020603050405020304" pitchFamily="18" charset="0"/>
              </a:rPr>
              <a:t>Qiu, C. and </a:t>
            </a:r>
            <a:r>
              <a:rPr lang="en-GB" dirty="0" err="1">
                <a:latin typeface="Times New Roman" panose="02020603050405020304" pitchFamily="18" charset="0"/>
                <a:cs typeface="Times New Roman" panose="02020603050405020304" pitchFamily="18" charset="0"/>
              </a:rPr>
              <a:t>Fratiglioni</a:t>
            </a:r>
            <a:r>
              <a:rPr lang="en-GB" dirty="0">
                <a:latin typeface="Times New Roman" panose="02020603050405020304" pitchFamily="18" charset="0"/>
                <a:cs typeface="Times New Roman" panose="02020603050405020304" pitchFamily="18" charset="0"/>
              </a:rPr>
              <a:t>, L. (2018) ‘Aging without Dementia is Achievable: Current Evidence from Epidemiological Research’, </a:t>
            </a:r>
            <a:r>
              <a:rPr lang="en-GB" i="1" dirty="0">
                <a:latin typeface="Times New Roman" panose="02020603050405020304" pitchFamily="18" charset="0"/>
                <a:cs typeface="Times New Roman" panose="02020603050405020304" pitchFamily="18" charset="0"/>
              </a:rPr>
              <a:t>Journal of Alzheimer’s Disease</a:t>
            </a:r>
            <a:r>
              <a:rPr lang="en-GB" dirty="0">
                <a:latin typeface="Times New Roman" panose="02020603050405020304" pitchFamily="18" charset="0"/>
                <a:cs typeface="Times New Roman" panose="02020603050405020304" pitchFamily="18" charset="0"/>
              </a:rPr>
              <a:t>, 62(3), pp. 933–942. Available at: https://doi.org/10.3233/JAD-171037.</a:t>
            </a:r>
          </a:p>
          <a:p>
            <a:r>
              <a:rPr lang="en-GB" dirty="0">
                <a:latin typeface="Times New Roman" panose="02020603050405020304" pitchFamily="18" charset="0"/>
                <a:cs typeface="Times New Roman" panose="02020603050405020304" pitchFamily="18" charset="0"/>
              </a:rPr>
              <a:t>Sarmiento, C. and Lau, C. (2020) ‘Diagnostic and Statistical Manual of Mental Disorders, 5th Ed.: DSM‐5’, </a:t>
            </a:r>
            <a:r>
              <a:rPr lang="en-GB" i="1" dirty="0">
                <a:latin typeface="Times New Roman" panose="02020603050405020304" pitchFamily="18" charset="0"/>
                <a:cs typeface="Times New Roman" panose="02020603050405020304" pitchFamily="18" charset="0"/>
              </a:rPr>
              <a:t>The Wiley </a:t>
            </a:r>
            <a:r>
              <a:rPr lang="en-GB" i="1" dirty="0" err="1">
                <a:latin typeface="Times New Roman" panose="02020603050405020304" pitchFamily="18" charset="0"/>
                <a:cs typeface="Times New Roman" panose="02020603050405020304" pitchFamily="18" charset="0"/>
              </a:rPr>
              <a:t>Encyclopedia</a:t>
            </a:r>
            <a:r>
              <a:rPr lang="en-GB" i="1" dirty="0">
                <a:latin typeface="Times New Roman" panose="02020603050405020304" pitchFamily="18" charset="0"/>
                <a:cs typeface="Times New Roman" panose="02020603050405020304" pitchFamily="18" charset="0"/>
              </a:rPr>
              <a:t> of Personality and Individual Differences</a:t>
            </a:r>
            <a:r>
              <a:rPr lang="en-GB" dirty="0">
                <a:latin typeface="Times New Roman" panose="02020603050405020304" pitchFamily="18" charset="0"/>
                <a:cs typeface="Times New Roman" panose="02020603050405020304" pitchFamily="18" charset="0"/>
              </a:rPr>
              <a:t>, pp. 125–129. Available at: https://doi.org/10.1002/9781119547174.ch198.</a:t>
            </a:r>
          </a:p>
          <a:p>
            <a:r>
              <a:rPr lang="en-GB" dirty="0">
                <a:latin typeface="Times New Roman" panose="02020603050405020304" pitchFamily="18" charset="0"/>
                <a:cs typeface="Times New Roman" panose="02020603050405020304" pitchFamily="18" charset="0"/>
              </a:rPr>
              <a:t>World Health Organization (2025) </a:t>
            </a:r>
            <a:r>
              <a:rPr lang="en-GB" i="1" dirty="0">
                <a:latin typeface="Times New Roman" panose="02020603050405020304" pitchFamily="18" charset="0"/>
                <a:cs typeface="Times New Roman" panose="02020603050405020304" pitchFamily="18" charset="0"/>
              </a:rPr>
              <a:t>Dementia</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World Health Organization</a:t>
            </a:r>
            <a:r>
              <a:rPr lang="en-GB" dirty="0">
                <a:latin typeface="Times New Roman" panose="02020603050405020304" pitchFamily="18" charset="0"/>
                <a:cs typeface="Times New Roman" panose="02020603050405020304" pitchFamily="18" charset="0"/>
              </a:rPr>
              <a:t>. Available at: https://www.who.int/news-room/fact-sheets/detail/dementia (Accessed: 27 February 2026).</a:t>
            </a:r>
          </a:p>
        </p:txBody>
      </p:sp>
    </p:spTree>
    <p:extLst>
      <p:ext uri="{BB962C8B-B14F-4D97-AF65-F5344CB8AC3E}">
        <p14:creationId xmlns:p14="http://schemas.microsoft.com/office/powerpoint/2010/main" val="10655723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2048</Words>
  <Application>Microsoft Office PowerPoint</Application>
  <PresentationFormat>Widescreen</PresentationFormat>
  <Paragraphs>84</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DEMENTIA</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DEMENTIA</dc:title>
  <cp:lastModifiedBy>emilia Dunguiongue</cp:lastModifiedBy>
  <cp:revision>1</cp:revision>
  <dcterms:created xsi:type="dcterms:W3CDTF">2026-02-27T21:01:02Z</dcterms:created>
  <dcterms:modified xsi:type="dcterms:W3CDTF">2026-03-01T19:35:00Z</dcterms:modified>
</cp:coreProperties>
</file>