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81" r:id="rId4"/>
    <p:sldId id="284" r:id="rId5"/>
    <p:sldId id="285" r:id="rId6"/>
    <p:sldId id="286" r:id="rId7"/>
    <p:sldId id="287" r:id="rId8"/>
    <p:sldId id="288" r:id="rId9"/>
    <p:sldId id="289" r:id="rId10"/>
    <p:sldId id="283" r:id="rId11"/>
    <p:sldId id="282" r:id="rId12"/>
    <p:sldId id="277" r:id="rId13"/>
    <p:sldId id="280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>
        <p:scale>
          <a:sx n="86" d="100"/>
          <a:sy n="86" d="100"/>
        </p:scale>
        <p:origin x="48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DB08A4-4232-40AE-AB05-E924C0E13391}" type="datetimeFigureOut">
              <a:rPr lang="en-GB" smtClean="0"/>
              <a:t>09/12/2018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147544-72A0-4178-9F0F-98CF8A9F11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7068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12/9/2018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12/9/2018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Therapeutic Process </a:t>
            </a:r>
            <a:r>
              <a:rPr lang="en-GB" dirty="0" smtClean="0"/>
              <a:t>ECHC5002</a:t>
            </a:r>
            <a:br>
              <a:rPr lang="en-GB" dirty="0" smtClean="0"/>
            </a:br>
            <a:r>
              <a:rPr lang="en-GB" dirty="0" smtClean="0"/>
              <a:t>Therapeutic Endings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Module Lead: Andrea Williams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65125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Today’s Schedule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solidFill>
                  <a:schemeClr val="bg2">
                    <a:lumMod val="25000"/>
                  </a:schemeClr>
                </a:solidFill>
              </a:rPr>
              <a:t>15:00 Module Review and Evaluation</a:t>
            </a:r>
          </a:p>
          <a:p>
            <a:r>
              <a:rPr lang="en-GB" sz="3200" dirty="0" smtClean="0">
                <a:solidFill>
                  <a:schemeClr val="bg2">
                    <a:lumMod val="25000"/>
                  </a:schemeClr>
                </a:solidFill>
              </a:rPr>
              <a:t>Semester Two and Assessment</a:t>
            </a:r>
          </a:p>
          <a:p>
            <a:r>
              <a:rPr lang="en-GB" sz="3200" dirty="0" smtClean="0">
                <a:solidFill>
                  <a:schemeClr val="bg2">
                    <a:lumMod val="25000"/>
                  </a:schemeClr>
                </a:solidFill>
              </a:rPr>
              <a:t>Therapeutic </a:t>
            </a:r>
            <a:r>
              <a:rPr lang="en-GB" sz="3200" dirty="0" smtClean="0">
                <a:solidFill>
                  <a:schemeClr val="bg2">
                    <a:lumMod val="25000"/>
                  </a:schemeClr>
                </a:solidFill>
              </a:rPr>
              <a:t>Endings</a:t>
            </a:r>
          </a:p>
          <a:p>
            <a:pPr marL="0" indent="0">
              <a:buNone/>
            </a:pPr>
            <a:endParaRPr lang="en-GB" sz="32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2615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Therapeutic Middles</a:t>
            </a:r>
            <a:br>
              <a:rPr lang="en-GB" dirty="0" smtClean="0"/>
            </a:br>
            <a:r>
              <a:rPr lang="en-GB" sz="2400" dirty="0" smtClean="0"/>
              <a:t>India Amos (Feltham, Hanley and Winter, 2017, p101 -)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process of therapy is fluid and multi-dimensional</a:t>
            </a:r>
          </a:p>
          <a:p>
            <a:r>
              <a:rPr lang="en-GB" dirty="0" smtClean="0"/>
              <a:t>Work Phase’ characterised by therapy tasks which seek to facilitate psychological change congruent with identified goals. Identifying habitual response patterns, self awareness, coping strategies</a:t>
            </a:r>
          </a:p>
          <a:p>
            <a:r>
              <a:rPr lang="en-GB" dirty="0" smtClean="0"/>
              <a:t>Basic Therapeutic Skills: Managing and maintaining the relationship</a:t>
            </a:r>
          </a:p>
          <a:p>
            <a:r>
              <a:rPr lang="en-GB" dirty="0" smtClean="0"/>
              <a:t>Methods of reviewing therapeutic work</a:t>
            </a:r>
          </a:p>
          <a:p>
            <a:r>
              <a:rPr lang="en-GB" dirty="0" smtClean="0"/>
              <a:t>Managing attendance</a:t>
            </a:r>
          </a:p>
          <a:p>
            <a:r>
              <a:rPr lang="en-GB" dirty="0" smtClean="0"/>
              <a:t>Ruptures and resolutions</a:t>
            </a:r>
          </a:p>
          <a:p>
            <a:r>
              <a:rPr lang="en-GB" dirty="0" smtClean="0"/>
              <a:t>Use of the supervisory relationship</a:t>
            </a:r>
          </a:p>
          <a:p>
            <a:r>
              <a:rPr lang="en-GB" dirty="0" smtClean="0"/>
              <a:t>Therapeutic practitioners are required to periodically review their therapeutic work with clients (BACP,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9675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/>
          <p:cNvSpPr/>
          <p:nvPr/>
        </p:nvSpPr>
        <p:spPr>
          <a:xfrm>
            <a:off x="3663142" y="1684713"/>
            <a:ext cx="7132320" cy="4261658"/>
          </a:xfrm>
          <a:prstGeom prst="cloudCallou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accent5">
                    <a:lumMod val="50000"/>
                  </a:schemeClr>
                </a:solidFill>
              </a:rPr>
              <a:t>How might the therapist know how the client is experiencing therapy?</a:t>
            </a:r>
            <a:endParaRPr lang="en-GB" sz="28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55415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Therapeutic Reviews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357745"/>
            <a:ext cx="8915400" cy="5286895"/>
          </a:xfrm>
        </p:spPr>
        <p:txBody>
          <a:bodyPr>
            <a:normAutofit/>
          </a:bodyPr>
          <a:lstStyle/>
          <a:p>
            <a:r>
              <a:rPr lang="en-GB" dirty="0" smtClean="0"/>
              <a:t>Informal or Formal</a:t>
            </a:r>
          </a:p>
          <a:p>
            <a:r>
              <a:rPr lang="en-GB" dirty="0" smtClean="0"/>
              <a:t>Reinforce client’s learning and understanding of process and change.  Also found to promote client attendance and engagement (Swift, Greenberg, Whipple and </a:t>
            </a:r>
            <a:r>
              <a:rPr lang="en-GB" dirty="0" err="1" smtClean="0"/>
              <a:t>Kominiak</a:t>
            </a:r>
            <a:r>
              <a:rPr lang="en-GB" dirty="0" smtClean="0"/>
              <a:t>, 2012)</a:t>
            </a:r>
          </a:p>
          <a:p>
            <a:r>
              <a:rPr lang="en-GB" dirty="0" smtClean="0"/>
              <a:t>Client-centred, collaborative process, clarification.</a:t>
            </a:r>
          </a:p>
          <a:p>
            <a:r>
              <a:rPr lang="en-GB" b="1" dirty="0" err="1" smtClean="0"/>
              <a:t>Metacommunication</a:t>
            </a:r>
            <a:r>
              <a:rPr lang="en-GB" dirty="0" smtClean="0"/>
              <a:t> – communication about communication ( Villard and Whipple, 1976) </a:t>
            </a:r>
            <a:r>
              <a:rPr lang="en-GB" dirty="0" err="1" smtClean="0"/>
              <a:t>ie</a:t>
            </a:r>
            <a:r>
              <a:rPr lang="en-GB" dirty="0" smtClean="0"/>
              <a:t>: “When you said that, I found myself feeling….” “ When I put that to you, how did you find yourself reacting?”</a:t>
            </a:r>
          </a:p>
          <a:p>
            <a:r>
              <a:rPr lang="en-GB" dirty="0" smtClean="0"/>
              <a:t>Therapeutic reviews serve to maintain reciprocal and equal relationship between therapist and client</a:t>
            </a:r>
          </a:p>
          <a:p>
            <a:r>
              <a:rPr lang="en-GB" dirty="0" smtClean="0"/>
              <a:t>Most commonly, might occur in the event of an impasse or rupture in the relationship (</a:t>
            </a:r>
            <a:r>
              <a:rPr lang="en-GB" dirty="0" err="1" smtClean="0"/>
              <a:t>Safran</a:t>
            </a:r>
            <a:r>
              <a:rPr lang="en-GB" dirty="0" smtClean="0"/>
              <a:t> and </a:t>
            </a:r>
            <a:r>
              <a:rPr lang="en-GB" dirty="0" err="1" smtClean="0"/>
              <a:t>Muran</a:t>
            </a:r>
            <a:r>
              <a:rPr lang="en-GB" dirty="0" smtClean="0"/>
              <a:t>, 1996)</a:t>
            </a:r>
          </a:p>
          <a:p>
            <a:r>
              <a:rPr lang="en-GB" dirty="0" smtClean="0"/>
              <a:t>Within Pluralistic Counselling, client feedback is considered essential in guiding the process (Cooper and McLeod, 2010)</a:t>
            </a:r>
          </a:p>
          <a:p>
            <a:r>
              <a:rPr lang="en-GB" dirty="0" err="1" smtClean="0"/>
              <a:t>Metacommunication</a:t>
            </a:r>
            <a:r>
              <a:rPr lang="en-GB" dirty="0" smtClean="0"/>
              <a:t> ‘Mindfulness in action’ (Willis and Saunders, 2013, p35)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05409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Repairing Ruptures to Therapeutic Relationship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moment of interpersonal tension between therapist and client</a:t>
            </a:r>
          </a:p>
          <a:p>
            <a:r>
              <a:rPr lang="en-GB" dirty="0" smtClean="0"/>
              <a:t>It is inevitable, in any relationship that disturbances and misunderstanding occur.</a:t>
            </a:r>
          </a:p>
          <a:p>
            <a:r>
              <a:rPr lang="en-GB" dirty="0" smtClean="0"/>
              <a:t>Projection, transference and countertransference enactments</a:t>
            </a:r>
          </a:p>
          <a:p>
            <a:r>
              <a:rPr lang="en-GB" dirty="0" smtClean="0"/>
              <a:t>Critical junctures in therapeutic process</a:t>
            </a:r>
          </a:p>
          <a:p>
            <a:r>
              <a:rPr lang="en-GB" dirty="0" smtClean="0"/>
              <a:t>Repair of therapeutic ruptures related to positive outcomes in therapy ( </a:t>
            </a:r>
            <a:r>
              <a:rPr lang="en-GB" dirty="0" err="1" smtClean="0"/>
              <a:t>Safran</a:t>
            </a:r>
            <a:r>
              <a:rPr lang="en-GB" dirty="0" smtClean="0"/>
              <a:t> and </a:t>
            </a:r>
            <a:r>
              <a:rPr lang="en-GB" dirty="0" err="1" smtClean="0"/>
              <a:t>Muran</a:t>
            </a:r>
            <a:r>
              <a:rPr lang="en-GB" dirty="0" smtClean="0"/>
              <a:t>, 2000)</a:t>
            </a:r>
          </a:p>
          <a:p>
            <a:r>
              <a:rPr lang="en-GB" dirty="0" smtClean="0"/>
              <a:t>Offer insight into interpersonal patterns, which serve as maintenance factor in psychological distress</a:t>
            </a:r>
          </a:p>
          <a:p>
            <a:r>
              <a:rPr lang="en-GB" dirty="0" smtClean="0"/>
              <a:t>‘</a:t>
            </a:r>
            <a:r>
              <a:rPr lang="en-GB" i="1" dirty="0" smtClean="0"/>
              <a:t>Withdrawa</a:t>
            </a:r>
            <a:r>
              <a:rPr lang="en-GB" dirty="0" smtClean="0"/>
              <a:t>l’ ruptures, ‘</a:t>
            </a:r>
            <a:r>
              <a:rPr lang="en-GB" i="1" dirty="0" smtClean="0"/>
              <a:t>Confrontation</a:t>
            </a:r>
            <a:r>
              <a:rPr lang="en-GB" dirty="0" smtClean="0"/>
              <a:t>’ ruptures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6197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Six practices that might help reduce the premature termination of therapy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5643" y="2017221"/>
            <a:ext cx="9764683" cy="4765963"/>
          </a:xfrm>
        </p:spPr>
        <p:txBody>
          <a:bodyPr/>
          <a:lstStyle/>
          <a:p>
            <a:r>
              <a:rPr lang="en-GB" sz="2400" dirty="0" smtClean="0"/>
              <a:t>Psycho education, educate client about process of therapy and client responsibility</a:t>
            </a:r>
          </a:p>
          <a:p>
            <a:r>
              <a:rPr lang="en-GB" sz="2400" dirty="0" smtClean="0"/>
              <a:t>Clarification of the therapist’s role</a:t>
            </a:r>
          </a:p>
          <a:p>
            <a:r>
              <a:rPr lang="en-GB" sz="2400" dirty="0" smtClean="0"/>
              <a:t>Clarifying patterns of change</a:t>
            </a:r>
          </a:p>
          <a:p>
            <a:r>
              <a:rPr lang="en-GB" sz="2400" dirty="0" smtClean="0"/>
              <a:t>Attending to clients preferences</a:t>
            </a:r>
          </a:p>
          <a:p>
            <a:r>
              <a:rPr lang="en-GB" sz="2400" dirty="0" smtClean="0"/>
              <a:t>Strengthening and supporting client’s hope</a:t>
            </a:r>
          </a:p>
          <a:p>
            <a:r>
              <a:rPr lang="en-GB" sz="2400" dirty="0" smtClean="0"/>
              <a:t>Assessing the progress of treatment or intervention (SWIFT, Greenberg, Whipple and </a:t>
            </a:r>
            <a:r>
              <a:rPr lang="en-GB" sz="2400" dirty="0" err="1" smtClean="0"/>
              <a:t>Kominiack</a:t>
            </a:r>
            <a:r>
              <a:rPr lang="en-GB" sz="2400" dirty="0" smtClean="0"/>
              <a:t>, 2012)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48854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Self-Reflection and Supervision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568335"/>
            <a:ext cx="8915400" cy="4771505"/>
          </a:xfrm>
        </p:spPr>
        <p:txBody>
          <a:bodyPr>
            <a:noAutofit/>
          </a:bodyPr>
          <a:lstStyle/>
          <a:p>
            <a:r>
              <a:rPr lang="en-GB" sz="2000" dirty="0" smtClean="0"/>
              <a:t>There is an ethical obligation for counsellors and psychotherapists to receive supervision support for their therapeutic work.</a:t>
            </a:r>
          </a:p>
          <a:p>
            <a:r>
              <a:rPr lang="en-GB" sz="2000" dirty="0" smtClean="0"/>
              <a:t>Clinical supervision offers a space for reflection upon therapeutic practice and enables development of professional practice</a:t>
            </a:r>
          </a:p>
          <a:p>
            <a:r>
              <a:rPr lang="en-GB" sz="2000" dirty="0" smtClean="0"/>
              <a:t>Driscoll ( 2006) considers the use of experiential learning and exploration of personal feelings that can surface as a result of client work.  Casement (1985) developed the notion of the ‘Internal supervisor’</a:t>
            </a:r>
          </a:p>
          <a:p>
            <a:r>
              <a:rPr lang="en-GB" sz="2000" dirty="0" smtClean="0"/>
              <a:t>Reflexivity draws attention to ways in which practitioners may influence what emerges within the therapeutic relationship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6470564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Therapeutic Endings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435331"/>
            <a:ext cx="8915400" cy="5275811"/>
          </a:xfrm>
        </p:spPr>
        <p:txBody>
          <a:bodyPr/>
          <a:lstStyle/>
          <a:p>
            <a:r>
              <a:rPr lang="en-GB" dirty="0" smtClean="0"/>
              <a:t>The ending of therapy is an inferred premise of therapy. The fact that the therapeutic relationship will end is inevitable</a:t>
            </a:r>
          </a:p>
          <a:p>
            <a:r>
              <a:rPr lang="en-GB" dirty="0" smtClean="0"/>
              <a:t>The writing and storing of client case notes constitutes an important element of therapeutic engagement </a:t>
            </a:r>
          </a:p>
          <a:p>
            <a:r>
              <a:rPr lang="en-GB" dirty="0" smtClean="0"/>
              <a:t>Ongoing management of risk is integral part of beginning, middle and end of therapy (Reeves, 2010, 2015 )</a:t>
            </a:r>
          </a:p>
          <a:p>
            <a:r>
              <a:rPr lang="en-GB" dirty="0" smtClean="0"/>
              <a:t>Preparing for endings: time limits, therapeutic purpose and pathology</a:t>
            </a:r>
          </a:p>
          <a:p>
            <a:r>
              <a:rPr lang="en-GB" dirty="0" smtClean="0"/>
              <a:t>Research demonstrates that a positive alliance, agreeing goals and tasks in therapy and therapeutic relationship  is one of the best predictors of outcome ( </a:t>
            </a:r>
            <a:r>
              <a:rPr lang="en-GB" dirty="0" err="1" smtClean="0"/>
              <a:t>Orlinsky</a:t>
            </a:r>
            <a:r>
              <a:rPr lang="en-GB" dirty="0" smtClean="0"/>
              <a:t>, </a:t>
            </a:r>
            <a:r>
              <a:rPr lang="en-GB" dirty="0" err="1" smtClean="0"/>
              <a:t>Ronnestaad</a:t>
            </a:r>
            <a:r>
              <a:rPr lang="en-GB" dirty="0" smtClean="0"/>
              <a:t> and Willutzki,2004)</a:t>
            </a:r>
          </a:p>
          <a:p>
            <a:r>
              <a:rPr lang="en-GB" dirty="0" smtClean="0"/>
              <a:t>Feelings associated with endings.</a:t>
            </a:r>
          </a:p>
          <a:p>
            <a:r>
              <a:rPr lang="en-GB" dirty="0" smtClean="0"/>
              <a:t>Assisting clients to integrate experience of therapy, reinforce positive changes made.  Summarising work, review and evaluation</a:t>
            </a:r>
          </a:p>
          <a:p>
            <a:r>
              <a:rPr lang="en-GB" dirty="0" smtClean="0"/>
              <a:t>‘Relapse prevention’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89579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Congruence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Consider your own process for a moment:</a:t>
            </a:r>
          </a:p>
          <a:p>
            <a:r>
              <a:rPr lang="en-GB" sz="2400" dirty="0"/>
              <a:t>Consider your own psychological change since starting the programme</a:t>
            </a:r>
          </a:p>
          <a:p>
            <a:r>
              <a:rPr lang="en-GB" sz="2400" dirty="0"/>
              <a:t>How have you changed?</a:t>
            </a:r>
          </a:p>
          <a:p>
            <a:r>
              <a:rPr lang="en-GB" sz="2400" dirty="0"/>
              <a:t>How congruent is this with your own goals?</a:t>
            </a:r>
          </a:p>
          <a:p>
            <a:r>
              <a:rPr lang="en-GB" sz="2400" dirty="0"/>
              <a:t>What is standing in the way of your own success? 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236626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Responsibility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Responsibility is an important concept in existential therapy</a:t>
            </a:r>
          </a:p>
          <a:p>
            <a:r>
              <a:rPr lang="en-GB" sz="2400" dirty="0" smtClean="0"/>
              <a:t>To what degree do you accept responsibility for the direction of your life? </a:t>
            </a:r>
          </a:p>
          <a:p>
            <a:r>
              <a:rPr lang="en-GB" sz="2400" dirty="0" smtClean="0"/>
              <a:t>Do you blame others for your success or failure?</a:t>
            </a:r>
          </a:p>
          <a:p>
            <a:r>
              <a:rPr lang="en-GB" sz="2400" dirty="0" smtClean="0"/>
              <a:t>What would it take to assume more responsibility in your own life?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391138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86601" y="1808679"/>
            <a:ext cx="4218798" cy="3499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604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6-Point Star 6"/>
          <p:cNvSpPr/>
          <p:nvPr/>
        </p:nvSpPr>
        <p:spPr>
          <a:xfrm rot="20187984">
            <a:off x="3757052" y="1858969"/>
            <a:ext cx="5632941" cy="5178441"/>
          </a:xfrm>
          <a:prstGeom prst="star6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MERRY CHRISTMAS</a:t>
            </a:r>
            <a:br>
              <a:rPr lang="en-GB" sz="2800" dirty="0">
                <a:solidFill>
                  <a:schemeClr val="accent2">
                    <a:lumMod val="50000"/>
                  </a:schemeClr>
                </a:solidFill>
                <a:latin typeface="+mj-lt"/>
              </a:rPr>
            </a:b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NADOLIG LLAWEN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5520" y="116634"/>
            <a:ext cx="3670110" cy="305436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7636" y="-99391"/>
            <a:ext cx="3094899" cy="244761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176581">
            <a:off x="1610396" y="4838366"/>
            <a:ext cx="2694141" cy="1792828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377273">
            <a:off x="8092161" y="4525150"/>
            <a:ext cx="2816803" cy="1874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8492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399</TotalTime>
  <Words>716</Words>
  <Application>Microsoft Office PowerPoint</Application>
  <PresentationFormat>Widescreen</PresentationFormat>
  <Paragraphs>68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Century Gothic</vt:lpstr>
      <vt:lpstr>Wingdings 3</vt:lpstr>
      <vt:lpstr>Wisp</vt:lpstr>
      <vt:lpstr>Therapeutic Process ECHC5002 Therapeutic Endings</vt:lpstr>
      <vt:lpstr>Today’s Schedule</vt:lpstr>
      <vt:lpstr>Therapeutic Middles India Amos (Feltham, Hanley and Winter, 2017, p101 -)</vt:lpstr>
      <vt:lpstr>PowerPoint Presentation</vt:lpstr>
      <vt:lpstr>Therapeutic Reviews</vt:lpstr>
      <vt:lpstr>Repairing Ruptures to Therapeutic Relationship</vt:lpstr>
      <vt:lpstr>Six practices that might help reduce the premature termination of therapy</vt:lpstr>
      <vt:lpstr>Self-Reflection and Supervision</vt:lpstr>
      <vt:lpstr>Therapeutic Endings</vt:lpstr>
      <vt:lpstr>Congruence</vt:lpstr>
      <vt:lpstr>Responsibility</vt:lpstr>
      <vt:lpstr>Any Questions?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Therapeutic Presence</dc:title>
  <dc:creator>Andrea Williams</dc:creator>
  <cp:lastModifiedBy>Andrea Williams</cp:lastModifiedBy>
  <cp:revision>41</cp:revision>
  <dcterms:created xsi:type="dcterms:W3CDTF">2018-10-07T12:44:43Z</dcterms:created>
  <dcterms:modified xsi:type="dcterms:W3CDTF">2018-12-09T14:19:47Z</dcterms:modified>
</cp:coreProperties>
</file>