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theme/theme12.xml" ContentType="application/vnd.openxmlformats-officedocument.theme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theme/theme13.xml" ContentType="application/vnd.openxmlformats-officedocument.theme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theme/theme14.xml" ContentType="application/vnd.openxmlformats-officedocument.theme+xml"/>
  <Override PartName="/ppt/theme/theme15.xml" ContentType="application/vnd.openxmlformats-officedocument.theme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  <p:sldMasterId id="2147483720" r:id="rId2"/>
    <p:sldMasterId id="2147483744" r:id="rId3"/>
    <p:sldMasterId id="2147483768" r:id="rId4"/>
    <p:sldMasterId id="2147483792" r:id="rId5"/>
    <p:sldMasterId id="2147483804" r:id="rId6"/>
    <p:sldMasterId id="2147483816" r:id="rId7"/>
    <p:sldMasterId id="2147483828" r:id="rId8"/>
    <p:sldMasterId id="2147483840" r:id="rId9"/>
    <p:sldMasterId id="2147483852" r:id="rId10"/>
    <p:sldMasterId id="2147483864" r:id="rId11"/>
    <p:sldMasterId id="2147483876" r:id="rId12"/>
    <p:sldMasterId id="2147483894" r:id="rId13"/>
    <p:sldMasterId id="2147483912" r:id="rId14"/>
  </p:sldMasterIdLst>
  <p:notesMasterIdLst>
    <p:notesMasterId r:id="rId48"/>
  </p:notesMasterIdLst>
  <p:sldIdLst>
    <p:sldId id="256" r:id="rId15"/>
    <p:sldId id="257" r:id="rId16"/>
    <p:sldId id="258" r:id="rId17"/>
    <p:sldId id="259" r:id="rId18"/>
    <p:sldId id="260" r:id="rId19"/>
    <p:sldId id="261" r:id="rId20"/>
    <p:sldId id="262" r:id="rId21"/>
    <p:sldId id="263" r:id="rId22"/>
    <p:sldId id="264" r:id="rId23"/>
    <p:sldId id="287" r:id="rId24"/>
    <p:sldId id="286" r:id="rId25"/>
    <p:sldId id="265" r:id="rId26"/>
    <p:sldId id="266" r:id="rId27"/>
    <p:sldId id="267" r:id="rId28"/>
    <p:sldId id="288" r:id="rId29"/>
    <p:sldId id="268" r:id="rId30"/>
    <p:sldId id="269" r:id="rId31"/>
    <p:sldId id="270" r:id="rId32"/>
    <p:sldId id="271" r:id="rId33"/>
    <p:sldId id="272" r:id="rId34"/>
    <p:sldId id="273" r:id="rId35"/>
    <p:sldId id="274" r:id="rId36"/>
    <p:sldId id="275" r:id="rId37"/>
    <p:sldId id="276" r:id="rId38"/>
    <p:sldId id="277" r:id="rId39"/>
    <p:sldId id="278" r:id="rId40"/>
    <p:sldId id="279" r:id="rId41"/>
    <p:sldId id="280" r:id="rId42"/>
    <p:sldId id="281" r:id="rId43"/>
    <p:sldId id="290" r:id="rId44"/>
    <p:sldId id="289" r:id="rId45"/>
    <p:sldId id="291" r:id="rId46"/>
    <p:sldId id="292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5" d="100"/>
          <a:sy n="55" d="100"/>
        </p:scale>
        <p:origin x="288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4.xml"/><Relationship Id="rId26" Type="http://schemas.openxmlformats.org/officeDocument/2006/relationships/slide" Target="slides/slide12.xml"/><Relationship Id="rId39" Type="http://schemas.openxmlformats.org/officeDocument/2006/relationships/slide" Target="slides/slide25.xml"/><Relationship Id="rId21" Type="http://schemas.openxmlformats.org/officeDocument/2006/relationships/slide" Target="slides/slide7.xml"/><Relationship Id="rId34" Type="http://schemas.openxmlformats.org/officeDocument/2006/relationships/slide" Target="slides/slide20.xml"/><Relationship Id="rId42" Type="http://schemas.openxmlformats.org/officeDocument/2006/relationships/slide" Target="slides/slide28.xml"/><Relationship Id="rId47" Type="http://schemas.openxmlformats.org/officeDocument/2006/relationships/slide" Target="slides/slide33.xml"/><Relationship Id="rId50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2.xml"/><Relationship Id="rId29" Type="http://schemas.openxmlformats.org/officeDocument/2006/relationships/slide" Target="slides/slide15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0.xml"/><Relationship Id="rId32" Type="http://schemas.openxmlformats.org/officeDocument/2006/relationships/slide" Target="slides/slide18.xml"/><Relationship Id="rId37" Type="http://schemas.openxmlformats.org/officeDocument/2006/relationships/slide" Target="slides/slide23.xml"/><Relationship Id="rId40" Type="http://schemas.openxmlformats.org/officeDocument/2006/relationships/slide" Target="slides/slide26.xml"/><Relationship Id="rId45" Type="http://schemas.openxmlformats.org/officeDocument/2006/relationships/slide" Target="slides/slide3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.xml"/><Relationship Id="rId23" Type="http://schemas.openxmlformats.org/officeDocument/2006/relationships/slide" Target="slides/slide9.xml"/><Relationship Id="rId28" Type="http://schemas.openxmlformats.org/officeDocument/2006/relationships/slide" Target="slides/slide14.xml"/><Relationship Id="rId36" Type="http://schemas.openxmlformats.org/officeDocument/2006/relationships/slide" Target="slides/slide22.xml"/><Relationship Id="rId49" Type="http://schemas.openxmlformats.org/officeDocument/2006/relationships/presProps" Target="pres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5.xml"/><Relationship Id="rId31" Type="http://schemas.openxmlformats.org/officeDocument/2006/relationships/slide" Target="slides/slide17.xml"/><Relationship Id="rId44" Type="http://schemas.openxmlformats.org/officeDocument/2006/relationships/slide" Target="slides/slide3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8.xml"/><Relationship Id="rId27" Type="http://schemas.openxmlformats.org/officeDocument/2006/relationships/slide" Target="slides/slide13.xml"/><Relationship Id="rId30" Type="http://schemas.openxmlformats.org/officeDocument/2006/relationships/slide" Target="slides/slide16.xml"/><Relationship Id="rId35" Type="http://schemas.openxmlformats.org/officeDocument/2006/relationships/slide" Target="slides/slide21.xml"/><Relationship Id="rId43" Type="http://schemas.openxmlformats.org/officeDocument/2006/relationships/slide" Target="slides/slide29.xml"/><Relationship Id="rId48" Type="http://schemas.openxmlformats.org/officeDocument/2006/relationships/notesMaster" Target="notesMasters/notesMaster1.xml"/><Relationship Id="rId8" Type="http://schemas.openxmlformats.org/officeDocument/2006/relationships/slideMaster" Target="slideMasters/slideMaster8.xml"/><Relationship Id="rId51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3.xml"/><Relationship Id="rId25" Type="http://schemas.openxmlformats.org/officeDocument/2006/relationships/slide" Target="slides/slide11.xml"/><Relationship Id="rId33" Type="http://schemas.openxmlformats.org/officeDocument/2006/relationships/slide" Target="slides/slide19.xml"/><Relationship Id="rId38" Type="http://schemas.openxmlformats.org/officeDocument/2006/relationships/slide" Target="slides/slide24.xml"/><Relationship Id="rId46" Type="http://schemas.openxmlformats.org/officeDocument/2006/relationships/slide" Target="slides/slide32.xml"/><Relationship Id="rId20" Type="http://schemas.openxmlformats.org/officeDocument/2006/relationships/slide" Target="slides/slide6.xml"/><Relationship Id="rId41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#1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#2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#3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#4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#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#6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#7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#8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4#1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5051254-4C90-470C-BE2C-E869AE299741}" type="doc">
      <dgm:prSet loTypeId="urn:microsoft.com/office/officeart/2005/8/layout/list1" loCatId="list" qsTypeId="urn:microsoft.com/office/officeart/2005/8/quickstyle/simple1#1" qsCatId="simple" csTypeId="urn:microsoft.com/office/officeart/2005/8/colors/colorful5#1" csCatId="colorful" phldr="1"/>
      <dgm:spPr/>
      <dgm:t>
        <a:bodyPr/>
        <a:lstStyle/>
        <a:p>
          <a:endParaRPr lang="en-US"/>
        </a:p>
      </dgm:t>
    </dgm:pt>
    <dgm:pt modelId="{995CF0D4-30A1-45BF-AFCC-1FF8AA27656F}">
      <dgm:prSet phldrT="[Text]" custT="1"/>
      <dgm:spPr/>
      <dgm:t>
        <a:bodyPr/>
        <a:lstStyle/>
        <a:p>
          <a:r>
            <a:rPr lang="en-GB" sz="1800" u="none" dirty="0">
              <a:latin typeface="Arial" panose="020B0604020202020204" pitchFamily="34" charset="0"/>
              <a:cs typeface="Arial" panose="020B0604020202020204" pitchFamily="34" charset="0"/>
            </a:rPr>
            <a:t>Malnutrition causes bone density deficits and impaired intellectual development (BAPEN, 2026).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98653A-5E58-4C10-8ADD-6A8D63895B49}" type="parTrans" cxnId="{5F41D522-9D39-4987-8F35-62E216245D59}">
      <dgm:prSet/>
      <dgm:spPr/>
      <dgm:t>
        <a:bodyPr/>
        <a:lstStyle/>
        <a:p>
          <a:endParaRPr lang="en-US"/>
        </a:p>
      </dgm:t>
    </dgm:pt>
    <dgm:pt modelId="{12A82980-ECBC-4AA6-8C83-99D97753433A}" type="sibTrans" cxnId="{5F41D522-9D39-4987-8F35-62E216245D59}">
      <dgm:prSet/>
      <dgm:spPr/>
      <dgm:t>
        <a:bodyPr/>
        <a:lstStyle/>
        <a:p>
          <a:endParaRPr lang="en-US"/>
        </a:p>
      </dgm:t>
    </dgm:pt>
    <dgm:pt modelId="{368B2EA4-C6E0-4D5F-B69F-A6ED80C219DB}">
      <dgm:prSet phldrT="[Text]" custT="1"/>
      <dgm:spPr/>
      <dgm:t>
        <a:bodyPr/>
        <a:lstStyle/>
        <a:p>
          <a:r>
            <a:rPr lang="en-GB" sz="1800" u="none" dirty="0">
              <a:latin typeface="Arial" panose="020B0604020202020204" pitchFamily="34" charset="0"/>
              <a:cs typeface="Arial" panose="020B0604020202020204" pitchFamily="34" charset="0"/>
            </a:rPr>
            <a:t>Poor nutritional habits increase the risk of obesity which leads to the development of non-communicable diseases (Roberts et al., 2025). 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847357-4EA6-4EE9-80FB-7E895394E6FB}" type="parTrans" cxnId="{3CF4A366-E33A-4740-9DAC-22B8B244ABD6}">
      <dgm:prSet/>
      <dgm:spPr/>
      <dgm:t>
        <a:bodyPr/>
        <a:lstStyle/>
        <a:p>
          <a:endParaRPr lang="en-US"/>
        </a:p>
      </dgm:t>
    </dgm:pt>
    <dgm:pt modelId="{E566204A-E695-4AC4-B734-2C3D52CDE45B}" type="sibTrans" cxnId="{3CF4A366-E33A-4740-9DAC-22B8B244ABD6}">
      <dgm:prSet/>
      <dgm:spPr/>
      <dgm:t>
        <a:bodyPr/>
        <a:lstStyle/>
        <a:p>
          <a:endParaRPr lang="en-US"/>
        </a:p>
      </dgm:t>
    </dgm:pt>
    <dgm:pt modelId="{184B5BF6-4925-43C7-B022-2962111F9768}">
      <dgm:prSet phldrT="[Text]" custT="1"/>
      <dgm:spPr/>
      <dgm:t>
        <a:bodyPr/>
        <a:lstStyle/>
        <a:p>
          <a:r>
            <a:rPr lang="en-GB" sz="1800" u="none">
              <a:latin typeface="Arial" panose="020B0604020202020204" pitchFamily="34" charset="0"/>
              <a:cs typeface="Arial" panose="020B0604020202020204" pitchFamily="34" charset="0"/>
            </a:rPr>
            <a:t>Around 52% of university students in England confront substantial weight gain (Savage et al., 2024).</a:t>
          </a:r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332EABA-7DE2-4AAE-AAEF-97F6412701AE}" type="parTrans" cxnId="{261DFADF-C433-45D0-B86A-03CC94AB694A}">
      <dgm:prSet/>
      <dgm:spPr/>
      <dgm:t>
        <a:bodyPr/>
        <a:lstStyle/>
        <a:p>
          <a:endParaRPr lang="en-US"/>
        </a:p>
      </dgm:t>
    </dgm:pt>
    <dgm:pt modelId="{284F37CF-BC64-4C1B-B61E-4027CDD578F5}" type="sibTrans" cxnId="{261DFADF-C433-45D0-B86A-03CC94AB694A}">
      <dgm:prSet/>
      <dgm:spPr/>
      <dgm:t>
        <a:bodyPr/>
        <a:lstStyle/>
        <a:p>
          <a:endParaRPr lang="en-US"/>
        </a:p>
      </dgm:t>
    </dgm:pt>
    <dgm:pt modelId="{EC4BC6B0-E0B9-4DA6-979C-BEDA11856331}" type="pres">
      <dgm:prSet presAssocID="{B5051254-4C90-470C-BE2C-E869AE299741}" presName="linear" presStyleCnt="0">
        <dgm:presLayoutVars>
          <dgm:dir/>
          <dgm:animLvl val="lvl"/>
          <dgm:resizeHandles val="exact"/>
        </dgm:presLayoutVars>
      </dgm:prSet>
      <dgm:spPr/>
    </dgm:pt>
    <dgm:pt modelId="{170B676E-BDFF-49F7-B1DE-FC3185021569}" type="pres">
      <dgm:prSet presAssocID="{995CF0D4-30A1-45BF-AFCC-1FF8AA27656F}" presName="parentLin" presStyleCnt="0"/>
      <dgm:spPr/>
    </dgm:pt>
    <dgm:pt modelId="{3017E5FF-73A3-4696-B3A1-12884765FCA1}" type="pres">
      <dgm:prSet presAssocID="{995CF0D4-30A1-45BF-AFCC-1FF8AA27656F}" presName="parentLeftMargin" presStyleLbl="node1" presStyleIdx="0" presStyleCnt="3"/>
      <dgm:spPr/>
    </dgm:pt>
    <dgm:pt modelId="{FEB27AAE-355D-40E0-978F-BD9AC301EAD4}" type="pres">
      <dgm:prSet presAssocID="{995CF0D4-30A1-45BF-AFCC-1FF8AA27656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9DC6D1BD-97BD-4A92-9C2C-1A7E28F19630}" type="pres">
      <dgm:prSet presAssocID="{995CF0D4-30A1-45BF-AFCC-1FF8AA27656F}" presName="negativeSpace" presStyleCnt="0"/>
      <dgm:spPr/>
    </dgm:pt>
    <dgm:pt modelId="{EF60A407-D7C1-46E3-8739-AF51BB05951F}" type="pres">
      <dgm:prSet presAssocID="{995CF0D4-30A1-45BF-AFCC-1FF8AA27656F}" presName="childText" presStyleLbl="conFgAcc1" presStyleIdx="0" presStyleCnt="3">
        <dgm:presLayoutVars>
          <dgm:bulletEnabled val="1"/>
        </dgm:presLayoutVars>
      </dgm:prSet>
      <dgm:spPr/>
    </dgm:pt>
    <dgm:pt modelId="{553D3E19-0A1C-4CA2-B0E9-E984BB242B3B}" type="pres">
      <dgm:prSet presAssocID="{12A82980-ECBC-4AA6-8C83-99D97753433A}" presName="spaceBetweenRectangles" presStyleCnt="0"/>
      <dgm:spPr/>
    </dgm:pt>
    <dgm:pt modelId="{EDA77395-D306-407F-AA6D-369A899A0E8D}" type="pres">
      <dgm:prSet presAssocID="{368B2EA4-C6E0-4D5F-B69F-A6ED80C219DB}" presName="parentLin" presStyleCnt="0"/>
      <dgm:spPr/>
    </dgm:pt>
    <dgm:pt modelId="{447AAE1B-ABAC-4F6D-88AD-3F5F1D969764}" type="pres">
      <dgm:prSet presAssocID="{368B2EA4-C6E0-4D5F-B69F-A6ED80C219DB}" presName="parentLeftMargin" presStyleLbl="node1" presStyleIdx="0" presStyleCnt="3"/>
      <dgm:spPr/>
    </dgm:pt>
    <dgm:pt modelId="{0CD49B27-6089-4717-A4AF-10A662433722}" type="pres">
      <dgm:prSet presAssocID="{368B2EA4-C6E0-4D5F-B69F-A6ED80C219DB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BDEDDF7F-2603-47F3-9C8D-FFF7A215A444}" type="pres">
      <dgm:prSet presAssocID="{368B2EA4-C6E0-4D5F-B69F-A6ED80C219DB}" presName="negativeSpace" presStyleCnt="0"/>
      <dgm:spPr/>
    </dgm:pt>
    <dgm:pt modelId="{0922F56E-9FBA-415C-A7F8-8F7E69C8EE70}" type="pres">
      <dgm:prSet presAssocID="{368B2EA4-C6E0-4D5F-B69F-A6ED80C219DB}" presName="childText" presStyleLbl="conFgAcc1" presStyleIdx="1" presStyleCnt="3">
        <dgm:presLayoutVars>
          <dgm:bulletEnabled val="1"/>
        </dgm:presLayoutVars>
      </dgm:prSet>
      <dgm:spPr/>
    </dgm:pt>
    <dgm:pt modelId="{209A2FEB-E0C1-46BB-A755-4284BEE9C67E}" type="pres">
      <dgm:prSet presAssocID="{E566204A-E695-4AC4-B734-2C3D52CDE45B}" presName="spaceBetweenRectangles" presStyleCnt="0"/>
      <dgm:spPr/>
    </dgm:pt>
    <dgm:pt modelId="{FC694090-1B75-4DD0-A2A7-BBD45CF65E07}" type="pres">
      <dgm:prSet presAssocID="{184B5BF6-4925-43C7-B022-2962111F9768}" presName="parentLin" presStyleCnt="0"/>
      <dgm:spPr/>
    </dgm:pt>
    <dgm:pt modelId="{377AF505-2ACD-49F8-815E-AED030BD5D9C}" type="pres">
      <dgm:prSet presAssocID="{184B5BF6-4925-43C7-B022-2962111F9768}" presName="parentLeftMargin" presStyleLbl="node1" presStyleIdx="1" presStyleCnt="3"/>
      <dgm:spPr/>
    </dgm:pt>
    <dgm:pt modelId="{A972A8EE-4BFB-40A9-9561-7A7E464592F7}" type="pres">
      <dgm:prSet presAssocID="{184B5BF6-4925-43C7-B022-2962111F9768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31221B20-70E2-42D9-BEDC-71366D588009}" type="pres">
      <dgm:prSet presAssocID="{184B5BF6-4925-43C7-B022-2962111F9768}" presName="negativeSpace" presStyleCnt="0"/>
      <dgm:spPr/>
    </dgm:pt>
    <dgm:pt modelId="{A19A58EE-686C-4574-9A13-431326494D24}" type="pres">
      <dgm:prSet presAssocID="{184B5BF6-4925-43C7-B022-2962111F9768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381E6D03-AC31-4A73-8347-64D75B4CD312}" type="presOf" srcId="{B5051254-4C90-470C-BE2C-E869AE299741}" destId="{EC4BC6B0-E0B9-4DA6-979C-BEDA11856331}" srcOrd="0" destOrd="0" presId="urn:microsoft.com/office/officeart/2005/8/layout/list1"/>
    <dgm:cxn modelId="{CF724E22-AFDC-493C-A75B-472DDB27FDD5}" type="presOf" srcId="{368B2EA4-C6E0-4D5F-B69F-A6ED80C219DB}" destId="{447AAE1B-ABAC-4F6D-88AD-3F5F1D969764}" srcOrd="0" destOrd="0" presId="urn:microsoft.com/office/officeart/2005/8/layout/list1"/>
    <dgm:cxn modelId="{5F41D522-9D39-4987-8F35-62E216245D59}" srcId="{B5051254-4C90-470C-BE2C-E869AE299741}" destId="{995CF0D4-30A1-45BF-AFCC-1FF8AA27656F}" srcOrd="0" destOrd="0" parTransId="{9298653A-5E58-4C10-8ADD-6A8D63895B49}" sibTransId="{12A82980-ECBC-4AA6-8C83-99D97753433A}"/>
    <dgm:cxn modelId="{286CBD5E-7E32-40E3-B751-C364D1207CDA}" type="presOf" srcId="{184B5BF6-4925-43C7-B022-2962111F9768}" destId="{377AF505-2ACD-49F8-815E-AED030BD5D9C}" srcOrd="0" destOrd="0" presId="urn:microsoft.com/office/officeart/2005/8/layout/list1"/>
    <dgm:cxn modelId="{DCA40242-E450-4988-81DF-C81C92342EF5}" type="presOf" srcId="{184B5BF6-4925-43C7-B022-2962111F9768}" destId="{A972A8EE-4BFB-40A9-9561-7A7E464592F7}" srcOrd="1" destOrd="0" presId="urn:microsoft.com/office/officeart/2005/8/layout/list1"/>
    <dgm:cxn modelId="{3CF4A366-E33A-4740-9DAC-22B8B244ABD6}" srcId="{B5051254-4C90-470C-BE2C-E869AE299741}" destId="{368B2EA4-C6E0-4D5F-B69F-A6ED80C219DB}" srcOrd="1" destOrd="0" parTransId="{C2847357-4EA6-4EE9-80FB-7E895394E6FB}" sibTransId="{E566204A-E695-4AC4-B734-2C3D52CDE45B}"/>
    <dgm:cxn modelId="{EB00859B-0136-4D6E-961A-BF3466E160DD}" type="presOf" srcId="{368B2EA4-C6E0-4D5F-B69F-A6ED80C219DB}" destId="{0CD49B27-6089-4717-A4AF-10A662433722}" srcOrd="1" destOrd="0" presId="urn:microsoft.com/office/officeart/2005/8/layout/list1"/>
    <dgm:cxn modelId="{105D89D2-0535-4B1C-A904-5B125DF95312}" type="presOf" srcId="{995CF0D4-30A1-45BF-AFCC-1FF8AA27656F}" destId="{FEB27AAE-355D-40E0-978F-BD9AC301EAD4}" srcOrd="1" destOrd="0" presId="urn:microsoft.com/office/officeart/2005/8/layout/list1"/>
    <dgm:cxn modelId="{BAE25ADC-1EA5-4307-AD31-D6BF4CEBF71F}" type="presOf" srcId="{995CF0D4-30A1-45BF-AFCC-1FF8AA27656F}" destId="{3017E5FF-73A3-4696-B3A1-12884765FCA1}" srcOrd="0" destOrd="0" presId="urn:microsoft.com/office/officeart/2005/8/layout/list1"/>
    <dgm:cxn modelId="{261DFADF-C433-45D0-B86A-03CC94AB694A}" srcId="{B5051254-4C90-470C-BE2C-E869AE299741}" destId="{184B5BF6-4925-43C7-B022-2962111F9768}" srcOrd="2" destOrd="0" parTransId="{1332EABA-7DE2-4AAE-AAEF-97F6412701AE}" sibTransId="{284F37CF-BC64-4C1B-B61E-4027CDD578F5}"/>
    <dgm:cxn modelId="{3AD6F76A-62EB-4E13-A580-FFDE2746CA77}" type="presParOf" srcId="{EC4BC6B0-E0B9-4DA6-979C-BEDA11856331}" destId="{170B676E-BDFF-49F7-B1DE-FC3185021569}" srcOrd="0" destOrd="0" presId="urn:microsoft.com/office/officeart/2005/8/layout/list1"/>
    <dgm:cxn modelId="{6668596B-45CA-4D77-A6EC-86247504F6D5}" type="presParOf" srcId="{170B676E-BDFF-49F7-B1DE-FC3185021569}" destId="{3017E5FF-73A3-4696-B3A1-12884765FCA1}" srcOrd="0" destOrd="0" presId="urn:microsoft.com/office/officeart/2005/8/layout/list1"/>
    <dgm:cxn modelId="{B56BEAE4-28CA-40AB-8329-2B000EB518D0}" type="presParOf" srcId="{170B676E-BDFF-49F7-B1DE-FC3185021569}" destId="{FEB27AAE-355D-40E0-978F-BD9AC301EAD4}" srcOrd="1" destOrd="0" presId="urn:microsoft.com/office/officeart/2005/8/layout/list1"/>
    <dgm:cxn modelId="{B0C4A73F-A32B-4516-8743-7AB2ADFAA782}" type="presParOf" srcId="{EC4BC6B0-E0B9-4DA6-979C-BEDA11856331}" destId="{9DC6D1BD-97BD-4A92-9C2C-1A7E28F19630}" srcOrd="1" destOrd="0" presId="urn:microsoft.com/office/officeart/2005/8/layout/list1"/>
    <dgm:cxn modelId="{E2942381-1619-4957-B113-BEEC227733D6}" type="presParOf" srcId="{EC4BC6B0-E0B9-4DA6-979C-BEDA11856331}" destId="{EF60A407-D7C1-46E3-8739-AF51BB05951F}" srcOrd="2" destOrd="0" presId="urn:microsoft.com/office/officeart/2005/8/layout/list1"/>
    <dgm:cxn modelId="{43E4AE0E-FF52-4E03-BE54-85E4D73631AA}" type="presParOf" srcId="{EC4BC6B0-E0B9-4DA6-979C-BEDA11856331}" destId="{553D3E19-0A1C-4CA2-B0E9-E984BB242B3B}" srcOrd="3" destOrd="0" presId="urn:microsoft.com/office/officeart/2005/8/layout/list1"/>
    <dgm:cxn modelId="{1861F58D-5B73-4234-BFF7-A0DD9C2CCBCE}" type="presParOf" srcId="{EC4BC6B0-E0B9-4DA6-979C-BEDA11856331}" destId="{EDA77395-D306-407F-AA6D-369A899A0E8D}" srcOrd="4" destOrd="0" presId="urn:microsoft.com/office/officeart/2005/8/layout/list1"/>
    <dgm:cxn modelId="{4DFD8EAC-4895-4A3F-AEBC-E8334CDA90F7}" type="presParOf" srcId="{EDA77395-D306-407F-AA6D-369A899A0E8D}" destId="{447AAE1B-ABAC-4F6D-88AD-3F5F1D969764}" srcOrd="0" destOrd="0" presId="urn:microsoft.com/office/officeart/2005/8/layout/list1"/>
    <dgm:cxn modelId="{5C871390-50B4-407B-8BE6-0A14512F3DA1}" type="presParOf" srcId="{EDA77395-D306-407F-AA6D-369A899A0E8D}" destId="{0CD49B27-6089-4717-A4AF-10A662433722}" srcOrd="1" destOrd="0" presId="urn:microsoft.com/office/officeart/2005/8/layout/list1"/>
    <dgm:cxn modelId="{90726769-4154-473B-827E-47F98A7E341E}" type="presParOf" srcId="{EC4BC6B0-E0B9-4DA6-979C-BEDA11856331}" destId="{BDEDDF7F-2603-47F3-9C8D-FFF7A215A444}" srcOrd="5" destOrd="0" presId="urn:microsoft.com/office/officeart/2005/8/layout/list1"/>
    <dgm:cxn modelId="{DF9994AD-A26E-4860-8B51-CBF41E5D63AF}" type="presParOf" srcId="{EC4BC6B0-E0B9-4DA6-979C-BEDA11856331}" destId="{0922F56E-9FBA-415C-A7F8-8F7E69C8EE70}" srcOrd="6" destOrd="0" presId="urn:microsoft.com/office/officeart/2005/8/layout/list1"/>
    <dgm:cxn modelId="{4AF3B615-0BA5-4C17-B9BC-5E0EACC93AD7}" type="presParOf" srcId="{EC4BC6B0-E0B9-4DA6-979C-BEDA11856331}" destId="{209A2FEB-E0C1-46BB-A755-4284BEE9C67E}" srcOrd="7" destOrd="0" presId="urn:microsoft.com/office/officeart/2005/8/layout/list1"/>
    <dgm:cxn modelId="{94B92CB3-6423-4060-A64D-99627172BD0F}" type="presParOf" srcId="{EC4BC6B0-E0B9-4DA6-979C-BEDA11856331}" destId="{FC694090-1B75-4DD0-A2A7-BBD45CF65E07}" srcOrd="8" destOrd="0" presId="urn:microsoft.com/office/officeart/2005/8/layout/list1"/>
    <dgm:cxn modelId="{DBE2EA68-C9CA-4DC5-BD25-250DB7A710AB}" type="presParOf" srcId="{FC694090-1B75-4DD0-A2A7-BBD45CF65E07}" destId="{377AF505-2ACD-49F8-815E-AED030BD5D9C}" srcOrd="0" destOrd="0" presId="urn:microsoft.com/office/officeart/2005/8/layout/list1"/>
    <dgm:cxn modelId="{4EDF2340-F7D2-4958-9A70-25AAE938E58A}" type="presParOf" srcId="{FC694090-1B75-4DD0-A2A7-BBD45CF65E07}" destId="{A972A8EE-4BFB-40A9-9561-7A7E464592F7}" srcOrd="1" destOrd="0" presId="urn:microsoft.com/office/officeart/2005/8/layout/list1"/>
    <dgm:cxn modelId="{FB4061EA-8F02-4DC3-8934-ABC209819BC3}" type="presParOf" srcId="{EC4BC6B0-E0B9-4DA6-979C-BEDA11856331}" destId="{31221B20-70E2-42D9-BEDC-71366D588009}" srcOrd="9" destOrd="0" presId="urn:microsoft.com/office/officeart/2005/8/layout/list1"/>
    <dgm:cxn modelId="{648803B4-1BC6-41BD-ADB1-EE91196AAA43}" type="presParOf" srcId="{EC4BC6B0-E0B9-4DA6-979C-BEDA11856331}" destId="{A19A58EE-686C-4574-9A13-431326494D24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F58E695-B4D3-4D95-97BF-95F4B6550338}" type="doc">
      <dgm:prSet loTypeId="urn:microsoft.com/office/officeart/2009/3/layout/IncreasingArrowsProcess" loCatId="process" qsTypeId="urn:microsoft.com/office/officeart/2005/8/quickstyle/simple1#2" qsCatId="simple" csTypeId="urn:microsoft.com/office/officeart/2005/8/colors/colorful5#2" csCatId="colorful" phldr="1"/>
      <dgm:spPr/>
      <dgm:t>
        <a:bodyPr/>
        <a:lstStyle/>
        <a:p>
          <a:endParaRPr lang="en-US"/>
        </a:p>
      </dgm:t>
    </dgm:pt>
    <dgm:pt modelId="{5E985395-9560-4CCA-9C51-F503A290B23E}">
      <dgm:prSet phldrT="[Text]" custT="1"/>
      <dgm:spPr/>
      <dgm:t>
        <a:bodyPr/>
        <a:lstStyle/>
        <a:p>
          <a:pPr algn="just"/>
          <a:r>
            <a:rPr lang="en-GB" sz="2000" b="1" i="1" dirty="0">
              <a:latin typeface="Arial" panose="020B0604020202020204" pitchFamily="34" charset="0"/>
              <a:cs typeface="Arial" panose="020B0604020202020204" pitchFamily="34" charset="0"/>
            </a:rPr>
            <a:t>Specific Aim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BC82477-AD1E-4F50-BE39-77C7B6524701}" type="parTrans" cxnId="{66561122-A83E-4F47-A896-5CE5769426D7}">
      <dgm:prSet/>
      <dgm:spPr/>
      <dgm:t>
        <a:bodyPr/>
        <a:lstStyle/>
        <a:p>
          <a:endParaRPr lang="en-US"/>
        </a:p>
      </dgm:t>
    </dgm:pt>
    <dgm:pt modelId="{1D848910-97C8-49E0-9D4F-8FF5797ACEB1}" type="sibTrans" cxnId="{66561122-A83E-4F47-A896-5CE5769426D7}">
      <dgm:prSet/>
      <dgm:spPr/>
      <dgm:t>
        <a:bodyPr/>
        <a:lstStyle/>
        <a:p>
          <a:endParaRPr lang="en-US"/>
        </a:p>
      </dgm:t>
    </dgm:pt>
    <dgm:pt modelId="{E929B7F7-7C7E-48E0-B8CC-45BD44704E86}">
      <dgm:prSet phldrT="[Text]" custT="1"/>
      <dgm:spPr/>
      <dgm:t>
        <a:bodyPr/>
        <a:lstStyle/>
        <a:p>
          <a:pPr algn="just">
            <a:lnSpc>
              <a:spcPct val="150000"/>
            </a:lnSpc>
          </a:pP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To improve university students’ practical understanding related to micronutrient density and upskill knowledge of budget-friendly meal preparation by 65% within an 8-week period.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5505467-CBEF-4E31-BC1F-4FFBB235DBB9}" type="parTrans" cxnId="{FCE368EA-C8DD-4743-9530-9E731AFB53A7}">
      <dgm:prSet/>
      <dgm:spPr/>
      <dgm:t>
        <a:bodyPr/>
        <a:lstStyle/>
        <a:p>
          <a:endParaRPr lang="en-US"/>
        </a:p>
      </dgm:t>
    </dgm:pt>
    <dgm:pt modelId="{65542433-2D4C-478E-A1B9-2A6339B1C644}" type="sibTrans" cxnId="{FCE368EA-C8DD-4743-9530-9E731AFB53A7}">
      <dgm:prSet/>
      <dgm:spPr/>
      <dgm:t>
        <a:bodyPr/>
        <a:lstStyle/>
        <a:p>
          <a:endParaRPr lang="en-US"/>
        </a:p>
      </dgm:t>
    </dgm:pt>
    <dgm:pt modelId="{7B934BDA-80AB-4229-897C-599CECD6AB6E}">
      <dgm:prSet phldrT="[Text]" custT="1"/>
      <dgm:spPr/>
      <dgm:t>
        <a:bodyPr/>
        <a:lstStyle/>
        <a:p>
          <a:pPr algn="just"/>
          <a:r>
            <a:rPr lang="en-GB" sz="2000" b="1" i="1" dirty="0">
              <a:latin typeface="Arial" panose="020B0604020202020204" pitchFamily="34" charset="0"/>
              <a:cs typeface="Arial" panose="020B0604020202020204" pitchFamily="34" charset="0"/>
            </a:rPr>
            <a:t>Measurable Indicators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1D52DB-0A1E-4A1F-B9B2-A48762A0630A}" type="parTrans" cxnId="{68EEE45D-D728-4F49-A46A-32CB51937F75}">
      <dgm:prSet/>
      <dgm:spPr/>
      <dgm:t>
        <a:bodyPr/>
        <a:lstStyle/>
        <a:p>
          <a:endParaRPr lang="en-US"/>
        </a:p>
      </dgm:t>
    </dgm:pt>
    <dgm:pt modelId="{B1C327C4-E367-4BBF-9512-521C389E85EB}" type="sibTrans" cxnId="{68EEE45D-D728-4F49-A46A-32CB51937F75}">
      <dgm:prSet/>
      <dgm:spPr/>
      <dgm:t>
        <a:bodyPr/>
        <a:lstStyle/>
        <a:p>
          <a:endParaRPr lang="en-US"/>
        </a:p>
      </dgm:t>
    </dgm:pt>
    <dgm:pt modelId="{3794B761-C4B3-460E-AE0D-067B16FCA6D7}">
      <dgm:prSet phldrT="[Text]" custT="1"/>
      <dgm:spPr/>
      <dgm:t>
        <a:bodyPr/>
        <a:lstStyle/>
        <a:p>
          <a:pPr algn="just">
            <a:lnSpc>
              <a:spcPct val="150000"/>
            </a:lnSpc>
          </a:pP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Pre and post-intervention knowledge assessment scores will measure the outcome.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CE3E3C-4D60-4621-8C14-F313E3B92900}" type="parTrans" cxnId="{06D47ABA-1FD6-49FA-A0CD-0224FE58309C}">
      <dgm:prSet/>
      <dgm:spPr/>
      <dgm:t>
        <a:bodyPr/>
        <a:lstStyle/>
        <a:p>
          <a:endParaRPr lang="en-US"/>
        </a:p>
      </dgm:t>
    </dgm:pt>
    <dgm:pt modelId="{0A70DD2B-F9AB-4145-976F-6CCDC267E32E}" type="sibTrans" cxnId="{06D47ABA-1FD6-49FA-A0CD-0224FE58309C}">
      <dgm:prSet/>
      <dgm:spPr/>
      <dgm:t>
        <a:bodyPr/>
        <a:lstStyle/>
        <a:p>
          <a:endParaRPr lang="en-US"/>
        </a:p>
      </dgm:t>
    </dgm:pt>
    <dgm:pt modelId="{D573B1A1-B93D-4CEC-B595-39443030DFCB}">
      <dgm:prSet phldrT="[Text]" custT="1"/>
      <dgm:spPr/>
      <dgm:t>
        <a:bodyPr/>
        <a:lstStyle/>
        <a:p>
          <a:pPr algn="just"/>
          <a:r>
            <a:rPr lang="en-GB" sz="2000" b="1" i="1" dirty="0">
              <a:latin typeface="Arial" panose="020B0604020202020204" pitchFamily="34" charset="0"/>
              <a:cs typeface="Arial" panose="020B0604020202020204" pitchFamily="34" charset="0"/>
            </a:rPr>
            <a:t>Benefit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DD1E318-9510-43BE-B77E-09F66F88204F}" type="parTrans" cxnId="{D02EBBE3-2F7F-4B1F-A2DA-9BC636EDA7DD}">
      <dgm:prSet/>
      <dgm:spPr/>
      <dgm:t>
        <a:bodyPr/>
        <a:lstStyle/>
        <a:p>
          <a:endParaRPr lang="en-US"/>
        </a:p>
      </dgm:t>
    </dgm:pt>
    <dgm:pt modelId="{B4AF8D23-D460-4827-8BED-C042BAF8DE2E}" type="sibTrans" cxnId="{D02EBBE3-2F7F-4B1F-A2DA-9BC636EDA7DD}">
      <dgm:prSet/>
      <dgm:spPr/>
      <dgm:t>
        <a:bodyPr/>
        <a:lstStyle/>
        <a:p>
          <a:endParaRPr lang="en-US"/>
        </a:p>
      </dgm:t>
    </dgm:pt>
    <dgm:pt modelId="{9BDC274E-3F21-4C5B-AB6A-EC2D42DE74DD}">
      <dgm:prSet phldrT="[Text]" custT="1"/>
      <dgm:spPr/>
      <dgm:t>
        <a:bodyPr/>
        <a:lstStyle/>
        <a:p>
          <a:pPr algn="just">
            <a:lnSpc>
              <a:spcPct val="150000"/>
            </a:lnSpc>
          </a:pP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It will help to bridge the UK university students’ nutritional knowledge and practical gap.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51D5088-1C3C-4671-8453-606945A1F2F5}" type="parTrans" cxnId="{B320E8C9-B6DE-4914-8B0B-A8FD25C9F52C}">
      <dgm:prSet/>
      <dgm:spPr/>
      <dgm:t>
        <a:bodyPr/>
        <a:lstStyle/>
        <a:p>
          <a:endParaRPr lang="en-US"/>
        </a:p>
      </dgm:t>
    </dgm:pt>
    <dgm:pt modelId="{0974C05C-C1CE-454D-8F81-FAEFE4949696}" type="sibTrans" cxnId="{B320E8C9-B6DE-4914-8B0B-A8FD25C9F52C}">
      <dgm:prSet/>
      <dgm:spPr/>
      <dgm:t>
        <a:bodyPr/>
        <a:lstStyle/>
        <a:p>
          <a:endParaRPr lang="en-US"/>
        </a:p>
      </dgm:t>
    </dgm:pt>
    <dgm:pt modelId="{6731509D-59E8-4D24-88D7-0F6E3B7E2E51}" type="pres">
      <dgm:prSet presAssocID="{4F58E695-B4D3-4D95-97BF-95F4B6550338}" presName="Name0" presStyleCnt="0">
        <dgm:presLayoutVars>
          <dgm:chMax val="5"/>
          <dgm:chPref val="5"/>
          <dgm:dir/>
          <dgm:animLvl val="lvl"/>
        </dgm:presLayoutVars>
      </dgm:prSet>
      <dgm:spPr/>
    </dgm:pt>
    <dgm:pt modelId="{7D6D1DEE-1ECE-4E75-A181-2E0726C7BA86}" type="pres">
      <dgm:prSet presAssocID="{5E985395-9560-4CCA-9C51-F503A290B23E}" presName="parentText1" presStyleLbl="node1" presStyleIdx="0" presStyleCnt="3">
        <dgm:presLayoutVars>
          <dgm:chMax/>
          <dgm:chPref val="3"/>
          <dgm:bulletEnabled val="1"/>
        </dgm:presLayoutVars>
      </dgm:prSet>
      <dgm:spPr/>
    </dgm:pt>
    <dgm:pt modelId="{2609355E-B4BD-44BD-AFD3-9102E47460F2}" type="pres">
      <dgm:prSet presAssocID="{5E985395-9560-4CCA-9C51-F503A290B23E}" presName="childText1" presStyleLbl="solidAlignAcc1" presStyleIdx="0" presStyleCnt="3">
        <dgm:presLayoutVars>
          <dgm:chMax val="0"/>
          <dgm:chPref val="0"/>
          <dgm:bulletEnabled val="1"/>
        </dgm:presLayoutVars>
      </dgm:prSet>
      <dgm:spPr/>
    </dgm:pt>
    <dgm:pt modelId="{DCF1C309-63F7-4179-A995-6B91AEA96212}" type="pres">
      <dgm:prSet presAssocID="{7B934BDA-80AB-4229-897C-599CECD6AB6E}" presName="parentText2" presStyleLbl="node1" presStyleIdx="1" presStyleCnt="3">
        <dgm:presLayoutVars>
          <dgm:chMax/>
          <dgm:chPref val="3"/>
          <dgm:bulletEnabled val="1"/>
        </dgm:presLayoutVars>
      </dgm:prSet>
      <dgm:spPr/>
    </dgm:pt>
    <dgm:pt modelId="{646FB687-1FB7-44E5-AB22-22DCC583A1BE}" type="pres">
      <dgm:prSet presAssocID="{7B934BDA-80AB-4229-897C-599CECD6AB6E}" presName="childText2" presStyleLbl="solidAlignAcc1" presStyleIdx="1" presStyleCnt="3">
        <dgm:presLayoutVars>
          <dgm:chMax val="0"/>
          <dgm:chPref val="0"/>
          <dgm:bulletEnabled val="1"/>
        </dgm:presLayoutVars>
      </dgm:prSet>
      <dgm:spPr/>
    </dgm:pt>
    <dgm:pt modelId="{4D6C6586-2E11-463C-B2DA-CA7A83FEF6CA}" type="pres">
      <dgm:prSet presAssocID="{D573B1A1-B93D-4CEC-B595-39443030DFCB}" presName="parentText3" presStyleLbl="node1" presStyleIdx="2" presStyleCnt="3">
        <dgm:presLayoutVars>
          <dgm:chMax/>
          <dgm:chPref val="3"/>
          <dgm:bulletEnabled val="1"/>
        </dgm:presLayoutVars>
      </dgm:prSet>
      <dgm:spPr/>
    </dgm:pt>
    <dgm:pt modelId="{8C28CF11-A030-4F04-94D4-A5FB44983233}" type="pres">
      <dgm:prSet presAssocID="{D573B1A1-B93D-4CEC-B595-39443030DFCB}" presName="childText3" presStyleLbl="solidAlignAcc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1F69E803-4CFD-4754-A164-8463F66E2CEC}" type="presOf" srcId="{9BDC274E-3F21-4C5B-AB6A-EC2D42DE74DD}" destId="{8C28CF11-A030-4F04-94D4-A5FB44983233}" srcOrd="0" destOrd="0" presId="urn:microsoft.com/office/officeart/2009/3/layout/IncreasingArrowsProcess"/>
    <dgm:cxn modelId="{66561122-A83E-4F47-A896-5CE5769426D7}" srcId="{4F58E695-B4D3-4D95-97BF-95F4B6550338}" destId="{5E985395-9560-4CCA-9C51-F503A290B23E}" srcOrd="0" destOrd="0" parTransId="{2BC82477-AD1E-4F50-BE39-77C7B6524701}" sibTransId="{1D848910-97C8-49E0-9D4F-8FF5797ACEB1}"/>
    <dgm:cxn modelId="{94D1383E-B7CF-4DE5-BE54-751CD2DBCD68}" type="presOf" srcId="{7B934BDA-80AB-4229-897C-599CECD6AB6E}" destId="{DCF1C309-63F7-4179-A995-6B91AEA96212}" srcOrd="0" destOrd="0" presId="urn:microsoft.com/office/officeart/2009/3/layout/IncreasingArrowsProcess"/>
    <dgm:cxn modelId="{68EEE45D-D728-4F49-A46A-32CB51937F75}" srcId="{4F58E695-B4D3-4D95-97BF-95F4B6550338}" destId="{7B934BDA-80AB-4229-897C-599CECD6AB6E}" srcOrd="1" destOrd="0" parTransId="{C51D52DB-0A1E-4A1F-B9B2-A48762A0630A}" sibTransId="{B1C327C4-E367-4BBF-9512-521C389E85EB}"/>
    <dgm:cxn modelId="{2DA98881-9361-4305-B89E-FB1A9D2854C9}" type="presOf" srcId="{4F58E695-B4D3-4D95-97BF-95F4B6550338}" destId="{6731509D-59E8-4D24-88D7-0F6E3B7E2E51}" srcOrd="0" destOrd="0" presId="urn:microsoft.com/office/officeart/2009/3/layout/IncreasingArrowsProcess"/>
    <dgm:cxn modelId="{A0DC0C97-E5C2-4AA0-85C0-C4588826DE31}" type="presOf" srcId="{5E985395-9560-4CCA-9C51-F503A290B23E}" destId="{7D6D1DEE-1ECE-4E75-A181-2E0726C7BA86}" srcOrd="0" destOrd="0" presId="urn:microsoft.com/office/officeart/2009/3/layout/IncreasingArrowsProcess"/>
    <dgm:cxn modelId="{06D47ABA-1FD6-49FA-A0CD-0224FE58309C}" srcId="{7B934BDA-80AB-4229-897C-599CECD6AB6E}" destId="{3794B761-C4B3-460E-AE0D-067B16FCA6D7}" srcOrd="0" destOrd="0" parTransId="{15CE3E3C-4D60-4621-8C14-F313E3B92900}" sibTransId="{0A70DD2B-F9AB-4145-976F-6CCDC267E32E}"/>
    <dgm:cxn modelId="{B320E8C9-B6DE-4914-8B0B-A8FD25C9F52C}" srcId="{D573B1A1-B93D-4CEC-B595-39443030DFCB}" destId="{9BDC274E-3F21-4C5B-AB6A-EC2D42DE74DD}" srcOrd="0" destOrd="0" parTransId="{A51D5088-1C3C-4671-8453-606945A1F2F5}" sibTransId="{0974C05C-C1CE-454D-8F81-FAEFE4949696}"/>
    <dgm:cxn modelId="{F0FC9DE0-321A-46C1-9BFE-B9A6488BADC8}" type="presOf" srcId="{E929B7F7-7C7E-48E0-B8CC-45BD44704E86}" destId="{2609355E-B4BD-44BD-AFD3-9102E47460F2}" srcOrd="0" destOrd="0" presId="urn:microsoft.com/office/officeart/2009/3/layout/IncreasingArrowsProcess"/>
    <dgm:cxn modelId="{584C42E1-CAD9-4A37-9CB1-F139DB5D441D}" type="presOf" srcId="{D573B1A1-B93D-4CEC-B595-39443030DFCB}" destId="{4D6C6586-2E11-463C-B2DA-CA7A83FEF6CA}" srcOrd="0" destOrd="0" presId="urn:microsoft.com/office/officeart/2009/3/layout/IncreasingArrowsProcess"/>
    <dgm:cxn modelId="{D02EBBE3-2F7F-4B1F-A2DA-9BC636EDA7DD}" srcId="{4F58E695-B4D3-4D95-97BF-95F4B6550338}" destId="{D573B1A1-B93D-4CEC-B595-39443030DFCB}" srcOrd="2" destOrd="0" parTransId="{8DD1E318-9510-43BE-B77E-09F66F88204F}" sibTransId="{B4AF8D23-D460-4827-8BED-C042BAF8DE2E}"/>
    <dgm:cxn modelId="{FCE368EA-C8DD-4743-9530-9E731AFB53A7}" srcId="{5E985395-9560-4CCA-9C51-F503A290B23E}" destId="{E929B7F7-7C7E-48E0-B8CC-45BD44704E86}" srcOrd="0" destOrd="0" parTransId="{25505467-CBEF-4E31-BC1F-4FFBB235DBB9}" sibTransId="{65542433-2D4C-478E-A1B9-2A6339B1C644}"/>
    <dgm:cxn modelId="{3DD996FD-4BDC-4999-B42C-C7B509886693}" type="presOf" srcId="{3794B761-C4B3-460E-AE0D-067B16FCA6D7}" destId="{646FB687-1FB7-44E5-AB22-22DCC583A1BE}" srcOrd="0" destOrd="0" presId="urn:microsoft.com/office/officeart/2009/3/layout/IncreasingArrowsProcess"/>
    <dgm:cxn modelId="{0A787E07-1DBB-447B-B29E-524DFDB96253}" type="presParOf" srcId="{6731509D-59E8-4D24-88D7-0F6E3B7E2E51}" destId="{7D6D1DEE-1ECE-4E75-A181-2E0726C7BA86}" srcOrd="0" destOrd="0" presId="urn:microsoft.com/office/officeart/2009/3/layout/IncreasingArrowsProcess"/>
    <dgm:cxn modelId="{6FF8FFFD-1202-440E-A157-6EF66D9E89C3}" type="presParOf" srcId="{6731509D-59E8-4D24-88D7-0F6E3B7E2E51}" destId="{2609355E-B4BD-44BD-AFD3-9102E47460F2}" srcOrd="1" destOrd="0" presId="urn:microsoft.com/office/officeart/2009/3/layout/IncreasingArrowsProcess"/>
    <dgm:cxn modelId="{DEBE17D8-CF21-4A9E-BAE3-73B2920A95F0}" type="presParOf" srcId="{6731509D-59E8-4D24-88D7-0F6E3B7E2E51}" destId="{DCF1C309-63F7-4179-A995-6B91AEA96212}" srcOrd="2" destOrd="0" presId="urn:microsoft.com/office/officeart/2009/3/layout/IncreasingArrowsProcess"/>
    <dgm:cxn modelId="{F976E266-FA3B-4E9E-BA1B-B671B4FF8989}" type="presParOf" srcId="{6731509D-59E8-4D24-88D7-0F6E3B7E2E51}" destId="{646FB687-1FB7-44E5-AB22-22DCC583A1BE}" srcOrd="3" destOrd="0" presId="urn:microsoft.com/office/officeart/2009/3/layout/IncreasingArrowsProcess"/>
    <dgm:cxn modelId="{D28D8D7E-3FEF-4457-A5E2-0587499821E9}" type="presParOf" srcId="{6731509D-59E8-4D24-88D7-0F6E3B7E2E51}" destId="{4D6C6586-2E11-463C-B2DA-CA7A83FEF6CA}" srcOrd="4" destOrd="0" presId="urn:microsoft.com/office/officeart/2009/3/layout/IncreasingArrowsProcess"/>
    <dgm:cxn modelId="{0AC7869A-FBAA-44C3-90E0-96DC88316492}" type="presParOf" srcId="{6731509D-59E8-4D24-88D7-0F6E3B7E2E51}" destId="{8C28CF11-A030-4F04-94D4-A5FB44983233}" srcOrd="5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F58E695-B4D3-4D95-97BF-95F4B6550338}" type="doc">
      <dgm:prSet loTypeId="urn:microsoft.com/office/officeart/2009/3/layout/IncreasingArrowsProcess" loCatId="process" qsTypeId="urn:microsoft.com/office/officeart/2005/8/quickstyle/simple1#3" qsCatId="simple" csTypeId="urn:microsoft.com/office/officeart/2005/8/colors/colorful5#3" csCatId="colorful" phldr="1"/>
      <dgm:spPr/>
      <dgm:t>
        <a:bodyPr/>
        <a:lstStyle/>
        <a:p>
          <a:endParaRPr lang="en-US"/>
        </a:p>
      </dgm:t>
    </dgm:pt>
    <dgm:pt modelId="{5E985395-9560-4CCA-9C51-F503A290B23E}">
      <dgm:prSet phldrT="[Text]" custT="1"/>
      <dgm:spPr/>
      <dgm:t>
        <a:bodyPr/>
        <a:lstStyle/>
        <a:p>
          <a:pPr algn="just"/>
          <a:r>
            <a:rPr lang="en-GB" sz="2000" b="1" i="1" dirty="0">
              <a:latin typeface="Arial" panose="020B0604020202020204" pitchFamily="34" charset="0"/>
              <a:cs typeface="Arial" panose="020B0604020202020204" pitchFamily="34" charset="0"/>
            </a:rPr>
            <a:t>Specific Aim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BC82477-AD1E-4F50-BE39-77C7B6524701}" type="parTrans" cxnId="{66561122-A83E-4F47-A896-5CE5769426D7}">
      <dgm:prSet/>
      <dgm:spPr/>
      <dgm:t>
        <a:bodyPr/>
        <a:lstStyle/>
        <a:p>
          <a:endParaRPr lang="en-US"/>
        </a:p>
      </dgm:t>
    </dgm:pt>
    <dgm:pt modelId="{1D848910-97C8-49E0-9D4F-8FF5797ACEB1}" type="sibTrans" cxnId="{66561122-A83E-4F47-A896-5CE5769426D7}">
      <dgm:prSet/>
      <dgm:spPr/>
      <dgm:t>
        <a:bodyPr/>
        <a:lstStyle/>
        <a:p>
          <a:endParaRPr lang="en-US"/>
        </a:p>
      </dgm:t>
    </dgm:pt>
    <dgm:pt modelId="{E929B7F7-7C7E-48E0-B8CC-45BD44704E86}">
      <dgm:prSet phldrT="[Text]" custT="1"/>
      <dgm:spPr/>
      <dgm:t>
        <a:bodyPr/>
        <a:lstStyle/>
        <a:p>
          <a:pPr algn="just">
            <a:lnSpc>
              <a:spcPct val="150000"/>
            </a:lnSpc>
          </a:pP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To reduce at least 50% of sugar-dense snack habits and fast-food consumption with whole-food alternatives and sustained energy by an 8 weeks’ campaign intervention.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5505467-CBEF-4E31-BC1F-4FFBB235DBB9}" type="parTrans" cxnId="{FCE368EA-C8DD-4743-9530-9E731AFB53A7}">
      <dgm:prSet/>
      <dgm:spPr/>
      <dgm:t>
        <a:bodyPr/>
        <a:lstStyle/>
        <a:p>
          <a:endParaRPr lang="en-US"/>
        </a:p>
      </dgm:t>
    </dgm:pt>
    <dgm:pt modelId="{65542433-2D4C-478E-A1B9-2A6339B1C644}" type="sibTrans" cxnId="{FCE368EA-C8DD-4743-9530-9E731AFB53A7}">
      <dgm:prSet/>
      <dgm:spPr/>
      <dgm:t>
        <a:bodyPr/>
        <a:lstStyle/>
        <a:p>
          <a:endParaRPr lang="en-US"/>
        </a:p>
      </dgm:t>
    </dgm:pt>
    <dgm:pt modelId="{7B934BDA-80AB-4229-897C-599CECD6AB6E}">
      <dgm:prSet phldrT="[Text]" custT="1"/>
      <dgm:spPr/>
      <dgm:t>
        <a:bodyPr/>
        <a:lstStyle/>
        <a:p>
          <a:pPr algn="just"/>
          <a:r>
            <a:rPr lang="en-GB" sz="2000" b="1" i="1" dirty="0">
              <a:latin typeface="Arial" panose="020B0604020202020204" pitchFamily="34" charset="0"/>
              <a:cs typeface="Arial" panose="020B0604020202020204" pitchFamily="34" charset="0"/>
            </a:rPr>
            <a:t>Measurable Indicators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1D52DB-0A1E-4A1F-B9B2-A48762A0630A}" type="parTrans" cxnId="{68EEE45D-D728-4F49-A46A-32CB51937F75}">
      <dgm:prSet/>
      <dgm:spPr/>
      <dgm:t>
        <a:bodyPr/>
        <a:lstStyle/>
        <a:p>
          <a:endParaRPr lang="en-US"/>
        </a:p>
      </dgm:t>
    </dgm:pt>
    <dgm:pt modelId="{B1C327C4-E367-4BBF-9512-521C389E85EB}" type="sibTrans" cxnId="{68EEE45D-D728-4F49-A46A-32CB51937F75}">
      <dgm:prSet/>
      <dgm:spPr/>
      <dgm:t>
        <a:bodyPr/>
        <a:lstStyle/>
        <a:p>
          <a:endParaRPr lang="en-US"/>
        </a:p>
      </dgm:t>
    </dgm:pt>
    <dgm:pt modelId="{3794B761-C4B3-460E-AE0D-067B16FCA6D7}">
      <dgm:prSet phldrT="[Text]" custT="1"/>
      <dgm:spPr/>
      <dgm:t>
        <a:bodyPr/>
        <a:lstStyle/>
        <a:p>
          <a:pPr algn="just">
            <a:lnSpc>
              <a:spcPct val="150000"/>
            </a:lnSpc>
          </a:pP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Reduction in self-reported weekly sugary snack frequency and energy drink consumption. 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CE3E3C-4D60-4621-8C14-F313E3B92900}" type="parTrans" cxnId="{06D47ABA-1FD6-49FA-A0CD-0224FE58309C}">
      <dgm:prSet/>
      <dgm:spPr/>
      <dgm:t>
        <a:bodyPr/>
        <a:lstStyle/>
        <a:p>
          <a:endParaRPr lang="en-US"/>
        </a:p>
      </dgm:t>
    </dgm:pt>
    <dgm:pt modelId="{0A70DD2B-F9AB-4145-976F-6CCDC267E32E}" type="sibTrans" cxnId="{06D47ABA-1FD6-49FA-A0CD-0224FE58309C}">
      <dgm:prSet/>
      <dgm:spPr/>
      <dgm:t>
        <a:bodyPr/>
        <a:lstStyle/>
        <a:p>
          <a:endParaRPr lang="en-US"/>
        </a:p>
      </dgm:t>
    </dgm:pt>
    <dgm:pt modelId="{D573B1A1-B93D-4CEC-B595-39443030DFCB}">
      <dgm:prSet phldrT="[Text]" custT="1"/>
      <dgm:spPr/>
      <dgm:t>
        <a:bodyPr/>
        <a:lstStyle/>
        <a:p>
          <a:pPr algn="just"/>
          <a:r>
            <a:rPr lang="en-GB" sz="2000" b="1" i="1" dirty="0">
              <a:latin typeface="Arial" panose="020B0604020202020204" pitchFamily="34" charset="0"/>
              <a:cs typeface="Arial" panose="020B0604020202020204" pitchFamily="34" charset="0"/>
            </a:rPr>
            <a:t>Benefit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DD1E318-9510-43BE-B77E-09F66F88204F}" type="parTrans" cxnId="{D02EBBE3-2F7F-4B1F-A2DA-9BC636EDA7DD}">
      <dgm:prSet/>
      <dgm:spPr/>
      <dgm:t>
        <a:bodyPr/>
        <a:lstStyle/>
        <a:p>
          <a:endParaRPr lang="en-US"/>
        </a:p>
      </dgm:t>
    </dgm:pt>
    <dgm:pt modelId="{B4AF8D23-D460-4827-8BED-C042BAF8DE2E}" type="sibTrans" cxnId="{D02EBBE3-2F7F-4B1F-A2DA-9BC636EDA7DD}">
      <dgm:prSet/>
      <dgm:spPr/>
      <dgm:t>
        <a:bodyPr/>
        <a:lstStyle/>
        <a:p>
          <a:endParaRPr lang="en-US"/>
        </a:p>
      </dgm:t>
    </dgm:pt>
    <dgm:pt modelId="{9BDC274E-3F21-4C5B-AB6A-EC2D42DE74DD}">
      <dgm:prSet phldrT="[Text]" custT="1"/>
      <dgm:spPr/>
      <dgm:t>
        <a:bodyPr/>
        <a:lstStyle/>
        <a:p>
          <a:pPr algn="just">
            <a:lnSpc>
              <a:spcPct val="150000"/>
            </a:lnSpc>
          </a:pP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It will stabilise the </a:t>
          </a:r>
          <a:r>
            <a:rPr lang="en-GB" sz="1800" dirty="0" err="1">
              <a:latin typeface="Arial" panose="020B0604020202020204" pitchFamily="34" charset="0"/>
              <a:cs typeface="Arial" panose="020B0604020202020204" pitchFamily="34" charset="0"/>
            </a:rPr>
            <a:t>Glycemic</a:t>
          </a: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 Index (GI) which boosts cognitive function in adults (</a:t>
          </a:r>
          <a:r>
            <a:rPr lang="en-GB" sz="1800" dirty="0" err="1">
              <a:latin typeface="Arial" panose="020B0604020202020204" pitchFamily="34" charset="0"/>
              <a:cs typeface="Arial" panose="020B0604020202020204" pitchFamily="34" charset="0"/>
            </a:rPr>
            <a:t>Philippou</a:t>
          </a: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 et al., 2019). 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51D5088-1C3C-4671-8453-606945A1F2F5}" type="parTrans" cxnId="{B320E8C9-B6DE-4914-8B0B-A8FD25C9F52C}">
      <dgm:prSet/>
      <dgm:spPr/>
      <dgm:t>
        <a:bodyPr/>
        <a:lstStyle/>
        <a:p>
          <a:endParaRPr lang="en-US"/>
        </a:p>
      </dgm:t>
    </dgm:pt>
    <dgm:pt modelId="{0974C05C-C1CE-454D-8F81-FAEFE4949696}" type="sibTrans" cxnId="{B320E8C9-B6DE-4914-8B0B-A8FD25C9F52C}">
      <dgm:prSet/>
      <dgm:spPr/>
      <dgm:t>
        <a:bodyPr/>
        <a:lstStyle/>
        <a:p>
          <a:endParaRPr lang="en-US"/>
        </a:p>
      </dgm:t>
    </dgm:pt>
    <dgm:pt modelId="{6731509D-59E8-4D24-88D7-0F6E3B7E2E51}" type="pres">
      <dgm:prSet presAssocID="{4F58E695-B4D3-4D95-97BF-95F4B6550338}" presName="Name0" presStyleCnt="0">
        <dgm:presLayoutVars>
          <dgm:chMax val="5"/>
          <dgm:chPref val="5"/>
          <dgm:dir/>
          <dgm:animLvl val="lvl"/>
        </dgm:presLayoutVars>
      </dgm:prSet>
      <dgm:spPr/>
    </dgm:pt>
    <dgm:pt modelId="{7D6D1DEE-1ECE-4E75-A181-2E0726C7BA86}" type="pres">
      <dgm:prSet presAssocID="{5E985395-9560-4CCA-9C51-F503A290B23E}" presName="parentText1" presStyleLbl="node1" presStyleIdx="0" presStyleCnt="3">
        <dgm:presLayoutVars>
          <dgm:chMax/>
          <dgm:chPref val="3"/>
          <dgm:bulletEnabled val="1"/>
        </dgm:presLayoutVars>
      </dgm:prSet>
      <dgm:spPr/>
    </dgm:pt>
    <dgm:pt modelId="{2609355E-B4BD-44BD-AFD3-9102E47460F2}" type="pres">
      <dgm:prSet presAssocID="{5E985395-9560-4CCA-9C51-F503A290B23E}" presName="childText1" presStyleLbl="solidAlignAcc1" presStyleIdx="0" presStyleCnt="3" custScaleY="115267">
        <dgm:presLayoutVars>
          <dgm:chMax val="0"/>
          <dgm:chPref val="0"/>
          <dgm:bulletEnabled val="1"/>
        </dgm:presLayoutVars>
      </dgm:prSet>
      <dgm:spPr/>
    </dgm:pt>
    <dgm:pt modelId="{DCF1C309-63F7-4179-A995-6B91AEA96212}" type="pres">
      <dgm:prSet presAssocID="{7B934BDA-80AB-4229-897C-599CECD6AB6E}" presName="parentText2" presStyleLbl="node1" presStyleIdx="1" presStyleCnt="3">
        <dgm:presLayoutVars>
          <dgm:chMax/>
          <dgm:chPref val="3"/>
          <dgm:bulletEnabled val="1"/>
        </dgm:presLayoutVars>
      </dgm:prSet>
      <dgm:spPr/>
    </dgm:pt>
    <dgm:pt modelId="{646FB687-1FB7-44E5-AB22-22DCC583A1BE}" type="pres">
      <dgm:prSet presAssocID="{7B934BDA-80AB-4229-897C-599CECD6AB6E}" presName="childText2" presStyleLbl="solidAlignAcc1" presStyleIdx="1" presStyleCnt="3">
        <dgm:presLayoutVars>
          <dgm:chMax val="0"/>
          <dgm:chPref val="0"/>
          <dgm:bulletEnabled val="1"/>
        </dgm:presLayoutVars>
      </dgm:prSet>
      <dgm:spPr/>
    </dgm:pt>
    <dgm:pt modelId="{4D6C6586-2E11-463C-B2DA-CA7A83FEF6CA}" type="pres">
      <dgm:prSet presAssocID="{D573B1A1-B93D-4CEC-B595-39443030DFCB}" presName="parentText3" presStyleLbl="node1" presStyleIdx="2" presStyleCnt="3">
        <dgm:presLayoutVars>
          <dgm:chMax/>
          <dgm:chPref val="3"/>
          <dgm:bulletEnabled val="1"/>
        </dgm:presLayoutVars>
      </dgm:prSet>
      <dgm:spPr/>
    </dgm:pt>
    <dgm:pt modelId="{8C28CF11-A030-4F04-94D4-A5FB44983233}" type="pres">
      <dgm:prSet presAssocID="{D573B1A1-B93D-4CEC-B595-39443030DFCB}" presName="childText3" presStyleLbl="solidAlignAcc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1F69E803-4CFD-4754-A164-8463F66E2CEC}" type="presOf" srcId="{9BDC274E-3F21-4C5B-AB6A-EC2D42DE74DD}" destId="{8C28CF11-A030-4F04-94D4-A5FB44983233}" srcOrd="0" destOrd="0" presId="urn:microsoft.com/office/officeart/2009/3/layout/IncreasingArrowsProcess"/>
    <dgm:cxn modelId="{66561122-A83E-4F47-A896-5CE5769426D7}" srcId="{4F58E695-B4D3-4D95-97BF-95F4B6550338}" destId="{5E985395-9560-4CCA-9C51-F503A290B23E}" srcOrd="0" destOrd="0" parTransId="{2BC82477-AD1E-4F50-BE39-77C7B6524701}" sibTransId="{1D848910-97C8-49E0-9D4F-8FF5797ACEB1}"/>
    <dgm:cxn modelId="{94D1383E-B7CF-4DE5-BE54-751CD2DBCD68}" type="presOf" srcId="{7B934BDA-80AB-4229-897C-599CECD6AB6E}" destId="{DCF1C309-63F7-4179-A995-6B91AEA96212}" srcOrd="0" destOrd="0" presId="urn:microsoft.com/office/officeart/2009/3/layout/IncreasingArrowsProcess"/>
    <dgm:cxn modelId="{68EEE45D-D728-4F49-A46A-32CB51937F75}" srcId="{4F58E695-B4D3-4D95-97BF-95F4B6550338}" destId="{7B934BDA-80AB-4229-897C-599CECD6AB6E}" srcOrd="1" destOrd="0" parTransId="{C51D52DB-0A1E-4A1F-B9B2-A48762A0630A}" sibTransId="{B1C327C4-E367-4BBF-9512-521C389E85EB}"/>
    <dgm:cxn modelId="{2DA98881-9361-4305-B89E-FB1A9D2854C9}" type="presOf" srcId="{4F58E695-B4D3-4D95-97BF-95F4B6550338}" destId="{6731509D-59E8-4D24-88D7-0F6E3B7E2E51}" srcOrd="0" destOrd="0" presId="urn:microsoft.com/office/officeart/2009/3/layout/IncreasingArrowsProcess"/>
    <dgm:cxn modelId="{A0DC0C97-E5C2-4AA0-85C0-C4588826DE31}" type="presOf" srcId="{5E985395-9560-4CCA-9C51-F503A290B23E}" destId="{7D6D1DEE-1ECE-4E75-A181-2E0726C7BA86}" srcOrd="0" destOrd="0" presId="urn:microsoft.com/office/officeart/2009/3/layout/IncreasingArrowsProcess"/>
    <dgm:cxn modelId="{06D47ABA-1FD6-49FA-A0CD-0224FE58309C}" srcId="{7B934BDA-80AB-4229-897C-599CECD6AB6E}" destId="{3794B761-C4B3-460E-AE0D-067B16FCA6D7}" srcOrd="0" destOrd="0" parTransId="{15CE3E3C-4D60-4621-8C14-F313E3B92900}" sibTransId="{0A70DD2B-F9AB-4145-976F-6CCDC267E32E}"/>
    <dgm:cxn modelId="{B320E8C9-B6DE-4914-8B0B-A8FD25C9F52C}" srcId="{D573B1A1-B93D-4CEC-B595-39443030DFCB}" destId="{9BDC274E-3F21-4C5B-AB6A-EC2D42DE74DD}" srcOrd="0" destOrd="0" parTransId="{A51D5088-1C3C-4671-8453-606945A1F2F5}" sibTransId="{0974C05C-C1CE-454D-8F81-FAEFE4949696}"/>
    <dgm:cxn modelId="{F0FC9DE0-321A-46C1-9BFE-B9A6488BADC8}" type="presOf" srcId="{E929B7F7-7C7E-48E0-B8CC-45BD44704E86}" destId="{2609355E-B4BD-44BD-AFD3-9102E47460F2}" srcOrd="0" destOrd="0" presId="urn:microsoft.com/office/officeart/2009/3/layout/IncreasingArrowsProcess"/>
    <dgm:cxn modelId="{584C42E1-CAD9-4A37-9CB1-F139DB5D441D}" type="presOf" srcId="{D573B1A1-B93D-4CEC-B595-39443030DFCB}" destId="{4D6C6586-2E11-463C-B2DA-CA7A83FEF6CA}" srcOrd="0" destOrd="0" presId="urn:microsoft.com/office/officeart/2009/3/layout/IncreasingArrowsProcess"/>
    <dgm:cxn modelId="{D02EBBE3-2F7F-4B1F-A2DA-9BC636EDA7DD}" srcId="{4F58E695-B4D3-4D95-97BF-95F4B6550338}" destId="{D573B1A1-B93D-4CEC-B595-39443030DFCB}" srcOrd="2" destOrd="0" parTransId="{8DD1E318-9510-43BE-B77E-09F66F88204F}" sibTransId="{B4AF8D23-D460-4827-8BED-C042BAF8DE2E}"/>
    <dgm:cxn modelId="{FCE368EA-C8DD-4743-9530-9E731AFB53A7}" srcId="{5E985395-9560-4CCA-9C51-F503A290B23E}" destId="{E929B7F7-7C7E-48E0-B8CC-45BD44704E86}" srcOrd="0" destOrd="0" parTransId="{25505467-CBEF-4E31-BC1F-4FFBB235DBB9}" sibTransId="{65542433-2D4C-478E-A1B9-2A6339B1C644}"/>
    <dgm:cxn modelId="{3DD996FD-4BDC-4999-B42C-C7B509886693}" type="presOf" srcId="{3794B761-C4B3-460E-AE0D-067B16FCA6D7}" destId="{646FB687-1FB7-44E5-AB22-22DCC583A1BE}" srcOrd="0" destOrd="0" presId="urn:microsoft.com/office/officeart/2009/3/layout/IncreasingArrowsProcess"/>
    <dgm:cxn modelId="{0A787E07-1DBB-447B-B29E-524DFDB96253}" type="presParOf" srcId="{6731509D-59E8-4D24-88D7-0F6E3B7E2E51}" destId="{7D6D1DEE-1ECE-4E75-A181-2E0726C7BA86}" srcOrd="0" destOrd="0" presId="urn:microsoft.com/office/officeart/2009/3/layout/IncreasingArrowsProcess"/>
    <dgm:cxn modelId="{6FF8FFFD-1202-440E-A157-6EF66D9E89C3}" type="presParOf" srcId="{6731509D-59E8-4D24-88D7-0F6E3B7E2E51}" destId="{2609355E-B4BD-44BD-AFD3-9102E47460F2}" srcOrd="1" destOrd="0" presId="urn:microsoft.com/office/officeart/2009/3/layout/IncreasingArrowsProcess"/>
    <dgm:cxn modelId="{DEBE17D8-CF21-4A9E-BAE3-73B2920A95F0}" type="presParOf" srcId="{6731509D-59E8-4D24-88D7-0F6E3B7E2E51}" destId="{DCF1C309-63F7-4179-A995-6B91AEA96212}" srcOrd="2" destOrd="0" presId="urn:microsoft.com/office/officeart/2009/3/layout/IncreasingArrowsProcess"/>
    <dgm:cxn modelId="{F976E266-FA3B-4E9E-BA1B-B671B4FF8989}" type="presParOf" srcId="{6731509D-59E8-4D24-88D7-0F6E3B7E2E51}" destId="{646FB687-1FB7-44E5-AB22-22DCC583A1BE}" srcOrd="3" destOrd="0" presId="urn:microsoft.com/office/officeart/2009/3/layout/IncreasingArrowsProcess"/>
    <dgm:cxn modelId="{D28D8D7E-3FEF-4457-A5E2-0587499821E9}" type="presParOf" srcId="{6731509D-59E8-4D24-88D7-0F6E3B7E2E51}" destId="{4D6C6586-2E11-463C-B2DA-CA7A83FEF6CA}" srcOrd="4" destOrd="0" presId="urn:microsoft.com/office/officeart/2009/3/layout/IncreasingArrowsProcess"/>
    <dgm:cxn modelId="{0AC7869A-FBAA-44C3-90E0-96DC88316492}" type="presParOf" srcId="{6731509D-59E8-4D24-88D7-0F6E3B7E2E51}" destId="{8C28CF11-A030-4F04-94D4-A5FB44983233}" srcOrd="5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F58E695-B4D3-4D95-97BF-95F4B6550338}" type="doc">
      <dgm:prSet loTypeId="urn:microsoft.com/office/officeart/2009/3/layout/IncreasingArrowsProcess" loCatId="process" qsTypeId="urn:microsoft.com/office/officeart/2005/8/quickstyle/simple1#4" qsCatId="simple" csTypeId="urn:microsoft.com/office/officeart/2005/8/colors/colorful5#4" csCatId="colorful" phldr="1"/>
      <dgm:spPr/>
      <dgm:t>
        <a:bodyPr/>
        <a:lstStyle/>
        <a:p>
          <a:endParaRPr lang="en-US"/>
        </a:p>
      </dgm:t>
    </dgm:pt>
    <dgm:pt modelId="{5E985395-9560-4CCA-9C51-F503A290B23E}">
      <dgm:prSet phldrT="[Text]" custT="1"/>
      <dgm:spPr/>
      <dgm:t>
        <a:bodyPr/>
        <a:lstStyle/>
        <a:p>
          <a:pPr algn="just"/>
          <a:r>
            <a:rPr lang="en-GB" sz="2000" b="1" i="1" dirty="0">
              <a:latin typeface="Arial" panose="020B0604020202020204" pitchFamily="34" charset="0"/>
              <a:cs typeface="Arial" panose="020B0604020202020204" pitchFamily="34" charset="0"/>
            </a:rPr>
            <a:t>Specific Aim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BC82477-AD1E-4F50-BE39-77C7B6524701}" type="parTrans" cxnId="{66561122-A83E-4F47-A896-5CE5769426D7}">
      <dgm:prSet/>
      <dgm:spPr/>
      <dgm:t>
        <a:bodyPr/>
        <a:lstStyle/>
        <a:p>
          <a:endParaRPr lang="en-US"/>
        </a:p>
      </dgm:t>
    </dgm:pt>
    <dgm:pt modelId="{1D848910-97C8-49E0-9D4F-8FF5797ACEB1}" type="sibTrans" cxnId="{66561122-A83E-4F47-A896-5CE5769426D7}">
      <dgm:prSet/>
      <dgm:spPr/>
      <dgm:t>
        <a:bodyPr/>
        <a:lstStyle/>
        <a:p>
          <a:endParaRPr lang="en-US"/>
        </a:p>
      </dgm:t>
    </dgm:pt>
    <dgm:pt modelId="{E929B7F7-7C7E-48E0-B8CC-45BD44704E86}">
      <dgm:prSet phldrT="[Text]" custT="1"/>
      <dgm:spPr/>
      <dgm:t>
        <a:bodyPr/>
        <a:lstStyle/>
        <a:p>
          <a:pPr algn="just">
            <a:lnSpc>
              <a:spcPct val="150000"/>
            </a:lnSpc>
          </a:pP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To increase 80% of students’ participation in practical 15-minutes batch-cooking strategies which prep sustained meals within time.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5505467-CBEF-4E31-BC1F-4FFBB235DBB9}" type="parTrans" cxnId="{FCE368EA-C8DD-4743-9530-9E731AFB53A7}">
      <dgm:prSet/>
      <dgm:spPr/>
      <dgm:t>
        <a:bodyPr/>
        <a:lstStyle/>
        <a:p>
          <a:endParaRPr lang="en-US"/>
        </a:p>
      </dgm:t>
    </dgm:pt>
    <dgm:pt modelId="{65542433-2D4C-478E-A1B9-2A6339B1C644}" type="sibTrans" cxnId="{FCE368EA-C8DD-4743-9530-9E731AFB53A7}">
      <dgm:prSet/>
      <dgm:spPr/>
      <dgm:t>
        <a:bodyPr/>
        <a:lstStyle/>
        <a:p>
          <a:endParaRPr lang="en-US"/>
        </a:p>
      </dgm:t>
    </dgm:pt>
    <dgm:pt modelId="{7B934BDA-80AB-4229-897C-599CECD6AB6E}">
      <dgm:prSet phldrT="[Text]" custT="1"/>
      <dgm:spPr/>
      <dgm:t>
        <a:bodyPr/>
        <a:lstStyle/>
        <a:p>
          <a:pPr algn="just"/>
          <a:r>
            <a:rPr lang="en-GB" sz="2000" b="1" i="1" dirty="0">
              <a:latin typeface="Arial" panose="020B0604020202020204" pitchFamily="34" charset="0"/>
              <a:cs typeface="Arial" panose="020B0604020202020204" pitchFamily="34" charset="0"/>
            </a:rPr>
            <a:t>Measurable Indicators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1D52DB-0A1E-4A1F-B9B2-A48762A0630A}" type="parTrans" cxnId="{68EEE45D-D728-4F49-A46A-32CB51937F75}">
      <dgm:prSet/>
      <dgm:spPr/>
      <dgm:t>
        <a:bodyPr/>
        <a:lstStyle/>
        <a:p>
          <a:endParaRPr lang="en-US"/>
        </a:p>
      </dgm:t>
    </dgm:pt>
    <dgm:pt modelId="{B1C327C4-E367-4BBF-9512-521C389E85EB}" type="sibTrans" cxnId="{68EEE45D-D728-4F49-A46A-32CB51937F75}">
      <dgm:prSet/>
      <dgm:spPr/>
      <dgm:t>
        <a:bodyPr/>
        <a:lstStyle/>
        <a:p>
          <a:endParaRPr lang="en-US"/>
        </a:p>
      </dgm:t>
    </dgm:pt>
    <dgm:pt modelId="{3794B761-C4B3-460E-AE0D-067B16FCA6D7}">
      <dgm:prSet phldrT="[Text]" custT="1"/>
      <dgm:spPr/>
      <dgm:t>
        <a:bodyPr/>
        <a:lstStyle/>
        <a:p>
          <a:pPr algn="just">
            <a:lnSpc>
              <a:spcPct val="150000"/>
            </a:lnSpc>
          </a:pP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Usage of meal-prep tracking logs on a weekly basis and analysis of self-assessment on post-programme on nutritional cooking habits. 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CE3E3C-4D60-4621-8C14-F313E3B92900}" type="parTrans" cxnId="{06D47ABA-1FD6-49FA-A0CD-0224FE58309C}">
      <dgm:prSet/>
      <dgm:spPr/>
      <dgm:t>
        <a:bodyPr/>
        <a:lstStyle/>
        <a:p>
          <a:endParaRPr lang="en-US"/>
        </a:p>
      </dgm:t>
    </dgm:pt>
    <dgm:pt modelId="{0A70DD2B-F9AB-4145-976F-6CCDC267E32E}" type="sibTrans" cxnId="{06D47ABA-1FD6-49FA-A0CD-0224FE58309C}">
      <dgm:prSet/>
      <dgm:spPr/>
      <dgm:t>
        <a:bodyPr/>
        <a:lstStyle/>
        <a:p>
          <a:endParaRPr lang="en-US"/>
        </a:p>
      </dgm:t>
    </dgm:pt>
    <dgm:pt modelId="{D573B1A1-B93D-4CEC-B595-39443030DFCB}">
      <dgm:prSet phldrT="[Text]" custT="1"/>
      <dgm:spPr/>
      <dgm:t>
        <a:bodyPr/>
        <a:lstStyle/>
        <a:p>
          <a:pPr algn="just"/>
          <a:r>
            <a:rPr lang="en-GB" sz="2000" b="1" i="1" dirty="0">
              <a:latin typeface="Arial" panose="020B0604020202020204" pitchFamily="34" charset="0"/>
              <a:cs typeface="Arial" panose="020B0604020202020204" pitchFamily="34" charset="0"/>
            </a:rPr>
            <a:t>Benefit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DD1E318-9510-43BE-B77E-09F66F88204F}" type="parTrans" cxnId="{D02EBBE3-2F7F-4B1F-A2DA-9BC636EDA7DD}">
      <dgm:prSet/>
      <dgm:spPr/>
      <dgm:t>
        <a:bodyPr/>
        <a:lstStyle/>
        <a:p>
          <a:endParaRPr lang="en-US"/>
        </a:p>
      </dgm:t>
    </dgm:pt>
    <dgm:pt modelId="{B4AF8D23-D460-4827-8BED-C042BAF8DE2E}" type="sibTrans" cxnId="{D02EBBE3-2F7F-4B1F-A2DA-9BC636EDA7DD}">
      <dgm:prSet/>
      <dgm:spPr/>
      <dgm:t>
        <a:bodyPr/>
        <a:lstStyle/>
        <a:p>
          <a:endParaRPr lang="en-US"/>
        </a:p>
      </dgm:t>
    </dgm:pt>
    <dgm:pt modelId="{9BDC274E-3F21-4C5B-AB6A-EC2D42DE74DD}">
      <dgm:prSet phldrT="[Text]" custT="1"/>
      <dgm:spPr/>
      <dgm:t>
        <a:bodyPr/>
        <a:lstStyle/>
        <a:p>
          <a:pPr algn="just">
            <a:lnSpc>
              <a:spcPct val="150000"/>
            </a:lnSpc>
          </a:pP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It will increase time efficiency and ensure the accessibility of a balanced meal at home.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51D5088-1C3C-4671-8453-606945A1F2F5}" type="parTrans" cxnId="{B320E8C9-B6DE-4914-8B0B-A8FD25C9F52C}">
      <dgm:prSet/>
      <dgm:spPr/>
      <dgm:t>
        <a:bodyPr/>
        <a:lstStyle/>
        <a:p>
          <a:endParaRPr lang="en-US"/>
        </a:p>
      </dgm:t>
    </dgm:pt>
    <dgm:pt modelId="{0974C05C-C1CE-454D-8F81-FAEFE4949696}" type="sibTrans" cxnId="{B320E8C9-B6DE-4914-8B0B-A8FD25C9F52C}">
      <dgm:prSet/>
      <dgm:spPr/>
      <dgm:t>
        <a:bodyPr/>
        <a:lstStyle/>
        <a:p>
          <a:endParaRPr lang="en-US"/>
        </a:p>
      </dgm:t>
    </dgm:pt>
    <dgm:pt modelId="{6731509D-59E8-4D24-88D7-0F6E3B7E2E51}" type="pres">
      <dgm:prSet presAssocID="{4F58E695-B4D3-4D95-97BF-95F4B6550338}" presName="Name0" presStyleCnt="0">
        <dgm:presLayoutVars>
          <dgm:chMax val="5"/>
          <dgm:chPref val="5"/>
          <dgm:dir/>
          <dgm:animLvl val="lvl"/>
        </dgm:presLayoutVars>
      </dgm:prSet>
      <dgm:spPr/>
    </dgm:pt>
    <dgm:pt modelId="{7D6D1DEE-1ECE-4E75-A181-2E0726C7BA86}" type="pres">
      <dgm:prSet presAssocID="{5E985395-9560-4CCA-9C51-F503A290B23E}" presName="parentText1" presStyleLbl="node1" presStyleIdx="0" presStyleCnt="3">
        <dgm:presLayoutVars>
          <dgm:chMax/>
          <dgm:chPref val="3"/>
          <dgm:bulletEnabled val="1"/>
        </dgm:presLayoutVars>
      </dgm:prSet>
      <dgm:spPr/>
    </dgm:pt>
    <dgm:pt modelId="{2609355E-B4BD-44BD-AFD3-9102E47460F2}" type="pres">
      <dgm:prSet presAssocID="{5E985395-9560-4CCA-9C51-F503A290B23E}" presName="childText1" presStyleLbl="solidAlignAcc1" presStyleIdx="0" presStyleCnt="3">
        <dgm:presLayoutVars>
          <dgm:chMax val="0"/>
          <dgm:chPref val="0"/>
          <dgm:bulletEnabled val="1"/>
        </dgm:presLayoutVars>
      </dgm:prSet>
      <dgm:spPr/>
    </dgm:pt>
    <dgm:pt modelId="{DCF1C309-63F7-4179-A995-6B91AEA96212}" type="pres">
      <dgm:prSet presAssocID="{7B934BDA-80AB-4229-897C-599CECD6AB6E}" presName="parentText2" presStyleLbl="node1" presStyleIdx="1" presStyleCnt="3">
        <dgm:presLayoutVars>
          <dgm:chMax/>
          <dgm:chPref val="3"/>
          <dgm:bulletEnabled val="1"/>
        </dgm:presLayoutVars>
      </dgm:prSet>
      <dgm:spPr/>
    </dgm:pt>
    <dgm:pt modelId="{646FB687-1FB7-44E5-AB22-22DCC583A1BE}" type="pres">
      <dgm:prSet presAssocID="{7B934BDA-80AB-4229-897C-599CECD6AB6E}" presName="childText2" presStyleLbl="solidAlignAcc1" presStyleIdx="1" presStyleCnt="3">
        <dgm:presLayoutVars>
          <dgm:chMax val="0"/>
          <dgm:chPref val="0"/>
          <dgm:bulletEnabled val="1"/>
        </dgm:presLayoutVars>
      </dgm:prSet>
      <dgm:spPr/>
    </dgm:pt>
    <dgm:pt modelId="{4D6C6586-2E11-463C-B2DA-CA7A83FEF6CA}" type="pres">
      <dgm:prSet presAssocID="{D573B1A1-B93D-4CEC-B595-39443030DFCB}" presName="parentText3" presStyleLbl="node1" presStyleIdx="2" presStyleCnt="3">
        <dgm:presLayoutVars>
          <dgm:chMax/>
          <dgm:chPref val="3"/>
          <dgm:bulletEnabled val="1"/>
        </dgm:presLayoutVars>
      </dgm:prSet>
      <dgm:spPr/>
    </dgm:pt>
    <dgm:pt modelId="{8C28CF11-A030-4F04-94D4-A5FB44983233}" type="pres">
      <dgm:prSet presAssocID="{D573B1A1-B93D-4CEC-B595-39443030DFCB}" presName="childText3" presStyleLbl="solidAlignAcc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1F69E803-4CFD-4754-A164-8463F66E2CEC}" type="presOf" srcId="{9BDC274E-3F21-4C5B-AB6A-EC2D42DE74DD}" destId="{8C28CF11-A030-4F04-94D4-A5FB44983233}" srcOrd="0" destOrd="0" presId="urn:microsoft.com/office/officeart/2009/3/layout/IncreasingArrowsProcess"/>
    <dgm:cxn modelId="{66561122-A83E-4F47-A896-5CE5769426D7}" srcId="{4F58E695-B4D3-4D95-97BF-95F4B6550338}" destId="{5E985395-9560-4CCA-9C51-F503A290B23E}" srcOrd="0" destOrd="0" parTransId="{2BC82477-AD1E-4F50-BE39-77C7B6524701}" sibTransId="{1D848910-97C8-49E0-9D4F-8FF5797ACEB1}"/>
    <dgm:cxn modelId="{94D1383E-B7CF-4DE5-BE54-751CD2DBCD68}" type="presOf" srcId="{7B934BDA-80AB-4229-897C-599CECD6AB6E}" destId="{DCF1C309-63F7-4179-A995-6B91AEA96212}" srcOrd="0" destOrd="0" presId="urn:microsoft.com/office/officeart/2009/3/layout/IncreasingArrowsProcess"/>
    <dgm:cxn modelId="{68EEE45D-D728-4F49-A46A-32CB51937F75}" srcId="{4F58E695-B4D3-4D95-97BF-95F4B6550338}" destId="{7B934BDA-80AB-4229-897C-599CECD6AB6E}" srcOrd="1" destOrd="0" parTransId="{C51D52DB-0A1E-4A1F-B9B2-A48762A0630A}" sibTransId="{B1C327C4-E367-4BBF-9512-521C389E85EB}"/>
    <dgm:cxn modelId="{2DA98881-9361-4305-B89E-FB1A9D2854C9}" type="presOf" srcId="{4F58E695-B4D3-4D95-97BF-95F4B6550338}" destId="{6731509D-59E8-4D24-88D7-0F6E3B7E2E51}" srcOrd="0" destOrd="0" presId="urn:microsoft.com/office/officeart/2009/3/layout/IncreasingArrowsProcess"/>
    <dgm:cxn modelId="{A0DC0C97-E5C2-4AA0-85C0-C4588826DE31}" type="presOf" srcId="{5E985395-9560-4CCA-9C51-F503A290B23E}" destId="{7D6D1DEE-1ECE-4E75-A181-2E0726C7BA86}" srcOrd="0" destOrd="0" presId="urn:microsoft.com/office/officeart/2009/3/layout/IncreasingArrowsProcess"/>
    <dgm:cxn modelId="{06D47ABA-1FD6-49FA-A0CD-0224FE58309C}" srcId="{7B934BDA-80AB-4229-897C-599CECD6AB6E}" destId="{3794B761-C4B3-460E-AE0D-067B16FCA6D7}" srcOrd="0" destOrd="0" parTransId="{15CE3E3C-4D60-4621-8C14-F313E3B92900}" sibTransId="{0A70DD2B-F9AB-4145-976F-6CCDC267E32E}"/>
    <dgm:cxn modelId="{B320E8C9-B6DE-4914-8B0B-A8FD25C9F52C}" srcId="{D573B1A1-B93D-4CEC-B595-39443030DFCB}" destId="{9BDC274E-3F21-4C5B-AB6A-EC2D42DE74DD}" srcOrd="0" destOrd="0" parTransId="{A51D5088-1C3C-4671-8453-606945A1F2F5}" sibTransId="{0974C05C-C1CE-454D-8F81-FAEFE4949696}"/>
    <dgm:cxn modelId="{F0FC9DE0-321A-46C1-9BFE-B9A6488BADC8}" type="presOf" srcId="{E929B7F7-7C7E-48E0-B8CC-45BD44704E86}" destId="{2609355E-B4BD-44BD-AFD3-9102E47460F2}" srcOrd="0" destOrd="0" presId="urn:microsoft.com/office/officeart/2009/3/layout/IncreasingArrowsProcess"/>
    <dgm:cxn modelId="{584C42E1-CAD9-4A37-9CB1-F139DB5D441D}" type="presOf" srcId="{D573B1A1-B93D-4CEC-B595-39443030DFCB}" destId="{4D6C6586-2E11-463C-B2DA-CA7A83FEF6CA}" srcOrd="0" destOrd="0" presId="urn:microsoft.com/office/officeart/2009/3/layout/IncreasingArrowsProcess"/>
    <dgm:cxn modelId="{D02EBBE3-2F7F-4B1F-A2DA-9BC636EDA7DD}" srcId="{4F58E695-B4D3-4D95-97BF-95F4B6550338}" destId="{D573B1A1-B93D-4CEC-B595-39443030DFCB}" srcOrd="2" destOrd="0" parTransId="{8DD1E318-9510-43BE-B77E-09F66F88204F}" sibTransId="{B4AF8D23-D460-4827-8BED-C042BAF8DE2E}"/>
    <dgm:cxn modelId="{FCE368EA-C8DD-4743-9530-9E731AFB53A7}" srcId="{5E985395-9560-4CCA-9C51-F503A290B23E}" destId="{E929B7F7-7C7E-48E0-B8CC-45BD44704E86}" srcOrd="0" destOrd="0" parTransId="{25505467-CBEF-4E31-BC1F-4FFBB235DBB9}" sibTransId="{65542433-2D4C-478E-A1B9-2A6339B1C644}"/>
    <dgm:cxn modelId="{3DD996FD-4BDC-4999-B42C-C7B509886693}" type="presOf" srcId="{3794B761-C4B3-460E-AE0D-067B16FCA6D7}" destId="{646FB687-1FB7-44E5-AB22-22DCC583A1BE}" srcOrd="0" destOrd="0" presId="urn:microsoft.com/office/officeart/2009/3/layout/IncreasingArrowsProcess"/>
    <dgm:cxn modelId="{0A787E07-1DBB-447B-B29E-524DFDB96253}" type="presParOf" srcId="{6731509D-59E8-4D24-88D7-0F6E3B7E2E51}" destId="{7D6D1DEE-1ECE-4E75-A181-2E0726C7BA86}" srcOrd="0" destOrd="0" presId="urn:microsoft.com/office/officeart/2009/3/layout/IncreasingArrowsProcess"/>
    <dgm:cxn modelId="{6FF8FFFD-1202-440E-A157-6EF66D9E89C3}" type="presParOf" srcId="{6731509D-59E8-4D24-88D7-0F6E3B7E2E51}" destId="{2609355E-B4BD-44BD-AFD3-9102E47460F2}" srcOrd="1" destOrd="0" presId="urn:microsoft.com/office/officeart/2009/3/layout/IncreasingArrowsProcess"/>
    <dgm:cxn modelId="{DEBE17D8-CF21-4A9E-BAE3-73B2920A95F0}" type="presParOf" srcId="{6731509D-59E8-4D24-88D7-0F6E3B7E2E51}" destId="{DCF1C309-63F7-4179-A995-6B91AEA96212}" srcOrd="2" destOrd="0" presId="urn:microsoft.com/office/officeart/2009/3/layout/IncreasingArrowsProcess"/>
    <dgm:cxn modelId="{F976E266-FA3B-4E9E-BA1B-B671B4FF8989}" type="presParOf" srcId="{6731509D-59E8-4D24-88D7-0F6E3B7E2E51}" destId="{646FB687-1FB7-44E5-AB22-22DCC583A1BE}" srcOrd="3" destOrd="0" presId="urn:microsoft.com/office/officeart/2009/3/layout/IncreasingArrowsProcess"/>
    <dgm:cxn modelId="{D28D8D7E-3FEF-4457-A5E2-0587499821E9}" type="presParOf" srcId="{6731509D-59E8-4D24-88D7-0F6E3B7E2E51}" destId="{4D6C6586-2E11-463C-B2DA-CA7A83FEF6CA}" srcOrd="4" destOrd="0" presId="urn:microsoft.com/office/officeart/2009/3/layout/IncreasingArrowsProcess"/>
    <dgm:cxn modelId="{0AC7869A-FBAA-44C3-90E0-96DC88316492}" type="presParOf" srcId="{6731509D-59E8-4D24-88D7-0F6E3B7E2E51}" destId="{8C28CF11-A030-4F04-94D4-A5FB44983233}" srcOrd="5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3F5CA35-1B19-4D5A-98C9-6BB20FEFA350}" type="doc">
      <dgm:prSet loTypeId="urn:microsoft.com/office/officeart/2005/8/layout/vList6" loCatId="list" qsTypeId="urn:microsoft.com/office/officeart/2005/8/quickstyle/simple1#5" qsCatId="simple" csTypeId="urn:microsoft.com/office/officeart/2005/8/colors/colorful5#5" csCatId="colorful" phldr="1"/>
      <dgm:spPr/>
      <dgm:t>
        <a:bodyPr/>
        <a:lstStyle/>
        <a:p>
          <a:endParaRPr lang="en-US"/>
        </a:p>
      </dgm:t>
    </dgm:pt>
    <dgm:pt modelId="{F8462E19-4A6F-429D-AB27-5ED458C7BC44}">
      <dgm:prSet phldrT="[Text]" custT="1"/>
      <dgm:spPr/>
      <dgm:t>
        <a:bodyPr/>
        <a:lstStyle/>
        <a:p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Week 1: Auditing &amp; Brain-Gut Axis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D7EE9A-5AD6-49F6-9D21-DAFF0144E510}" type="parTrans" cxnId="{5D928A18-EFC0-4EB6-A7E3-12F266384520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4D72FE-2B40-44E3-B4A2-9BF36F99A671}" type="sibTrans" cxnId="{5D928A18-EFC0-4EB6-A7E3-12F266384520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869F85A-4EF1-4DAE-8EAB-6D22FA2E25DD}">
      <dgm:prSet phldrT="[Text]" custT="1"/>
      <dgm:spPr/>
      <dgm:t>
        <a:bodyPr anchor="ctr"/>
        <a:lstStyle/>
        <a:p>
          <a:pPr algn="just"/>
          <a:r>
            <a:rPr lang="en-GB" sz="1800" u="none" dirty="0">
              <a:latin typeface="Arial" panose="020B0604020202020204" pitchFamily="34" charset="0"/>
              <a:cs typeface="Arial" panose="020B0604020202020204" pitchFamily="34" charset="0"/>
            </a:rPr>
            <a:t>Conduct digital health audit via university portal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19B89AE-BB6E-4678-8E9F-565D44061381}" type="parTrans" cxnId="{CEC14B52-D871-45CF-8DEA-7141B323F1EF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E527CC-39AF-49BE-8877-69C569BC52FD}" type="sibTrans" cxnId="{CEC14B52-D871-45CF-8DEA-7141B323F1EF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E7B5E8B-E786-4D22-9B6B-3FA3F9BD36FC}">
      <dgm:prSet phldrT="[Text]" custT="1"/>
      <dgm:spPr/>
      <dgm:t>
        <a:bodyPr/>
        <a:lstStyle/>
        <a:p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Week 2: Supermarket Safari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4E06AB-93E8-43A7-98B3-475E4E4DF512}" type="parTrans" cxnId="{A46291C8-6C4C-42B3-A949-7B3CB87DC590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494F3DF-5874-42DA-8057-F80FC0636BEF}" type="sibTrans" cxnId="{A46291C8-6C4C-42B3-A949-7B3CB87DC590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592415-A1CA-43F6-A40E-F2931DD624D7}">
      <dgm:prSet phldrT="[Text]" custT="1"/>
      <dgm:spPr/>
      <dgm:t>
        <a:bodyPr anchor="ctr"/>
        <a:lstStyle/>
        <a:p>
          <a:r>
            <a:rPr lang="en-GB" sz="1800" u="none" dirty="0">
              <a:latin typeface="Arial" panose="020B0604020202020204" pitchFamily="34" charset="0"/>
              <a:cs typeface="Arial" panose="020B0604020202020204" pitchFamily="34" charset="0"/>
            </a:rPr>
            <a:t>Virtual guidance on “Supermarket Navigation”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D64058-8DD5-435B-AA15-99EE70E7AA94}" type="parTrans" cxnId="{F711B9A5-82F8-449C-ADAF-9E647563BE5D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4DD3BD-3CFA-49EE-8149-23502DCDE970}" type="sibTrans" cxnId="{F711B9A5-82F8-449C-ADAF-9E647563BE5D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B1A4D7-6896-4271-9D2F-1E3F65A815D1}">
      <dgm:prSet custT="1"/>
      <dgm:spPr/>
      <dgm:t>
        <a:bodyPr/>
        <a:lstStyle/>
        <a:p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Week 3: Kitchen Labs (15 Minutes Study Fuel)</a:t>
          </a:r>
          <a:endParaRPr lang="en-IN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2080E93-7132-40E5-BFB1-35DB093EFCA7}" type="parTrans" cxnId="{34350FC6-EB49-440D-AD38-FA8FDEEDC19D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59F0BC-39E3-46FA-9A08-9B6650EB608C}" type="sibTrans" cxnId="{34350FC6-EB49-440D-AD38-FA8FDEEDC19D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29295C-62D7-431C-BC1F-0798796507CF}">
      <dgm:prSet custT="1"/>
      <dgm:spPr/>
      <dgm:t>
        <a:bodyPr/>
        <a:lstStyle/>
        <a:p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Week 4: Micronutrient Density</a:t>
          </a:r>
          <a:endParaRPr lang="en-IN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D36059-3706-46D4-BEE7-CBBC7021E7BB}" type="parTrans" cxnId="{BBD85697-9423-4FA0-8FD8-88173DFE9836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85E4F1F-8C97-4A2B-89B0-06DFD700680A}" type="sibTrans" cxnId="{BBD85697-9423-4FA0-8FD8-88173DFE9836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88B658-A03A-4533-9B7D-62010651EB00}">
      <dgm:prSet custT="1"/>
      <dgm:spPr/>
      <dgm:t>
        <a:bodyPr anchor="ctr"/>
        <a:lstStyle/>
        <a:p>
          <a:r>
            <a:rPr lang="en-GB" sz="1800" u="none">
              <a:latin typeface="Arial" panose="020B0604020202020204" pitchFamily="34" charset="0"/>
              <a:cs typeface="Arial" panose="020B0604020202020204" pitchFamily="34" charset="0"/>
            </a:rPr>
            <a:t>Masterclasses joining</a:t>
          </a:r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3E9DC2-21B8-460C-96BA-54FBE904A97A}" type="parTrans" cxnId="{79DFF6FA-B0B3-4173-9023-99EA15670934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972F57-9A40-484E-AF75-C3554E935212}" type="sibTrans" cxnId="{79DFF6FA-B0B3-4173-9023-99EA15670934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AA82CD-91F3-440F-B0AA-844C377CFEEA}">
      <dgm:prSet custT="1"/>
      <dgm:spPr/>
      <dgm:t>
        <a:bodyPr anchor="ctr"/>
        <a:lstStyle/>
        <a:p>
          <a:r>
            <a:rPr lang="en-GB" sz="1800" u="none" dirty="0">
              <a:latin typeface="Arial" panose="020B0604020202020204" pitchFamily="34" charset="0"/>
              <a:cs typeface="Arial" panose="020B0604020202020204" pitchFamily="34" charset="0"/>
            </a:rPr>
            <a:t>Affordable frozen products usage</a:t>
          </a:r>
          <a:endParaRPr lang="en-IN" sz="1800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72E308-E69B-4B55-AB9B-B97707CE7102}" type="parTrans" cxnId="{D6A06175-8E08-41B1-8A7A-7751708ED110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01F5A6-63C9-452C-97C2-FF0F68A976BA}" type="sibTrans" cxnId="{D6A06175-8E08-41B1-8A7A-7751708ED110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CCBA6C-3DDC-4145-81D2-CD1EAA2B5275}">
      <dgm:prSet custT="1"/>
      <dgm:spPr/>
      <dgm:t>
        <a:bodyPr anchor="ctr"/>
        <a:lstStyle/>
        <a:p>
          <a:r>
            <a:rPr lang="en-GB" sz="1800" u="none">
              <a:latin typeface="Arial" panose="020B0604020202020204" pitchFamily="34" charset="0"/>
              <a:cs typeface="Arial" panose="020B0604020202020204" pitchFamily="34" charset="0"/>
            </a:rPr>
            <a:t>Hands-on cooking experiences</a:t>
          </a:r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CF3EDA-4824-4E84-BF21-61A706DA9144}" type="parTrans" cxnId="{DF619C8C-B894-4812-BC94-A5379FFC4119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DCA74A-AADC-4FF4-824B-13ABB6E2EE4F}" type="sibTrans" cxnId="{DF619C8C-B894-4812-BC94-A5379FFC4119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547734-A7A1-4908-B18F-B74D3A2B3389}">
      <dgm:prSet custT="1"/>
      <dgm:spPr/>
      <dgm:t>
        <a:bodyPr anchor="ctr"/>
        <a:lstStyle/>
        <a:p>
          <a:r>
            <a:rPr lang="en-GB" sz="1800" u="none" dirty="0">
              <a:latin typeface="Arial" panose="020B0604020202020204" pitchFamily="34" charset="0"/>
              <a:cs typeface="Arial" panose="020B0604020202020204" pitchFamily="34" charset="0"/>
            </a:rPr>
            <a:t>Making slow-release breakfast and lunch</a:t>
          </a:r>
          <a:endParaRPr lang="en-IN" sz="1800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957774-6DC0-4A2D-99C0-8DFA9071E1B6}" type="parTrans" cxnId="{8E95EA8D-8A2F-484A-A856-BF2CD9F3988F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0AE107-60E9-4C57-AC30-E8EC52CD8344}" type="sibTrans" cxnId="{8E95EA8D-8A2F-484A-A856-BF2CD9F3988F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0517003-A646-4890-8E3E-1EC580A3D4D0}">
      <dgm:prSet custT="1"/>
      <dgm:spPr/>
      <dgm:t>
        <a:bodyPr anchor="ctr"/>
        <a:lstStyle/>
        <a:p>
          <a:r>
            <a:rPr lang="en-GB" sz="1800" u="none" dirty="0">
              <a:latin typeface="Arial" panose="020B0604020202020204" pitchFamily="34" charset="0"/>
              <a:cs typeface="Arial" panose="020B0604020202020204" pitchFamily="34" charset="0"/>
            </a:rPr>
            <a:t>Food labels decoding as per nutrition</a:t>
          </a:r>
          <a:endParaRPr lang="en-IN" sz="1800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52D0D31-C0CF-477D-98C9-5E577FE0425D}" type="parTrans" cxnId="{09370D1E-8BB7-4D3D-9BA3-F326397E4CA6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67607F-72ED-4EF3-A3E2-2707983678D6}" type="sibTrans" cxnId="{09370D1E-8BB7-4D3D-9BA3-F326397E4CA6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5A507DA-1D39-4B18-912A-2DDD9DCBA9DC}">
      <dgm:prSet custT="1"/>
      <dgm:spPr/>
      <dgm:t>
        <a:bodyPr anchor="ctr"/>
        <a:lstStyle/>
        <a:p>
          <a:pPr algn="just"/>
          <a:r>
            <a:rPr lang="en-GB" sz="1800" u="none" dirty="0">
              <a:latin typeface="Arial" panose="020B0604020202020204" pitchFamily="34" charset="0"/>
              <a:cs typeface="Arial" panose="020B0604020202020204" pitchFamily="34" charset="0"/>
            </a:rPr>
            <a:t>Designing of pop-up workshop </a:t>
          </a:r>
          <a:endParaRPr lang="en-IN" sz="1800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39AEC1-CEB8-485B-B555-0C62B14DE978}" type="parTrans" cxnId="{E5577A84-0E98-4B50-BC28-94C510326D5E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7DADED-A333-4C40-B95F-E0B1DAF18C7A}" type="sibTrans" cxnId="{E5577A84-0E98-4B50-BC28-94C510326D5E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0C69B8D-42DF-40A8-9966-04709B8956A9}" type="pres">
      <dgm:prSet presAssocID="{D3F5CA35-1B19-4D5A-98C9-6BB20FEFA350}" presName="Name0" presStyleCnt="0">
        <dgm:presLayoutVars>
          <dgm:dir/>
          <dgm:animLvl val="lvl"/>
          <dgm:resizeHandles/>
        </dgm:presLayoutVars>
      </dgm:prSet>
      <dgm:spPr/>
    </dgm:pt>
    <dgm:pt modelId="{7D6E99E5-8CDE-445D-8DCC-C5A0FC58DB90}" type="pres">
      <dgm:prSet presAssocID="{F8462E19-4A6F-429D-AB27-5ED458C7BC44}" presName="linNode" presStyleCnt="0"/>
      <dgm:spPr/>
    </dgm:pt>
    <dgm:pt modelId="{3405C61E-9720-432E-894B-C84261B647BF}" type="pres">
      <dgm:prSet presAssocID="{F8462E19-4A6F-429D-AB27-5ED458C7BC44}" presName="parentShp" presStyleLbl="node1" presStyleIdx="0" presStyleCnt="4">
        <dgm:presLayoutVars>
          <dgm:bulletEnabled val="1"/>
        </dgm:presLayoutVars>
      </dgm:prSet>
      <dgm:spPr/>
    </dgm:pt>
    <dgm:pt modelId="{16216FF0-6E4C-4E22-96A2-285CB0CCC417}" type="pres">
      <dgm:prSet presAssocID="{F8462E19-4A6F-429D-AB27-5ED458C7BC44}" presName="childShp" presStyleLbl="bgAccFollowNode1" presStyleIdx="0" presStyleCnt="4">
        <dgm:presLayoutVars>
          <dgm:bulletEnabled val="1"/>
        </dgm:presLayoutVars>
      </dgm:prSet>
      <dgm:spPr/>
    </dgm:pt>
    <dgm:pt modelId="{34810CD8-F568-40AB-81AC-BB901B098354}" type="pres">
      <dgm:prSet presAssocID="{F54D72FE-2B40-44E3-B4A2-9BF36F99A671}" presName="spacing" presStyleCnt="0"/>
      <dgm:spPr/>
    </dgm:pt>
    <dgm:pt modelId="{96FED3B4-13B7-4021-B06A-B88DD93CDDF0}" type="pres">
      <dgm:prSet presAssocID="{FE7B5E8B-E786-4D22-9B6B-3FA3F9BD36FC}" presName="linNode" presStyleCnt="0"/>
      <dgm:spPr/>
    </dgm:pt>
    <dgm:pt modelId="{7A9373C2-B77C-4E2A-B0F1-A4F7EE990E3B}" type="pres">
      <dgm:prSet presAssocID="{FE7B5E8B-E786-4D22-9B6B-3FA3F9BD36FC}" presName="parentShp" presStyleLbl="node1" presStyleIdx="1" presStyleCnt="4">
        <dgm:presLayoutVars>
          <dgm:bulletEnabled val="1"/>
        </dgm:presLayoutVars>
      </dgm:prSet>
      <dgm:spPr/>
    </dgm:pt>
    <dgm:pt modelId="{4ED64DDD-C7A9-4C01-B912-794E6887CDA4}" type="pres">
      <dgm:prSet presAssocID="{FE7B5E8B-E786-4D22-9B6B-3FA3F9BD36FC}" presName="childShp" presStyleLbl="bgAccFollowNode1" presStyleIdx="1" presStyleCnt="4">
        <dgm:presLayoutVars>
          <dgm:bulletEnabled val="1"/>
        </dgm:presLayoutVars>
      </dgm:prSet>
      <dgm:spPr/>
    </dgm:pt>
    <dgm:pt modelId="{56336891-68D6-401C-9386-CADE8EAFABB1}" type="pres">
      <dgm:prSet presAssocID="{8494F3DF-5874-42DA-8057-F80FC0636BEF}" presName="spacing" presStyleCnt="0"/>
      <dgm:spPr/>
    </dgm:pt>
    <dgm:pt modelId="{64CC6370-BDAA-449A-B8FA-47EF846F111E}" type="pres">
      <dgm:prSet presAssocID="{BCB1A4D7-6896-4271-9D2F-1E3F65A815D1}" presName="linNode" presStyleCnt="0"/>
      <dgm:spPr/>
    </dgm:pt>
    <dgm:pt modelId="{64FA80B7-8B8A-4478-8DBB-44C26502DC89}" type="pres">
      <dgm:prSet presAssocID="{BCB1A4D7-6896-4271-9D2F-1E3F65A815D1}" presName="parentShp" presStyleLbl="node1" presStyleIdx="2" presStyleCnt="4">
        <dgm:presLayoutVars>
          <dgm:bulletEnabled val="1"/>
        </dgm:presLayoutVars>
      </dgm:prSet>
      <dgm:spPr/>
    </dgm:pt>
    <dgm:pt modelId="{737B9F0E-7909-41C8-AFA7-80B5EBAACD78}" type="pres">
      <dgm:prSet presAssocID="{BCB1A4D7-6896-4271-9D2F-1E3F65A815D1}" presName="childShp" presStyleLbl="bgAccFollowNode1" presStyleIdx="2" presStyleCnt="4">
        <dgm:presLayoutVars>
          <dgm:bulletEnabled val="1"/>
        </dgm:presLayoutVars>
      </dgm:prSet>
      <dgm:spPr/>
    </dgm:pt>
    <dgm:pt modelId="{FBE4EF7B-BE09-4166-A8E1-A79A3CA1CAD8}" type="pres">
      <dgm:prSet presAssocID="{3C59F0BC-39E3-46FA-9A08-9B6650EB608C}" presName="spacing" presStyleCnt="0"/>
      <dgm:spPr/>
    </dgm:pt>
    <dgm:pt modelId="{CA77A043-3B89-4996-BABD-23AF2D24317B}" type="pres">
      <dgm:prSet presAssocID="{FD29295C-62D7-431C-BC1F-0798796507CF}" presName="linNode" presStyleCnt="0"/>
      <dgm:spPr/>
    </dgm:pt>
    <dgm:pt modelId="{FEBC9877-80A3-4185-BECB-8C1CAA6F6138}" type="pres">
      <dgm:prSet presAssocID="{FD29295C-62D7-431C-BC1F-0798796507CF}" presName="parentShp" presStyleLbl="node1" presStyleIdx="3" presStyleCnt="4">
        <dgm:presLayoutVars>
          <dgm:bulletEnabled val="1"/>
        </dgm:presLayoutVars>
      </dgm:prSet>
      <dgm:spPr/>
    </dgm:pt>
    <dgm:pt modelId="{A434ABD3-9351-4F7D-A406-029A791DC2D1}" type="pres">
      <dgm:prSet presAssocID="{FD29295C-62D7-431C-BC1F-0798796507CF}" presName="childShp" presStyleLbl="bgAccFollowNode1" presStyleIdx="3" presStyleCnt="4">
        <dgm:presLayoutVars>
          <dgm:bulletEnabled val="1"/>
        </dgm:presLayoutVars>
      </dgm:prSet>
      <dgm:spPr/>
    </dgm:pt>
  </dgm:ptLst>
  <dgm:cxnLst>
    <dgm:cxn modelId="{5D928A18-EFC0-4EB6-A7E3-12F266384520}" srcId="{D3F5CA35-1B19-4D5A-98C9-6BB20FEFA350}" destId="{F8462E19-4A6F-429D-AB27-5ED458C7BC44}" srcOrd="0" destOrd="0" parTransId="{D9D7EE9A-5AD6-49F6-9D21-DAFF0144E510}" sibTransId="{F54D72FE-2B40-44E3-B4A2-9BF36F99A671}"/>
    <dgm:cxn modelId="{FFA6BC1A-2676-4DA8-9EF9-C9C05DCE684D}" type="presOf" srcId="{BCB1A4D7-6896-4271-9D2F-1E3F65A815D1}" destId="{64FA80B7-8B8A-4478-8DBB-44C26502DC89}" srcOrd="0" destOrd="0" presId="urn:microsoft.com/office/officeart/2005/8/layout/vList6"/>
    <dgm:cxn modelId="{09370D1E-8BB7-4D3D-9BA3-F326397E4CA6}" srcId="{FE7B5E8B-E786-4D22-9B6B-3FA3F9BD36FC}" destId="{40517003-A646-4890-8E3E-1EC580A3D4D0}" srcOrd="1" destOrd="0" parTransId="{252D0D31-C0CF-477D-98C9-5E577FE0425D}" sibTransId="{A367607F-72ED-4EF3-A3E2-2707983678D6}"/>
    <dgm:cxn modelId="{A9174E20-CBB4-4C30-8BA6-916363C1AC49}" type="presOf" srcId="{FD29295C-62D7-431C-BC1F-0798796507CF}" destId="{FEBC9877-80A3-4185-BECB-8C1CAA6F6138}" srcOrd="0" destOrd="0" presId="urn:microsoft.com/office/officeart/2005/8/layout/vList6"/>
    <dgm:cxn modelId="{4A370F2C-6745-4161-994E-91A2E14A1361}" type="presOf" srcId="{FD88B658-A03A-4533-9B7D-62010651EB00}" destId="{A434ABD3-9351-4F7D-A406-029A791DC2D1}" srcOrd="0" destOrd="0" presId="urn:microsoft.com/office/officeart/2005/8/layout/vList6"/>
    <dgm:cxn modelId="{3F64AF2D-B04E-44AA-B7E6-D4171579CB77}" type="presOf" srcId="{A2592415-A1CA-43F6-A40E-F2931DD624D7}" destId="{4ED64DDD-C7A9-4C01-B912-794E6887CDA4}" srcOrd="0" destOrd="0" presId="urn:microsoft.com/office/officeart/2005/8/layout/vList6"/>
    <dgm:cxn modelId="{12EB812E-E4C8-4D39-B8B4-165CA44A99C0}" type="presOf" srcId="{F8462E19-4A6F-429D-AB27-5ED458C7BC44}" destId="{3405C61E-9720-432E-894B-C84261B647BF}" srcOrd="0" destOrd="0" presId="urn:microsoft.com/office/officeart/2005/8/layout/vList6"/>
    <dgm:cxn modelId="{A5CCD42E-9396-48DC-9FDE-AB0CC0683B0D}" type="presOf" srcId="{A869F85A-4EF1-4DAE-8EAB-6D22FA2E25DD}" destId="{16216FF0-6E4C-4E22-96A2-285CB0CCC417}" srcOrd="0" destOrd="0" presId="urn:microsoft.com/office/officeart/2005/8/layout/vList6"/>
    <dgm:cxn modelId="{A4D8A45C-0393-4144-9B25-28799C02098E}" type="presOf" srcId="{FE7B5E8B-E786-4D22-9B6B-3FA3F9BD36FC}" destId="{7A9373C2-B77C-4E2A-B0F1-A4F7EE990E3B}" srcOrd="0" destOrd="0" presId="urn:microsoft.com/office/officeart/2005/8/layout/vList6"/>
    <dgm:cxn modelId="{19698268-96ED-4381-99F0-18BE623CDC86}" type="presOf" srcId="{40517003-A646-4890-8E3E-1EC580A3D4D0}" destId="{4ED64DDD-C7A9-4C01-B912-794E6887CDA4}" srcOrd="0" destOrd="1" presId="urn:microsoft.com/office/officeart/2005/8/layout/vList6"/>
    <dgm:cxn modelId="{CEC14B52-D871-45CF-8DEA-7141B323F1EF}" srcId="{F8462E19-4A6F-429D-AB27-5ED458C7BC44}" destId="{A869F85A-4EF1-4DAE-8EAB-6D22FA2E25DD}" srcOrd="0" destOrd="0" parTransId="{519B89AE-BB6E-4678-8E9F-565D44061381}" sibTransId="{DBE527CC-39AF-49BE-8877-69C569BC52FD}"/>
    <dgm:cxn modelId="{D6A06175-8E08-41B1-8A7A-7751708ED110}" srcId="{FD29295C-62D7-431C-BC1F-0798796507CF}" destId="{4FAA82CD-91F3-440F-B0AA-844C377CFEEA}" srcOrd="1" destOrd="0" parTransId="{C872E308-E69B-4B55-AB9B-B97707CE7102}" sibTransId="{5501F5A6-63C9-452C-97C2-FF0F68A976BA}"/>
    <dgm:cxn modelId="{F8A65F5A-6EF7-46FF-BEEC-3224B6018587}" type="presOf" srcId="{4FAA82CD-91F3-440F-B0AA-844C377CFEEA}" destId="{A434ABD3-9351-4F7D-A406-029A791DC2D1}" srcOrd="0" destOrd="1" presId="urn:microsoft.com/office/officeart/2005/8/layout/vList6"/>
    <dgm:cxn modelId="{E5577A84-0E98-4B50-BC28-94C510326D5E}" srcId="{F8462E19-4A6F-429D-AB27-5ED458C7BC44}" destId="{95A507DA-1D39-4B18-912A-2DDD9DCBA9DC}" srcOrd="1" destOrd="0" parTransId="{1139AEC1-CEB8-485B-B555-0C62B14DE978}" sibTransId="{A47DADED-A333-4C40-B95F-E0B1DAF18C7A}"/>
    <dgm:cxn modelId="{325CF889-AF9C-4384-BD0F-6FA9BFC37160}" type="presOf" srcId="{D3F5CA35-1B19-4D5A-98C9-6BB20FEFA350}" destId="{00C69B8D-42DF-40A8-9966-04709B8956A9}" srcOrd="0" destOrd="0" presId="urn:microsoft.com/office/officeart/2005/8/layout/vList6"/>
    <dgm:cxn modelId="{DF619C8C-B894-4812-BC94-A5379FFC4119}" srcId="{BCB1A4D7-6896-4271-9D2F-1E3F65A815D1}" destId="{E8CCBA6C-3DDC-4145-81D2-CD1EAA2B5275}" srcOrd="0" destOrd="0" parTransId="{0CCF3EDA-4824-4E84-BF21-61A706DA9144}" sibTransId="{C0DCA74A-AADC-4FF4-824B-13ABB6E2EE4F}"/>
    <dgm:cxn modelId="{8E95EA8D-8A2F-484A-A856-BF2CD9F3988F}" srcId="{BCB1A4D7-6896-4271-9D2F-1E3F65A815D1}" destId="{81547734-A7A1-4908-B18F-B74D3A2B3389}" srcOrd="1" destOrd="0" parTransId="{09957774-6DC0-4A2D-99C0-8DFA9071E1B6}" sibTransId="{640AE107-60E9-4C57-AC30-E8EC52CD8344}"/>
    <dgm:cxn modelId="{BBD85697-9423-4FA0-8FD8-88173DFE9836}" srcId="{D3F5CA35-1B19-4D5A-98C9-6BB20FEFA350}" destId="{FD29295C-62D7-431C-BC1F-0798796507CF}" srcOrd="3" destOrd="0" parTransId="{4FD36059-3706-46D4-BEE7-CBBC7021E7BB}" sibTransId="{385E4F1F-8C97-4A2B-89B0-06DFD700680A}"/>
    <dgm:cxn modelId="{F711B9A5-82F8-449C-ADAF-9E647563BE5D}" srcId="{FE7B5E8B-E786-4D22-9B6B-3FA3F9BD36FC}" destId="{A2592415-A1CA-43F6-A40E-F2931DD624D7}" srcOrd="0" destOrd="0" parTransId="{F0D64058-8DD5-435B-AA15-99EE70E7AA94}" sibTransId="{164DD3BD-3CFA-49EE-8149-23502DCDE970}"/>
    <dgm:cxn modelId="{FF0156B7-A47F-4E57-B34F-3D4E3B8C8823}" type="presOf" srcId="{95A507DA-1D39-4B18-912A-2DDD9DCBA9DC}" destId="{16216FF0-6E4C-4E22-96A2-285CB0CCC417}" srcOrd="0" destOrd="1" presId="urn:microsoft.com/office/officeart/2005/8/layout/vList6"/>
    <dgm:cxn modelId="{34350FC6-EB49-440D-AD38-FA8FDEEDC19D}" srcId="{D3F5CA35-1B19-4D5A-98C9-6BB20FEFA350}" destId="{BCB1A4D7-6896-4271-9D2F-1E3F65A815D1}" srcOrd="2" destOrd="0" parTransId="{22080E93-7132-40E5-BFB1-35DB093EFCA7}" sibTransId="{3C59F0BC-39E3-46FA-9A08-9B6650EB608C}"/>
    <dgm:cxn modelId="{A46291C8-6C4C-42B3-A949-7B3CB87DC590}" srcId="{D3F5CA35-1B19-4D5A-98C9-6BB20FEFA350}" destId="{FE7B5E8B-E786-4D22-9B6B-3FA3F9BD36FC}" srcOrd="1" destOrd="0" parTransId="{294E06AB-93E8-43A7-98B3-475E4E4DF512}" sibTransId="{8494F3DF-5874-42DA-8057-F80FC0636BEF}"/>
    <dgm:cxn modelId="{2A04DFD5-DB46-4DB7-8C51-E3E93447C9E0}" type="presOf" srcId="{E8CCBA6C-3DDC-4145-81D2-CD1EAA2B5275}" destId="{737B9F0E-7909-41C8-AFA7-80B5EBAACD78}" srcOrd="0" destOrd="0" presId="urn:microsoft.com/office/officeart/2005/8/layout/vList6"/>
    <dgm:cxn modelId="{FD09E5F7-3EB4-4E6A-98DA-902B2F44EB19}" type="presOf" srcId="{81547734-A7A1-4908-B18F-B74D3A2B3389}" destId="{737B9F0E-7909-41C8-AFA7-80B5EBAACD78}" srcOrd="0" destOrd="1" presId="urn:microsoft.com/office/officeart/2005/8/layout/vList6"/>
    <dgm:cxn modelId="{79DFF6FA-B0B3-4173-9023-99EA15670934}" srcId="{FD29295C-62D7-431C-BC1F-0798796507CF}" destId="{FD88B658-A03A-4533-9B7D-62010651EB00}" srcOrd="0" destOrd="0" parTransId="{C03E9DC2-21B8-460C-96BA-54FBE904A97A}" sibTransId="{C0972F57-9A40-484E-AF75-C3554E935212}"/>
    <dgm:cxn modelId="{420192A1-BC0F-4B99-99B8-46BD2232879A}" type="presParOf" srcId="{00C69B8D-42DF-40A8-9966-04709B8956A9}" destId="{7D6E99E5-8CDE-445D-8DCC-C5A0FC58DB90}" srcOrd="0" destOrd="0" presId="urn:microsoft.com/office/officeart/2005/8/layout/vList6"/>
    <dgm:cxn modelId="{7F73F9AD-F842-4541-8809-AE6CBCB98954}" type="presParOf" srcId="{7D6E99E5-8CDE-445D-8DCC-C5A0FC58DB90}" destId="{3405C61E-9720-432E-894B-C84261B647BF}" srcOrd="0" destOrd="0" presId="urn:microsoft.com/office/officeart/2005/8/layout/vList6"/>
    <dgm:cxn modelId="{22721B24-38B3-447D-8D08-711C5BBF05F2}" type="presParOf" srcId="{7D6E99E5-8CDE-445D-8DCC-C5A0FC58DB90}" destId="{16216FF0-6E4C-4E22-96A2-285CB0CCC417}" srcOrd="1" destOrd="0" presId="urn:microsoft.com/office/officeart/2005/8/layout/vList6"/>
    <dgm:cxn modelId="{1208EE18-A967-4392-884D-0D2F662E953E}" type="presParOf" srcId="{00C69B8D-42DF-40A8-9966-04709B8956A9}" destId="{34810CD8-F568-40AB-81AC-BB901B098354}" srcOrd="1" destOrd="0" presId="urn:microsoft.com/office/officeart/2005/8/layout/vList6"/>
    <dgm:cxn modelId="{CCD23BE4-1925-4536-913E-716FC41145C4}" type="presParOf" srcId="{00C69B8D-42DF-40A8-9966-04709B8956A9}" destId="{96FED3B4-13B7-4021-B06A-B88DD93CDDF0}" srcOrd="2" destOrd="0" presId="urn:microsoft.com/office/officeart/2005/8/layout/vList6"/>
    <dgm:cxn modelId="{31A1B398-1B9B-4102-8B0C-4966D3C4CFF8}" type="presParOf" srcId="{96FED3B4-13B7-4021-B06A-B88DD93CDDF0}" destId="{7A9373C2-B77C-4E2A-B0F1-A4F7EE990E3B}" srcOrd="0" destOrd="0" presId="urn:microsoft.com/office/officeart/2005/8/layout/vList6"/>
    <dgm:cxn modelId="{5F4AACC9-EA35-4C72-83C8-153CD0B2A984}" type="presParOf" srcId="{96FED3B4-13B7-4021-B06A-B88DD93CDDF0}" destId="{4ED64DDD-C7A9-4C01-B912-794E6887CDA4}" srcOrd="1" destOrd="0" presId="urn:microsoft.com/office/officeart/2005/8/layout/vList6"/>
    <dgm:cxn modelId="{D70D494E-B56C-4230-B5AC-A5C7F42853FF}" type="presParOf" srcId="{00C69B8D-42DF-40A8-9966-04709B8956A9}" destId="{56336891-68D6-401C-9386-CADE8EAFABB1}" srcOrd="3" destOrd="0" presId="urn:microsoft.com/office/officeart/2005/8/layout/vList6"/>
    <dgm:cxn modelId="{16D91E0E-EABE-441D-BC4B-43FB62AA829C}" type="presParOf" srcId="{00C69B8D-42DF-40A8-9966-04709B8956A9}" destId="{64CC6370-BDAA-449A-B8FA-47EF846F111E}" srcOrd="4" destOrd="0" presId="urn:microsoft.com/office/officeart/2005/8/layout/vList6"/>
    <dgm:cxn modelId="{B694E034-B993-4296-99AD-0DE519B432F9}" type="presParOf" srcId="{64CC6370-BDAA-449A-B8FA-47EF846F111E}" destId="{64FA80B7-8B8A-4478-8DBB-44C26502DC89}" srcOrd="0" destOrd="0" presId="urn:microsoft.com/office/officeart/2005/8/layout/vList6"/>
    <dgm:cxn modelId="{2AB1FB43-6D76-4E2E-8CF8-E9A7EF506DD0}" type="presParOf" srcId="{64CC6370-BDAA-449A-B8FA-47EF846F111E}" destId="{737B9F0E-7909-41C8-AFA7-80B5EBAACD78}" srcOrd="1" destOrd="0" presId="urn:microsoft.com/office/officeart/2005/8/layout/vList6"/>
    <dgm:cxn modelId="{3EAD24E1-2C00-49C4-BB04-639B9A7FAB9B}" type="presParOf" srcId="{00C69B8D-42DF-40A8-9966-04709B8956A9}" destId="{FBE4EF7B-BE09-4166-A8E1-A79A3CA1CAD8}" srcOrd="5" destOrd="0" presId="urn:microsoft.com/office/officeart/2005/8/layout/vList6"/>
    <dgm:cxn modelId="{CA8186ED-F5AD-4EC3-9F34-730355403796}" type="presParOf" srcId="{00C69B8D-42DF-40A8-9966-04709B8956A9}" destId="{CA77A043-3B89-4996-BABD-23AF2D24317B}" srcOrd="6" destOrd="0" presId="urn:microsoft.com/office/officeart/2005/8/layout/vList6"/>
    <dgm:cxn modelId="{24CC5CF4-C544-44C3-9299-E462F31D79F1}" type="presParOf" srcId="{CA77A043-3B89-4996-BABD-23AF2D24317B}" destId="{FEBC9877-80A3-4185-BECB-8C1CAA6F6138}" srcOrd="0" destOrd="0" presId="urn:microsoft.com/office/officeart/2005/8/layout/vList6"/>
    <dgm:cxn modelId="{DAA1E31F-084E-4B9F-B9E3-56E956B896D3}" type="presParOf" srcId="{CA77A043-3B89-4996-BABD-23AF2D24317B}" destId="{A434ABD3-9351-4F7D-A406-029A791DC2D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3F5CA35-1B19-4D5A-98C9-6BB20FEFA350}" type="doc">
      <dgm:prSet loTypeId="urn:microsoft.com/office/officeart/2005/8/layout/vList6" loCatId="list" qsTypeId="urn:microsoft.com/office/officeart/2005/8/quickstyle/simple1#6" qsCatId="simple" csTypeId="urn:microsoft.com/office/officeart/2005/8/colors/colorful5#6" csCatId="colorful" phldr="1"/>
      <dgm:spPr/>
      <dgm:t>
        <a:bodyPr/>
        <a:lstStyle/>
        <a:p>
          <a:endParaRPr lang="en-US"/>
        </a:p>
      </dgm:t>
    </dgm:pt>
    <dgm:pt modelId="{F8462E19-4A6F-429D-AB27-5ED458C7BC44}">
      <dgm:prSet phldrT="[Text]" custT="1"/>
      <dgm:spPr/>
      <dgm:t>
        <a:bodyPr/>
        <a:lstStyle/>
        <a:p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Week 5: Stimulation Audit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D7EE9A-5AD6-49F6-9D21-DAFF0144E510}" type="parTrans" cxnId="{5D928A18-EFC0-4EB6-A7E3-12F266384520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4D72FE-2B40-44E3-B4A2-9BF36F99A671}" type="sibTrans" cxnId="{5D928A18-EFC0-4EB6-A7E3-12F266384520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869F85A-4EF1-4DAE-8EAB-6D22FA2E25DD}">
      <dgm:prSet phldrT="[Text]" custT="1"/>
      <dgm:spPr/>
      <dgm:t>
        <a:bodyPr anchor="ctr"/>
        <a:lstStyle/>
        <a:p>
          <a:pPr algn="just"/>
          <a:r>
            <a:rPr lang="en-GB" sz="1800" u="none">
              <a:latin typeface="Arial" panose="020B0604020202020204" pitchFamily="34" charset="0"/>
              <a:cs typeface="Arial" panose="020B0604020202020204" pitchFamily="34" charset="0"/>
            </a:rPr>
            <a:t>Workshops participation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19B89AE-BB6E-4678-8E9F-565D44061381}" type="parTrans" cxnId="{CEC14B52-D871-45CF-8DEA-7141B323F1EF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E527CC-39AF-49BE-8877-69C569BC52FD}" type="sibTrans" cxnId="{CEC14B52-D871-45CF-8DEA-7141B323F1EF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E7B5E8B-E786-4D22-9B6B-3FA3F9BD36FC}">
      <dgm:prSet phldrT="[Text]" custT="1"/>
      <dgm:spPr/>
      <dgm:t>
        <a:bodyPr/>
        <a:lstStyle/>
        <a:p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Week 6: Meal Planning and Stress Management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4E06AB-93E8-43A7-98B3-475E4E4DF512}" type="parTrans" cxnId="{A46291C8-6C4C-42B3-A949-7B3CB87DC590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494F3DF-5874-42DA-8057-F80FC0636BEF}" type="sibTrans" cxnId="{A46291C8-6C4C-42B3-A949-7B3CB87DC590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592415-A1CA-43F6-A40E-F2931DD624D7}">
      <dgm:prSet phldrT="[Text]" custT="1"/>
      <dgm:spPr/>
      <dgm:t>
        <a:bodyPr anchor="ctr"/>
        <a:lstStyle/>
        <a:p>
          <a:r>
            <a:rPr lang="en-GB" sz="1800" u="none">
              <a:latin typeface="Arial" panose="020B0604020202020204" pitchFamily="34" charset="0"/>
              <a:cs typeface="Arial" panose="020B0604020202020204" pitchFamily="34" charset="0"/>
            </a:rPr>
            <a:t>Acquire required batch-cooking strategies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D64058-8DD5-435B-AA15-99EE70E7AA94}" type="parTrans" cxnId="{F711B9A5-82F8-449C-ADAF-9E647563BE5D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4DD3BD-3CFA-49EE-8149-23502DCDE970}" type="sibTrans" cxnId="{F711B9A5-82F8-449C-ADAF-9E647563BE5D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B1A4D7-6896-4271-9D2F-1E3F65A815D1}">
      <dgm:prSet custT="1"/>
      <dgm:spPr/>
      <dgm:t>
        <a:bodyPr/>
        <a:lstStyle/>
        <a:p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Week 7: Culinary Demonstration</a:t>
          </a:r>
          <a:endParaRPr lang="en-IN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2080E93-7132-40E5-BFB1-35DB093EFCA7}" type="parTrans" cxnId="{34350FC6-EB49-440D-AD38-FA8FDEEDC19D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59F0BC-39E3-46FA-9A08-9B6650EB608C}" type="sibTrans" cxnId="{34350FC6-EB49-440D-AD38-FA8FDEEDC19D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29295C-62D7-431C-BC1F-0798796507CF}">
      <dgm:prSet custT="1"/>
      <dgm:spPr/>
      <dgm:t>
        <a:bodyPr/>
        <a:lstStyle/>
        <a:p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Week 8: Campus Networking </a:t>
          </a:r>
          <a:endParaRPr lang="en-IN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D36059-3706-46D4-BEE7-CBBC7021E7BB}" type="parTrans" cxnId="{BBD85697-9423-4FA0-8FD8-88173DFE9836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85E4F1F-8C97-4A2B-89B0-06DFD700680A}" type="sibTrans" cxnId="{BBD85697-9423-4FA0-8FD8-88173DFE9836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88B658-A03A-4533-9B7D-62010651EB00}">
      <dgm:prSet custT="1"/>
      <dgm:spPr/>
      <dgm:t>
        <a:bodyPr anchor="ctr"/>
        <a:lstStyle/>
        <a:p>
          <a:r>
            <a:rPr lang="en-GB" sz="1800" u="none">
              <a:latin typeface="Arial" panose="020B0604020202020204" pitchFamily="34" charset="0"/>
              <a:cs typeface="Arial" panose="020B0604020202020204" pitchFamily="34" charset="0"/>
            </a:rPr>
            <a:t>Signpost campus cooking clubs</a:t>
          </a:r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3E9DC2-21B8-460C-96BA-54FBE904A97A}" type="parTrans" cxnId="{79DFF6FA-B0B3-4173-9023-99EA15670934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972F57-9A40-484E-AF75-C3554E935212}" type="sibTrans" cxnId="{79DFF6FA-B0B3-4173-9023-99EA15670934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CCBA6C-3DDC-4145-81D2-CD1EAA2B5275}">
      <dgm:prSet custT="1"/>
      <dgm:spPr/>
      <dgm:t>
        <a:bodyPr anchor="ctr"/>
        <a:lstStyle/>
        <a:p>
          <a:r>
            <a:rPr lang="en-GB" sz="1800" u="none">
              <a:latin typeface="Arial" panose="020B0604020202020204" pitchFamily="34" charset="0"/>
              <a:cs typeface="Arial" panose="020B0604020202020204" pitchFamily="34" charset="0"/>
            </a:rPr>
            <a:t>Compete student-led competition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CF3EDA-4824-4E84-BF21-61A706DA9144}" type="parTrans" cxnId="{DF619C8C-B894-4812-BC94-A5379FFC4119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DCA74A-AADC-4FF4-824B-13ABB6E2EE4F}" type="sibTrans" cxnId="{DF619C8C-B894-4812-BC94-A5379FFC4119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864E3DF-0ABF-4FD4-B47D-2ED11B14302E}">
      <dgm:prSet custT="1"/>
      <dgm:spPr/>
      <dgm:t>
        <a:bodyPr/>
        <a:lstStyle/>
        <a:p>
          <a:r>
            <a:rPr lang="en-GB" sz="1800" u="none" dirty="0">
              <a:latin typeface="Arial" panose="020B0604020202020204" pitchFamily="34" charset="0"/>
              <a:cs typeface="Arial" panose="020B0604020202020204" pitchFamily="34" charset="0"/>
            </a:rPr>
            <a:t>Graduate certifications-based networking</a:t>
          </a:r>
          <a:endParaRPr lang="en-IN" sz="1800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BC21C88-6313-4BC5-8B4F-FB2AD030732C}" type="parTrans" cxnId="{5465B194-7E7A-4240-9DA0-697CCD22BB6D}">
      <dgm:prSet/>
      <dgm:spPr/>
      <dgm:t>
        <a:bodyPr/>
        <a:lstStyle/>
        <a:p>
          <a:endParaRPr lang="en-US"/>
        </a:p>
      </dgm:t>
    </dgm:pt>
    <dgm:pt modelId="{862FD3E8-26AD-4EAF-AC63-960569A3FB95}" type="sibTrans" cxnId="{5465B194-7E7A-4240-9DA0-697CCD22BB6D}">
      <dgm:prSet/>
      <dgm:spPr/>
      <dgm:t>
        <a:bodyPr/>
        <a:lstStyle/>
        <a:p>
          <a:endParaRPr lang="en-US"/>
        </a:p>
      </dgm:t>
    </dgm:pt>
    <dgm:pt modelId="{72DF772A-DAE8-47F6-9F80-393A2C87BD8D}">
      <dgm:prSet custT="1"/>
      <dgm:spPr/>
      <dgm:t>
        <a:bodyPr/>
        <a:lstStyle/>
        <a:p>
          <a:r>
            <a:rPr lang="en-GB" sz="1800" u="none" dirty="0">
              <a:latin typeface="Arial" panose="020B0604020202020204" pitchFamily="34" charset="0"/>
              <a:cs typeface="Arial" panose="020B0604020202020204" pitchFamily="34" charset="0"/>
            </a:rPr>
            <a:t>Embrace peer-led recipe hacks</a:t>
          </a:r>
          <a:endParaRPr lang="en-IN" sz="1800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CCE11E-4D14-4BCD-B838-90FE34F1753D}" type="parTrans" cxnId="{D7AD92A4-6289-4CDF-9CD6-B0BA8551CFA0}">
      <dgm:prSet/>
      <dgm:spPr/>
      <dgm:t>
        <a:bodyPr/>
        <a:lstStyle/>
        <a:p>
          <a:endParaRPr lang="en-US"/>
        </a:p>
      </dgm:t>
    </dgm:pt>
    <dgm:pt modelId="{2462B8D5-4069-40C0-A721-8D640AC805BB}" type="sibTrans" cxnId="{D7AD92A4-6289-4CDF-9CD6-B0BA8551CFA0}">
      <dgm:prSet/>
      <dgm:spPr/>
      <dgm:t>
        <a:bodyPr/>
        <a:lstStyle/>
        <a:p>
          <a:endParaRPr lang="en-US"/>
        </a:p>
      </dgm:t>
    </dgm:pt>
    <dgm:pt modelId="{1AABC112-79BF-4997-B632-9F3D0F6D47F1}">
      <dgm:prSet custT="1"/>
      <dgm:spPr/>
      <dgm:t>
        <a:bodyPr/>
        <a:lstStyle/>
        <a:p>
          <a:r>
            <a:rPr lang="en-GB" sz="1800" u="none" dirty="0">
              <a:latin typeface="Arial" panose="020B0604020202020204" pitchFamily="34" charset="0"/>
              <a:cs typeface="Arial" panose="020B0604020202020204" pitchFamily="34" charset="0"/>
            </a:rPr>
            <a:t>Stress management learning </a:t>
          </a:r>
          <a:endParaRPr lang="en-IN" sz="1800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14E487-AB5D-4A77-AF85-DEB2EC74E76D}" type="parTrans" cxnId="{F47ADE3C-A524-4D65-8029-02B9A06D9115}">
      <dgm:prSet/>
      <dgm:spPr/>
      <dgm:t>
        <a:bodyPr/>
        <a:lstStyle/>
        <a:p>
          <a:endParaRPr lang="en-US"/>
        </a:p>
      </dgm:t>
    </dgm:pt>
    <dgm:pt modelId="{09918539-CD64-4389-AABA-A06A68C2B89D}" type="sibTrans" cxnId="{F47ADE3C-A524-4D65-8029-02B9A06D9115}">
      <dgm:prSet/>
      <dgm:spPr/>
      <dgm:t>
        <a:bodyPr/>
        <a:lstStyle/>
        <a:p>
          <a:endParaRPr lang="en-US"/>
        </a:p>
      </dgm:t>
    </dgm:pt>
    <dgm:pt modelId="{0F669A55-13F6-41CB-8E5C-A192B409549D}">
      <dgm:prSet custT="1"/>
      <dgm:spPr/>
      <dgm:t>
        <a:bodyPr/>
        <a:lstStyle/>
        <a:p>
          <a:r>
            <a:rPr lang="en-GB" sz="1800" u="none" dirty="0">
              <a:latin typeface="Arial" panose="020B0604020202020204" pitchFamily="34" charset="0"/>
              <a:cs typeface="Arial" panose="020B0604020202020204" pitchFamily="34" charset="0"/>
            </a:rPr>
            <a:t>Sleep cycle and dietary habits management</a:t>
          </a:r>
          <a:endParaRPr lang="en-IN" sz="1800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45DB4D-E038-4897-BC6D-5AE7C9639D9D}" type="parTrans" cxnId="{39C47C21-03C0-4BF4-B7DF-D605534CB02D}">
      <dgm:prSet/>
      <dgm:spPr/>
      <dgm:t>
        <a:bodyPr/>
        <a:lstStyle/>
        <a:p>
          <a:endParaRPr lang="en-US"/>
        </a:p>
      </dgm:t>
    </dgm:pt>
    <dgm:pt modelId="{21E8E05C-6C5A-4B2C-B728-BE714FB9F70F}" type="sibTrans" cxnId="{39C47C21-03C0-4BF4-B7DF-D605534CB02D}">
      <dgm:prSet/>
      <dgm:spPr/>
      <dgm:t>
        <a:bodyPr/>
        <a:lstStyle/>
        <a:p>
          <a:endParaRPr lang="en-US"/>
        </a:p>
      </dgm:t>
    </dgm:pt>
    <dgm:pt modelId="{00C69B8D-42DF-40A8-9966-04709B8956A9}" type="pres">
      <dgm:prSet presAssocID="{D3F5CA35-1B19-4D5A-98C9-6BB20FEFA350}" presName="Name0" presStyleCnt="0">
        <dgm:presLayoutVars>
          <dgm:dir/>
          <dgm:animLvl val="lvl"/>
          <dgm:resizeHandles/>
        </dgm:presLayoutVars>
      </dgm:prSet>
      <dgm:spPr/>
    </dgm:pt>
    <dgm:pt modelId="{7D6E99E5-8CDE-445D-8DCC-C5A0FC58DB90}" type="pres">
      <dgm:prSet presAssocID="{F8462E19-4A6F-429D-AB27-5ED458C7BC44}" presName="linNode" presStyleCnt="0"/>
      <dgm:spPr/>
    </dgm:pt>
    <dgm:pt modelId="{3405C61E-9720-432E-894B-C84261B647BF}" type="pres">
      <dgm:prSet presAssocID="{F8462E19-4A6F-429D-AB27-5ED458C7BC44}" presName="parentShp" presStyleLbl="node1" presStyleIdx="0" presStyleCnt="4">
        <dgm:presLayoutVars>
          <dgm:bulletEnabled val="1"/>
        </dgm:presLayoutVars>
      </dgm:prSet>
      <dgm:spPr/>
    </dgm:pt>
    <dgm:pt modelId="{16216FF0-6E4C-4E22-96A2-285CB0CCC417}" type="pres">
      <dgm:prSet presAssocID="{F8462E19-4A6F-429D-AB27-5ED458C7BC44}" presName="childShp" presStyleLbl="bgAccFollowNode1" presStyleIdx="0" presStyleCnt="4">
        <dgm:presLayoutVars>
          <dgm:bulletEnabled val="1"/>
        </dgm:presLayoutVars>
      </dgm:prSet>
      <dgm:spPr/>
    </dgm:pt>
    <dgm:pt modelId="{34810CD8-F568-40AB-81AC-BB901B098354}" type="pres">
      <dgm:prSet presAssocID="{F54D72FE-2B40-44E3-B4A2-9BF36F99A671}" presName="spacing" presStyleCnt="0"/>
      <dgm:spPr/>
    </dgm:pt>
    <dgm:pt modelId="{96FED3B4-13B7-4021-B06A-B88DD93CDDF0}" type="pres">
      <dgm:prSet presAssocID="{FE7B5E8B-E786-4D22-9B6B-3FA3F9BD36FC}" presName="linNode" presStyleCnt="0"/>
      <dgm:spPr/>
    </dgm:pt>
    <dgm:pt modelId="{7A9373C2-B77C-4E2A-B0F1-A4F7EE990E3B}" type="pres">
      <dgm:prSet presAssocID="{FE7B5E8B-E786-4D22-9B6B-3FA3F9BD36FC}" presName="parentShp" presStyleLbl="node1" presStyleIdx="1" presStyleCnt="4">
        <dgm:presLayoutVars>
          <dgm:bulletEnabled val="1"/>
        </dgm:presLayoutVars>
      </dgm:prSet>
      <dgm:spPr/>
    </dgm:pt>
    <dgm:pt modelId="{4ED64DDD-C7A9-4C01-B912-794E6887CDA4}" type="pres">
      <dgm:prSet presAssocID="{FE7B5E8B-E786-4D22-9B6B-3FA3F9BD36FC}" presName="childShp" presStyleLbl="bgAccFollowNode1" presStyleIdx="1" presStyleCnt="4">
        <dgm:presLayoutVars>
          <dgm:bulletEnabled val="1"/>
        </dgm:presLayoutVars>
      </dgm:prSet>
      <dgm:spPr/>
    </dgm:pt>
    <dgm:pt modelId="{56336891-68D6-401C-9386-CADE8EAFABB1}" type="pres">
      <dgm:prSet presAssocID="{8494F3DF-5874-42DA-8057-F80FC0636BEF}" presName="spacing" presStyleCnt="0"/>
      <dgm:spPr/>
    </dgm:pt>
    <dgm:pt modelId="{64CC6370-BDAA-449A-B8FA-47EF846F111E}" type="pres">
      <dgm:prSet presAssocID="{BCB1A4D7-6896-4271-9D2F-1E3F65A815D1}" presName="linNode" presStyleCnt="0"/>
      <dgm:spPr/>
    </dgm:pt>
    <dgm:pt modelId="{64FA80B7-8B8A-4478-8DBB-44C26502DC89}" type="pres">
      <dgm:prSet presAssocID="{BCB1A4D7-6896-4271-9D2F-1E3F65A815D1}" presName="parentShp" presStyleLbl="node1" presStyleIdx="2" presStyleCnt="4">
        <dgm:presLayoutVars>
          <dgm:bulletEnabled val="1"/>
        </dgm:presLayoutVars>
      </dgm:prSet>
      <dgm:spPr/>
    </dgm:pt>
    <dgm:pt modelId="{737B9F0E-7909-41C8-AFA7-80B5EBAACD78}" type="pres">
      <dgm:prSet presAssocID="{BCB1A4D7-6896-4271-9D2F-1E3F65A815D1}" presName="childShp" presStyleLbl="bgAccFollowNode1" presStyleIdx="2" presStyleCnt="4">
        <dgm:presLayoutVars>
          <dgm:bulletEnabled val="1"/>
        </dgm:presLayoutVars>
      </dgm:prSet>
      <dgm:spPr/>
    </dgm:pt>
    <dgm:pt modelId="{FBE4EF7B-BE09-4166-A8E1-A79A3CA1CAD8}" type="pres">
      <dgm:prSet presAssocID="{3C59F0BC-39E3-46FA-9A08-9B6650EB608C}" presName="spacing" presStyleCnt="0"/>
      <dgm:spPr/>
    </dgm:pt>
    <dgm:pt modelId="{CA77A043-3B89-4996-BABD-23AF2D24317B}" type="pres">
      <dgm:prSet presAssocID="{FD29295C-62D7-431C-BC1F-0798796507CF}" presName="linNode" presStyleCnt="0"/>
      <dgm:spPr/>
    </dgm:pt>
    <dgm:pt modelId="{FEBC9877-80A3-4185-BECB-8C1CAA6F6138}" type="pres">
      <dgm:prSet presAssocID="{FD29295C-62D7-431C-BC1F-0798796507CF}" presName="parentShp" presStyleLbl="node1" presStyleIdx="3" presStyleCnt="4">
        <dgm:presLayoutVars>
          <dgm:bulletEnabled val="1"/>
        </dgm:presLayoutVars>
      </dgm:prSet>
      <dgm:spPr/>
    </dgm:pt>
    <dgm:pt modelId="{A434ABD3-9351-4F7D-A406-029A791DC2D1}" type="pres">
      <dgm:prSet presAssocID="{FD29295C-62D7-431C-BC1F-0798796507CF}" presName="childShp" presStyleLbl="bgAccFollowNode1" presStyleIdx="3" presStyleCnt="4">
        <dgm:presLayoutVars>
          <dgm:bulletEnabled val="1"/>
        </dgm:presLayoutVars>
      </dgm:prSet>
      <dgm:spPr/>
    </dgm:pt>
  </dgm:ptLst>
  <dgm:cxnLst>
    <dgm:cxn modelId="{5D928A18-EFC0-4EB6-A7E3-12F266384520}" srcId="{D3F5CA35-1B19-4D5A-98C9-6BB20FEFA350}" destId="{F8462E19-4A6F-429D-AB27-5ED458C7BC44}" srcOrd="0" destOrd="0" parTransId="{D9D7EE9A-5AD6-49F6-9D21-DAFF0144E510}" sibTransId="{F54D72FE-2B40-44E3-B4A2-9BF36F99A671}"/>
    <dgm:cxn modelId="{FFA6BC1A-2676-4DA8-9EF9-C9C05DCE684D}" type="presOf" srcId="{BCB1A4D7-6896-4271-9D2F-1E3F65A815D1}" destId="{64FA80B7-8B8A-4478-8DBB-44C26502DC89}" srcOrd="0" destOrd="0" presId="urn:microsoft.com/office/officeart/2005/8/layout/vList6"/>
    <dgm:cxn modelId="{A9174E20-CBB4-4C30-8BA6-916363C1AC49}" type="presOf" srcId="{FD29295C-62D7-431C-BC1F-0798796507CF}" destId="{FEBC9877-80A3-4185-BECB-8C1CAA6F6138}" srcOrd="0" destOrd="0" presId="urn:microsoft.com/office/officeart/2005/8/layout/vList6"/>
    <dgm:cxn modelId="{39C47C21-03C0-4BF4-B7DF-D605534CB02D}" srcId="{F8462E19-4A6F-429D-AB27-5ED458C7BC44}" destId="{0F669A55-13F6-41CB-8E5C-A192B409549D}" srcOrd="1" destOrd="0" parTransId="{CA45DB4D-E038-4897-BC6D-5AE7C9639D9D}" sibTransId="{21E8E05C-6C5A-4B2C-B728-BE714FB9F70F}"/>
    <dgm:cxn modelId="{4A370F2C-6745-4161-994E-91A2E14A1361}" type="presOf" srcId="{FD88B658-A03A-4533-9B7D-62010651EB00}" destId="{A434ABD3-9351-4F7D-A406-029A791DC2D1}" srcOrd="0" destOrd="0" presId="urn:microsoft.com/office/officeart/2005/8/layout/vList6"/>
    <dgm:cxn modelId="{3F64AF2D-B04E-44AA-B7E6-D4171579CB77}" type="presOf" srcId="{A2592415-A1CA-43F6-A40E-F2931DD624D7}" destId="{4ED64DDD-C7A9-4C01-B912-794E6887CDA4}" srcOrd="0" destOrd="0" presId="urn:microsoft.com/office/officeart/2005/8/layout/vList6"/>
    <dgm:cxn modelId="{12EB812E-E4C8-4D39-B8B4-165CA44A99C0}" type="presOf" srcId="{F8462E19-4A6F-429D-AB27-5ED458C7BC44}" destId="{3405C61E-9720-432E-894B-C84261B647BF}" srcOrd="0" destOrd="0" presId="urn:microsoft.com/office/officeart/2005/8/layout/vList6"/>
    <dgm:cxn modelId="{A5CCD42E-9396-48DC-9FDE-AB0CC0683B0D}" type="presOf" srcId="{A869F85A-4EF1-4DAE-8EAB-6D22FA2E25DD}" destId="{16216FF0-6E4C-4E22-96A2-285CB0CCC417}" srcOrd="0" destOrd="0" presId="urn:microsoft.com/office/officeart/2005/8/layout/vList6"/>
    <dgm:cxn modelId="{0F00D62E-176A-407C-9729-15DC5F4AB5E2}" type="presOf" srcId="{0F669A55-13F6-41CB-8E5C-A192B409549D}" destId="{16216FF0-6E4C-4E22-96A2-285CB0CCC417}" srcOrd="0" destOrd="1" presId="urn:microsoft.com/office/officeart/2005/8/layout/vList6"/>
    <dgm:cxn modelId="{F47ADE3C-A524-4D65-8029-02B9A06D9115}" srcId="{FE7B5E8B-E786-4D22-9B6B-3FA3F9BD36FC}" destId="{1AABC112-79BF-4997-B632-9F3D0F6D47F1}" srcOrd="1" destOrd="0" parTransId="{0E14E487-AB5D-4A77-AF85-DEB2EC74E76D}" sibTransId="{09918539-CD64-4389-AABA-A06A68C2B89D}"/>
    <dgm:cxn modelId="{A4D8A45C-0393-4144-9B25-28799C02098E}" type="presOf" srcId="{FE7B5E8B-E786-4D22-9B6B-3FA3F9BD36FC}" destId="{7A9373C2-B77C-4E2A-B0F1-A4F7EE990E3B}" srcOrd="0" destOrd="0" presId="urn:microsoft.com/office/officeart/2005/8/layout/vList6"/>
    <dgm:cxn modelId="{CEC14B52-D871-45CF-8DEA-7141B323F1EF}" srcId="{F8462E19-4A6F-429D-AB27-5ED458C7BC44}" destId="{A869F85A-4EF1-4DAE-8EAB-6D22FA2E25DD}" srcOrd="0" destOrd="0" parTransId="{519B89AE-BB6E-4678-8E9F-565D44061381}" sibTransId="{DBE527CC-39AF-49BE-8877-69C569BC52FD}"/>
    <dgm:cxn modelId="{B4848B7C-8C5B-478D-84A3-82526110D2D5}" type="presOf" srcId="{72DF772A-DAE8-47F6-9F80-393A2C87BD8D}" destId="{737B9F0E-7909-41C8-AFA7-80B5EBAACD78}" srcOrd="0" destOrd="1" presId="urn:microsoft.com/office/officeart/2005/8/layout/vList6"/>
    <dgm:cxn modelId="{325CF889-AF9C-4384-BD0F-6FA9BFC37160}" type="presOf" srcId="{D3F5CA35-1B19-4D5A-98C9-6BB20FEFA350}" destId="{00C69B8D-42DF-40A8-9966-04709B8956A9}" srcOrd="0" destOrd="0" presId="urn:microsoft.com/office/officeart/2005/8/layout/vList6"/>
    <dgm:cxn modelId="{DF619C8C-B894-4812-BC94-A5379FFC4119}" srcId="{BCB1A4D7-6896-4271-9D2F-1E3F65A815D1}" destId="{E8CCBA6C-3DDC-4145-81D2-CD1EAA2B5275}" srcOrd="0" destOrd="0" parTransId="{0CCF3EDA-4824-4E84-BF21-61A706DA9144}" sibTransId="{C0DCA74A-AADC-4FF4-824B-13ABB6E2EE4F}"/>
    <dgm:cxn modelId="{5465B194-7E7A-4240-9DA0-697CCD22BB6D}" srcId="{FD29295C-62D7-431C-BC1F-0798796507CF}" destId="{7864E3DF-0ABF-4FD4-B47D-2ED11B14302E}" srcOrd="1" destOrd="0" parTransId="{2BC21C88-6313-4BC5-8B4F-FB2AD030732C}" sibTransId="{862FD3E8-26AD-4EAF-AC63-960569A3FB95}"/>
    <dgm:cxn modelId="{BBD85697-9423-4FA0-8FD8-88173DFE9836}" srcId="{D3F5CA35-1B19-4D5A-98C9-6BB20FEFA350}" destId="{FD29295C-62D7-431C-BC1F-0798796507CF}" srcOrd="3" destOrd="0" parTransId="{4FD36059-3706-46D4-BEE7-CBBC7021E7BB}" sibTransId="{385E4F1F-8C97-4A2B-89B0-06DFD700680A}"/>
    <dgm:cxn modelId="{D7AD92A4-6289-4CDF-9CD6-B0BA8551CFA0}" srcId="{BCB1A4D7-6896-4271-9D2F-1E3F65A815D1}" destId="{72DF772A-DAE8-47F6-9F80-393A2C87BD8D}" srcOrd="1" destOrd="0" parTransId="{A2CCE11E-4D14-4BCD-B838-90FE34F1753D}" sibTransId="{2462B8D5-4069-40C0-A721-8D640AC805BB}"/>
    <dgm:cxn modelId="{F711B9A5-82F8-449C-ADAF-9E647563BE5D}" srcId="{FE7B5E8B-E786-4D22-9B6B-3FA3F9BD36FC}" destId="{A2592415-A1CA-43F6-A40E-F2931DD624D7}" srcOrd="0" destOrd="0" parTransId="{F0D64058-8DD5-435B-AA15-99EE70E7AA94}" sibTransId="{164DD3BD-3CFA-49EE-8149-23502DCDE970}"/>
    <dgm:cxn modelId="{0D9D09AA-72AE-42D9-B234-BB438D28397B}" type="presOf" srcId="{7864E3DF-0ABF-4FD4-B47D-2ED11B14302E}" destId="{A434ABD3-9351-4F7D-A406-029A791DC2D1}" srcOrd="0" destOrd="1" presId="urn:microsoft.com/office/officeart/2005/8/layout/vList6"/>
    <dgm:cxn modelId="{D98563B4-BC59-4F64-831D-78EE14E258C1}" type="presOf" srcId="{1AABC112-79BF-4997-B632-9F3D0F6D47F1}" destId="{4ED64DDD-C7A9-4C01-B912-794E6887CDA4}" srcOrd="0" destOrd="1" presId="urn:microsoft.com/office/officeart/2005/8/layout/vList6"/>
    <dgm:cxn modelId="{34350FC6-EB49-440D-AD38-FA8FDEEDC19D}" srcId="{D3F5CA35-1B19-4D5A-98C9-6BB20FEFA350}" destId="{BCB1A4D7-6896-4271-9D2F-1E3F65A815D1}" srcOrd="2" destOrd="0" parTransId="{22080E93-7132-40E5-BFB1-35DB093EFCA7}" sibTransId="{3C59F0BC-39E3-46FA-9A08-9B6650EB608C}"/>
    <dgm:cxn modelId="{A46291C8-6C4C-42B3-A949-7B3CB87DC590}" srcId="{D3F5CA35-1B19-4D5A-98C9-6BB20FEFA350}" destId="{FE7B5E8B-E786-4D22-9B6B-3FA3F9BD36FC}" srcOrd="1" destOrd="0" parTransId="{294E06AB-93E8-43A7-98B3-475E4E4DF512}" sibTransId="{8494F3DF-5874-42DA-8057-F80FC0636BEF}"/>
    <dgm:cxn modelId="{2A04DFD5-DB46-4DB7-8C51-E3E93447C9E0}" type="presOf" srcId="{E8CCBA6C-3DDC-4145-81D2-CD1EAA2B5275}" destId="{737B9F0E-7909-41C8-AFA7-80B5EBAACD78}" srcOrd="0" destOrd="0" presId="urn:microsoft.com/office/officeart/2005/8/layout/vList6"/>
    <dgm:cxn modelId="{79DFF6FA-B0B3-4173-9023-99EA15670934}" srcId="{FD29295C-62D7-431C-BC1F-0798796507CF}" destId="{FD88B658-A03A-4533-9B7D-62010651EB00}" srcOrd="0" destOrd="0" parTransId="{C03E9DC2-21B8-460C-96BA-54FBE904A97A}" sibTransId="{C0972F57-9A40-484E-AF75-C3554E935212}"/>
    <dgm:cxn modelId="{420192A1-BC0F-4B99-99B8-46BD2232879A}" type="presParOf" srcId="{00C69B8D-42DF-40A8-9966-04709B8956A9}" destId="{7D6E99E5-8CDE-445D-8DCC-C5A0FC58DB90}" srcOrd="0" destOrd="0" presId="urn:microsoft.com/office/officeart/2005/8/layout/vList6"/>
    <dgm:cxn modelId="{7F73F9AD-F842-4541-8809-AE6CBCB98954}" type="presParOf" srcId="{7D6E99E5-8CDE-445D-8DCC-C5A0FC58DB90}" destId="{3405C61E-9720-432E-894B-C84261B647BF}" srcOrd="0" destOrd="0" presId="urn:microsoft.com/office/officeart/2005/8/layout/vList6"/>
    <dgm:cxn modelId="{22721B24-38B3-447D-8D08-711C5BBF05F2}" type="presParOf" srcId="{7D6E99E5-8CDE-445D-8DCC-C5A0FC58DB90}" destId="{16216FF0-6E4C-4E22-96A2-285CB0CCC417}" srcOrd="1" destOrd="0" presId="urn:microsoft.com/office/officeart/2005/8/layout/vList6"/>
    <dgm:cxn modelId="{1208EE18-A967-4392-884D-0D2F662E953E}" type="presParOf" srcId="{00C69B8D-42DF-40A8-9966-04709B8956A9}" destId="{34810CD8-F568-40AB-81AC-BB901B098354}" srcOrd="1" destOrd="0" presId="urn:microsoft.com/office/officeart/2005/8/layout/vList6"/>
    <dgm:cxn modelId="{CCD23BE4-1925-4536-913E-716FC41145C4}" type="presParOf" srcId="{00C69B8D-42DF-40A8-9966-04709B8956A9}" destId="{96FED3B4-13B7-4021-B06A-B88DD93CDDF0}" srcOrd="2" destOrd="0" presId="urn:microsoft.com/office/officeart/2005/8/layout/vList6"/>
    <dgm:cxn modelId="{31A1B398-1B9B-4102-8B0C-4966D3C4CFF8}" type="presParOf" srcId="{96FED3B4-13B7-4021-B06A-B88DD93CDDF0}" destId="{7A9373C2-B77C-4E2A-B0F1-A4F7EE990E3B}" srcOrd="0" destOrd="0" presId="urn:microsoft.com/office/officeart/2005/8/layout/vList6"/>
    <dgm:cxn modelId="{5F4AACC9-EA35-4C72-83C8-153CD0B2A984}" type="presParOf" srcId="{96FED3B4-13B7-4021-B06A-B88DD93CDDF0}" destId="{4ED64DDD-C7A9-4C01-B912-794E6887CDA4}" srcOrd="1" destOrd="0" presId="urn:microsoft.com/office/officeart/2005/8/layout/vList6"/>
    <dgm:cxn modelId="{D70D494E-B56C-4230-B5AC-A5C7F42853FF}" type="presParOf" srcId="{00C69B8D-42DF-40A8-9966-04709B8956A9}" destId="{56336891-68D6-401C-9386-CADE8EAFABB1}" srcOrd="3" destOrd="0" presId="urn:microsoft.com/office/officeart/2005/8/layout/vList6"/>
    <dgm:cxn modelId="{16D91E0E-EABE-441D-BC4B-43FB62AA829C}" type="presParOf" srcId="{00C69B8D-42DF-40A8-9966-04709B8956A9}" destId="{64CC6370-BDAA-449A-B8FA-47EF846F111E}" srcOrd="4" destOrd="0" presId="urn:microsoft.com/office/officeart/2005/8/layout/vList6"/>
    <dgm:cxn modelId="{B694E034-B993-4296-99AD-0DE519B432F9}" type="presParOf" srcId="{64CC6370-BDAA-449A-B8FA-47EF846F111E}" destId="{64FA80B7-8B8A-4478-8DBB-44C26502DC89}" srcOrd="0" destOrd="0" presId="urn:microsoft.com/office/officeart/2005/8/layout/vList6"/>
    <dgm:cxn modelId="{2AB1FB43-6D76-4E2E-8CF8-E9A7EF506DD0}" type="presParOf" srcId="{64CC6370-BDAA-449A-B8FA-47EF846F111E}" destId="{737B9F0E-7909-41C8-AFA7-80B5EBAACD78}" srcOrd="1" destOrd="0" presId="urn:microsoft.com/office/officeart/2005/8/layout/vList6"/>
    <dgm:cxn modelId="{3EAD24E1-2C00-49C4-BB04-639B9A7FAB9B}" type="presParOf" srcId="{00C69B8D-42DF-40A8-9966-04709B8956A9}" destId="{FBE4EF7B-BE09-4166-A8E1-A79A3CA1CAD8}" srcOrd="5" destOrd="0" presId="urn:microsoft.com/office/officeart/2005/8/layout/vList6"/>
    <dgm:cxn modelId="{CA8186ED-F5AD-4EC3-9F34-730355403796}" type="presParOf" srcId="{00C69B8D-42DF-40A8-9966-04709B8956A9}" destId="{CA77A043-3B89-4996-BABD-23AF2D24317B}" srcOrd="6" destOrd="0" presId="urn:microsoft.com/office/officeart/2005/8/layout/vList6"/>
    <dgm:cxn modelId="{24CC5CF4-C544-44C3-9299-E462F31D79F1}" type="presParOf" srcId="{CA77A043-3B89-4996-BABD-23AF2D24317B}" destId="{FEBC9877-80A3-4185-BECB-8C1CAA6F6138}" srcOrd="0" destOrd="0" presId="urn:microsoft.com/office/officeart/2005/8/layout/vList6"/>
    <dgm:cxn modelId="{DAA1E31F-084E-4B9F-B9E3-56E956B896D3}" type="presParOf" srcId="{CA77A043-3B89-4996-BABD-23AF2D24317B}" destId="{A434ABD3-9351-4F7D-A406-029A791DC2D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4906C1B-9368-4B6B-BC5B-A3B98E914563}" type="doc">
      <dgm:prSet loTypeId="urn:microsoft.com/office/officeart/2005/8/layout/vProcess5" loCatId="process" qsTypeId="urn:microsoft.com/office/officeart/2005/8/quickstyle/simple1#7" qsCatId="simple" csTypeId="urn:microsoft.com/office/officeart/2005/8/colors/colorful5#7" csCatId="colorful" phldr="1"/>
      <dgm:spPr/>
      <dgm:t>
        <a:bodyPr/>
        <a:lstStyle/>
        <a:p>
          <a:endParaRPr lang="en-US"/>
        </a:p>
      </dgm:t>
    </dgm:pt>
    <dgm:pt modelId="{26ACBBD6-0432-430D-A985-8E0B2C1B2347}">
      <dgm:prSet phldrT="[Text]" custT="1"/>
      <dgm:spPr/>
      <dgm:t>
        <a:bodyPr/>
        <a:lstStyle/>
        <a:p>
          <a:pPr>
            <a:lnSpc>
              <a:spcPct val="100000"/>
            </a:lnSpc>
          </a:pPr>
          <a:r>
            <a:rPr lang="en-GB" sz="1800" b="1" i="1" u="none" dirty="0">
              <a:latin typeface="Arial" panose="020B0604020202020204" pitchFamily="34" charset="0"/>
              <a:cs typeface="Arial" panose="020B0604020202020204" pitchFamily="34" charset="0"/>
            </a:rPr>
            <a:t>Reach</a:t>
          </a:r>
          <a:r>
            <a:rPr lang="en-GB" sz="1800" b="1" u="none" dirty="0"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GB" sz="1800" u="none" dirty="0">
              <a:latin typeface="Arial" panose="020B0604020202020204" pitchFamily="34" charset="0"/>
              <a:cs typeface="Arial" panose="020B0604020202020204" pitchFamily="34" charset="0"/>
            </a:rPr>
            <a:t>The “PeakPerformance”</a:t>
          </a:r>
          <a:r>
            <a:rPr lang="en-GB" sz="1800" b="1" u="none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1800" u="none" dirty="0">
              <a:latin typeface="Arial" panose="020B0604020202020204" pitchFamily="34" charset="0"/>
              <a:cs typeface="Arial" panose="020B0604020202020204" pitchFamily="34" charset="0"/>
            </a:rPr>
            <a:t>campaign facilitates monitoring different demographic groups (18 to 24 years) of university students’ participation (Biggs et al., 2023). 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25B874-DD98-4777-8A7E-02A84E762FC0}" type="parTrans" cxnId="{AAE10109-ADC5-4747-B8A9-E9E5F44BA932}">
      <dgm:prSet/>
      <dgm:spPr/>
      <dgm:t>
        <a:bodyPr/>
        <a:lstStyle/>
        <a:p>
          <a:pPr>
            <a:lnSpc>
              <a:spcPct val="100000"/>
            </a:lnSpc>
          </a:pPr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EACE2EB-B08A-4D4E-B878-7F282645BCE8}" type="sibTrans" cxnId="{AAE10109-ADC5-4747-B8A9-E9E5F44BA932}">
      <dgm:prSet custT="1"/>
      <dgm:spPr/>
      <dgm:t>
        <a:bodyPr/>
        <a:lstStyle/>
        <a:p>
          <a:pPr>
            <a:lnSpc>
              <a:spcPct val="100000"/>
            </a:lnSpc>
          </a:pPr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6A323F-4109-45ED-A07D-5EDC9D6830A1}">
      <dgm:prSet phldrT="[Text]" custT="1"/>
      <dgm:spPr/>
      <dgm:t>
        <a:bodyPr/>
        <a:lstStyle/>
        <a:p>
          <a:pPr>
            <a:lnSpc>
              <a:spcPct val="100000"/>
            </a:lnSpc>
          </a:pPr>
          <a:r>
            <a:rPr lang="en-GB" sz="1800" b="1" i="1" u="none" dirty="0">
              <a:latin typeface="Arial" panose="020B0604020202020204" pitchFamily="34" charset="0"/>
              <a:cs typeface="Arial" panose="020B0604020202020204" pitchFamily="34" charset="0"/>
            </a:rPr>
            <a:t>Effectiveness</a:t>
          </a:r>
          <a:r>
            <a:rPr lang="en-GB" sz="1800" b="1" u="none" dirty="0"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GB" sz="1800" u="none" dirty="0">
              <a:latin typeface="Arial" panose="020B0604020202020204" pitchFamily="34" charset="0"/>
              <a:cs typeface="Arial" panose="020B0604020202020204" pitchFamily="34" charset="0"/>
            </a:rPr>
            <a:t>Usage of “Food Frequency Questionnaires" measures the cognitive focus of participating students.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A02E152-5BC4-469F-8C8C-DDA18378C34B}" type="parTrans" cxnId="{5AB43E49-9D63-4640-82E6-7EAC129ADA44}">
      <dgm:prSet/>
      <dgm:spPr/>
      <dgm:t>
        <a:bodyPr/>
        <a:lstStyle/>
        <a:p>
          <a:pPr>
            <a:lnSpc>
              <a:spcPct val="100000"/>
            </a:lnSpc>
          </a:pPr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C1CDCE-9D0B-4BCC-8E11-EBD64A3DA4D7}" type="sibTrans" cxnId="{5AB43E49-9D63-4640-82E6-7EAC129ADA44}">
      <dgm:prSet custT="1"/>
      <dgm:spPr/>
      <dgm:t>
        <a:bodyPr/>
        <a:lstStyle/>
        <a:p>
          <a:pPr>
            <a:lnSpc>
              <a:spcPct val="100000"/>
            </a:lnSpc>
          </a:pPr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2FDC6B6-43AA-42F8-9CF9-57FF67FA26C4}">
      <dgm:prSet phldrT="[Text]" custT="1"/>
      <dgm:spPr/>
      <dgm:t>
        <a:bodyPr/>
        <a:lstStyle/>
        <a:p>
          <a:pPr>
            <a:lnSpc>
              <a:spcPct val="100000"/>
            </a:lnSpc>
          </a:pPr>
          <a:r>
            <a:rPr lang="en-GB" sz="1800" b="1" i="1" u="none" dirty="0">
              <a:latin typeface="Arial" panose="020B0604020202020204" pitchFamily="34" charset="0"/>
              <a:cs typeface="Arial" panose="020B0604020202020204" pitchFamily="34" charset="0"/>
            </a:rPr>
            <a:t>Implementation</a:t>
          </a:r>
          <a:r>
            <a:rPr lang="en-GB" sz="1800" b="1" u="none" dirty="0"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GB" sz="1800" u="none" dirty="0">
              <a:latin typeface="Arial" panose="020B0604020202020204" pitchFamily="34" charset="0"/>
              <a:cs typeface="Arial" panose="020B0604020202020204" pitchFamily="34" charset="0"/>
            </a:rPr>
            <a:t>Fidelity across different university campuses will assess the campaign outcomes. 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4BBD84-4FEB-4D9A-B31C-1C5E583025D4}" type="parTrans" cxnId="{CCB84B55-1717-4382-B14A-79202E8F8005}">
      <dgm:prSet/>
      <dgm:spPr/>
      <dgm:t>
        <a:bodyPr/>
        <a:lstStyle/>
        <a:p>
          <a:pPr>
            <a:lnSpc>
              <a:spcPct val="100000"/>
            </a:lnSpc>
          </a:pPr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DCA7D71-3C88-4450-BFF2-1B485A17E60C}" type="sibTrans" cxnId="{CCB84B55-1717-4382-B14A-79202E8F8005}">
      <dgm:prSet custT="1"/>
      <dgm:spPr/>
      <dgm:t>
        <a:bodyPr/>
        <a:lstStyle/>
        <a:p>
          <a:pPr>
            <a:lnSpc>
              <a:spcPct val="100000"/>
            </a:lnSpc>
          </a:pPr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B131263-BE2C-4747-AB12-4B4A21BD373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800" b="1" i="1" u="none">
              <a:latin typeface="Arial" panose="020B0604020202020204" pitchFamily="34" charset="0"/>
              <a:cs typeface="Arial" panose="020B0604020202020204" pitchFamily="34" charset="0"/>
            </a:rPr>
            <a:t>Adoption</a:t>
          </a:r>
          <a:r>
            <a:rPr lang="en-GB" sz="1800" b="1" u="none"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GB" sz="1800" u="none">
              <a:latin typeface="Arial" panose="020B0604020202020204" pitchFamily="34" charset="0"/>
              <a:cs typeface="Arial" panose="020B0604020202020204" pitchFamily="34" charset="0"/>
            </a:rPr>
            <a:t>Number of student associations and universities that embed the programme. </a:t>
          </a:r>
          <a:endParaRPr lang="en-IN" sz="1800" u="none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AC4ECEA-C1BD-4215-85BF-052667852A44}" type="parTrans" cxnId="{9E6DD867-98B4-41B0-8FE6-94DC583559A3}">
      <dgm:prSet/>
      <dgm:spPr/>
      <dgm:t>
        <a:bodyPr/>
        <a:lstStyle/>
        <a:p>
          <a:pPr>
            <a:lnSpc>
              <a:spcPct val="100000"/>
            </a:lnSpc>
          </a:pPr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95B98E7-93FA-4E0B-A99C-0FEE12CEF9A6}" type="sibTrans" cxnId="{9E6DD867-98B4-41B0-8FE6-94DC583559A3}">
      <dgm:prSet custT="1"/>
      <dgm:spPr/>
      <dgm:t>
        <a:bodyPr/>
        <a:lstStyle/>
        <a:p>
          <a:pPr>
            <a:lnSpc>
              <a:spcPct val="100000"/>
            </a:lnSpc>
          </a:pPr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41F6CE3-4BEA-4695-8A60-2D10B8B29CB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800" b="1" i="1" u="none">
              <a:latin typeface="Arial" panose="020B0604020202020204" pitchFamily="34" charset="0"/>
              <a:cs typeface="Arial" panose="020B0604020202020204" pitchFamily="34" charset="0"/>
            </a:rPr>
            <a:t>Maintenance</a:t>
          </a:r>
          <a:r>
            <a:rPr lang="en-GB" sz="1800" b="1" u="none"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GB" sz="1800" u="none">
              <a:latin typeface="Arial" panose="020B0604020202020204" pitchFamily="34" charset="0"/>
              <a:cs typeface="Arial" panose="020B0604020202020204" pitchFamily="34" charset="0"/>
            </a:rPr>
            <a:t>Post-intervention follow-ups will assess students’ dietary habits (Schaafsma et al., 2025). </a:t>
          </a:r>
          <a:endParaRPr lang="en-IN" sz="1800" u="none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71F5FF0-085F-4E32-9C58-0056598F2061}" type="parTrans" cxnId="{BCF94E39-AFF9-4CBD-A174-378272EBBE96}">
      <dgm:prSet/>
      <dgm:spPr/>
      <dgm:t>
        <a:bodyPr/>
        <a:lstStyle/>
        <a:p>
          <a:pPr>
            <a:lnSpc>
              <a:spcPct val="100000"/>
            </a:lnSpc>
          </a:pPr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9C23AFF-1D17-479B-BF32-E1C6666112C4}" type="sibTrans" cxnId="{BCF94E39-AFF9-4CBD-A174-378272EBBE96}">
      <dgm:prSet/>
      <dgm:spPr/>
      <dgm:t>
        <a:bodyPr/>
        <a:lstStyle/>
        <a:p>
          <a:pPr>
            <a:lnSpc>
              <a:spcPct val="100000"/>
            </a:lnSpc>
          </a:pPr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8722B6F-973D-490E-B3CD-75FFA6526BB7}" type="pres">
      <dgm:prSet presAssocID="{E4906C1B-9368-4B6B-BC5B-A3B98E914563}" presName="outerComposite" presStyleCnt="0">
        <dgm:presLayoutVars>
          <dgm:chMax val="5"/>
          <dgm:dir/>
          <dgm:resizeHandles val="exact"/>
        </dgm:presLayoutVars>
      </dgm:prSet>
      <dgm:spPr/>
    </dgm:pt>
    <dgm:pt modelId="{D1D9722E-08F7-436A-81B7-516A1B021A1A}" type="pres">
      <dgm:prSet presAssocID="{E4906C1B-9368-4B6B-BC5B-A3B98E914563}" presName="dummyMaxCanvas" presStyleCnt="0">
        <dgm:presLayoutVars/>
      </dgm:prSet>
      <dgm:spPr/>
    </dgm:pt>
    <dgm:pt modelId="{0719C29F-998C-4B9E-97C1-15E635DDC617}" type="pres">
      <dgm:prSet presAssocID="{E4906C1B-9368-4B6B-BC5B-A3B98E914563}" presName="FiveNodes_1" presStyleLbl="node1" presStyleIdx="0" presStyleCnt="5">
        <dgm:presLayoutVars>
          <dgm:bulletEnabled val="1"/>
        </dgm:presLayoutVars>
      </dgm:prSet>
      <dgm:spPr/>
    </dgm:pt>
    <dgm:pt modelId="{5057F120-8106-47E9-B08C-29C0B8A61DAE}" type="pres">
      <dgm:prSet presAssocID="{E4906C1B-9368-4B6B-BC5B-A3B98E914563}" presName="FiveNodes_2" presStyleLbl="node1" presStyleIdx="1" presStyleCnt="5">
        <dgm:presLayoutVars>
          <dgm:bulletEnabled val="1"/>
        </dgm:presLayoutVars>
      </dgm:prSet>
      <dgm:spPr/>
    </dgm:pt>
    <dgm:pt modelId="{D58A7928-9E22-40DF-AE40-69D2CEF7E789}" type="pres">
      <dgm:prSet presAssocID="{E4906C1B-9368-4B6B-BC5B-A3B98E914563}" presName="FiveNodes_3" presStyleLbl="node1" presStyleIdx="2" presStyleCnt="5">
        <dgm:presLayoutVars>
          <dgm:bulletEnabled val="1"/>
        </dgm:presLayoutVars>
      </dgm:prSet>
      <dgm:spPr/>
    </dgm:pt>
    <dgm:pt modelId="{37AC1587-EF41-441A-99C0-B25B855F38F0}" type="pres">
      <dgm:prSet presAssocID="{E4906C1B-9368-4B6B-BC5B-A3B98E914563}" presName="FiveNodes_4" presStyleLbl="node1" presStyleIdx="3" presStyleCnt="5">
        <dgm:presLayoutVars>
          <dgm:bulletEnabled val="1"/>
        </dgm:presLayoutVars>
      </dgm:prSet>
      <dgm:spPr/>
    </dgm:pt>
    <dgm:pt modelId="{DB4B7FC5-0D54-473F-9DBC-BC0CA54AE26A}" type="pres">
      <dgm:prSet presAssocID="{E4906C1B-9368-4B6B-BC5B-A3B98E914563}" presName="FiveNodes_5" presStyleLbl="node1" presStyleIdx="4" presStyleCnt="5">
        <dgm:presLayoutVars>
          <dgm:bulletEnabled val="1"/>
        </dgm:presLayoutVars>
      </dgm:prSet>
      <dgm:spPr/>
    </dgm:pt>
    <dgm:pt modelId="{6DB6965B-9838-4EC6-A883-DD77B06C2E0F}" type="pres">
      <dgm:prSet presAssocID="{E4906C1B-9368-4B6B-BC5B-A3B98E914563}" presName="FiveConn_1-2" presStyleLbl="fgAccFollowNode1" presStyleIdx="0" presStyleCnt="4">
        <dgm:presLayoutVars>
          <dgm:bulletEnabled val="1"/>
        </dgm:presLayoutVars>
      </dgm:prSet>
      <dgm:spPr/>
    </dgm:pt>
    <dgm:pt modelId="{D72DD9EB-2B91-45E1-AEC4-0FE19083B0D8}" type="pres">
      <dgm:prSet presAssocID="{E4906C1B-9368-4B6B-BC5B-A3B98E914563}" presName="FiveConn_2-3" presStyleLbl="fgAccFollowNode1" presStyleIdx="1" presStyleCnt="4">
        <dgm:presLayoutVars>
          <dgm:bulletEnabled val="1"/>
        </dgm:presLayoutVars>
      </dgm:prSet>
      <dgm:spPr/>
    </dgm:pt>
    <dgm:pt modelId="{0275510E-FC6A-4C76-9747-3B289EC91755}" type="pres">
      <dgm:prSet presAssocID="{E4906C1B-9368-4B6B-BC5B-A3B98E914563}" presName="FiveConn_3-4" presStyleLbl="fgAccFollowNode1" presStyleIdx="2" presStyleCnt="4">
        <dgm:presLayoutVars>
          <dgm:bulletEnabled val="1"/>
        </dgm:presLayoutVars>
      </dgm:prSet>
      <dgm:spPr/>
    </dgm:pt>
    <dgm:pt modelId="{0D5AAFB9-E56D-42D9-9449-1EEC4DF56E66}" type="pres">
      <dgm:prSet presAssocID="{E4906C1B-9368-4B6B-BC5B-A3B98E914563}" presName="FiveConn_4-5" presStyleLbl="fgAccFollowNode1" presStyleIdx="3" presStyleCnt="4">
        <dgm:presLayoutVars>
          <dgm:bulletEnabled val="1"/>
        </dgm:presLayoutVars>
      </dgm:prSet>
      <dgm:spPr/>
    </dgm:pt>
    <dgm:pt modelId="{C4ABBA14-DF0A-487C-AF83-17414F1EF2FC}" type="pres">
      <dgm:prSet presAssocID="{E4906C1B-9368-4B6B-BC5B-A3B98E914563}" presName="FiveNodes_1_text" presStyleLbl="node1" presStyleIdx="4" presStyleCnt="5">
        <dgm:presLayoutVars>
          <dgm:bulletEnabled val="1"/>
        </dgm:presLayoutVars>
      </dgm:prSet>
      <dgm:spPr/>
    </dgm:pt>
    <dgm:pt modelId="{F1EA80D4-862A-41C7-93B8-14E7B18331E1}" type="pres">
      <dgm:prSet presAssocID="{E4906C1B-9368-4B6B-BC5B-A3B98E914563}" presName="FiveNodes_2_text" presStyleLbl="node1" presStyleIdx="4" presStyleCnt="5">
        <dgm:presLayoutVars>
          <dgm:bulletEnabled val="1"/>
        </dgm:presLayoutVars>
      </dgm:prSet>
      <dgm:spPr/>
    </dgm:pt>
    <dgm:pt modelId="{60CADCE0-BA73-4D49-9EB0-3A087EA6C8B3}" type="pres">
      <dgm:prSet presAssocID="{E4906C1B-9368-4B6B-BC5B-A3B98E914563}" presName="FiveNodes_3_text" presStyleLbl="node1" presStyleIdx="4" presStyleCnt="5">
        <dgm:presLayoutVars>
          <dgm:bulletEnabled val="1"/>
        </dgm:presLayoutVars>
      </dgm:prSet>
      <dgm:spPr/>
    </dgm:pt>
    <dgm:pt modelId="{7C97607F-84C7-4E9D-BD95-0A603625E324}" type="pres">
      <dgm:prSet presAssocID="{E4906C1B-9368-4B6B-BC5B-A3B98E914563}" presName="FiveNodes_4_text" presStyleLbl="node1" presStyleIdx="4" presStyleCnt="5">
        <dgm:presLayoutVars>
          <dgm:bulletEnabled val="1"/>
        </dgm:presLayoutVars>
      </dgm:prSet>
      <dgm:spPr/>
    </dgm:pt>
    <dgm:pt modelId="{F1001DFB-07C1-4BBF-AF00-BCB85F0F2C1C}" type="pres">
      <dgm:prSet presAssocID="{E4906C1B-9368-4B6B-BC5B-A3B98E914563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8DA67C06-AC37-45AA-8752-559C52B65A6C}" type="presOf" srcId="{4E6A323F-4109-45ED-A07D-5EDC9D6830A1}" destId="{5057F120-8106-47E9-B08C-29C0B8A61DAE}" srcOrd="0" destOrd="0" presId="urn:microsoft.com/office/officeart/2005/8/layout/vProcess5"/>
    <dgm:cxn modelId="{AAE10109-ADC5-4747-B8A9-E9E5F44BA932}" srcId="{E4906C1B-9368-4B6B-BC5B-A3B98E914563}" destId="{26ACBBD6-0432-430D-A985-8E0B2C1B2347}" srcOrd="0" destOrd="0" parTransId="{EB25B874-DD98-4777-8A7E-02A84E762FC0}" sibTransId="{FEACE2EB-B08A-4D4E-B878-7F282645BCE8}"/>
    <dgm:cxn modelId="{95C4F811-FB29-40EC-87DF-292D6EA76605}" type="presOf" srcId="{E2FDC6B6-43AA-42F8-9CF9-57FF67FA26C4}" destId="{37AC1587-EF41-441A-99C0-B25B855F38F0}" srcOrd="0" destOrd="0" presId="urn:microsoft.com/office/officeart/2005/8/layout/vProcess5"/>
    <dgm:cxn modelId="{33337627-9560-470A-99A1-6D513B79297C}" type="presOf" srcId="{2B131263-BE2C-4747-AB12-4B4A21BD3735}" destId="{D58A7928-9E22-40DF-AE40-69D2CEF7E789}" srcOrd="0" destOrd="0" presId="urn:microsoft.com/office/officeart/2005/8/layout/vProcess5"/>
    <dgm:cxn modelId="{BCF94E39-AFF9-4CBD-A174-378272EBBE96}" srcId="{E4906C1B-9368-4B6B-BC5B-A3B98E914563}" destId="{C41F6CE3-4BEA-4695-8A60-2D10B8B29CB7}" srcOrd="4" destOrd="0" parTransId="{C71F5FF0-085F-4E32-9C58-0056598F2061}" sibTransId="{C9C23AFF-1D17-479B-BF32-E1C6666112C4}"/>
    <dgm:cxn modelId="{42E8DE3D-5E15-4C6D-9E62-3420A38C4E97}" type="presOf" srcId="{FEACE2EB-B08A-4D4E-B878-7F282645BCE8}" destId="{6DB6965B-9838-4EC6-A883-DD77B06C2E0F}" srcOrd="0" destOrd="0" presId="urn:microsoft.com/office/officeart/2005/8/layout/vProcess5"/>
    <dgm:cxn modelId="{C87E433E-13AC-4F5D-8F0C-E88DBB86C9BB}" type="presOf" srcId="{C41F6CE3-4BEA-4695-8A60-2D10B8B29CB7}" destId="{F1001DFB-07C1-4BBF-AF00-BCB85F0F2C1C}" srcOrd="1" destOrd="0" presId="urn:microsoft.com/office/officeart/2005/8/layout/vProcess5"/>
    <dgm:cxn modelId="{9E6DD867-98B4-41B0-8FE6-94DC583559A3}" srcId="{E4906C1B-9368-4B6B-BC5B-A3B98E914563}" destId="{2B131263-BE2C-4747-AB12-4B4A21BD3735}" srcOrd="2" destOrd="0" parTransId="{4AC4ECEA-C1BD-4215-85BF-052667852A44}" sibTransId="{595B98E7-93FA-4E0B-A99C-0FEE12CEF9A6}"/>
    <dgm:cxn modelId="{5AB43E49-9D63-4640-82E6-7EAC129ADA44}" srcId="{E4906C1B-9368-4B6B-BC5B-A3B98E914563}" destId="{4E6A323F-4109-45ED-A07D-5EDC9D6830A1}" srcOrd="1" destOrd="0" parTransId="{4A02E152-5BC4-469F-8C8C-DDA18378C34B}" sibTransId="{E5C1CDCE-9D0B-4BCC-8E11-EBD64A3DA4D7}"/>
    <dgm:cxn modelId="{5B816E54-683C-432E-9CC9-FE580701A50C}" type="presOf" srcId="{E4906C1B-9368-4B6B-BC5B-A3B98E914563}" destId="{58722B6F-973D-490E-B3CD-75FFA6526BB7}" srcOrd="0" destOrd="0" presId="urn:microsoft.com/office/officeart/2005/8/layout/vProcess5"/>
    <dgm:cxn modelId="{CCB84B55-1717-4382-B14A-79202E8F8005}" srcId="{E4906C1B-9368-4B6B-BC5B-A3B98E914563}" destId="{E2FDC6B6-43AA-42F8-9CF9-57FF67FA26C4}" srcOrd="3" destOrd="0" parTransId="{544BBD84-4FEB-4D9A-B31C-1C5E583025D4}" sibTransId="{9DCA7D71-3C88-4450-BFF2-1B485A17E60C}"/>
    <dgm:cxn modelId="{7B0CC85A-C729-4FA9-97D9-F4C8AC625663}" type="presOf" srcId="{E2FDC6B6-43AA-42F8-9CF9-57FF67FA26C4}" destId="{7C97607F-84C7-4E9D-BD95-0A603625E324}" srcOrd="1" destOrd="0" presId="urn:microsoft.com/office/officeart/2005/8/layout/vProcess5"/>
    <dgm:cxn modelId="{FB1AD286-FB63-4837-B47A-5143C76CC3B4}" type="presOf" srcId="{4E6A323F-4109-45ED-A07D-5EDC9D6830A1}" destId="{F1EA80D4-862A-41C7-93B8-14E7B18331E1}" srcOrd="1" destOrd="0" presId="urn:microsoft.com/office/officeart/2005/8/layout/vProcess5"/>
    <dgm:cxn modelId="{2497FD86-9D01-41CF-B04F-62DE3369DB92}" type="presOf" srcId="{26ACBBD6-0432-430D-A985-8E0B2C1B2347}" destId="{0719C29F-998C-4B9E-97C1-15E635DDC617}" srcOrd="0" destOrd="0" presId="urn:microsoft.com/office/officeart/2005/8/layout/vProcess5"/>
    <dgm:cxn modelId="{740FE693-9DB4-48BF-A190-708ABEACF882}" type="presOf" srcId="{9DCA7D71-3C88-4450-BFF2-1B485A17E60C}" destId="{0D5AAFB9-E56D-42D9-9449-1EEC4DF56E66}" srcOrd="0" destOrd="0" presId="urn:microsoft.com/office/officeart/2005/8/layout/vProcess5"/>
    <dgm:cxn modelId="{4E886997-06F1-4CEE-9119-BEB4CD1C2A15}" type="presOf" srcId="{595B98E7-93FA-4E0B-A99C-0FEE12CEF9A6}" destId="{0275510E-FC6A-4C76-9747-3B289EC91755}" srcOrd="0" destOrd="0" presId="urn:microsoft.com/office/officeart/2005/8/layout/vProcess5"/>
    <dgm:cxn modelId="{0594FCA7-206E-4E26-A872-2B9582385939}" type="presOf" srcId="{E5C1CDCE-9D0B-4BCC-8E11-EBD64A3DA4D7}" destId="{D72DD9EB-2B91-45E1-AEC4-0FE19083B0D8}" srcOrd="0" destOrd="0" presId="urn:microsoft.com/office/officeart/2005/8/layout/vProcess5"/>
    <dgm:cxn modelId="{D12788AA-7854-4289-BD3F-B2542E3054C5}" type="presOf" srcId="{2B131263-BE2C-4747-AB12-4B4A21BD3735}" destId="{60CADCE0-BA73-4D49-9EB0-3A087EA6C8B3}" srcOrd="1" destOrd="0" presId="urn:microsoft.com/office/officeart/2005/8/layout/vProcess5"/>
    <dgm:cxn modelId="{11A9FAC5-BCA2-4766-9A4B-18F92BA0E7FA}" type="presOf" srcId="{C41F6CE3-4BEA-4695-8A60-2D10B8B29CB7}" destId="{DB4B7FC5-0D54-473F-9DBC-BC0CA54AE26A}" srcOrd="0" destOrd="0" presId="urn:microsoft.com/office/officeart/2005/8/layout/vProcess5"/>
    <dgm:cxn modelId="{7B61B3F5-BFCA-4576-B9AB-EFD934BC9B10}" type="presOf" srcId="{26ACBBD6-0432-430D-A985-8E0B2C1B2347}" destId="{C4ABBA14-DF0A-487C-AF83-17414F1EF2FC}" srcOrd="1" destOrd="0" presId="urn:microsoft.com/office/officeart/2005/8/layout/vProcess5"/>
    <dgm:cxn modelId="{04BA3808-1CF7-4D01-9FAD-604A0343CE8B}" type="presParOf" srcId="{58722B6F-973D-490E-B3CD-75FFA6526BB7}" destId="{D1D9722E-08F7-436A-81B7-516A1B021A1A}" srcOrd="0" destOrd="0" presId="urn:microsoft.com/office/officeart/2005/8/layout/vProcess5"/>
    <dgm:cxn modelId="{9D67D680-21FC-4AB5-BABE-81E2BB430F17}" type="presParOf" srcId="{58722B6F-973D-490E-B3CD-75FFA6526BB7}" destId="{0719C29F-998C-4B9E-97C1-15E635DDC617}" srcOrd="1" destOrd="0" presId="urn:microsoft.com/office/officeart/2005/8/layout/vProcess5"/>
    <dgm:cxn modelId="{F28291AB-93BF-4AA0-BA53-7758AF88F25E}" type="presParOf" srcId="{58722B6F-973D-490E-B3CD-75FFA6526BB7}" destId="{5057F120-8106-47E9-B08C-29C0B8A61DAE}" srcOrd="2" destOrd="0" presId="urn:microsoft.com/office/officeart/2005/8/layout/vProcess5"/>
    <dgm:cxn modelId="{A9DFB429-9DDD-4AEA-B53D-BAA42C51C848}" type="presParOf" srcId="{58722B6F-973D-490E-B3CD-75FFA6526BB7}" destId="{D58A7928-9E22-40DF-AE40-69D2CEF7E789}" srcOrd="3" destOrd="0" presId="urn:microsoft.com/office/officeart/2005/8/layout/vProcess5"/>
    <dgm:cxn modelId="{FDD02BA2-CF61-4D2C-9DCB-8286CB437D27}" type="presParOf" srcId="{58722B6F-973D-490E-B3CD-75FFA6526BB7}" destId="{37AC1587-EF41-441A-99C0-B25B855F38F0}" srcOrd="4" destOrd="0" presId="urn:microsoft.com/office/officeart/2005/8/layout/vProcess5"/>
    <dgm:cxn modelId="{70FFA90E-C5A2-4971-849C-E922EF6A070B}" type="presParOf" srcId="{58722B6F-973D-490E-B3CD-75FFA6526BB7}" destId="{DB4B7FC5-0D54-473F-9DBC-BC0CA54AE26A}" srcOrd="5" destOrd="0" presId="urn:microsoft.com/office/officeart/2005/8/layout/vProcess5"/>
    <dgm:cxn modelId="{C202B881-8E2E-4A23-BF31-E206FBAD6082}" type="presParOf" srcId="{58722B6F-973D-490E-B3CD-75FFA6526BB7}" destId="{6DB6965B-9838-4EC6-A883-DD77B06C2E0F}" srcOrd="6" destOrd="0" presId="urn:microsoft.com/office/officeart/2005/8/layout/vProcess5"/>
    <dgm:cxn modelId="{993A8FD6-920E-4509-90C1-AA2217FAE845}" type="presParOf" srcId="{58722B6F-973D-490E-B3CD-75FFA6526BB7}" destId="{D72DD9EB-2B91-45E1-AEC4-0FE19083B0D8}" srcOrd="7" destOrd="0" presId="urn:microsoft.com/office/officeart/2005/8/layout/vProcess5"/>
    <dgm:cxn modelId="{6B091DF2-E890-4559-8565-181F61F7D745}" type="presParOf" srcId="{58722B6F-973D-490E-B3CD-75FFA6526BB7}" destId="{0275510E-FC6A-4C76-9747-3B289EC91755}" srcOrd="8" destOrd="0" presId="urn:microsoft.com/office/officeart/2005/8/layout/vProcess5"/>
    <dgm:cxn modelId="{A44F3A3C-F950-4E24-B4B3-5B5410C36241}" type="presParOf" srcId="{58722B6F-973D-490E-B3CD-75FFA6526BB7}" destId="{0D5AAFB9-E56D-42D9-9449-1EEC4DF56E66}" srcOrd="9" destOrd="0" presId="urn:microsoft.com/office/officeart/2005/8/layout/vProcess5"/>
    <dgm:cxn modelId="{AD2364F1-B09E-4E46-9E2F-A8D664477D16}" type="presParOf" srcId="{58722B6F-973D-490E-B3CD-75FFA6526BB7}" destId="{C4ABBA14-DF0A-487C-AF83-17414F1EF2FC}" srcOrd="10" destOrd="0" presId="urn:microsoft.com/office/officeart/2005/8/layout/vProcess5"/>
    <dgm:cxn modelId="{DE00010C-46CA-4BB4-8F9F-615E937B50A3}" type="presParOf" srcId="{58722B6F-973D-490E-B3CD-75FFA6526BB7}" destId="{F1EA80D4-862A-41C7-93B8-14E7B18331E1}" srcOrd="11" destOrd="0" presId="urn:microsoft.com/office/officeart/2005/8/layout/vProcess5"/>
    <dgm:cxn modelId="{06AF8430-B350-4A05-A15F-EDAB435BC3DD}" type="presParOf" srcId="{58722B6F-973D-490E-B3CD-75FFA6526BB7}" destId="{60CADCE0-BA73-4D49-9EB0-3A087EA6C8B3}" srcOrd="12" destOrd="0" presId="urn:microsoft.com/office/officeart/2005/8/layout/vProcess5"/>
    <dgm:cxn modelId="{997E4930-4E76-4D3F-ACEB-7DF431474540}" type="presParOf" srcId="{58722B6F-973D-490E-B3CD-75FFA6526BB7}" destId="{7C97607F-84C7-4E9D-BD95-0A603625E324}" srcOrd="13" destOrd="0" presId="urn:microsoft.com/office/officeart/2005/8/layout/vProcess5"/>
    <dgm:cxn modelId="{01FAC98D-8876-4766-934F-73CEC6718F45}" type="presParOf" srcId="{58722B6F-973D-490E-B3CD-75FFA6526BB7}" destId="{F1001DFB-07C1-4BBF-AF00-BCB85F0F2C1C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63900B8-8AE0-4F0A-A35C-C43650423C2F}" type="doc">
      <dgm:prSet loTypeId="urn:microsoft.com/office/officeart/2005/8/layout/process4" loCatId="list" qsTypeId="urn:microsoft.com/office/officeart/2005/8/quickstyle/simple1#8" qsCatId="simple" csTypeId="urn:microsoft.com/office/officeart/2005/8/colors/colorful5#8" csCatId="colorful" phldr="1"/>
      <dgm:spPr/>
      <dgm:t>
        <a:bodyPr/>
        <a:lstStyle/>
        <a:p>
          <a:endParaRPr lang="en-US"/>
        </a:p>
      </dgm:t>
    </dgm:pt>
    <dgm:pt modelId="{8BDB1EFC-74A8-4CA4-8132-1C8F6F9C122E}">
      <dgm:prSet phldrT="[Text]" custT="1"/>
      <dgm:spPr/>
      <dgm:t>
        <a:bodyPr/>
        <a:lstStyle/>
        <a:p>
          <a:r>
            <a:rPr lang="en-GB" sz="2000" b="1" i="1" dirty="0">
              <a:latin typeface="Arial" panose="020B0604020202020204" pitchFamily="34" charset="0"/>
              <a:cs typeface="Arial" panose="020B0604020202020204" pitchFamily="34" charset="0"/>
            </a:rPr>
            <a:t>Process Evaluation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3A81C9-C4BB-490E-8C61-69E0DE4D88FC}" type="parTrans" cxnId="{6B1F604B-662B-4C34-B6C3-CA2068C36E8B}">
      <dgm:prSet/>
      <dgm:spPr/>
      <dgm:t>
        <a:bodyPr/>
        <a:lstStyle/>
        <a:p>
          <a:endParaRPr lang="en-US"/>
        </a:p>
      </dgm:t>
    </dgm:pt>
    <dgm:pt modelId="{6E39878F-4929-4382-9614-80B36E04C6CF}" type="sibTrans" cxnId="{6B1F604B-662B-4C34-B6C3-CA2068C36E8B}">
      <dgm:prSet/>
      <dgm:spPr/>
      <dgm:t>
        <a:bodyPr/>
        <a:lstStyle/>
        <a:p>
          <a:endParaRPr lang="en-US"/>
        </a:p>
      </dgm:t>
    </dgm:pt>
    <dgm:pt modelId="{73702CCD-B0DF-45BE-979E-70AA2CF8728A}">
      <dgm:prSet phldrT="[Text]" custT="1"/>
      <dgm:spPr/>
      <dgm:t>
        <a:bodyPr/>
        <a:lstStyle/>
        <a:p>
          <a:r>
            <a:rPr lang="en-GB" sz="1800" u="none" dirty="0">
              <a:latin typeface="Arial" panose="020B0604020202020204" pitchFamily="34" charset="0"/>
              <a:cs typeface="Arial" panose="020B0604020202020204" pitchFamily="34" charset="0"/>
            </a:rPr>
            <a:t>Assess the campaign implementation among target audiences (</a:t>
          </a:r>
          <a:r>
            <a:rPr lang="en-GB" sz="1800" u="none" dirty="0" err="1">
              <a:latin typeface="Arial" panose="020B0604020202020204" pitchFamily="34" charset="0"/>
              <a:cs typeface="Arial" panose="020B0604020202020204" pitchFamily="34" charset="0"/>
            </a:rPr>
            <a:t>Leask</a:t>
          </a:r>
          <a:r>
            <a:rPr lang="en-GB" sz="1800" u="none" dirty="0">
              <a:latin typeface="Arial" panose="020B0604020202020204" pitchFamily="34" charset="0"/>
              <a:cs typeface="Arial" panose="020B0604020202020204" pitchFamily="34" charset="0"/>
            </a:rPr>
            <a:t> et al., 2019).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2EB0621-27F3-4B38-B604-1E6980EEEF5B}" type="parTrans" cxnId="{395CE605-317E-4E06-B95E-0BC0257F07F6}">
      <dgm:prSet/>
      <dgm:spPr/>
      <dgm:t>
        <a:bodyPr/>
        <a:lstStyle/>
        <a:p>
          <a:endParaRPr lang="en-US"/>
        </a:p>
      </dgm:t>
    </dgm:pt>
    <dgm:pt modelId="{B3EFDA2E-DDE3-4EA4-826D-5D4AC837F343}" type="sibTrans" cxnId="{395CE605-317E-4E06-B95E-0BC0257F07F6}">
      <dgm:prSet/>
      <dgm:spPr/>
      <dgm:t>
        <a:bodyPr/>
        <a:lstStyle/>
        <a:p>
          <a:endParaRPr lang="en-US"/>
        </a:p>
      </dgm:t>
    </dgm:pt>
    <dgm:pt modelId="{8052F7C4-9B6D-49F5-9F57-FBF935730A8B}">
      <dgm:prSet phldrT="[Text]" custT="1"/>
      <dgm:spPr/>
      <dgm:t>
        <a:bodyPr/>
        <a:lstStyle/>
        <a:p>
          <a:r>
            <a:rPr lang="en-GB" sz="1800" u="none" dirty="0">
              <a:latin typeface="Arial" panose="020B0604020202020204" pitchFamily="34" charset="0"/>
              <a:cs typeface="Arial" panose="020B0604020202020204" pitchFamily="34" charset="0"/>
            </a:rPr>
            <a:t>Monitor the reach of “PeakPerformance” campaign activities. 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E89A1D-796E-4F9E-9E2B-64A304FC8097}" type="parTrans" cxnId="{614CB398-6E0B-4BAD-8055-156D632EE2A4}">
      <dgm:prSet/>
      <dgm:spPr/>
      <dgm:t>
        <a:bodyPr/>
        <a:lstStyle/>
        <a:p>
          <a:endParaRPr lang="en-US"/>
        </a:p>
      </dgm:t>
    </dgm:pt>
    <dgm:pt modelId="{BF65E3CF-337F-48AF-B49C-2164740B1A5C}" type="sibTrans" cxnId="{614CB398-6E0B-4BAD-8055-156D632EE2A4}">
      <dgm:prSet/>
      <dgm:spPr/>
      <dgm:t>
        <a:bodyPr/>
        <a:lstStyle/>
        <a:p>
          <a:endParaRPr lang="en-US"/>
        </a:p>
      </dgm:t>
    </dgm:pt>
    <dgm:pt modelId="{127BDFFF-C226-41F7-A109-DC4AAA0FD14E}">
      <dgm:prSet phldrT="[Text]" custT="1"/>
      <dgm:spPr/>
      <dgm:t>
        <a:bodyPr/>
        <a:lstStyle/>
        <a:p>
          <a:r>
            <a:rPr lang="en-GB" sz="2000" b="1" i="1" dirty="0">
              <a:latin typeface="Arial" panose="020B0604020202020204" pitchFamily="34" charset="0"/>
              <a:cs typeface="Arial" panose="020B0604020202020204" pitchFamily="34" charset="0"/>
            </a:rPr>
            <a:t>Impact Evaluation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090FCA8-6619-408B-9B03-0196B76A2099}" type="parTrans" cxnId="{154DB9DB-B24A-4B13-B415-03FA1C435F91}">
      <dgm:prSet/>
      <dgm:spPr/>
      <dgm:t>
        <a:bodyPr/>
        <a:lstStyle/>
        <a:p>
          <a:endParaRPr lang="en-US"/>
        </a:p>
      </dgm:t>
    </dgm:pt>
    <dgm:pt modelId="{E4B28836-3493-4B55-BF81-EA57B6FC2B8C}" type="sibTrans" cxnId="{154DB9DB-B24A-4B13-B415-03FA1C435F91}">
      <dgm:prSet/>
      <dgm:spPr/>
      <dgm:t>
        <a:bodyPr/>
        <a:lstStyle/>
        <a:p>
          <a:endParaRPr lang="en-US"/>
        </a:p>
      </dgm:t>
    </dgm:pt>
    <dgm:pt modelId="{E66570E1-395C-4655-8ADE-B783F0677567}">
      <dgm:prSet phldrT="[Text]" custT="1"/>
      <dgm:spPr/>
      <dgm:t>
        <a:bodyPr/>
        <a:lstStyle/>
        <a:p>
          <a:r>
            <a:rPr lang="en-GB" sz="1800" u="none" dirty="0">
              <a:latin typeface="Arial" panose="020B0604020202020204" pitchFamily="34" charset="0"/>
              <a:cs typeface="Arial" panose="020B0604020202020204" pitchFamily="34" charset="0"/>
            </a:rPr>
            <a:t>Assessment of self-efficacy highlights the impact of “PeakPerformance”.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A0C255-B346-4BE2-B22C-D24BED3AF940}" type="parTrans" cxnId="{B5AAA48A-FA27-49ED-B09E-6823C327B1E5}">
      <dgm:prSet/>
      <dgm:spPr/>
      <dgm:t>
        <a:bodyPr/>
        <a:lstStyle/>
        <a:p>
          <a:endParaRPr lang="en-US"/>
        </a:p>
      </dgm:t>
    </dgm:pt>
    <dgm:pt modelId="{704C6A0F-E951-4C62-8DB3-B1186F0B61C8}" type="sibTrans" cxnId="{B5AAA48A-FA27-49ED-B09E-6823C327B1E5}">
      <dgm:prSet/>
      <dgm:spPr/>
      <dgm:t>
        <a:bodyPr/>
        <a:lstStyle/>
        <a:p>
          <a:endParaRPr lang="en-US"/>
        </a:p>
      </dgm:t>
    </dgm:pt>
    <dgm:pt modelId="{1EC37C2A-0A8C-476B-8C91-8C36E3FA1849}">
      <dgm:prSet phldrT="[Text]" custT="1"/>
      <dgm:spPr/>
      <dgm:t>
        <a:bodyPr/>
        <a:lstStyle/>
        <a:p>
          <a:r>
            <a:rPr lang="en-GB" sz="1800" u="none" dirty="0">
              <a:latin typeface="Arial" panose="020B0604020202020204" pitchFamily="34" charset="0"/>
              <a:cs typeface="Arial" panose="020B0604020202020204" pitchFamily="34" charset="0"/>
            </a:rPr>
            <a:t>Qualitative feedback collection determines participants’ interest towards the campaign.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344AF3-BC17-4D36-A5FD-60FCDBB6C62B}" type="parTrans" cxnId="{66D81383-284D-4CF6-933D-CA072EC61114}">
      <dgm:prSet/>
      <dgm:spPr/>
      <dgm:t>
        <a:bodyPr/>
        <a:lstStyle/>
        <a:p>
          <a:endParaRPr lang="en-US"/>
        </a:p>
      </dgm:t>
    </dgm:pt>
    <dgm:pt modelId="{31A2621A-578E-46DE-86CE-159D399CA1CD}" type="sibTrans" cxnId="{66D81383-284D-4CF6-933D-CA072EC61114}">
      <dgm:prSet/>
      <dgm:spPr/>
      <dgm:t>
        <a:bodyPr/>
        <a:lstStyle/>
        <a:p>
          <a:endParaRPr lang="en-US"/>
        </a:p>
      </dgm:t>
    </dgm:pt>
    <dgm:pt modelId="{1D54FC43-3C8C-40D5-8DAD-BCF0CE7BFC0E}">
      <dgm:prSet phldrT="[Text]" custT="1"/>
      <dgm:spPr/>
      <dgm:t>
        <a:bodyPr/>
        <a:lstStyle/>
        <a:p>
          <a:r>
            <a:rPr lang="en-GB" sz="2000" b="1" i="1" dirty="0">
              <a:latin typeface="Arial" panose="020B0604020202020204" pitchFamily="34" charset="0"/>
              <a:cs typeface="Arial" panose="020B0604020202020204" pitchFamily="34" charset="0"/>
            </a:rPr>
            <a:t>Outcome Evaluation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0209FA2-8845-4B56-897E-AAB48FEE2968}" type="parTrans" cxnId="{74E1CE8E-FB5F-4C69-9AB0-2747C8E4DDE6}">
      <dgm:prSet/>
      <dgm:spPr/>
      <dgm:t>
        <a:bodyPr/>
        <a:lstStyle/>
        <a:p>
          <a:endParaRPr lang="en-US"/>
        </a:p>
      </dgm:t>
    </dgm:pt>
    <dgm:pt modelId="{4CA6E3AC-533F-47B0-8308-D80AA416B364}" type="sibTrans" cxnId="{74E1CE8E-FB5F-4C69-9AB0-2747C8E4DDE6}">
      <dgm:prSet/>
      <dgm:spPr/>
      <dgm:t>
        <a:bodyPr/>
        <a:lstStyle/>
        <a:p>
          <a:endParaRPr lang="en-US"/>
        </a:p>
      </dgm:t>
    </dgm:pt>
    <dgm:pt modelId="{66C83CB9-8171-4E12-BBFB-2A8AD03C98B0}">
      <dgm:prSet phldrT="[Text]" custT="1"/>
      <dgm:spPr/>
      <dgm:t>
        <a:bodyPr/>
        <a:lstStyle/>
        <a:p>
          <a:r>
            <a:rPr lang="en-GB" sz="1800" u="none" dirty="0">
              <a:latin typeface="Arial" panose="020B0604020202020204" pitchFamily="34" charset="0"/>
              <a:cs typeface="Arial" panose="020B0604020202020204" pitchFamily="34" charset="0"/>
            </a:rPr>
            <a:t>Collection of participants’ responses via post-intervention.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33AF92F-886C-4D83-A3A2-9C94731F127F}" type="parTrans" cxnId="{5FEB618D-0C01-43D7-8288-66B7E830E1A1}">
      <dgm:prSet/>
      <dgm:spPr/>
      <dgm:t>
        <a:bodyPr/>
        <a:lstStyle/>
        <a:p>
          <a:endParaRPr lang="en-US"/>
        </a:p>
      </dgm:t>
    </dgm:pt>
    <dgm:pt modelId="{448C4F1D-428B-450D-9BB0-659C43B49308}" type="sibTrans" cxnId="{5FEB618D-0C01-43D7-8288-66B7E830E1A1}">
      <dgm:prSet/>
      <dgm:spPr/>
      <dgm:t>
        <a:bodyPr/>
        <a:lstStyle/>
        <a:p>
          <a:endParaRPr lang="en-US"/>
        </a:p>
      </dgm:t>
    </dgm:pt>
    <dgm:pt modelId="{B9B4D28D-1617-41EA-AF76-288F394BAC79}">
      <dgm:prSet phldrT="[Text]" custT="1"/>
      <dgm:spPr/>
      <dgm:t>
        <a:bodyPr/>
        <a:lstStyle/>
        <a:p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Assessment of UK university students' good dietary habits and nutrition intake. 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A4F5FF8-FE1A-4857-89F6-040D9571C9D5}" type="parTrans" cxnId="{A0E83574-354B-46C9-893C-53E66BD79D77}">
      <dgm:prSet/>
      <dgm:spPr/>
      <dgm:t>
        <a:bodyPr/>
        <a:lstStyle/>
        <a:p>
          <a:endParaRPr lang="en-US"/>
        </a:p>
      </dgm:t>
    </dgm:pt>
    <dgm:pt modelId="{CCEE5EB8-C3D1-40AC-BCCC-0B3F8065D8B8}" type="sibTrans" cxnId="{A0E83574-354B-46C9-893C-53E66BD79D77}">
      <dgm:prSet/>
      <dgm:spPr/>
      <dgm:t>
        <a:bodyPr/>
        <a:lstStyle/>
        <a:p>
          <a:endParaRPr lang="en-US"/>
        </a:p>
      </dgm:t>
    </dgm:pt>
    <dgm:pt modelId="{5AD6E2E1-E6B9-4428-A473-7DE9CABECE43}" type="pres">
      <dgm:prSet presAssocID="{B63900B8-8AE0-4F0A-A35C-C43650423C2F}" presName="Name0" presStyleCnt="0">
        <dgm:presLayoutVars>
          <dgm:dir/>
          <dgm:animLvl val="lvl"/>
          <dgm:resizeHandles val="exact"/>
        </dgm:presLayoutVars>
      </dgm:prSet>
      <dgm:spPr/>
    </dgm:pt>
    <dgm:pt modelId="{73113C8C-6513-410A-B483-50769D8C1B3D}" type="pres">
      <dgm:prSet presAssocID="{1D54FC43-3C8C-40D5-8DAD-BCF0CE7BFC0E}" presName="boxAndChildren" presStyleCnt="0"/>
      <dgm:spPr/>
    </dgm:pt>
    <dgm:pt modelId="{47D2920A-C931-462F-8474-8318E68D8D03}" type="pres">
      <dgm:prSet presAssocID="{1D54FC43-3C8C-40D5-8DAD-BCF0CE7BFC0E}" presName="parentTextBox" presStyleLbl="node1" presStyleIdx="0" presStyleCnt="3"/>
      <dgm:spPr/>
    </dgm:pt>
    <dgm:pt modelId="{682D2DAF-7B39-467A-8316-0752CE3071D7}" type="pres">
      <dgm:prSet presAssocID="{1D54FC43-3C8C-40D5-8DAD-BCF0CE7BFC0E}" presName="entireBox" presStyleLbl="node1" presStyleIdx="0" presStyleCnt="3"/>
      <dgm:spPr/>
    </dgm:pt>
    <dgm:pt modelId="{557CA485-1FAD-4C4E-96C6-F023FE1177A6}" type="pres">
      <dgm:prSet presAssocID="{1D54FC43-3C8C-40D5-8DAD-BCF0CE7BFC0E}" presName="descendantBox" presStyleCnt="0"/>
      <dgm:spPr/>
    </dgm:pt>
    <dgm:pt modelId="{DBE421A8-AFB9-42B3-8C5E-7734D7C3A122}" type="pres">
      <dgm:prSet presAssocID="{66C83CB9-8171-4E12-BBFB-2A8AD03C98B0}" presName="childTextBox" presStyleLbl="fgAccFollowNode1" presStyleIdx="0" presStyleCnt="6">
        <dgm:presLayoutVars>
          <dgm:bulletEnabled val="1"/>
        </dgm:presLayoutVars>
      </dgm:prSet>
      <dgm:spPr/>
    </dgm:pt>
    <dgm:pt modelId="{023B0030-F27C-4F90-B2D8-0D2FE4739694}" type="pres">
      <dgm:prSet presAssocID="{B9B4D28D-1617-41EA-AF76-288F394BAC79}" presName="childTextBox" presStyleLbl="fgAccFollowNode1" presStyleIdx="1" presStyleCnt="6">
        <dgm:presLayoutVars>
          <dgm:bulletEnabled val="1"/>
        </dgm:presLayoutVars>
      </dgm:prSet>
      <dgm:spPr/>
    </dgm:pt>
    <dgm:pt modelId="{216189DE-0F8F-4066-B89B-F86D970FAA6A}" type="pres">
      <dgm:prSet presAssocID="{E4B28836-3493-4B55-BF81-EA57B6FC2B8C}" presName="sp" presStyleCnt="0"/>
      <dgm:spPr/>
    </dgm:pt>
    <dgm:pt modelId="{025E9928-8664-4C99-A66A-ECE6DAB2DC23}" type="pres">
      <dgm:prSet presAssocID="{127BDFFF-C226-41F7-A109-DC4AAA0FD14E}" presName="arrowAndChildren" presStyleCnt="0"/>
      <dgm:spPr/>
    </dgm:pt>
    <dgm:pt modelId="{B7DC90EE-233F-4028-B741-A647C9E18166}" type="pres">
      <dgm:prSet presAssocID="{127BDFFF-C226-41F7-A109-DC4AAA0FD14E}" presName="parentTextArrow" presStyleLbl="node1" presStyleIdx="0" presStyleCnt="3"/>
      <dgm:spPr/>
    </dgm:pt>
    <dgm:pt modelId="{A5B85AF2-E304-4B03-B2D7-9D64341EA301}" type="pres">
      <dgm:prSet presAssocID="{127BDFFF-C226-41F7-A109-DC4AAA0FD14E}" presName="arrow" presStyleLbl="node1" presStyleIdx="1" presStyleCnt="3"/>
      <dgm:spPr/>
    </dgm:pt>
    <dgm:pt modelId="{544FBAB2-7A96-41D3-8C39-F256018D2BDD}" type="pres">
      <dgm:prSet presAssocID="{127BDFFF-C226-41F7-A109-DC4AAA0FD14E}" presName="descendantArrow" presStyleCnt="0"/>
      <dgm:spPr/>
    </dgm:pt>
    <dgm:pt modelId="{AC8F7B7A-3345-432B-AF5A-347DFCC7E92B}" type="pres">
      <dgm:prSet presAssocID="{E66570E1-395C-4655-8ADE-B783F0677567}" presName="childTextArrow" presStyleLbl="fgAccFollowNode1" presStyleIdx="2" presStyleCnt="6">
        <dgm:presLayoutVars>
          <dgm:bulletEnabled val="1"/>
        </dgm:presLayoutVars>
      </dgm:prSet>
      <dgm:spPr/>
    </dgm:pt>
    <dgm:pt modelId="{F5D19DB0-0631-4AA7-AE27-E2ECA76A713B}" type="pres">
      <dgm:prSet presAssocID="{1EC37C2A-0A8C-476B-8C91-8C36E3FA1849}" presName="childTextArrow" presStyleLbl="fgAccFollowNode1" presStyleIdx="3" presStyleCnt="6">
        <dgm:presLayoutVars>
          <dgm:bulletEnabled val="1"/>
        </dgm:presLayoutVars>
      </dgm:prSet>
      <dgm:spPr/>
    </dgm:pt>
    <dgm:pt modelId="{4FD8B867-D163-437F-89BA-AB79626CD645}" type="pres">
      <dgm:prSet presAssocID="{6E39878F-4929-4382-9614-80B36E04C6CF}" presName="sp" presStyleCnt="0"/>
      <dgm:spPr/>
    </dgm:pt>
    <dgm:pt modelId="{729FA3AA-2EBF-4CAC-A05E-918A11342C7B}" type="pres">
      <dgm:prSet presAssocID="{8BDB1EFC-74A8-4CA4-8132-1C8F6F9C122E}" presName="arrowAndChildren" presStyleCnt="0"/>
      <dgm:spPr/>
    </dgm:pt>
    <dgm:pt modelId="{0B9C7203-3A0C-4941-845D-5796ECC371BE}" type="pres">
      <dgm:prSet presAssocID="{8BDB1EFC-74A8-4CA4-8132-1C8F6F9C122E}" presName="parentTextArrow" presStyleLbl="node1" presStyleIdx="1" presStyleCnt="3"/>
      <dgm:spPr/>
    </dgm:pt>
    <dgm:pt modelId="{74AB2B4C-9A00-47D9-93C7-068C1CD80300}" type="pres">
      <dgm:prSet presAssocID="{8BDB1EFC-74A8-4CA4-8132-1C8F6F9C122E}" presName="arrow" presStyleLbl="node1" presStyleIdx="2" presStyleCnt="3" custLinFactNeighborX="806" custLinFactNeighborY="-46"/>
      <dgm:spPr/>
    </dgm:pt>
    <dgm:pt modelId="{DE7340B0-32D6-4F12-BC79-DF1E82E55B61}" type="pres">
      <dgm:prSet presAssocID="{8BDB1EFC-74A8-4CA4-8132-1C8F6F9C122E}" presName="descendantArrow" presStyleCnt="0"/>
      <dgm:spPr/>
    </dgm:pt>
    <dgm:pt modelId="{B5B75BC4-5066-4704-9718-5F1CF07329D1}" type="pres">
      <dgm:prSet presAssocID="{73702CCD-B0DF-45BE-979E-70AA2CF8728A}" presName="childTextArrow" presStyleLbl="fgAccFollowNode1" presStyleIdx="4" presStyleCnt="6">
        <dgm:presLayoutVars>
          <dgm:bulletEnabled val="1"/>
        </dgm:presLayoutVars>
      </dgm:prSet>
      <dgm:spPr/>
    </dgm:pt>
    <dgm:pt modelId="{9F735363-E9CB-47BF-853E-B9D4D4B50CA0}" type="pres">
      <dgm:prSet presAssocID="{8052F7C4-9B6D-49F5-9F57-FBF935730A8B}" presName="childTextArrow" presStyleLbl="fgAccFollowNode1" presStyleIdx="5" presStyleCnt="6">
        <dgm:presLayoutVars>
          <dgm:bulletEnabled val="1"/>
        </dgm:presLayoutVars>
      </dgm:prSet>
      <dgm:spPr/>
    </dgm:pt>
  </dgm:ptLst>
  <dgm:cxnLst>
    <dgm:cxn modelId="{395CE605-317E-4E06-B95E-0BC0257F07F6}" srcId="{8BDB1EFC-74A8-4CA4-8132-1C8F6F9C122E}" destId="{73702CCD-B0DF-45BE-979E-70AA2CF8728A}" srcOrd="0" destOrd="0" parTransId="{42EB0621-27F3-4B38-B604-1E6980EEEF5B}" sibTransId="{B3EFDA2E-DDE3-4EA4-826D-5D4AC837F343}"/>
    <dgm:cxn modelId="{EA9A8706-7111-4CAA-A69E-91A943F8C030}" type="presOf" srcId="{E66570E1-395C-4655-8ADE-B783F0677567}" destId="{AC8F7B7A-3345-432B-AF5A-347DFCC7E92B}" srcOrd="0" destOrd="0" presId="urn:microsoft.com/office/officeart/2005/8/layout/process4"/>
    <dgm:cxn modelId="{8F7B2025-35AB-40E8-888F-B627AA6F52AF}" type="presOf" srcId="{8BDB1EFC-74A8-4CA4-8132-1C8F6F9C122E}" destId="{74AB2B4C-9A00-47D9-93C7-068C1CD80300}" srcOrd="1" destOrd="0" presId="urn:microsoft.com/office/officeart/2005/8/layout/process4"/>
    <dgm:cxn modelId="{9EB22B2C-27EA-44A4-B183-F375E28265E8}" type="presOf" srcId="{1D54FC43-3C8C-40D5-8DAD-BCF0CE7BFC0E}" destId="{682D2DAF-7B39-467A-8316-0752CE3071D7}" srcOrd="1" destOrd="0" presId="urn:microsoft.com/office/officeart/2005/8/layout/process4"/>
    <dgm:cxn modelId="{CE8F355F-6BEB-4B65-AC81-7E927EA3AF81}" type="presOf" srcId="{8052F7C4-9B6D-49F5-9F57-FBF935730A8B}" destId="{9F735363-E9CB-47BF-853E-B9D4D4B50CA0}" srcOrd="0" destOrd="0" presId="urn:microsoft.com/office/officeart/2005/8/layout/process4"/>
    <dgm:cxn modelId="{92F9AE4A-1997-417C-A637-92DF6AC938A5}" type="presOf" srcId="{1D54FC43-3C8C-40D5-8DAD-BCF0CE7BFC0E}" destId="{47D2920A-C931-462F-8474-8318E68D8D03}" srcOrd="0" destOrd="0" presId="urn:microsoft.com/office/officeart/2005/8/layout/process4"/>
    <dgm:cxn modelId="{6B1F604B-662B-4C34-B6C3-CA2068C36E8B}" srcId="{B63900B8-8AE0-4F0A-A35C-C43650423C2F}" destId="{8BDB1EFC-74A8-4CA4-8132-1C8F6F9C122E}" srcOrd="0" destOrd="0" parTransId="{4C3A81C9-C4BB-490E-8C61-69E0DE4D88FC}" sibTransId="{6E39878F-4929-4382-9614-80B36E04C6CF}"/>
    <dgm:cxn modelId="{9B2F8E4E-6104-4C4B-893A-4C8EABDFDB23}" type="presOf" srcId="{127BDFFF-C226-41F7-A109-DC4AAA0FD14E}" destId="{A5B85AF2-E304-4B03-B2D7-9D64341EA301}" srcOrd="1" destOrd="0" presId="urn:microsoft.com/office/officeart/2005/8/layout/process4"/>
    <dgm:cxn modelId="{1521EC73-D035-45DC-8F78-5F6C32422063}" type="presOf" srcId="{66C83CB9-8171-4E12-BBFB-2A8AD03C98B0}" destId="{DBE421A8-AFB9-42B3-8C5E-7734D7C3A122}" srcOrd="0" destOrd="0" presId="urn:microsoft.com/office/officeart/2005/8/layout/process4"/>
    <dgm:cxn modelId="{A0E83574-354B-46C9-893C-53E66BD79D77}" srcId="{1D54FC43-3C8C-40D5-8DAD-BCF0CE7BFC0E}" destId="{B9B4D28D-1617-41EA-AF76-288F394BAC79}" srcOrd="1" destOrd="0" parTransId="{2A4F5FF8-FE1A-4857-89F6-040D9571C9D5}" sibTransId="{CCEE5EB8-C3D1-40AC-BCCC-0B3F8065D8B8}"/>
    <dgm:cxn modelId="{6EDF5578-3435-4286-9625-1B56F14F26D0}" type="presOf" srcId="{B63900B8-8AE0-4F0A-A35C-C43650423C2F}" destId="{5AD6E2E1-E6B9-4428-A473-7DE9CABECE43}" srcOrd="0" destOrd="0" presId="urn:microsoft.com/office/officeart/2005/8/layout/process4"/>
    <dgm:cxn modelId="{66D81383-284D-4CF6-933D-CA072EC61114}" srcId="{127BDFFF-C226-41F7-A109-DC4AAA0FD14E}" destId="{1EC37C2A-0A8C-476B-8C91-8C36E3FA1849}" srcOrd="1" destOrd="0" parTransId="{DC344AF3-BC17-4D36-A5FD-60FCDBB6C62B}" sibTransId="{31A2621A-578E-46DE-86CE-159D399CA1CD}"/>
    <dgm:cxn modelId="{B5AAA48A-FA27-49ED-B09E-6823C327B1E5}" srcId="{127BDFFF-C226-41F7-A109-DC4AAA0FD14E}" destId="{E66570E1-395C-4655-8ADE-B783F0677567}" srcOrd="0" destOrd="0" parTransId="{47A0C255-B346-4BE2-B22C-D24BED3AF940}" sibTransId="{704C6A0F-E951-4C62-8DB3-B1186F0B61C8}"/>
    <dgm:cxn modelId="{5FEB618D-0C01-43D7-8288-66B7E830E1A1}" srcId="{1D54FC43-3C8C-40D5-8DAD-BCF0CE7BFC0E}" destId="{66C83CB9-8171-4E12-BBFB-2A8AD03C98B0}" srcOrd="0" destOrd="0" parTransId="{E33AF92F-886C-4D83-A3A2-9C94731F127F}" sibTransId="{448C4F1D-428B-450D-9BB0-659C43B49308}"/>
    <dgm:cxn modelId="{74E1CE8E-FB5F-4C69-9AB0-2747C8E4DDE6}" srcId="{B63900B8-8AE0-4F0A-A35C-C43650423C2F}" destId="{1D54FC43-3C8C-40D5-8DAD-BCF0CE7BFC0E}" srcOrd="2" destOrd="0" parTransId="{30209FA2-8845-4B56-897E-AAB48FEE2968}" sibTransId="{4CA6E3AC-533F-47B0-8308-D80AA416B364}"/>
    <dgm:cxn modelId="{614CB398-6E0B-4BAD-8055-156D632EE2A4}" srcId="{8BDB1EFC-74A8-4CA4-8132-1C8F6F9C122E}" destId="{8052F7C4-9B6D-49F5-9F57-FBF935730A8B}" srcOrd="1" destOrd="0" parTransId="{74E89A1D-796E-4F9E-9E2B-64A304FC8097}" sibTransId="{BF65E3CF-337F-48AF-B49C-2164740B1A5C}"/>
    <dgm:cxn modelId="{106C359B-25FF-47B8-9222-6CBAD3FE502C}" type="presOf" srcId="{127BDFFF-C226-41F7-A109-DC4AAA0FD14E}" destId="{B7DC90EE-233F-4028-B741-A647C9E18166}" srcOrd="0" destOrd="0" presId="urn:microsoft.com/office/officeart/2005/8/layout/process4"/>
    <dgm:cxn modelId="{E6C454BA-B172-47DD-8C60-2B011EA15069}" type="presOf" srcId="{1EC37C2A-0A8C-476B-8C91-8C36E3FA1849}" destId="{F5D19DB0-0631-4AA7-AE27-E2ECA76A713B}" srcOrd="0" destOrd="0" presId="urn:microsoft.com/office/officeart/2005/8/layout/process4"/>
    <dgm:cxn modelId="{5595F8C0-66BE-408C-AFE6-64448EBFBFBE}" type="presOf" srcId="{73702CCD-B0DF-45BE-979E-70AA2CF8728A}" destId="{B5B75BC4-5066-4704-9718-5F1CF07329D1}" srcOrd="0" destOrd="0" presId="urn:microsoft.com/office/officeart/2005/8/layout/process4"/>
    <dgm:cxn modelId="{154DB9DB-B24A-4B13-B415-03FA1C435F91}" srcId="{B63900B8-8AE0-4F0A-A35C-C43650423C2F}" destId="{127BDFFF-C226-41F7-A109-DC4AAA0FD14E}" srcOrd="1" destOrd="0" parTransId="{0090FCA8-6619-408B-9B03-0196B76A2099}" sibTransId="{E4B28836-3493-4B55-BF81-EA57B6FC2B8C}"/>
    <dgm:cxn modelId="{104A13E1-5297-40CA-B609-790E0B067FC5}" type="presOf" srcId="{B9B4D28D-1617-41EA-AF76-288F394BAC79}" destId="{023B0030-F27C-4F90-B2D8-0D2FE4739694}" srcOrd="0" destOrd="0" presId="urn:microsoft.com/office/officeart/2005/8/layout/process4"/>
    <dgm:cxn modelId="{A90100F3-AC3A-496D-A41B-5D7EA3D0138C}" type="presOf" srcId="{8BDB1EFC-74A8-4CA4-8132-1C8F6F9C122E}" destId="{0B9C7203-3A0C-4941-845D-5796ECC371BE}" srcOrd="0" destOrd="0" presId="urn:microsoft.com/office/officeart/2005/8/layout/process4"/>
    <dgm:cxn modelId="{76468BCA-6747-48A7-8CE4-1F26565FD193}" type="presParOf" srcId="{5AD6E2E1-E6B9-4428-A473-7DE9CABECE43}" destId="{73113C8C-6513-410A-B483-50769D8C1B3D}" srcOrd="0" destOrd="0" presId="urn:microsoft.com/office/officeart/2005/8/layout/process4"/>
    <dgm:cxn modelId="{86DA033A-E075-4B70-AE49-2B78DF3B9495}" type="presParOf" srcId="{73113C8C-6513-410A-B483-50769D8C1B3D}" destId="{47D2920A-C931-462F-8474-8318E68D8D03}" srcOrd="0" destOrd="0" presId="urn:microsoft.com/office/officeart/2005/8/layout/process4"/>
    <dgm:cxn modelId="{236FAA92-31CC-4B77-9FB7-DF1FB40CFC19}" type="presParOf" srcId="{73113C8C-6513-410A-B483-50769D8C1B3D}" destId="{682D2DAF-7B39-467A-8316-0752CE3071D7}" srcOrd="1" destOrd="0" presId="urn:microsoft.com/office/officeart/2005/8/layout/process4"/>
    <dgm:cxn modelId="{571A7CC9-1BFE-4767-9525-B86E44F13036}" type="presParOf" srcId="{73113C8C-6513-410A-B483-50769D8C1B3D}" destId="{557CA485-1FAD-4C4E-96C6-F023FE1177A6}" srcOrd="2" destOrd="0" presId="urn:microsoft.com/office/officeart/2005/8/layout/process4"/>
    <dgm:cxn modelId="{A4B8E273-C24E-4465-BE2F-EFA86FA75733}" type="presParOf" srcId="{557CA485-1FAD-4C4E-96C6-F023FE1177A6}" destId="{DBE421A8-AFB9-42B3-8C5E-7734D7C3A122}" srcOrd="0" destOrd="0" presId="urn:microsoft.com/office/officeart/2005/8/layout/process4"/>
    <dgm:cxn modelId="{55036D3D-A4E3-41B6-877F-A8867D783D97}" type="presParOf" srcId="{557CA485-1FAD-4C4E-96C6-F023FE1177A6}" destId="{023B0030-F27C-4F90-B2D8-0D2FE4739694}" srcOrd="1" destOrd="0" presId="urn:microsoft.com/office/officeart/2005/8/layout/process4"/>
    <dgm:cxn modelId="{E98C4F8E-DE5E-4753-A749-A9CA53B88C58}" type="presParOf" srcId="{5AD6E2E1-E6B9-4428-A473-7DE9CABECE43}" destId="{216189DE-0F8F-4066-B89B-F86D970FAA6A}" srcOrd="1" destOrd="0" presId="urn:microsoft.com/office/officeart/2005/8/layout/process4"/>
    <dgm:cxn modelId="{EB7F3A3E-D399-4560-91C5-4B6295411787}" type="presParOf" srcId="{5AD6E2E1-E6B9-4428-A473-7DE9CABECE43}" destId="{025E9928-8664-4C99-A66A-ECE6DAB2DC23}" srcOrd="2" destOrd="0" presId="urn:microsoft.com/office/officeart/2005/8/layout/process4"/>
    <dgm:cxn modelId="{1300037C-CDF0-45AA-8CFA-CCA43008E5D4}" type="presParOf" srcId="{025E9928-8664-4C99-A66A-ECE6DAB2DC23}" destId="{B7DC90EE-233F-4028-B741-A647C9E18166}" srcOrd="0" destOrd="0" presId="urn:microsoft.com/office/officeart/2005/8/layout/process4"/>
    <dgm:cxn modelId="{D965DB6E-D244-4BDA-B478-3885E920EE70}" type="presParOf" srcId="{025E9928-8664-4C99-A66A-ECE6DAB2DC23}" destId="{A5B85AF2-E304-4B03-B2D7-9D64341EA301}" srcOrd="1" destOrd="0" presId="urn:microsoft.com/office/officeart/2005/8/layout/process4"/>
    <dgm:cxn modelId="{0FD0A036-2378-4B7D-A601-960C366C82E7}" type="presParOf" srcId="{025E9928-8664-4C99-A66A-ECE6DAB2DC23}" destId="{544FBAB2-7A96-41D3-8C39-F256018D2BDD}" srcOrd="2" destOrd="0" presId="urn:microsoft.com/office/officeart/2005/8/layout/process4"/>
    <dgm:cxn modelId="{2E3E2B41-0128-407A-8995-D1F15F3E295F}" type="presParOf" srcId="{544FBAB2-7A96-41D3-8C39-F256018D2BDD}" destId="{AC8F7B7A-3345-432B-AF5A-347DFCC7E92B}" srcOrd="0" destOrd="0" presId="urn:microsoft.com/office/officeart/2005/8/layout/process4"/>
    <dgm:cxn modelId="{8A05EF1C-D076-4B98-8FAC-C85997F02AB8}" type="presParOf" srcId="{544FBAB2-7A96-41D3-8C39-F256018D2BDD}" destId="{F5D19DB0-0631-4AA7-AE27-E2ECA76A713B}" srcOrd="1" destOrd="0" presId="urn:microsoft.com/office/officeart/2005/8/layout/process4"/>
    <dgm:cxn modelId="{C8964B46-7376-44F3-BA93-7A714CC38034}" type="presParOf" srcId="{5AD6E2E1-E6B9-4428-A473-7DE9CABECE43}" destId="{4FD8B867-D163-437F-89BA-AB79626CD645}" srcOrd="3" destOrd="0" presId="urn:microsoft.com/office/officeart/2005/8/layout/process4"/>
    <dgm:cxn modelId="{29438B6E-634B-4E25-B5E2-D3D278D7DA62}" type="presParOf" srcId="{5AD6E2E1-E6B9-4428-A473-7DE9CABECE43}" destId="{729FA3AA-2EBF-4CAC-A05E-918A11342C7B}" srcOrd="4" destOrd="0" presId="urn:microsoft.com/office/officeart/2005/8/layout/process4"/>
    <dgm:cxn modelId="{C74C508A-D6A1-4F06-A573-7A5DE471143C}" type="presParOf" srcId="{729FA3AA-2EBF-4CAC-A05E-918A11342C7B}" destId="{0B9C7203-3A0C-4941-845D-5796ECC371BE}" srcOrd="0" destOrd="0" presId="urn:microsoft.com/office/officeart/2005/8/layout/process4"/>
    <dgm:cxn modelId="{7F07F18F-3C02-434A-865D-83A7E71ED13C}" type="presParOf" srcId="{729FA3AA-2EBF-4CAC-A05E-918A11342C7B}" destId="{74AB2B4C-9A00-47D9-93C7-068C1CD80300}" srcOrd="1" destOrd="0" presId="urn:microsoft.com/office/officeart/2005/8/layout/process4"/>
    <dgm:cxn modelId="{31A88324-258D-4555-870B-9F81A79CF9B7}" type="presParOf" srcId="{729FA3AA-2EBF-4CAC-A05E-918A11342C7B}" destId="{DE7340B0-32D6-4F12-BC79-DF1E82E55B61}" srcOrd="2" destOrd="0" presId="urn:microsoft.com/office/officeart/2005/8/layout/process4"/>
    <dgm:cxn modelId="{2F151232-E416-4C86-87F3-FFC5A38C9158}" type="presParOf" srcId="{DE7340B0-32D6-4F12-BC79-DF1E82E55B61}" destId="{B5B75BC4-5066-4704-9718-5F1CF07329D1}" srcOrd="0" destOrd="0" presId="urn:microsoft.com/office/officeart/2005/8/layout/process4"/>
    <dgm:cxn modelId="{16E77B2F-5DE8-4F5A-8A50-554D5A276527}" type="presParOf" srcId="{DE7340B0-32D6-4F12-BC79-DF1E82E55B61}" destId="{9F735363-E9CB-47BF-853E-B9D4D4B50CA0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C0BFBC37-5733-4270-8C7B-9EAF8A86143D}" type="doc">
      <dgm:prSet loTypeId="urn:microsoft.com/office/officeart/2005/8/layout/default" loCatId="list" qsTypeId="urn:microsoft.com/office/officeart/2005/8/quickstyle/simple1#9" qsCatId="simple" csTypeId="urn:microsoft.com/office/officeart/2005/8/colors/colorful4#1" csCatId="colorful" phldr="1"/>
      <dgm:spPr/>
      <dgm:t>
        <a:bodyPr/>
        <a:lstStyle/>
        <a:p>
          <a:endParaRPr lang="en-US"/>
        </a:p>
      </dgm:t>
    </dgm:pt>
    <dgm:pt modelId="{6549797B-553A-4300-996B-BA762252204A}">
      <dgm:prSet phldrT="[Text]"/>
      <dgm:spPr/>
      <dgm:t>
        <a:bodyPr/>
        <a:lstStyle/>
        <a:p>
          <a:r>
            <a:rPr lang="en-GB" u="none" dirty="0">
              <a:latin typeface="Arial" panose="020B0604020202020204" pitchFamily="34" charset="0"/>
              <a:cs typeface="Arial" panose="020B0604020202020204" pitchFamily="34" charset="0"/>
            </a:rPr>
            <a:t>Mitigating capability deficit, the “PeakPerformance” will offer 15 minutes of “Study Fuel” that provides practical knowledge on cooking and boosts self-efficacy.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3F8937-DBD2-4E25-BF37-123058BBA3DF}" type="parTrans" cxnId="{1A490FBE-AF16-41BD-A44E-823AFFCB3132}">
      <dgm:prSet/>
      <dgm:spPr/>
      <dgm:t>
        <a:bodyPr/>
        <a:lstStyle/>
        <a:p>
          <a:endParaRPr lang="en-US"/>
        </a:p>
      </dgm:t>
    </dgm:pt>
    <dgm:pt modelId="{1F6229DD-62CA-4F26-81C7-76C8E3B603C0}" type="sibTrans" cxnId="{1A490FBE-AF16-41BD-A44E-823AFFCB3132}">
      <dgm:prSet/>
      <dgm:spPr/>
      <dgm:t>
        <a:bodyPr/>
        <a:lstStyle/>
        <a:p>
          <a:endParaRPr lang="en-US"/>
        </a:p>
      </dgm:t>
    </dgm:pt>
    <dgm:pt modelId="{5EC88F32-E835-42BA-9C90-4E8414AD28E4}">
      <dgm:prSet phldrT="[Text]"/>
      <dgm:spPr/>
      <dgm:t>
        <a:bodyPr/>
        <a:lstStyle/>
        <a:p>
          <a:r>
            <a:rPr lang="en-GB" u="none" dirty="0">
              <a:latin typeface="Arial" panose="020B0604020202020204" pitchFamily="34" charset="0"/>
              <a:cs typeface="Arial" panose="020B0604020202020204" pitchFamily="34" charset="0"/>
            </a:rPr>
            <a:t>To grab academic opportunities and minimise time barriers, the campaign will introduce its shopping navigation and stimulation audit.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B5F7A6-7CBE-4897-A531-079B2244C6E7}" type="parTrans" cxnId="{B0E0176A-9D7E-4FDD-A0E3-3BC44AF1E64F}">
      <dgm:prSet/>
      <dgm:spPr/>
      <dgm:t>
        <a:bodyPr/>
        <a:lstStyle/>
        <a:p>
          <a:endParaRPr lang="en-US"/>
        </a:p>
      </dgm:t>
    </dgm:pt>
    <dgm:pt modelId="{4F315F81-B779-4BB7-A048-6DF50A0071A2}" type="sibTrans" cxnId="{B0E0176A-9D7E-4FDD-A0E3-3BC44AF1E64F}">
      <dgm:prSet/>
      <dgm:spPr/>
      <dgm:t>
        <a:bodyPr/>
        <a:lstStyle/>
        <a:p>
          <a:endParaRPr lang="en-US"/>
        </a:p>
      </dgm:t>
    </dgm:pt>
    <dgm:pt modelId="{E87A9850-85B2-46FF-BDC0-CF23F7C348AA}">
      <dgm:prSet phldrT="[Text]"/>
      <dgm:spPr/>
      <dgm:t>
        <a:bodyPr/>
        <a:lstStyle/>
        <a:p>
          <a:r>
            <a:rPr lang="en-GB" u="none" dirty="0">
              <a:latin typeface="Arial" panose="020B0604020202020204" pitchFamily="34" charset="0"/>
              <a:cs typeface="Arial" panose="020B0604020202020204" pitchFamily="34" charset="0"/>
            </a:rPr>
            <a:t>Addressing optimism bias and perceived susceptibility, it will consider the quick meal preparation process that eliminates brain fog and reduces stress.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C2ECF6-91B5-4542-918E-0D8BB437E455}" type="parTrans" cxnId="{BD6462AD-986B-483E-8B98-9EB5BCC1A49F}">
      <dgm:prSet/>
      <dgm:spPr/>
      <dgm:t>
        <a:bodyPr/>
        <a:lstStyle/>
        <a:p>
          <a:endParaRPr lang="en-US"/>
        </a:p>
      </dgm:t>
    </dgm:pt>
    <dgm:pt modelId="{844CCC84-3863-428B-89F1-98635CAAD6B3}" type="sibTrans" cxnId="{BD6462AD-986B-483E-8B98-9EB5BCC1A49F}">
      <dgm:prSet/>
      <dgm:spPr/>
      <dgm:t>
        <a:bodyPr/>
        <a:lstStyle/>
        <a:p>
          <a:endParaRPr lang="en-US"/>
        </a:p>
      </dgm:t>
    </dgm:pt>
    <dgm:pt modelId="{0FA1A88C-023B-416C-BFB1-7F87FE55D414}">
      <dgm:prSet phldrT="[Text]"/>
      <dgm:spPr/>
      <dgm:t>
        <a:bodyPr/>
        <a:lstStyle/>
        <a:p>
          <a:r>
            <a:rPr lang="en-GB" u="none" dirty="0">
              <a:latin typeface="Arial" panose="020B0604020202020204" pitchFamily="34" charset="0"/>
              <a:cs typeface="Arial" panose="020B0604020202020204" pitchFamily="34" charset="0"/>
            </a:rPr>
            <a:t>Moreover, habit consolidation will be the appropriate solution to normalise structured eating habits and lead to a healthy lifestyle.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D47647-588B-4CE5-94DC-4A507A2F4D28}" type="parTrans" cxnId="{23CABC56-F15A-49CB-961B-BF590623FAA4}">
      <dgm:prSet/>
      <dgm:spPr/>
      <dgm:t>
        <a:bodyPr/>
        <a:lstStyle/>
        <a:p>
          <a:endParaRPr lang="en-US"/>
        </a:p>
      </dgm:t>
    </dgm:pt>
    <dgm:pt modelId="{4D0536E6-FB06-4A62-BF2B-2E7FBB8E1C9F}" type="sibTrans" cxnId="{23CABC56-F15A-49CB-961B-BF590623FAA4}">
      <dgm:prSet/>
      <dgm:spPr/>
      <dgm:t>
        <a:bodyPr/>
        <a:lstStyle/>
        <a:p>
          <a:endParaRPr lang="en-US"/>
        </a:p>
      </dgm:t>
    </dgm:pt>
    <dgm:pt modelId="{53BBC621-B2F8-42E8-AA3C-1F9191D9EDDA}" type="pres">
      <dgm:prSet presAssocID="{C0BFBC37-5733-4270-8C7B-9EAF8A86143D}" presName="diagram" presStyleCnt="0">
        <dgm:presLayoutVars>
          <dgm:dir/>
          <dgm:resizeHandles val="exact"/>
        </dgm:presLayoutVars>
      </dgm:prSet>
      <dgm:spPr/>
    </dgm:pt>
    <dgm:pt modelId="{A0819141-BE23-4775-A9D6-45525DF86978}" type="pres">
      <dgm:prSet presAssocID="{6549797B-553A-4300-996B-BA762252204A}" presName="node" presStyleLbl="node1" presStyleIdx="0" presStyleCnt="4">
        <dgm:presLayoutVars>
          <dgm:bulletEnabled val="1"/>
        </dgm:presLayoutVars>
      </dgm:prSet>
      <dgm:spPr/>
    </dgm:pt>
    <dgm:pt modelId="{FC82AD8C-5736-45E2-BB8E-A9D78A1D12EB}" type="pres">
      <dgm:prSet presAssocID="{1F6229DD-62CA-4F26-81C7-76C8E3B603C0}" presName="sibTrans" presStyleCnt="0"/>
      <dgm:spPr/>
    </dgm:pt>
    <dgm:pt modelId="{753ABF5C-31A1-4BC0-BA1E-1BFCA935FA5B}" type="pres">
      <dgm:prSet presAssocID="{5EC88F32-E835-42BA-9C90-4E8414AD28E4}" presName="node" presStyleLbl="node1" presStyleIdx="1" presStyleCnt="4">
        <dgm:presLayoutVars>
          <dgm:bulletEnabled val="1"/>
        </dgm:presLayoutVars>
      </dgm:prSet>
      <dgm:spPr/>
    </dgm:pt>
    <dgm:pt modelId="{85D8E9F1-BD1B-4CB5-A3C9-32E2E403167F}" type="pres">
      <dgm:prSet presAssocID="{4F315F81-B779-4BB7-A048-6DF50A0071A2}" presName="sibTrans" presStyleCnt="0"/>
      <dgm:spPr/>
    </dgm:pt>
    <dgm:pt modelId="{4F74D47C-EC2B-4964-891E-A03689827733}" type="pres">
      <dgm:prSet presAssocID="{E87A9850-85B2-46FF-BDC0-CF23F7C348AA}" presName="node" presStyleLbl="node1" presStyleIdx="2" presStyleCnt="4">
        <dgm:presLayoutVars>
          <dgm:bulletEnabled val="1"/>
        </dgm:presLayoutVars>
      </dgm:prSet>
      <dgm:spPr/>
    </dgm:pt>
    <dgm:pt modelId="{BE48C509-962B-4523-ACC5-B1FF48CD5134}" type="pres">
      <dgm:prSet presAssocID="{844CCC84-3863-428B-89F1-98635CAAD6B3}" presName="sibTrans" presStyleCnt="0"/>
      <dgm:spPr/>
    </dgm:pt>
    <dgm:pt modelId="{1A2F8D2A-C3BF-47AD-9D74-49B333E20860}" type="pres">
      <dgm:prSet presAssocID="{0FA1A88C-023B-416C-BFB1-7F87FE55D414}" presName="node" presStyleLbl="node1" presStyleIdx="3" presStyleCnt="4">
        <dgm:presLayoutVars>
          <dgm:bulletEnabled val="1"/>
        </dgm:presLayoutVars>
      </dgm:prSet>
      <dgm:spPr/>
    </dgm:pt>
  </dgm:ptLst>
  <dgm:cxnLst>
    <dgm:cxn modelId="{B69D3E17-3134-444E-A397-8C57BA2133EA}" type="presOf" srcId="{0FA1A88C-023B-416C-BFB1-7F87FE55D414}" destId="{1A2F8D2A-C3BF-47AD-9D74-49B333E20860}" srcOrd="0" destOrd="0" presId="urn:microsoft.com/office/officeart/2005/8/layout/default"/>
    <dgm:cxn modelId="{330E5E3D-4525-4706-8AE1-9330FEAFF6EA}" type="presOf" srcId="{6549797B-553A-4300-996B-BA762252204A}" destId="{A0819141-BE23-4775-A9D6-45525DF86978}" srcOrd="0" destOrd="0" presId="urn:microsoft.com/office/officeart/2005/8/layout/default"/>
    <dgm:cxn modelId="{84A8EE48-827C-4A04-BE03-F73DE7E2307D}" type="presOf" srcId="{E87A9850-85B2-46FF-BDC0-CF23F7C348AA}" destId="{4F74D47C-EC2B-4964-891E-A03689827733}" srcOrd="0" destOrd="0" presId="urn:microsoft.com/office/officeart/2005/8/layout/default"/>
    <dgm:cxn modelId="{B0E0176A-9D7E-4FDD-A0E3-3BC44AF1E64F}" srcId="{C0BFBC37-5733-4270-8C7B-9EAF8A86143D}" destId="{5EC88F32-E835-42BA-9C90-4E8414AD28E4}" srcOrd="1" destOrd="0" parTransId="{47B5F7A6-7CBE-4897-A531-079B2244C6E7}" sibTransId="{4F315F81-B779-4BB7-A048-6DF50A0071A2}"/>
    <dgm:cxn modelId="{23CABC56-F15A-49CB-961B-BF590623FAA4}" srcId="{C0BFBC37-5733-4270-8C7B-9EAF8A86143D}" destId="{0FA1A88C-023B-416C-BFB1-7F87FE55D414}" srcOrd="3" destOrd="0" parTransId="{0ED47647-588B-4CE5-94DC-4A507A2F4D28}" sibTransId="{4D0536E6-FB06-4A62-BF2B-2E7FBB8E1C9F}"/>
    <dgm:cxn modelId="{BD6462AD-986B-483E-8B98-9EB5BCC1A49F}" srcId="{C0BFBC37-5733-4270-8C7B-9EAF8A86143D}" destId="{E87A9850-85B2-46FF-BDC0-CF23F7C348AA}" srcOrd="2" destOrd="0" parTransId="{C3C2ECF6-91B5-4542-918E-0D8BB437E455}" sibTransId="{844CCC84-3863-428B-89F1-98635CAAD6B3}"/>
    <dgm:cxn modelId="{7DA754B1-3D54-48A4-B3E3-0FFAA44AB074}" type="presOf" srcId="{C0BFBC37-5733-4270-8C7B-9EAF8A86143D}" destId="{53BBC621-B2F8-42E8-AA3C-1F9191D9EDDA}" srcOrd="0" destOrd="0" presId="urn:microsoft.com/office/officeart/2005/8/layout/default"/>
    <dgm:cxn modelId="{1A490FBE-AF16-41BD-A44E-823AFFCB3132}" srcId="{C0BFBC37-5733-4270-8C7B-9EAF8A86143D}" destId="{6549797B-553A-4300-996B-BA762252204A}" srcOrd="0" destOrd="0" parTransId="{943F8937-DBD2-4E25-BF37-123058BBA3DF}" sibTransId="{1F6229DD-62CA-4F26-81C7-76C8E3B603C0}"/>
    <dgm:cxn modelId="{ED2FCAD9-A6B2-4C18-8EC9-126102EA1C00}" type="presOf" srcId="{5EC88F32-E835-42BA-9C90-4E8414AD28E4}" destId="{753ABF5C-31A1-4BC0-BA1E-1BFCA935FA5B}" srcOrd="0" destOrd="0" presId="urn:microsoft.com/office/officeart/2005/8/layout/default"/>
    <dgm:cxn modelId="{BA3F94C2-6672-4DE6-BB26-E67E59771FF0}" type="presParOf" srcId="{53BBC621-B2F8-42E8-AA3C-1F9191D9EDDA}" destId="{A0819141-BE23-4775-A9D6-45525DF86978}" srcOrd="0" destOrd="0" presId="urn:microsoft.com/office/officeart/2005/8/layout/default"/>
    <dgm:cxn modelId="{E330B1E1-0B74-4F3D-A899-E8ACBE606C09}" type="presParOf" srcId="{53BBC621-B2F8-42E8-AA3C-1F9191D9EDDA}" destId="{FC82AD8C-5736-45E2-BB8E-A9D78A1D12EB}" srcOrd="1" destOrd="0" presId="urn:microsoft.com/office/officeart/2005/8/layout/default"/>
    <dgm:cxn modelId="{76630C6F-C677-4B82-9C5A-3225F40774B1}" type="presParOf" srcId="{53BBC621-B2F8-42E8-AA3C-1F9191D9EDDA}" destId="{753ABF5C-31A1-4BC0-BA1E-1BFCA935FA5B}" srcOrd="2" destOrd="0" presId="urn:microsoft.com/office/officeart/2005/8/layout/default"/>
    <dgm:cxn modelId="{47F66B53-9CF2-42FC-908B-D4AE65CDEE21}" type="presParOf" srcId="{53BBC621-B2F8-42E8-AA3C-1F9191D9EDDA}" destId="{85D8E9F1-BD1B-4CB5-A3C9-32E2E403167F}" srcOrd="3" destOrd="0" presId="urn:microsoft.com/office/officeart/2005/8/layout/default"/>
    <dgm:cxn modelId="{FCD80B65-49B2-49BF-8FD8-0111C609C7F7}" type="presParOf" srcId="{53BBC621-B2F8-42E8-AA3C-1F9191D9EDDA}" destId="{4F74D47C-EC2B-4964-891E-A03689827733}" srcOrd="4" destOrd="0" presId="urn:microsoft.com/office/officeart/2005/8/layout/default"/>
    <dgm:cxn modelId="{61AB1403-FD96-4F7D-B195-1F073774865F}" type="presParOf" srcId="{53BBC621-B2F8-42E8-AA3C-1F9191D9EDDA}" destId="{BE48C509-962B-4523-ACC5-B1FF48CD5134}" srcOrd="5" destOrd="0" presId="urn:microsoft.com/office/officeart/2005/8/layout/default"/>
    <dgm:cxn modelId="{27CFD501-A614-4C0B-84BF-B7609B30E767}" type="presParOf" srcId="{53BBC621-B2F8-42E8-AA3C-1F9191D9EDDA}" destId="{1A2F8D2A-C3BF-47AD-9D74-49B333E20860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60A407-D7C1-46E3-8739-AF51BB05951F}">
      <dsp:nvSpPr>
        <dsp:cNvPr id="0" name=""/>
        <dsp:cNvSpPr/>
      </dsp:nvSpPr>
      <dsp:spPr>
        <a:xfrm>
          <a:off x="0" y="550069"/>
          <a:ext cx="5645424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B27AAE-355D-40E0-978F-BD9AC301EAD4}">
      <dsp:nvSpPr>
        <dsp:cNvPr id="0" name=""/>
        <dsp:cNvSpPr/>
      </dsp:nvSpPr>
      <dsp:spPr>
        <a:xfrm>
          <a:off x="282271" y="62989"/>
          <a:ext cx="3951797" cy="9741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69" tIns="0" rIns="149369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u="none" kern="1200" dirty="0">
              <a:latin typeface="Arial" panose="020B0604020202020204" pitchFamily="34" charset="0"/>
              <a:cs typeface="Arial" panose="020B0604020202020204" pitchFamily="34" charset="0"/>
            </a:rPr>
            <a:t>Malnutrition causes bone density deficits and impaired intellectual development (BAPEN, 2026).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9826" y="110544"/>
        <a:ext cx="3856687" cy="879050"/>
      </dsp:txXfrm>
    </dsp:sp>
    <dsp:sp modelId="{0922F56E-9FBA-415C-A7F8-8F7E69C8EE70}">
      <dsp:nvSpPr>
        <dsp:cNvPr id="0" name=""/>
        <dsp:cNvSpPr/>
      </dsp:nvSpPr>
      <dsp:spPr>
        <a:xfrm>
          <a:off x="0" y="2046949"/>
          <a:ext cx="5645424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-419932"/>
              <a:satOff val="22824"/>
              <a:lumOff val="-42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D49B27-6089-4717-A4AF-10A662433722}">
      <dsp:nvSpPr>
        <dsp:cNvPr id="0" name=""/>
        <dsp:cNvSpPr/>
      </dsp:nvSpPr>
      <dsp:spPr>
        <a:xfrm>
          <a:off x="282271" y="1559869"/>
          <a:ext cx="3951797" cy="974160"/>
        </a:xfrm>
        <a:prstGeom prst="roundRect">
          <a:avLst/>
        </a:prstGeom>
        <a:solidFill>
          <a:schemeClr val="accent5">
            <a:hueOff val="-419932"/>
            <a:satOff val="22824"/>
            <a:lumOff val="-421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69" tIns="0" rIns="149369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u="none" kern="1200" dirty="0">
              <a:latin typeface="Arial" panose="020B0604020202020204" pitchFamily="34" charset="0"/>
              <a:cs typeface="Arial" panose="020B0604020202020204" pitchFamily="34" charset="0"/>
            </a:rPr>
            <a:t>Poor nutritional habits increase the risk of obesity which leads to the development of non-communicable diseases (Roberts et al., 2025). 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9826" y="1607424"/>
        <a:ext cx="3856687" cy="879050"/>
      </dsp:txXfrm>
    </dsp:sp>
    <dsp:sp modelId="{A19A58EE-686C-4574-9A13-431326494D24}">
      <dsp:nvSpPr>
        <dsp:cNvPr id="0" name=""/>
        <dsp:cNvSpPr/>
      </dsp:nvSpPr>
      <dsp:spPr>
        <a:xfrm>
          <a:off x="0" y="3543829"/>
          <a:ext cx="5645424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-839865"/>
              <a:satOff val="45647"/>
              <a:lumOff val="-843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72A8EE-4BFB-40A9-9561-7A7E464592F7}">
      <dsp:nvSpPr>
        <dsp:cNvPr id="0" name=""/>
        <dsp:cNvSpPr/>
      </dsp:nvSpPr>
      <dsp:spPr>
        <a:xfrm>
          <a:off x="282271" y="3056749"/>
          <a:ext cx="3951797" cy="974160"/>
        </a:xfrm>
        <a:prstGeom prst="roundRect">
          <a:avLst/>
        </a:prstGeom>
        <a:solidFill>
          <a:schemeClr val="accent5">
            <a:hueOff val="-839865"/>
            <a:satOff val="45647"/>
            <a:lumOff val="-843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69" tIns="0" rIns="149369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u="none" kern="1200">
              <a:latin typeface="Arial" panose="020B0604020202020204" pitchFamily="34" charset="0"/>
              <a:cs typeface="Arial" panose="020B0604020202020204" pitchFamily="34" charset="0"/>
            </a:rPr>
            <a:t>Around 52% of university students in England confront substantial weight gain (Savage et al., 2024).</a:t>
          </a:r>
          <a:endParaRPr lang="en-US" sz="18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9826" y="3104304"/>
        <a:ext cx="3856687" cy="8790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6D1DEE-1ECE-4E75-A181-2E0726C7BA86}">
      <dsp:nvSpPr>
        <dsp:cNvPr id="0" name=""/>
        <dsp:cNvSpPr/>
      </dsp:nvSpPr>
      <dsp:spPr>
        <a:xfrm>
          <a:off x="534460" y="11481"/>
          <a:ext cx="10208678" cy="1486772"/>
        </a:xfrm>
        <a:prstGeom prst="rightArrow">
          <a:avLst>
            <a:gd name="adj1" fmla="val 5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254000" bIns="236025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Specific Aim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4460" y="383174"/>
        <a:ext cx="9836985" cy="743386"/>
      </dsp:txXfrm>
    </dsp:sp>
    <dsp:sp modelId="{2609355E-B4BD-44BD-AFD3-9102E47460F2}">
      <dsp:nvSpPr>
        <dsp:cNvPr id="0" name=""/>
        <dsp:cNvSpPr/>
      </dsp:nvSpPr>
      <dsp:spPr>
        <a:xfrm>
          <a:off x="534460" y="1157997"/>
          <a:ext cx="3144272" cy="28640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just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To improve university students’ practical understanding related to micronutrient density and upskill knowledge of budget-friendly meal preparation by 65% within an 8-week period.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4460" y="1157997"/>
        <a:ext cx="3144272" cy="2864071"/>
      </dsp:txXfrm>
    </dsp:sp>
    <dsp:sp modelId="{DCF1C309-63F7-4179-A995-6B91AEA96212}">
      <dsp:nvSpPr>
        <dsp:cNvPr id="0" name=""/>
        <dsp:cNvSpPr/>
      </dsp:nvSpPr>
      <dsp:spPr>
        <a:xfrm>
          <a:off x="3678733" y="507072"/>
          <a:ext cx="7064405" cy="1486772"/>
        </a:xfrm>
        <a:prstGeom prst="rightArrow">
          <a:avLst>
            <a:gd name="adj1" fmla="val 50000"/>
            <a:gd name="adj2" fmla="val 50000"/>
          </a:avLst>
        </a:prstGeom>
        <a:solidFill>
          <a:schemeClr val="accent5">
            <a:hueOff val="-419932"/>
            <a:satOff val="22824"/>
            <a:lumOff val="-421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254000" bIns="236025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Measurable Indicators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78733" y="878765"/>
        <a:ext cx="6692712" cy="743386"/>
      </dsp:txXfrm>
    </dsp:sp>
    <dsp:sp modelId="{646FB687-1FB7-44E5-AB22-22DCC583A1BE}">
      <dsp:nvSpPr>
        <dsp:cNvPr id="0" name=""/>
        <dsp:cNvSpPr/>
      </dsp:nvSpPr>
      <dsp:spPr>
        <a:xfrm>
          <a:off x="3678733" y="1653588"/>
          <a:ext cx="3144272" cy="28640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-419932"/>
              <a:satOff val="22824"/>
              <a:lumOff val="-42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just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Pre and post-intervention knowledge assessment scores will measure the outcome.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78733" y="1653588"/>
        <a:ext cx="3144272" cy="2864071"/>
      </dsp:txXfrm>
    </dsp:sp>
    <dsp:sp modelId="{4D6C6586-2E11-463C-B2DA-CA7A83FEF6CA}">
      <dsp:nvSpPr>
        <dsp:cNvPr id="0" name=""/>
        <dsp:cNvSpPr/>
      </dsp:nvSpPr>
      <dsp:spPr>
        <a:xfrm>
          <a:off x="6823006" y="1002663"/>
          <a:ext cx="3920132" cy="1486772"/>
        </a:xfrm>
        <a:prstGeom prst="rightArrow">
          <a:avLst>
            <a:gd name="adj1" fmla="val 50000"/>
            <a:gd name="adj2" fmla="val 50000"/>
          </a:avLst>
        </a:prstGeom>
        <a:solidFill>
          <a:schemeClr val="accent5">
            <a:hueOff val="-839865"/>
            <a:satOff val="45647"/>
            <a:lumOff val="-843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254000" bIns="236025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Benefit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823006" y="1374356"/>
        <a:ext cx="3548439" cy="743386"/>
      </dsp:txXfrm>
    </dsp:sp>
    <dsp:sp modelId="{8C28CF11-A030-4F04-94D4-A5FB44983233}">
      <dsp:nvSpPr>
        <dsp:cNvPr id="0" name=""/>
        <dsp:cNvSpPr/>
      </dsp:nvSpPr>
      <dsp:spPr>
        <a:xfrm>
          <a:off x="6823006" y="2149179"/>
          <a:ext cx="3144272" cy="282215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-839865"/>
              <a:satOff val="45647"/>
              <a:lumOff val="-843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just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It will help to bridge the UK university students’ nutritional knowledge and practical gap.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823006" y="2149179"/>
        <a:ext cx="3144272" cy="282215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6D1DEE-1ECE-4E75-A181-2E0726C7BA86}">
      <dsp:nvSpPr>
        <dsp:cNvPr id="0" name=""/>
        <dsp:cNvSpPr/>
      </dsp:nvSpPr>
      <dsp:spPr>
        <a:xfrm>
          <a:off x="627225" y="11481"/>
          <a:ext cx="10208678" cy="1486772"/>
        </a:xfrm>
        <a:prstGeom prst="rightArrow">
          <a:avLst>
            <a:gd name="adj1" fmla="val 5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254000" bIns="236025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Specific Aim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27225" y="383174"/>
        <a:ext cx="9836985" cy="743386"/>
      </dsp:txXfrm>
    </dsp:sp>
    <dsp:sp modelId="{2609355E-B4BD-44BD-AFD3-9102E47460F2}">
      <dsp:nvSpPr>
        <dsp:cNvPr id="0" name=""/>
        <dsp:cNvSpPr/>
      </dsp:nvSpPr>
      <dsp:spPr>
        <a:xfrm>
          <a:off x="627225" y="939369"/>
          <a:ext cx="3144272" cy="330132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just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To reduce at least 50% of sugar-dense snack habits and fast-food consumption with whole-food alternatives and sustained energy by an 8 weeks’ campaign intervention.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27225" y="939369"/>
        <a:ext cx="3144272" cy="3301329"/>
      </dsp:txXfrm>
    </dsp:sp>
    <dsp:sp modelId="{DCF1C309-63F7-4179-A995-6B91AEA96212}">
      <dsp:nvSpPr>
        <dsp:cNvPr id="0" name=""/>
        <dsp:cNvSpPr/>
      </dsp:nvSpPr>
      <dsp:spPr>
        <a:xfrm>
          <a:off x="3771498" y="507072"/>
          <a:ext cx="7064405" cy="1486772"/>
        </a:xfrm>
        <a:prstGeom prst="rightArrow">
          <a:avLst>
            <a:gd name="adj1" fmla="val 50000"/>
            <a:gd name="adj2" fmla="val 50000"/>
          </a:avLst>
        </a:prstGeom>
        <a:solidFill>
          <a:schemeClr val="accent5">
            <a:hueOff val="-419932"/>
            <a:satOff val="22824"/>
            <a:lumOff val="-421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254000" bIns="236025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Measurable Indicators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71498" y="878765"/>
        <a:ext cx="6692712" cy="743386"/>
      </dsp:txXfrm>
    </dsp:sp>
    <dsp:sp modelId="{646FB687-1FB7-44E5-AB22-22DCC583A1BE}">
      <dsp:nvSpPr>
        <dsp:cNvPr id="0" name=""/>
        <dsp:cNvSpPr/>
      </dsp:nvSpPr>
      <dsp:spPr>
        <a:xfrm>
          <a:off x="3771498" y="1653588"/>
          <a:ext cx="3144272" cy="28640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-419932"/>
              <a:satOff val="22824"/>
              <a:lumOff val="-42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just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Reduction in self-reported weekly sugary snack frequency and energy drink consumption. 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71498" y="1653588"/>
        <a:ext cx="3144272" cy="2864071"/>
      </dsp:txXfrm>
    </dsp:sp>
    <dsp:sp modelId="{4D6C6586-2E11-463C-B2DA-CA7A83FEF6CA}">
      <dsp:nvSpPr>
        <dsp:cNvPr id="0" name=""/>
        <dsp:cNvSpPr/>
      </dsp:nvSpPr>
      <dsp:spPr>
        <a:xfrm>
          <a:off x="6915771" y="1002663"/>
          <a:ext cx="3920132" cy="1486772"/>
        </a:xfrm>
        <a:prstGeom prst="rightArrow">
          <a:avLst>
            <a:gd name="adj1" fmla="val 50000"/>
            <a:gd name="adj2" fmla="val 50000"/>
          </a:avLst>
        </a:prstGeom>
        <a:solidFill>
          <a:schemeClr val="accent5">
            <a:hueOff val="-839865"/>
            <a:satOff val="45647"/>
            <a:lumOff val="-843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254000" bIns="236025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Benefit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15771" y="1374356"/>
        <a:ext cx="3548439" cy="743386"/>
      </dsp:txXfrm>
    </dsp:sp>
    <dsp:sp modelId="{8C28CF11-A030-4F04-94D4-A5FB44983233}">
      <dsp:nvSpPr>
        <dsp:cNvPr id="0" name=""/>
        <dsp:cNvSpPr/>
      </dsp:nvSpPr>
      <dsp:spPr>
        <a:xfrm>
          <a:off x="6915771" y="2149179"/>
          <a:ext cx="3144272" cy="282215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-839865"/>
              <a:satOff val="45647"/>
              <a:lumOff val="-843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just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It will stabilise the </a:t>
          </a:r>
          <a:r>
            <a:rPr lang="en-GB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Glycemic</a:t>
          </a: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 Index (GI) which boosts cognitive function in adults (</a:t>
          </a:r>
          <a:r>
            <a:rPr lang="en-GB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Philippou</a:t>
          </a: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 et al., 2019). 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15771" y="2149179"/>
        <a:ext cx="3144272" cy="282215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6D1DEE-1ECE-4E75-A181-2E0726C7BA86}">
      <dsp:nvSpPr>
        <dsp:cNvPr id="0" name=""/>
        <dsp:cNvSpPr/>
      </dsp:nvSpPr>
      <dsp:spPr>
        <a:xfrm>
          <a:off x="560965" y="11481"/>
          <a:ext cx="10208678" cy="1486772"/>
        </a:xfrm>
        <a:prstGeom prst="rightArrow">
          <a:avLst>
            <a:gd name="adj1" fmla="val 5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254000" bIns="236025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Specific Aim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60965" y="383174"/>
        <a:ext cx="9836985" cy="743386"/>
      </dsp:txXfrm>
    </dsp:sp>
    <dsp:sp modelId="{2609355E-B4BD-44BD-AFD3-9102E47460F2}">
      <dsp:nvSpPr>
        <dsp:cNvPr id="0" name=""/>
        <dsp:cNvSpPr/>
      </dsp:nvSpPr>
      <dsp:spPr>
        <a:xfrm>
          <a:off x="560965" y="1157997"/>
          <a:ext cx="3144272" cy="28640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just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To increase 80% of students’ participation in practical 15-minutes batch-cooking strategies which prep sustained meals within time.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60965" y="1157997"/>
        <a:ext cx="3144272" cy="2864071"/>
      </dsp:txXfrm>
    </dsp:sp>
    <dsp:sp modelId="{DCF1C309-63F7-4179-A995-6B91AEA96212}">
      <dsp:nvSpPr>
        <dsp:cNvPr id="0" name=""/>
        <dsp:cNvSpPr/>
      </dsp:nvSpPr>
      <dsp:spPr>
        <a:xfrm>
          <a:off x="3705238" y="507072"/>
          <a:ext cx="7064405" cy="1486772"/>
        </a:xfrm>
        <a:prstGeom prst="rightArrow">
          <a:avLst>
            <a:gd name="adj1" fmla="val 50000"/>
            <a:gd name="adj2" fmla="val 50000"/>
          </a:avLst>
        </a:prstGeom>
        <a:solidFill>
          <a:schemeClr val="accent5">
            <a:hueOff val="-419932"/>
            <a:satOff val="22824"/>
            <a:lumOff val="-421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254000" bIns="236025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Measurable Indicators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05238" y="878765"/>
        <a:ext cx="6692712" cy="743386"/>
      </dsp:txXfrm>
    </dsp:sp>
    <dsp:sp modelId="{646FB687-1FB7-44E5-AB22-22DCC583A1BE}">
      <dsp:nvSpPr>
        <dsp:cNvPr id="0" name=""/>
        <dsp:cNvSpPr/>
      </dsp:nvSpPr>
      <dsp:spPr>
        <a:xfrm>
          <a:off x="3705238" y="1653588"/>
          <a:ext cx="3144272" cy="28640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-419932"/>
              <a:satOff val="22824"/>
              <a:lumOff val="-42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just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Usage of meal-prep tracking logs on a weekly basis and analysis of self-assessment on post-programme on nutritional cooking habits. 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05238" y="1653588"/>
        <a:ext cx="3144272" cy="2864071"/>
      </dsp:txXfrm>
    </dsp:sp>
    <dsp:sp modelId="{4D6C6586-2E11-463C-B2DA-CA7A83FEF6CA}">
      <dsp:nvSpPr>
        <dsp:cNvPr id="0" name=""/>
        <dsp:cNvSpPr/>
      </dsp:nvSpPr>
      <dsp:spPr>
        <a:xfrm>
          <a:off x="6849511" y="1002663"/>
          <a:ext cx="3920132" cy="1486772"/>
        </a:xfrm>
        <a:prstGeom prst="rightArrow">
          <a:avLst>
            <a:gd name="adj1" fmla="val 50000"/>
            <a:gd name="adj2" fmla="val 50000"/>
          </a:avLst>
        </a:prstGeom>
        <a:solidFill>
          <a:schemeClr val="accent5">
            <a:hueOff val="-839865"/>
            <a:satOff val="45647"/>
            <a:lumOff val="-843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254000" bIns="236025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Benefit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849511" y="1374356"/>
        <a:ext cx="3548439" cy="743386"/>
      </dsp:txXfrm>
    </dsp:sp>
    <dsp:sp modelId="{8C28CF11-A030-4F04-94D4-A5FB44983233}">
      <dsp:nvSpPr>
        <dsp:cNvPr id="0" name=""/>
        <dsp:cNvSpPr/>
      </dsp:nvSpPr>
      <dsp:spPr>
        <a:xfrm>
          <a:off x="6849511" y="2149179"/>
          <a:ext cx="3144272" cy="282215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-839865"/>
              <a:satOff val="45647"/>
              <a:lumOff val="-843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just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It will increase time efficiency and ensure the accessibility of a balanced meal at home.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849511" y="2149179"/>
        <a:ext cx="3144272" cy="282215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216FF0-6E4C-4E22-96A2-285CB0CCC417}">
      <dsp:nvSpPr>
        <dsp:cNvPr id="0" name=""/>
        <dsp:cNvSpPr/>
      </dsp:nvSpPr>
      <dsp:spPr>
        <a:xfrm>
          <a:off x="3475735" y="1436"/>
          <a:ext cx="5213602" cy="1139635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u="none" kern="1200" dirty="0">
              <a:latin typeface="Arial" panose="020B0604020202020204" pitchFamily="34" charset="0"/>
              <a:cs typeface="Arial" panose="020B0604020202020204" pitchFamily="34" charset="0"/>
            </a:rPr>
            <a:t>Conduct digital health audit via university portal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u="none" kern="1200" dirty="0">
              <a:latin typeface="Arial" panose="020B0604020202020204" pitchFamily="34" charset="0"/>
              <a:cs typeface="Arial" panose="020B0604020202020204" pitchFamily="34" charset="0"/>
            </a:rPr>
            <a:t>Designing of pop-up workshop </a:t>
          </a:r>
          <a:endParaRPr lang="en-IN" sz="1800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75735" y="143890"/>
        <a:ext cx="4786239" cy="854727"/>
      </dsp:txXfrm>
    </dsp:sp>
    <dsp:sp modelId="{3405C61E-9720-432E-894B-C84261B647BF}">
      <dsp:nvSpPr>
        <dsp:cNvPr id="0" name=""/>
        <dsp:cNvSpPr/>
      </dsp:nvSpPr>
      <dsp:spPr>
        <a:xfrm>
          <a:off x="0" y="1436"/>
          <a:ext cx="3475735" cy="113963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Week 1: Auditing &amp; Brain-Gut Axis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632" y="57068"/>
        <a:ext cx="3364471" cy="1028371"/>
      </dsp:txXfrm>
    </dsp:sp>
    <dsp:sp modelId="{4ED64DDD-C7A9-4C01-B912-794E6887CDA4}">
      <dsp:nvSpPr>
        <dsp:cNvPr id="0" name=""/>
        <dsp:cNvSpPr/>
      </dsp:nvSpPr>
      <dsp:spPr>
        <a:xfrm>
          <a:off x="3475735" y="1255035"/>
          <a:ext cx="5213602" cy="1139635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606053"/>
            <a:satOff val="-5031"/>
            <a:lumOff val="-526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-606053"/>
              <a:satOff val="-5031"/>
              <a:lumOff val="-52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u="none" kern="1200" dirty="0">
              <a:latin typeface="Arial" panose="020B0604020202020204" pitchFamily="34" charset="0"/>
              <a:cs typeface="Arial" panose="020B0604020202020204" pitchFamily="34" charset="0"/>
            </a:rPr>
            <a:t>Virtual guidance on “Supermarket Navigation”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u="none" kern="1200" dirty="0">
              <a:latin typeface="Arial" panose="020B0604020202020204" pitchFamily="34" charset="0"/>
              <a:cs typeface="Arial" panose="020B0604020202020204" pitchFamily="34" charset="0"/>
            </a:rPr>
            <a:t>Food labels decoding as per nutrition</a:t>
          </a:r>
          <a:endParaRPr lang="en-IN" sz="1800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75735" y="1397489"/>
        <a:ext cx="4786239" cy="854727"/>
      </dsp:txXfrm>
    </dsp:sp>
    <dsp:sp modelId="{7A9373C2-B77C-4E2A-B0F1-A4F7EE990E3B}">
      <dsp:nvSpPr>
        <dsp:cNvPr id="0" name=""/>
        <dsp:cNvSpPr/>
      </dsp:nvSpPr>
      <dsp:spPr>
        <a:xfrm>
          <a:off x="0" y="1255035"/>
          <a:ext cx="3475735" cy="1139635"/>
        </a:xfrm>
        <a:prstGeom prst="roundRect">
          <a:avLst/>
        </a:prstGeom>
        <a:solidFill>
          <a:schemeClr val="accent5">
            <a:hueOff val="-643840"/>
            <a:satOff val="0"/>
            <a:lumOff val="-169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Week 2: Supermarket Safari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632" y="1310667"/>
        <a:ext cx="3364471" cy="1028371"/>
      </dsp:txXfrm>
    </dsp:sp>
    <dsp:sp modelId="{737B9F0E-7909-41C8-AFA7-80B5EBAACD78}">
      <dsp:nvSpPr>
        <dsp:cNvPr id="0" name=""/>
        <dsp:cNvSpPr/>
      </dsp:nvSpPr>
      <dsp:spPr>
        <a:xfrm>
          <a:off x="3475735" y="2508634"/>
          <a:ext cx="5213602" cy="1139635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1212107"/>
            <a:satOff val="-10063"/>
            <a:lumOff val="-1052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-1212107"/>
              <a:satOff val="-10063"/>
              <a:lumOff val="-105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u="none" kern="1200">
              <a:latin typeface="Arial" panose="020B0604020202020204" pitchFamily="34" charset="0"/>
              <a:cs typeface="Arial" panose="020B0604020202020204" pitchFamily="34" charset="0"/>
            </a:rPr>
            <a:t>Hands-on cooking experiences</a:t>
          </a:r>
          <a:endParaRPr lang="en-US" sz="1800" kern="120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u="none" kern="1200" dirty="0">
              <a:latin typeface="Arial" panose="020B0604020202020204" pitchFamily="34" charset="0"/>
              <a:cs typeface="Arial" panose="020B0604020202020204" pitchFamily="34" charset="0"/>
            </a:rPr>
            <a:t>Making slow-release breakfast and lunch</a:t>
          </a:r>
          <a:endParaRPr lang="en-IN" sz="1800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75735" y="2651088"/>
        <a:ext cx="4786239" cy="854727"/>
      </dsp:txXfrm>
    </dsp:sp>
    <dsp:sp modelId="{64FA80B7-8B8A-4478-8DBB-44C26502DC89}">
      <dsp:nvSpPr>
        <dsp:cNvPr id="0" name=""/>
        <dsp:cNvSpPr/>
      </dsp:nvSpPr>
      <dsp:spPr>
        <a:xfrm>
          <a:off x="0" y="2508634"/>
          <a:ext cx="3475735" cy="1139635"/>
        </a:xfrm>
        <a:prstGeom prst="roundRect">
          <a:avLst/>
        </a:prstGeom>
        <a:solidFill>
          <a:schemeClr val="accent5">
            <a:hueOff val="-1287680"/>
            <a:satOff val="0"/>
            <a:lumOff val="-339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Week 3: Kitchen Labs (15 Minutes Study Fuel)</a:t>
          </a:r>
          <a:endParaRPr lang="en-IN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632" y="2564266"/>
        <a:ext cx="3364471" cy="1028371"/>
      </dsp:txXfrm>
    </dsp:sp>
    <dsp:sp modelId="{A434ABD3-9351-4F7D-A406-029A791DC2D1}">
      <dsp:nvSpPr>
        <dsp:cNvPr id="0" name=""/>
        <dsp:cNvSpPr/>
      </dsp:nvSpPr>
      <dsp:spPr>
        <a:xfrm>
          <a:off x="3475735" y="3762233"/>
          <a:ext cx="5213602" cy="1139635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1818160"/>
            <a:satOff val="-15094"/>
            <a:lumOff val="-1578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-1818160"/>
              <a:satOff val="-15094"/>
              <a:lumOff val="-157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u="none" kern="1200">
              <a:latin typeface="Arial" panose="020B0604020202020204" pitchFamily="34" charset="0"/>
              <a:cs typeface="Arial" panose="020B0604020202020204" pitchFamily="34" charset="0"/>
            </a:rPr>
            <a:t>Masterclasses joining</a:t>
          </a:r>
          <a:endParaRPr lang="en-US" sz="1800" kern="120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u="none" kern="1200" dirty="0">
              <a:latin typeface="Arial" panose="020B0604020202020204" pitchFamily="34" charset="0"/>
              <a:cs typeface="Arial" panose="020B0604020202020204" pitchFamily="34" charset="0"/>
            </a:rPr>
            <a:t>Affordable frozen products usage</a:t>
          </a:r>
          <a:endParaRPr lang="en-IN" sz="1800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75735" y="3904687"/>
        <a:ext cx="4786239" cy="854727"/>
      </dsp:txXfrm>
    </dsp:sp>
    <dsp:sp modelId="{FEBC9877-80A3-4185-BECB-8C1CAA6F6138}">
      <dsp:nvSpPr>
        <dsp:cNvPr id="0" name=""/>
        <dsp:cNvSpPr/>
      </dsp:nvSpPr>
      <dsp:spPr>
        <a:xfrm>
          <a:off x="0" y="3762233"/>
          <a:ext cx="3475735" cy="1139635"/>
        </a:xfrm>
        <a:prstGeom prst="roundRect">
          <a:avLst/>
        </a:prstGeom>
        <a:solidFill>
          <a:schemeClr val="accent5">
            <a:hueOff val="-1931520"/>
            <a:satOff val="0"/>
            <a:lumOff val="-5098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Week 4: Micronutrient Density</a:t>
          </a:r>
          <a:endParaRPr lang="en-IN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632" y="3817865"/>
        <a:ext cx="3364471" cy="102837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216FF0-6E4C-4E22-96A2-285CB0CCC417}">
      <dsp:nvSpPr>
        <dsp:cNvPr id="0" name=""/>
        <dsp:cNvSpPr/>
      </dsp:nvSpPr>
      <dsp:spPr>
        <a:xfrm>
          <a:off x="3475735" y="1436"/>
          <a:ext cx="5213602" cy="1139635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u="none" kern="1200">
              <a:latin typeface="Arial" panose="020B0604020202020204" pitchFamily="34" charset="0"/>
              <a:cs typeface="Arial" panose="020B0604020202020204" pitchFamily="34" charset="0"/>
            </a:rPr>
            <a:t>Workshops participation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u="none" kern="1200" dirty="0">
              <a:latin typeface="Arial" panose="020B0604020202020204" pitchFamily="34" charset="0"/>
              <a:cs typeface="Arial" panose="020B0604020202020204" pitchFamily="34" charset="0"/>
            </a:rPr>
            <a:t>Sleep cycle and dietary habits management</a:t>
          </a:r>
          <a:endParaRPr lang="en-IN" sz="1800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75735" y="143890"/>
        <a:ext cx="4786239" cy="854727"/>
      </dsp:txXfrm>
    </dsp:sp>
    <dsp:sp modelId="{3405C61E-9720-432E-894B-C84261B647BF}">
      <dsp:nvSpPr>
        <dsp:cNvPr id="0" name=""/>
        <dsp:cNvSpPr/>
      </dsp:nvSpPr>
      <dsp:spPr>
        <a:xfrm>
          <a:off x="0" y="1436"/>
          <a:ext cx="3475735" cy="113963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Week 5: Stimulation Audit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632" y="57068"/>
        <a:ext cx="3364471" cy="1028371"/>
      </dsp:txXfrm>
    </dsp:sp>
    <dsp:sp modelId="{4ED64DDD-C7A9-4C01-B912-794E6887CDA4}">
      <dsp:nvSpPr>
        <dsp:cNvPr id="0" name=""/>
        <dsp:cNvSpPr/>
      </dsp:nvSpPr>
      <dsp:spPr>
        <a:xfrm>
          <a:off x="3475735" y="1255035"/>
          <a:ext cx="5213602" cy="1139635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606053"/>
            <a:satOff val="-5031"/>
            <a:lumOff val="-526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-606053"/>
              <a:satOff val="-5031"/>
              <a:lumOff val="-52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u="none" kern="1200">
              <a:latin typeface="Arial" panose="020B0604020202020204" pitchFamily="34" charset="0"/>
              <a:cs typeface="Arial" panose="020B0604020202020204" pitchFamily="34" charset="0"/>
            </a:rPr>
            <a:t>Acquire required batch-cooking strategies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u="none" kern="1200" dirty="0">
              <a:latin typeface="Arial" panose="020B0604020202020204" pitchFamily="34" charset="0"/>
              <a:cs typeface="Arial" panose="020B0604020202020204" pitchFamily="34" charset="0"/>
            </a:rPr>
            <a:t>Stress management learning </a:t>
          </a:r>
          <a:endParaRPr lang="en-IN" sz="1800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75735" y="1397489"/>
        <a:ext cx="4786239" cy="854727"/>
      </dsp:txXfrm>
    </dsp:sp>
    <dsp:sp modelId="{7A9373C2-B77C-4E2A-B0F1-A4F7EE990E3B}">
      <dsp:nvSpPr>
        <dsp:cNvPr id="0" name=""/>
        <dsp:cNvSpPr/>
      </dsp:nvSpPr>
      <dsp:spPr>
        <a:xfrm>
          <a:off x="0" y="1255035"/>
          <a:ext cx="3475735" cy="1139635"/>
        </a:xfrm>
        <a:prstGeom prst="roundRect">
          <a:avLst/>
        </a:prstGeom>
        <a:solidFill>
          <a:schemeClr val="accent5">
            <a:hueOff val="-643840"/>
            <a:satOff val="0"/>
            <a:lumOff val="-169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Week 6: Meal Planning and Stress Management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632" y="1310667"/>
        <a:ext cx="3364471" cy="1028371"/>
      </dsp:txXfrm>
    </dsp:sp>
    <dsp:sp modelId="{737B9F0E-7909-41C8-AFA7-80B5EBAACD78}">
      <dsp:nvSpPr>
        <dsp:cNvPr id="0" name=""/>
        <dsp:cNvSpPr/>
      </dsp:nvSpPr>
      <dsp:spPr>
        <a:xfrm>
          <a:off x="3475735" y="2508634"/>
          <a:ext cx="5213602" cy="1139635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1212107"/>
            <a:satOff val="-10063"/>
            <a:lumOff val="-1052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-1212107"/>
              <a:satOff val="-10063"/>
              <a:lumOff val="-105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u="none" kern="1200">
              <a:latin typeface="Arial" panose="020B0604020202020204" pitchFamily="34" charset="0"/>
              <a:cs typeface="Arial" panose="020B0604020202020204" pitchFamily="34" charset="0"/>
            </a:rPr>
            <a:t>Compete student-led competition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u="none" kern="1200" dirty="0">
              <a:latin typeface="Arial" panose="020B0604020202020204" pitchFamily="34" charset="0"/>
              <a:cs typeface="Arial" panose="020B0604020202020204" pitchFamily="34" charset="0"/>
            </a:rPr>
            <a:t>Embrace peer-led recipe hacks</a:t>
          </a:r>
          <a:endParaRPr lang="en-IN" sz="1800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75735" y="2651088"/>
        <a:ext cx="4786239" cy="854727"/>
      </dsp:txXfrm>
    </dsp:sp>
    <dsp:sp modelId="{64FA80B7-8B8A-4478-8DBB-44C26502DC89}">
      <dsp:nvSpPr>
        <dsp:cNvPr id="0" name=""/>
        <dsp:cNvSpPr/>
      </dsp:nvSpPr>
      <dsp:spPr>
        <a:xfrm>
          <a:off x="0" y="2508634"/>
          <a:ext cx="3475735" cy="1139635"/>
        </a:xfrm>
        <a:prstGeom prst="roundRect">
          <a:avLst/>
        </a:prstGeom>
        <a:solidFill>
          <a:schemeClr val="accent5">
            <a:hueOff val="-1287680"/>
            <a:satOff val="0"/>
            <a:lumOff val="-339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Week 7: Culinary Demonstration</a:t>
          </a:r>
          <a:endParaRPr lang="en-IN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632" y="2564266"/>
        <a:ext cx="3364471" cy="1028371"/>
      </dsp:txXfrm>
    </dsp:sp>
    <dsp:sp modelId="{A434ABD3-9351-4F7D-A406-029A791DC2D1}">
      <dsp:nvSpPr>
        <dsp:cNvPr id="0" name=""/>
        <dsp:cNvSpPr/>
      </dsp:nvSpPr>
      <dsp:spPr>
        <a:xfrm>
          <a:off x="3475735" y="3762233"/>
          <a:ext cx="5213602" cy="1139635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1818160"/>
            <a:satOff val="-15094"/>
            <a:lumOff val="-1578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-1818160"/>
              <a:satOff val="-15094"/>
              <a:lumOff val="-157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u="none" kern="1200">
              <a:latin typeface="Arial" panose="020B0604020202020204" pitchFamily="34" charset="0"/>
              <a:cs typeface="Arial" panose="020B0604020202020204" pitchFamily="34" charset="0"/>
            </a:rPr>
            <a:t>Signpost campus cooking clubs</a:t>
          </a:r>
          <a:endParaRPr lang="en-US" sz="1800" kern="120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u="none" kern="1200" dirty="0">
              <a:latin typeface="Arial" panose="020B0604020202020204" pitchFamily="34" charset="0"/>
              <a:cs typeface="Arial" panose="020B0604020202020204" pitchFamily="34" charset="0"/>
            </a:rPr>
            <a:t>Graduate certifications-based networking</a:t>
          </a:r>
          <a:endParaRPr lang="en-IN" sz="1800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75735" y="3904687"/>
        <a:ext cx="4786239" cy="854727"/>
      </dsp:txXfrm>
    </dsp:sp>
    <dsp:sp modelId="{FEBC9877-80A3-4185-BECB-8C1CAA6F6138}">
      <dsp:nvSpPr>
        <dsp:cNvPr id="0" name=""/>
        <dsp:cNvSpPr/>
      </dsp:nvSpPr>
      <dsp:spPr>
        <a:xfrm>
          <a:off x="0" y="3762233"/>
          <a:ext cx="3475735" cy="1139635"/>
        </a:xfrm>
        <a:prstGeom prst="roundRect">
          <a:avLst/>
        </a:prstGeom>
        <a:solidFill>
          <a:schemeClr val="accent5">
            <a:hueOff val="-1931520"/>
            <a:satOff val="0"/>
            <a:lumOff val="-5098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Week 8: Campus Networking </a:t>
          </a:r>
          <a:endParaRPr lang="en-IN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632" y="3817865"/>
        <a:ext cx="3364471" cy="102837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19C29F-998C-4B9E-97C1-15E635DDC617}">
      <dsp:nvSpPr>
        <dsp:cNvPr id="0" name=""/>
        <dsp:cNvSpPr/>
      </dsp:nvSpPr>
      <dsp:spPr>
        <a:xfrm>
          <a:off x="0" y="0"/>
          <a:ext cx="7061289" cy="88259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i="1" u="none" kern="1200" dirty="0">
              <a:latin typeface="Arial" panose="020B0604020202020204" pitchFamily="34" charset="0"/>
              <a:cs typeface="Arial" panose="020B0604020202020204" pitchFamily="34" charset="0"/>
            </a:rPr>
            <a:t>Reach</a:t>
          </a:r>
          <a:r>
            <a:rPr lang="en-GB" sz="1800" b="1" u="none" kern="1200" dirty="0"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GB" sz="1800" u="none" kern="1200" dirty="0">
              <a:latin typeface="Arial" panose="020B0604020202020204" pitchFamily="34" charset="0"/>
              <a:cs typeface="Arial" panose="020B0604020202020204" pitchFamily="34" charset="0"/>
            </a:rPr>
            <a:t>The “PeakPerformance”</a:t>
          </a:r>
          <a:r>
            <a:rPr lang="en-GB" sz="1800" b="1" u="none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1800" u="none" kern="1200" dirty="0">
              <a:latin typeface="Arial" panose="020B0604020202020204" pitchFamily="34" charset="0"/>
              <a:cs typeface="Arial" panose="020B0604020202020204" pitchFamily="34" charset="0"/>
            </a:rPr>
            <a:t>campaign facilitates monitoring different demographic groups (18 to 24 years) of university students’ participation (Biggs et al., 2023). 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850" y="25850"/>
        <a:ext cx="6005638" cy="830894"/>
      </dsp:txXfrm>
    </dsp:sp>
    <dsp:sp modelId="{5057F120-8106-47E9-B08C-29C0B8A61DAE}">
      <dsp:nvSpPr>
        <dsp:cNvPr id="0" name=""/>
        <dsp:cNvSpPr/>
      </dsp:nvSpPr>
      <dsp:spPr>
        <a:xfrm>
          <a:off x="527304" y="1005177"/>
          <a:ext cx="7061289" cy="882594"/>
        </a:xfrm>
        <a:prstGeom prst="roundRect">
          <a:avLst>
            <a:gd name="adj" fmla="val 10000"/>
          </a:avLst>
        </a:prstGeom>
        <a:solidFill>
          <a:schemeClr val="accent5">
            <a:hueOff val="-482880"/>
            <a:satOff val="0"/>
            <a:lumOff val="-127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i="1" u="none" kern="1200" dirty="0">
              <a:latin typeface="Arial" panose="020B0604020202020204" pitchFamily="34" charset="0"/>
              <a:cs typeface="Arial" panose="020B0604020202020204" pitchFamily="34" charset="0"/>
            </a:rPr>
            <a:t>Effectiveness</a:t>
          </a:r>
          <a:r>
            <a:rPr lang="en-GB" sz="1800" b="1" u="none" kern="1200" dirty="0"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GB" sz="1800" u="none" kern="1200" dirty="0">
              <a:latin typeface="Arial" panose="020B0604020202020204" pitchFamily="34" charset="0"/>
              <a:cs typeface="Arial" panose="020B0604020202020204" pitchFamily="34" charset="0"/>
            </a:rPr>
            <a:t>Usage of “Food Frequency Questionnaires" measures the cognitive focus of participating students.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3154" y="1031027"/>
        <a:ext cx="5908598" cy="830894"/>
      </dsp:txXfrm>
    </dsp:sp>
    <dsp:sp modelId="{D58A7928-9E22-40DF-AE40-69D2CEF7E789}">
      <dsp:nvSpPr>
        <dsp:cNvPr id="0" name=""/>
        <dsp:cNvSpPr/>
      </dsp:nvSpPr>
      <dsp:spPr>
        <a:xfrm>
          <a:off x="1054608" y="2010354"/>
          <a:ext cx="7061289" cy="882594"/>
        </a:xfrm>
        <a:prstGeom prst="roundRect">
          <a:avLst>
            <a:gd name="adj" fmla="val 10000"/>
          </a:avLst>
        </a:prstGeom>
        <a:solidFill>
          <a:schemeClr val="accent5">
            <a:hueOff val="-965760"/>
            <a:satOff val="0"/>
            <a:lumOff val="-254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i="1" u="none" kern="1200">
              <a:latin typeface="Arial" panose="020B0604020202020204" pitchFamily="34" charset="0"/>
              <a:cs typeface="Arial" panose="020B0604020202020204" pitchFamily="34" charset="0"/>
            </a:rPr>
            <a:t>Adoption</a:t>
          </a:r>
          <a:r>
            <a:rPr lang="en-GB" sz="1800" b="1" u="none" kern="1200"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GB" sz="1800" u="none" kern="1200">
              <a:latin typeface="Arial" panose="020B0604020202020204" pitchFamily="34" charset="0"/>
              <a:cs typeface="Arial" panose="020B0604020202020204" pitchFamily="34" charset="0"/>
            </a:rPr>
            <a:t>Number of student associations and universities that embed the programme. </a:t>
          </a:r>
          <a:endParaRPr lang="en-IN" sz="1800" u="none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80458" y="2036204"/>
        <a:ext cx="5908598" cy="830894"/>
      </dsp:txXfrm>
    </dsp:sp>
    <dsp:sp modelId="{37AC1587-EF41-441A-99C0-B25B855F38F0}">
      <dsp:nvSpPr>
        <dsp:cNvPr id="0" name=""/>
        <dsp:cNvSpPr/>
      </dsp:nvSpPr>
      <dsp:spPr>
        <a:xfrm>
          <a:off x="1581912" y="3015531"/>
          <a:ext cx="7061289" cy="882594"/>
        </a:xfrm>
        <a:prstGeom prst="roundRect">
          <a:avLst>
            <a:gd name="adj" fmla="val 10000"/>
          </a:avLst>
        </a:prstGeom>
        <a:solidFill>
          <a:schemeClr val="accent5">
            <a:hueOff val="-1448640"/>
            <a:satOff val="0"/>
            <a:lumOff val="-382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i="1" u="none" kern="1200" dirty="0">
              <a:latin typeface="Arial" panose="020B0604020202020204" pitchFamily="34" charset="0"/>
              <a:cs typeface="Arial" panose="020B0604020202020204" pitchFamily="34" charset="0"/>
            </a:rPr>
            <a:t>Implementation</a:t>
          </a:r>
          <a:r>
            <a:rPr lang="en-GB" sz="1800" b="1" u="none" kern="1200" dirty="0"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GB" sz="1800" u="none" kern="1200" dirty="0">
              <a:latin typeface="Arial" panose="020B0604020202020204" pitchFamily="34" charset="0"/>
              <a:cs typeface="Arial" panose="020B0604020202020204" pitchFamily="34" charset="0"/>
            </a:rPr>
            <a:t>Fidelity across different university campuses will assess the campaign outcomes. 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607762" y="3041381"/>
        <a:ext cx="5908598" cy="830894"/>
      </dsp:txXfrm>
    </dsp:sp>
    <dsp:sp modelId="{DB4B7FC5-0D54-473F-9DBC-BC0CA54AE26A}">
      <dsp:nvSpPr>
        <dsp:cNvPr id="0" name=""/>
        <dsp:cNvSpPr/>
      </dsp:nvSpPr>
      <dsp:spPr>
        <a:xfrm>
          <a:off x="2109216" y="4020709"/>
          <a:ext cx="7061289" cy="882594"/>
        </a:xfrm>
        <a:prstGeom prst="roundRect">
          <a:avLst>
            <a:gd name="adj" fmla="val 10000"/>
          </a:avLst>
        </a:prstGeom>
        <a:solidFill>
          <a:schemeClr val="accent5">
            <a:hueOff val="-1931520"/>
            <a:satOff val="0"/>
            <a:lumOff val="-5098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i="1" u="none" kern="1200">
              <a:latin typeface="Arial" panose="020B0604020202020204" pitchFamily="34" charset="0"/>
              <a:cs typeface="Arial" panose="020B0604020202020204" pitchFamily="34" charset="0"/>
            </a:rPr>
            <a:t>Maintenance</a:t>
          </a:r>
          <a:r>
            <a:rPr lang="en-GB" sz="1800" b="1" u="none" kern="1200"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GB" sz="1800" u="none" kern="1200">
              <a:latin typeface="Arial" panose="020B0604020202020204" pitchFamily="34" charset="0"/>
              <a:cs typeface="Arial" panose="020B0604020202020204" pitchFamily="34" charset="0"/>
            </a:rPr>
            <a:t>Post-intervention follow-ups will assess students’ dietary habits (Schaafsma et al., 2025). </a:t>
          </a:r>
          <a:endParaRPr lang="en-IN" sz="1800" u="none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35066" y="4046559"/>
        <a:ext cx="5908598" cy="830894"/>
      </dsp:txXfrm>
    </dsp:sp>
    <dsp:sp modelId="{6DB6965B-9838-4EC6-A883-DD77B06C2E0F}">
      <dsp:nvSpPr>
        <dsp:cNvPr id="0" name=""/>
        <dsp:cNvSpPr/>
      </dsp:nvSpPr>
      <dsp:spPr>
        <a:xfrm>
          <a:off x="6487603" y="644784"/>
          <a:ext cx="573686" cy="573686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16682" y="644784"/>
        <a:ext cx="315528" cy="431699"/>
      </dsp:txXfrm>
    </dsp:sp>
    <dsp:sp modelId="{D72DD9EB-2B91-45E1-AEC4-0FE19083B0D8}">
      <dsp:nvSpPr>
        <dsp:cNvPr id="0" name=""/>
        <dsp:cNvSpPr/>
      </dsp:nvSpPr>
      <dsp:spPr>
        <a:xfrm>
          <a:off x="7014907" y="1649961"/>
          <a:ext cx="573686" cy="573686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606053"/>
            <a:satOff val="-5031"/>
            <a:lumOff val="-526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143986" y="1649961"/>
        <a:ext cx="315528" cy="431699"/>
      </dsp:txXfrm>
    </dsp:sp>
    <dsp:sp modelId="{0275510E-FC6A-4C76-9747-3B289EC91755}">
      <dsp:nvSpPr>
        <dsp:cNvPr id="0" name=""/>
        <dsp:cNvSpPr/>
      </dsp:nvSpPr>
      <dsp:spPr>
        <a:xfrm>
          <a:off x="7542211" y="2640429"/>
          <a:ext cx="573686" cy="573686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1212107"/>
            <a:satOff val="-10063"/>
            <a:lumOff val="-1052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671290" y="2640429"/>
        <a:ext cx="315528" cy="431699"/>
      </dsp:txXfrm>
    </dsp:sp>
    <dsp:sp modelId="{0D5AAFB9-E56D-42D9-9449-1EEC4DF56E66}">
      <dsp:nvSpPr>
        <dsp:cNvPr id="0" name=""/>
        <dsp:cNvSpPr/>
      </dsp:nvSpPr>
      <dsp:spPr>
        <a:xfrm>
          <a:off x="8069515" y="3655413"/>
          <a:ext cx="573686" cy="573686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1818160"/>
            <a:satOff val="-15094"/>
            <a:lumOff val="-1578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198594" y="3655413"/>
        <a:ext cx="315528" cy="43169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2D2DAF-7B39-467A-8316-0752CE3071D7}">
      <dsp:nvSpPr>
        <dsp:cNvPr id="0" name=""/>
        <dsp:cNvSpPr/>
      </dsp:nvSpPr>
      <dsp:spPr>
        <a:xfrm>
          <a:off x="0" y="3960317"/>
          <a:ext cx="9872869" cy="129986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Outcome Evaluation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960317"/>
        <a:ext cx="9872869" cy="701926"/>
      </dsp:txXfrm>
    </dsp:sp>
    <dsp:sp modelId="{DBE421A8-AFB9-42B3-8C5E-7734D7C3A122}">
      <dsp:nvSpPr>
        <dsp:cNvPr id="0" name=""/>
        <dsp:cNvSpPr/>
      </dsp:nvSpPr>
      <dsp:spPr>
        <a:xfrm>
          <a:off x="0" y="4636247"/>
          <a:ext cx="4936434" cy="597937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u="none" kern="1200" dirty="0">
              <a:latin typeface="Arial" panose="020B0604020202020204" pitchFamily="34" charset="0"/>
              <a:cs typeface="Arial" panose="020B0604020202020204" pitchFamily="34" charset="0"/>
            </a:rPr>
            <a:t>Collection of participants’ responses via post-intervention.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4636247"/>
        <a:ext cx="4936434" cy="597937"/>
      </dsp:txXfrm>
    </dsp:sp>
    <dsp:sp modelId="{023B0030-F27C-4F90-B2D8-0D2FE4739694}">
      <dsp:nvSpPr>
        <dsp:cNvPr id="0" name=""/>
        <dsp:cNvSpPr/>
      </dsp:nvSpPr>
      <dsp:spPr>
        <a:xfrm>
          <a:off x="4936434" y="4636247"/>
          <a:ext cx="4936434" cy="597937"/>
        </a:xfrm>
        <a:prstGeom prst="rect">
          <a:avLst/>
        </a:prstGeom>
        <a:solidFill>
          <a:schemeClr val="accent5">
            <a:tint val="40000"/>
            <a:alpha val="90000"/>
            <a:hueOff val="-363632"/>
            <a:satOff val="-3019"/>
            <a:lumOff val="-316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Assessment of UK university students' good dietary habits and nutrition intake. 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936434" y="4636247"/>
        <a:ext cx="4936434" cy="597937"/>
      </dsp:txXfrm>
    </dsp:sp>
    <dsp:sp modelId="{A5B85AF2-E304-4B03-B2D7-9D64341EA301}">
      <dsp:nvSpPr>
        <dsp:cNvPr id="0" name=""/>
        <dsp:cNvSpPr/>
      </dsp:nvSpPr>
      <dsp:spPr>
        <a:xfrm rot="10800000">
          <a:off x="0" y="1980623"/>
          <a:ext cx="9872869" cy="1999191"/>
        </a:xfrm>
        <a:prstGeom prst="upArrowCallout">
          <a:avLst/>
        </a:prstGeom>
        <a:solidFill>
          <a:schemeClr val="accent5">
            <a:hueOff val="-965760"/>
            <a:satOff val="0"/>
            <a:lumOff val="-254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Impact Evaluation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10800000">
        <a:off x="0" y="1980623"/>
        <a:ext cx="9872869" cy="701716"/>
      </dsp:txXfrm>
    </dsp:sp>
    <dsp:sp modelId="{AC8F7B7A-3345-432B-AF5A-347DFCC7E92B}">
      <dsp:nvSpPr>
        <dsp:cNvPr id="0" name=""/>
        <dsp:cNvSpPr/>
      </dsp:nvSpPr>
      <dsp:spPr>
        <a:xfrm>
          <a:off x="0" y="2682340"/>
          <a:ext cx="4936434" cy="597758"/>
        </a:xfrm>
        <a:prstGeom prst="rect">
          <a:avLst/>
        </a:prstGeom>
        <a:solidFill>
          <a:schemeClr val="accent5">
            <a:tint val="40000"/>
            <a:alpha val="90000"/>
            <a:hueOff val="-727264"/>
            <a:satOff val="-6038"/>
            <a:lumOff val="-631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u="none" kern="1200" dirty="0">
              <a:latin typeface="Arial" panose="020B0604020202020204" pitchFamily="34" charset="0"/>
              <a:cs typeface="Arial" panose="020B0604020202020204" pitchFamily="34" charset="0"/>
            </a:rPr>
            <a:t>Assessment of self-efficacy highlights the impact of “PeakPerformance”.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682340"/>
        <a:ext cx="4936434" cy="597758"/>
      </dsp:txXfrm>
    </dsp:sp>
    <dsp:sp modelId="{F5D19DB0-0631-4AA7-AE27-E2ECA76A713B}">
      <dsp:nvSpPr>
        <dsp:cNvPr id="0" name=""/>
        <dsp:cNvSpPr/>
      </dsp:nvSpPr>
      <dsp:spPr>
        <a:xfrm>
          <a:off x="4936434" y="2682340"/>
          <a:ext cx="4936434" cy="597758"/>
        </a:xfrm>
        <a:prstGeom prst="rect">
          <a:avLst/>
        </a:prstGeom>
        <a:solidFill>
          <a:schemeClr val="accent5">
            <a:tint val="40000"/>
            <a:alpha val="90000"/>
            <a:hueOff val="-1090896"/>
            <a:satOff val="-9056"/>
            <a:lumOff val="-947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u="none" kern="1200" dirty="0">
              <a:latin typeface="Arial" panose="020B0604020202020204" pitchFamily="34" charset="0"/>
              <a:cs typeface="Arial" panose="020B0604020202020204" pitchFamily="34" charset="0"/>
            </a:rPr>
            <a:t>Qualitative feedback collection determines participants’ interest towards the campaign.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936434" y="2682340"/>
        <a:ext cx="4936434" cy="597758"/>
      </dsp:txXfrm>
    </dsp:sp>
    <dsp:sp modelId="{74AB2B4C-9A00-47D9-93C7-068C1CD80300}">
      <dsp:nvSpPr>
        <dsp:cNvPr id="0" name=""/>
        <dsp:cNvSpPr/>
      </dsp:nvSpPr>
      <dsp:spPr>
        <a:xfrm rot="10800000">
          <a:off x="0" y="10"/>
          <a:ext cx="9872869" cy="1999191"/>
        </a:xfrm>
        <a:prstGeom prst="upArrowCallout">
          <a:avLst/>
        </a:prstGeom>
        <a:solidFill>
          <a:schemeClr val="accent5">
            <a:hueOff val="-1931520"/>
            <a:satOff val="0"/>
            <a:lumOff val="-5098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Process Evaluation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10800000">
        <a:off x="0" y="10"/>
        <a:ext cx="9872869" cy="701716"/>
      </dsp:txXfrm>
    </dsp:sp>
    <dsp:sp modelId="{B5B75BC4-5066-4704-9718-5F1CF07329D1}">
      <dsp:nvSpPr>
        <dsp:cNvPr id="0" name=""/>
        <dsp:cNvSpPr/>
      </dsp:nvSpPr>
      <dsp:spPr>
        <a:xfrm>
          <a:off x="0" y="702646"/>
          <a:ext cx="4936434" cy="597758"/>
        </a:xfrm>
        <a:prstGeom prst="rect">
          <a:avLst/>
        </a:prstGeom>
        <a:solidFill>
          <a:schemeClr val="accent5">
            <a:tint val="40000"/>
            <a:alpha val="90000"/>
            <a:hueOff val="-1454528"/>
            <a:satOff val="-12075"/>
            <a:lumOff val="-1262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u="none" kern="1200" dirty="0">
              <a:latin typeface="Arial" panose="020B0604020202020204" pitchFamily="34" charset="0"/>
              <a:cs typeface="Arial" panose="020B0604020202020204" pitchFamily="34" charset="0"/>
            </a:rPr>
            <a:t>Assess the campaign implementation among target audiences (</a:t>
          </a:r>
          <a:r>
            <a:rPr lang="en-GB" sz="1800" u="none" kern="1200" dirty="0" err="1">
              <a:latin typeface="Arial" panose="020B0604020202020204" pitchFamily="34" charset="0"/>
              <a:cs typeface="Arial" panose="020B0604020202020204" pitchFamily="34" charset="0"/>
            </a:rPr>
            <a:t>Leask</a:t>
          </a:r>
          <a:r>
            <a:rPr lang="en-GB" sz="1800" u="none" kern="1200" dirty="0">
              <a:latin typeface="Arial" panose="020B0604020202020204" pitchFamily="34" charset="0"/>
              <a:cs typeface="Arial" panose="020B0604020202020204" pitchFamily="34" charset="0"/>
            </a:rPr>
            <a:t> et al., 2019).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702646"/>
        <a:ext cx="4936434" cy="597758"/>
      </dsp:txXfrm>
    </dsp:sp>
    <dsp:sp modelId="{9F735363-E9CB-47BF-853E-B9D4D4B50CA0}">
      <dsp:nvSpPr>
        <dsp:cNvPr id="0" name=""/>
        <dsp:cNvSpPr/>
      </dsp:nvSpPr>
      <dsp:spPr>
        <a:xfrm>
          <a:off x="4936434" y="702646"/>
          <a:ext cx="4936434" cy="597758"/>
        </a:xfrm>
        <a:prstGeom prst="rect">
          <a:avLst/>
        </a:prstGeom>
        <a:solidFill>
          <a:schemeClr val="accent5">
            <a:tint val="40000"/>
            <a:alpha val="90000"/>
            <a:hueOff val="-1818160"/>
            <a:satOff val="-15094"/>
            <a:lumOff val="-1578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u="none" kern="1200" dirty="0">
              <a:latin typeface="Arial" panose="020B0604020202020204" pitchFamily="34" charset="0"/>
              <a:cs typeface="Arial" panose="020B0604020202020204" pitchFamily="34" charset="0"/>
            </a:rPr>
            <a:t>Monitor the reach of “PeakPerformance” campaign activities. 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936434" y="702646"/>
        <a:ext cx="4936434" cy="59775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819141-BE23-4775-A9D6-45525DF86978}">
      <dsp:nvSpPr>
        <dsp:cNvPr id="0" name=""/>
        <dsp:cNvSpPr/>
      </dsp:nvSpPr>
      <dsp:spPr>
        <a:xfrm>
          <a:off x="1145334" y="787"/>
          <a:ext cx="3109933" cy="186596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u="none" kern="1200" dirty="0">
              <a:latin typeface="Arial" panose="020B0604020202020204" pitchFamily="34" charset="0"/>
              <a:cs typeface="Arial" panose="020B0604020202020204" pitchFamily="34" charset="0"/>
            </a:rPr>
            <a:t>Mitigating capability deficit, the “PeakPerformance” will offer 15 minutes of “Study Fuel” that provides practical knowledge on cooking and boosts self-efficacy.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45334" y="787"/>
        <a:ext cx="3109933" cy="1865960"/>
      </dsp:txXfrm>
    </dsp:sp>
    <dsp:sp modelId="{753ABF5C-31A1-4BC0-BA1E-1BFCA935FA5B}">
      <dsp:nvSpPr>
        <dsp:cNvPr id="0" name=""/>
        <dsp:cNvSpPr/>
      </dsp:nvSpPr>
      <dsp:spPr>
        <a:xfrm>
          <a:off x="4566261" y="787"/>
          <a:ext cx="3109933" cy="1865960"/>
        </a:xfrm>
        <a:prstGeom prst="rect">
          <a:avLst/>
        </a:prstGeom>
        <a:solidFill>
          <a:schemeClr val="accent4">
            <a:hueOff val="-230174"/>
            <a:satOff val="14226"/>
            <a:lumOff val="-588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u="none" kern="1200" dirty="0">
              <a:latin typeface="Arial" panose="020B0604020202020204" pitchFamily="34" charset="0"/>
              <a:cs typeface="Arial" panose="020B0604020202020204" pitchFamily="34" charset="0"/>
            </a:rPr>
            <a:t>To grab academic opportunities and minimise time barriers, the campaign will introduce its shopping navigation and stimulation audit.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66261" y="787"/>
        <a:ext cx="3109933" cy="1865960"/>
      </dsp:txXfrm>
    </dsp:sp>
    <dsp:sp modelId="{4F74D47C-EC2B-4964-891E-A03689827733}">
      <dsp:nvSpPr>
        <dsp:cNvPr id="0" name=""/>
        <dsp:cNvSpPr/>
      </dsp:nvSpPr>
      <dsp:spPr>
        <a:xfrm>
          <a:off x="1145334" y="2177741"/>
          <a:ext cx="3109933" cy="1865960"/>
        </a:xfrm>
        <a:prstGeom prst="rect">
          <a:avLst/>
        </a:prstGeom>
        <a:solidFill>
          <a:schemeClr val="accent4">
            <a:hueOff val="-460347"/>
            <a:satOff val="28451"/>
            <a:lumOff val="-1177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u="none" kern="1200" dirty="0">
              <a:latin typeface="Arial" panose="020B0604020202020204" pitchFamily="34" charset="0"/>
              <a:cs typeface="Arial" panose="020B0604020202020204" pitchFamily="34" charset="0"/>
            </a:rPr>
            <a:t>Addressing optimism bias and perceived susceptibility, it will consider the quick meal preparation process that eliminates brain fog and reduces stress. 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45334" y="2177741"/>
        <a:ext cx="3109933" cy="1865960"/>
      </dsp:txXfrm>
    </dsp:sp>
    <dsp:sp modelId="{1A2F8D2A-C3BF-47AD-9D74-49B333E20860}">
      <dsp:nvSpPr>
        <dsp:cNvPr id="0" name=""/>
        <dsp:cNvSpPr/>
      </dsp:nvSpPr>
      <dsp:spPr>
        <a:xfrm>
          <a:off x="4566261" y="2177741"/>
          <a:ext cx="3109933" cy="1865960"/>
        </a:xfrm>
        <a:prstGeom prst="rect">
          <a:avLst/>
        </a:prstGeom>
        <a:solidFill>
          <a:schemeClr val="accent4">
            <a:hueOff val="-690521"/>
            <a:satOff val="42677"/>
            <a:lumOff val="-1765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u="none" kern="1200" dirty="0">
              <a:latin typeface="Arial" panose="020B0604020202020204" pitchFamily="34" charset="0"/>
              <a:cs typeface="Arial" panose="020B0604020202020204" pitchFamily="34" charset="0"/>
            </a:rPr>
            <a:t>Moreover, habit consolidation will be the appropriate solution to normalise structured eating habits and lead to a healthy lifestyle. 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66261" y="2177741"/>
        <a:ext cx="3109933" cy="18659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#6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#7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#8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#9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9CE6F4-AA86-4CCC-8964-0F3BAB973A8A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59D7A0-2715-4E3E-9885-F109E07610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78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just" defTabSz="914400" rtl="0" eaLnBrk="1" latinLnBrk="0" hangingPunct="1">
      <a:lnSpc>
        <a:spcPct val="150000"/>
      </a:lnSpc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just" defTabSz="914400" rtl="0" eaLnBrk="1" latinLnBrk="0" hangingPunct="1">
      <a:lnSpc>
        <a:spcPct val="150000"/>
      </a:lnSpc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just" defTabSz="914400" rtl="0" eaLnBrk="1" latinLnBrk="0" hangingPunct="1">
      <a:lnSpc>
        <a:spcPct val="150000"/>
      </a:lnSpc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just" defTabSz="914400" rtl="0" eaLnBrk="1" latinLnBrk="0" hangingPunct="1">
      <a:lnSpc>
        <a:spcPct val="150000"/>
      </a:lnSpc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just" defTabSz="914400" rtl="0" eaLnBrk="1" latinLnBrk="0" hangingPunct="1">
      <a:lnSpc>
        <a:spcPct val="150000"/>
      </a:lnSpc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Layouts/_rels/slideLayout2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3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4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6616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700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199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405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72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224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819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35596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7364343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35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2922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82762"/>
            <a:ext cx="10222992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5000"/>
              </a:lnSpc>
              <a:defRPr sz="7200" b="1" cap="none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 b="1"/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9443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5162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5000"/>
              </a:lnSpc>
              <a:defRPr sz="7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3572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7596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6857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6702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45906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360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7682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7421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24034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800407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410991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789454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263880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95097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00840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052157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517095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864610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12123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87876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906813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00071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817616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8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40802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89320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89320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158130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60543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47201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262414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443664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245253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87285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19151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45923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38527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87251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23382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51998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86988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6372975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68703986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70402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686940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08312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84106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8389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5935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477452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344781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90097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512013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07165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67139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51424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20496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35406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38920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311446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69736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64320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85393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15658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61092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0999504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01842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021288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314789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974457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2778256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162833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460729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64242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6975450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211707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639837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632722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770754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593843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82273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4626583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879886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14944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3766024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4361401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5707892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673490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589312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027725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477903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88312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08292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6524566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9020256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0676242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616729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171717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551477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702293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62938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577176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587080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7530383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104492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0025209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769230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67599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468034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2434575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2971542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8504468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996439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589229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031702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499507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238437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511078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125847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5970145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29378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194079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42954664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772632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5193012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131811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034870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231010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325310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48177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8692196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450553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7792694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527996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1645433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9304772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0441986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234725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004202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64292478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01285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0468318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048611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46605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9774754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03581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597353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111536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880629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491275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1748682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49252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532792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266500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323378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272577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19576046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466869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713933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298671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675106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327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microsoft.com/office/2007/relationships/hdphoto" Target="../media/hdphoto1.wdp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13" Type="http://schemas.openxmlformats.org/officeDocument/2006/relationships/slideLayout" Target="../slideLayouts/slideLayout134.xml"/><Relationship Id="rId18" Type="http://schemas.openxmlformats.org/officeDocument/2006/relationships/theme" Target="../theme/theme12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slideLayout" Target="../slideLayouts/slideLayout133.xml"/><Relationship Id="rId17" Type="http://schemas.openxmlformats.org/officeDocument/2006/relationships/slideLayout" Target="../slideLayouts/slideLayout138.xml"/><Relationship Id="rId2" Type="http://schemas.openxmlformats.org/officeDocument/2006/relationships/slideLayout" Target="../slideLayouts/slideLayout123.xml"/><Relationship Id="rId16" Type="http://schemas.openxmlformats.org/officeDocument/2006/relationships/slideLayout" Target="../slideLayouts/slideLayout137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5" Type="http://schemas.openxmlformats.org/officeDocument/2006/relationships/slideLayout" Target="../slideLayouts/slideLayout13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Relationship Id="rId14" Type="http://schemas.openxmlformats.org/officeDocument/2006/relationships/slideLayout" Target="../slideLayouts/slideLayout135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6.xml"/><Relationship Id="rId13" Type="http://schemas.openxmlformats.org/officeDocument/2006/relationships/slideLayout" Target="../slideLayouts/slideLayout151.xml"/><Relationship Id="rId18" Type="http://schemas.openxmlformats.org/officeDocument/2006/relationships/theme" Target="../theme/theme13.xml"/><Relationship Id="rId3" Type="http://schemas.openxmlformats.org/officeDocument/2006/relationships/slideLayout" Target="../slideLayouts/slideLayout141.xml"/><Relationship Id="rId7" Type="http://schemas.openxmlformats.org/officeDocument/2006/relationships/slideLayout" Target="../slideLayouts/slideLayout145.xml"/><Relationship Id="rId12" Type="http://schemas.openxmlformats.org/officeDocument/2006/relationships/slideLayout" Target="../slideLayouts/slideLayout150.xml"/><Relationship Id="rId17" Type="http://schemas.openxmlformats.org/officeDocument/2006/relationships/slideLayout" Target="../slideLayouts/slideLayout155.xml"/><Relationship Id="rId2" Type="http://schemas.openxmlformats.org/officeDocument/2006/relationships/slideLayout" Target="../slideLayouts/slideLayout140.xml"/><Relationship Id="rId16" Type="http://schemas.openxmlformats.org/officeDocument/2006/relationships/slideLayout" Target="../slideLayouts/slideLayout154.xml"/><Relationship Id="rId1" Type="http://schemas.openxmlformats.org/officeDocument/2006/relationships/slideLayout" Target="../slideLayouts/slideLayout139.xml"/><Relationship Id="rId6" Type="http://schemas.openxmlformats.org/officeDocument/2006/relationships/slideLayout" Target="../slideLayouts/slideLayout144.xml"/><Relationship Id="rId11" Type="http://schemas.openxmlformats.org/officeDocument/2006/relationships/slideLayout" Target="../slideLayouts/slideLayout149.xml"/><Relationship Id="rId5" Type="http://schemas.openxmlformats.org/officeDocument/2006/relationships/slideLayout" Target="../slideLayouts/slideLayout143.xml"/><Relationship Id="rId15" Type="http://schemas.openxmlformats.org/officeDocument/2006/relationships/slideLayout" Target="../slideLayouts/slideLayout153.xml"/><Relationship Id="rId10" Type="http://schemas.openxmlformats.org/officeDocument/2006/relationships/slideLayout" Target="../slideLayouts/slideLayout148.xml"/><Relationship Id="rId4" Type="http://schemas.openxmlformats.org/officeDocument/2006/relationships/slideLayout" Target="../slideLayouts/slideLayout142.xml"/><Relationship Id="rId9" Type="http://schemas.openxmlformats.org/officeDocument/2006/relationships/slideLayout" Target="../slideLayouts/slideLayout147.xml"/><Relationship Id="rId14" Type="http://schemas.openxmlformats.org/officeDocument/2006/relationships/slideLayout" Target="../slideLayouts/slideLayout152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3.xml"/><Relationship Id="rId13" Type="http://schemas.openxmlformats.org/officeDocument/2006/relationships/slideLayout" Target="../slideLayouts/slideLayout168.xml"/><Relationship Id="rId18" Type="http://schemas.openxmlformats.org/officeDocument/2006/relationships/theme" Target="../theme/theme14.xml"/><Relationship Id="rId3" Type="http://schemas.openxmlformats.org/officeDocument/2006/relationships/slideLayout" Target="../slideLayouts/slideLayout158.xml"/><Relationship Id="rId7" Type="http://schemas.openxmlformats.org/officeDocument/2006/relationships/slideLayout" Target="../slideLayouts/slideLayout162.xml"/><Relationship Id="rId12" Type="http://schemas.openxmlformats.org/officeDocument/2006/relationships/slideLayout" Target="../slideLayouts/slideLayout167.xml"/><Relationship Id="rId17" Type="http://schemas.openxmlformats.org/officeDocument/2006/relationships/slideLayout" Target="../slideLayouts/slideLayout172.xml"/><Relationship Id="rId2" Type="http://schemas.openxmlformats.org/officeDocument/2006/relationships/slideLayout" Target="../slideLayouts/slideLayout157.xml"/><Relationship Id="rId16" Type="http://schemas.openxmlformats.org/officeDocument/2006/relationships/slideLayout" Target="../slideLayouts/slideLayout171.xml"/><Relationship Id="rId1" Type="http://schemas.openxmlformats.org/officeDocument/2006/relationships/slideLayout" Target="../slideLayouts/slideLayout156.xml"/><Relationship Id="rId6" Type="http://schemas.openxmlformats.org/officeDocument/2006/relationships/slideLayout" Target="../slideLayouts/slideLayout161.xml"/><Relationship Id="rId11" Type="http://schemas.openxmlformats.org/officeDocument/2006/relationships/slideLayout" Target="../slideLayouts/slideLayout166.xml"/><Relationship Id="rId5" Type="http://schemas.openxmlformats.org/officeDocument/2006/relationships/slideLayout" Target="../slideLayouts/slideLayout160.xml"/><Relationship Id="rId1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65.xml"/><Relationship Id="rId19" Type="http://schemas.openxmlformats.org/officeDocument/2006/relationships/image" Target="../media/image16.png"/><Relationship Id="rId4" Type="http://schemas.openxmlformats.org/officeDocument/2006/relationships/slideLayout" Target="../slideLayouts/slideLayout159.xml"/><Relationship Id="rId9" Type="http://schemas.openxmlformats.org/officeDocument/2006/relationships/slideLayout" Target="../slideLayouts/slideLayout164.xml"/><Relationship Id="rId14" Type="http://schemas.openxmlformats.org/officeDocument/2006/relationships/slideLayout" Target="../slideLayouts/slideLayout16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594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443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 cap="none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2"/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0848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tx1"/>
        </a:buClr>
        <a:buSzPct val="80000"/>
        <a:buFont typeface="Corbe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1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8" y="6470704"/>
            <a:ext cx="2154142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8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4" y="6470704"/>
            <a:ext cx="973666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8155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0000"/>
              <a:lumOff val="10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6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200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46243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69844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8413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25536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940662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4260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  <p:sldLayoutId id="2147483888" r:id="rId12"/>
    <p:sldLayoutId id="2147483889" r:id="rId13"/>
    <p:sldLayoutId id="2147483890" r:id="rId14"/>
    <p:sldLayoutId id="2147483891" r:id="rId15"/>
    <p:sldLayoutId id="2147483892" r:id="rId16"/>
    <p:sldLayoutId id="2147483893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60246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95" r:id="rId1"/>
    <p:sldLayoutId id="2147483896" r:id="rId2"/>
    <p:sldLayoutId id="2147483897" r:id="rId3"/>
    <p:sldLayoutId id="2147483898" r:id="rId4"/>
    <p:sldLayoutId id="2147483899" r:id="rId5"/>
    <p:sldLayoutId id="2147483900" r:id="rId6"/>
    <p:sldLayoutId id="2147483901" r:id="rId7"/>
    <p:sldLayoutId id="2147483902" r:id="rId8"/>
    <p:sldLayoutId id="2147483903" r:id="rId9"/>
    <p:sldLayoutId id="2147483904" r:id="rId10"/>
    <p:sldLayoutId id="2147483905" r:id="rId11"/>
    <p:sldLayoutId id="2147483906" r:id="rId12"/>
    <p:sldLayoutId id="2147483907" r:id="rId13"/>
    <p:sldLayoutId id="2147483908" r:id="rId14"/>
    <p:sldLayoutId id="2147483909" r:id="rId15"/>
    <p:sldLayoutId id="2147483910" r:id="rId16"/>
    <p:sldLayoutId id="214748391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D6472B-6693-4FE5-A41E-6FB067305B9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EF1459-C392-421F-899F-055DF3BEC6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0863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  <p:sldLayoutId id="2147483924" r:id="rId12"/>
    <p:sldLayoutId id="2147483925" r:id="rId13"/>
    <p:sldLayoutId id="2147483926" r:id="rId14"/>
    <p:sldLayoutId id="2147483927" r:id="rId15"/>
    <p:sldLayoutId id="2147483928" r:id="rId16"/>
    <p:sldLayoutId id="214748392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140.xml"/><Relationship Id="rId1" Type="http://schemas.openxmlformats.org/officeDocument/2006/relationships/themeOverride" Target="../theme/themeOverr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5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5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5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5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5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5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2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2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2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23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3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0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0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9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68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1093/tbm/ibad022" TargetMode="External"/><Relationship Id="rId3" Type="http://schemas.openxmlformats.org/officeDocument/2006/relationships/hyperlink" Target="https://doi.org/10.1017/S0954422424000088" TargetMode="External"/><Relationship Id="rId7" Type="http://schemas.openxmlformats.org/officeDocument/2006/relationships/hyperlink" Target="https://www.bda.uk.com/food-health/food-facts/all-food-fact-sheets.html" TargetMode="External"/><Relationship Id="rId2" Type="http://schemas.openxmlformats.org/officeDocument/2006/relationships/hyperlink" Target="https://doi.org/10.3389/fnut.2026.1830797" TargetMode="External"/><Relationship Id="rId1" Type="http://schemas.openxmlformats.org/officeDocument/2006/relationships/slideLayout" Target="../slideLayouts/slideLayout46.xml"/><Relationship Id="rId6" Type="http://schemas.openxmlformats.org/officeDocument/2006/relationships/hyperlink" Target="https://www.bda.uk.com/food-health/food-facts/adolescent-food-facts.html" TargetMode="External"/><Relationship Id="rId5" Type="http://schemas.openxmlformats.org/officeDocument/2006/relationships/hyperlink" Target="https://www.bapen.org.uk/malnutrition/introduction-to-malnutrition/what-are-the-consequences-of-malnutrition/" TargetMode="External"/><Relationship Id="rId4" Type="http://schemas.openxmlformats.org/officeDocument/2006/relationships/hyperlink" Target="https://www.feedingbristol.org/bristol-food-network-who-are-we-and-what-is-bristol-good-food-2030/" TargetMode="External"/><Relationship Id="rId9" Type="http://schemas.openxmlformats.org/officeDocument/2006/relationships/hyperlink" Target="https://www.nutrition.org.uk/nutrition-for/students/" TargetMode="Externa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v.uk/government/publications/healthy-eating-applying-all-our-health/healthy-eating-applying-all-our-health" TargetMode="External"/><Relationship Id="rId3" Type="http://schemas.openxmlformats.org/officeDocument/2006/relationships/hyperlink" Target="https://www.cdc.gov/about/priorities/why-is-addressing-sdoh-important.html" TargetMode="External"/><Relationship Id="rId7" Type="http://schemas.openxmlformats.org/officeDocument/2006/relationships/hyperlink" Target="https://doi.org/10.1016/j.eclinm.2022.101336" TargetMode="External"/><Relationship Id="rId2" Type="http://schemas.openxmlformats.org/officeDocument/2006/relationships/hyperlink" Target="https://www.bbc.com/future/article/20221128-do-students-really-eat-that-badly" TargetMode="External"/><Relationship Id="rId1" Type="http://schemas.openxmlformats.org/officeDocument/2006/relationships/slideLayout" Target="../slideLayouts/slideLayout46.xml"/><Relationship Id="rId6" Type="http://schemas.openxmlformats.org/officeDocument/2006/relationships/hyperlink" Target="https://doi.org/10.3389/fnut.2018.00055" TargetMode="External"/><Relationship Id="rId5" Type="http://schemas.openxmlformats.org/officeDocument/2006/relationships/hyperlink" Target="https://foodcardiff.com/press-release-pledges-wanted-to-make-cardiff-one-of-the-uks-most-sustainable-food-places/" TargetMode="External"/><Relationship Id="rId10" Type="http://schemas.openxmlformats.org/officeDocument/2006/relationships/hyperlink" Target="https://www.gov.uk/government/statistics/national-diet-and-nutrition-survey-2019-to-2023/national-diet-and-nutrition-survey-2019-to-2023-report" TargetMode="External"/><Relationship Id="rId4" Type="http://schemas.openxmlformats.org/officeDocument/2006/relationships/hyperlink" Target="https://doi.org/10.1186/s13098-025-01810-9" TargetMode="External"/><Relationship Id="rId9" Type="http://schemas.openxmlformats.org/officeDocument/2006/relationships/hyperlink" Target="https://www.gov.uk/government/statistics/united-kingdom-food-security-report-2024/united-kingdom-food-security-report-2024-theme-4-food-security-at-household-level" TargetMode="Externa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hs.uk/live-well/eat-well/how-to-eat-a-balanced-diet/eight-tips-for-healthy-eating/" TargetMode="External"/><Relationship Id="rId3" Type="http://schemas.openxmlformats.org/officeDocument/2006/relationships/hyperlink" Target="https://doi.org/10.3389/fnut.2022.943998" TargetMode="External"/><Relationship Id="rId7" Type="http://schemas.openxmlformats.org/officeDocument/2006/relationships/hyperlink" Target="https://doi.org/10.1186/s40900-018-0136-9" TargetMode="External"/><Relationship Id="rId2" Type="http://schemas.openxmlformats.org/officeDocument/2006/relationships/hyperlink" Target="https://vivbennett.blog.gov.uk/wp-content/uploads/sites/90/2018/03/LCAV-3Ps-TOOLKIT-2018-FINAL.pdf" TargetMode="External"/><Relationship Id="rId1" Type="http://schemas.openxmlformats.org/officeDocument/2006/relationships/slideLayout" Target="../slideLayouts/slideLayout46.xml"/><Relationship Id="rId6" Type="http://schemas.openxmlformats.org/officeDocument/2006/relationships/hyperlink" Target="https://doi.org/10.4162/nrp.2012.6.6.551" TargetMode="External"/><Relationship Id="rId5" Type="http://schemas.openxmlformats.org/officeDocument/2006/relationships/hyperlink" Target="https://doi.org/10.3390/nu17071263" TargetMode="External"/><Relationship Id="rId4" Type="http://schemas.openxmlformats.org/officeDocument/2006/relationships/hyperlink" Target="https://infra4nextgen.com/resources/data-summaries/healthy/2-theoretical-model/" TargetMode="External"/><Relationship Id="rId9" Type="http://schemas.openxmlformats.org/officeDocument/2006/relationships/hyperlink" Target="https://www.nhs.uk/live-well/eat-well/how-to-eat-a-balanced-diet/eating-a-balanced-diet/" TargetMode="Externa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1186/s12937-018-0398-y" TargetMode="External"/><Relationship Id="rId3" Type="http://schemas.openxmlformats.org/officeDocument/2006/relationships/hyperlink" Target="https://doi.org/10.1017/S136898001800352X" TargetMode="External"/><Relationship Id="rId7" Type="http://schemas.openxmlformats.org/officeDocument/2006/relationships/hyperlink" Target="https://doi.org/10.1111/jhn.70130" TargetMode="External"/><Relationship Id="rId2" Type="http://schemas.openxmlformats.org/officeDocument/2006/relationships/hyperlink" Target="https://www.nhs.uk/healthier-families/food-facts/nhs-food-scanner-app/" TargetMode="External"/><Relationship Id="rId1" Type="http://schemas.openxmlformats.org/officeDocument/2006/relationships/slideLayout" Target="../slideLayouts/slideLayout46.xml"/><Relationship Id="rId6" Type="http://schemas.openxmlformats.org/officeDocument/2006/relationships/hyperlink" Target="https://doi.org/10.1186/s12889-024-20911-0" TargetMode="External"/><Relationship Id="rId5" Type="http://schemas.openxmlformats.org/officeDocument/2006/relationships/hyperlink" Target="https://doi.org/10.3390/nu17101635" TargetMode="External"/><Relationship Id="rId4" Type="http://schemas.openxmlformats.org/officeDocument/2006/relationships/hyperlink" Target="https://www.qmul.ac.uk/news/latest-news/2016/smd/malnutrition-results-from-more-than-just-poor-diet.html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foodfoundation.org.uk/news/good-food-neighbourhoods-food-security-through-place-making" TargetMode="External"/><Relationship Id="rId2" Type="http://schemas.openxmlformats.org/officeDocument/2006/relationships/hyperlink" Target="https://doi.org/10.1007/s10389-023-02109-7?urlappend=?utm_source%3Dresearchgate.net%26utm_medium%3Darticle" TargetMode="External"/><Relationship Id="rId1" Type="http://schemas.openxmlformats.org/officeDocument/2006/relationships/slideLayout" Target="../slideLayouts/slideLayout46.xml"/><Relationship Id="rId5" Type="http://schemas.openxmlformats.org/officeDocument/2006/relationships/hyperlink" Target="https://doi.org/10.3390/nu12061561" TargetMode="External"/><Relationship Id="rId4" Type="http://schemas.openxmlformats.org/officeDocument/2006/relationships/hyperlink" Target="https://doi.org/10.1017/S136898002000144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7" y="1816557"/>
            <a:ext cx="9068586" cy="1748278"/>
          </a:xfrm>
        </p:spPr>
        <p:txBody>
          <a:bodyPr/>
          <a:lstStyle/>
          <a:p>
            <a:r>
              <a:rPr lang="en-GB" sz="2000" b="1" cap="none" dirty="0">
                <a:latin typeface="Arial" panose="020B0604020202020204" pitchFamily="34" charset="0"/>
                <a:cs typeface="Arial" panose="020B0604020202020204" pitchFamily="34" charset="0"/>
              </a:rPr>
              <a:t>Programme:</a:t>
            </a:r>
            <a:r>
              <a:rPr lang="en-GB" sz="1800" b="1" cap="non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00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Msc</a:t>
            </a:r>
            <a:r>
              <a:rPr lang="en-GB" sz="1800" b="1" cap="none" dirty="0">
                <a:latin typeface="Arial" panose="020B0604020202020204" pitchFamily="34" charset="0"/>
                <a:cs typeface="Arial" panose="020B0604020202020204" pitchFamily="34" charset="0"/>
              </a:rPr>
              <a:t> Public Health And Social Care In Practice</a:t>
            </a:r>
            <a:br>
              <a:rPr lang="en-IN" sz="1800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b="1" cap="none" dirty="0">
                <a:latin typeface="Arial" panose="020B0604020202020204" pitchFamily="34" charset="0"/>
                <a:cs typeface="Arial" panose="020B0604020202020204" pitchFamily="34" charset="0"/>
              </a:rPr>
              <a:t>Module:</a:t>
            </a:r>
            <a:r>
              <a:rPr lang="en-GB" sz="1800" b="1" cap="none" dirty="0">
                <a:latin typeface="Arial" panose="020B0604020202020204" pitchFamily="34" charset="0"/>
                <a:cs typeface="Arial" panose="020B0604020202020204" pitchFamily="34" charset="0"/>
              </a:rPr>
              <a:t> Social Epidemiology And Public Health Development</a:t>
            </a:r>
            <a:br>
              <a:rPr lang="en-IN" sz="1800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b="1" cap="none" dirty="0">
                <a:latin typeface="Arial" panose="020B0604020202020204" pitchFamily="34" charset="0"/>
                <a:cs typeface="Arial" panose="020B0604020202020204" pitchFamily="34" charset="0"/>
              </a:rPr>
              <a:t>Module Code: </a:t>
            </a:r>
            <a:r>
              <a:rPr lang="en-GB" sz="1800" b="1" cap="none" dirty="0">
                <a:latin typeface="Arial" panose="020B0604020202020204" pitchFamily="34" charset="0"/>
                <a:cs typeface="Arial" panose="020B0604020202020204" pitchFamily="34" charset="0"/>
              </a:rPr>
              <a:t>LCHS7000</a:t>
            </a:r>
            <a:br>
              <a:rPr lang="en-IN" sz="1800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b="1" cap="none" dirty="0">
                <a:latin typeface="Arial" panose="020B0604020202020204" pitchFamily="34" charset="0"/>
                <a:cs typeface="Arial" panose="020B0604020202020204" pitchFamily="34" charset="0"/>
              </a:rPr>
              <a:t>Assignment Title: </a:t>
            </a:r>
            <a:r>
              <a:rPr lang="en-GB" sz="1800" b="1" cap="none" dirty="0">
                <a:latin typeface="Arial" panose="020B0604020202020204" pitchFamily="34" charset="0"/>
                <a:cs typeface="Arial" panose="020B0604020202020204" pitchFamily="34" charset="0"/>
              </a:rPr>
              <a:t>Component 1 Group Presentation (Practice Intervention)</a:t>
            </a:r>
            <a:endParaRPr lang="en-GB" sz="18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2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465128" y="1372057"/>
            <a:ext cx="1261745" cy="444500"/>
          </a:xfrm>
          <a:prstGeom prst="rect">
            <a:avLst/>
          </a:prstGeom>
          <a:ln/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1625596"/>
              </p:ext>
            </p:extLst>
          </p:nvPr>
        </p:nvGraphicFramePr>
        <p:xfrm>
          <a:off x="2032000" y="3564835"/>
          <a:ext cx="8128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132913053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384267774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Student 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Student Name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09797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2603852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Dhara </a:t>
                      </a:r>
                      <a:r>
                        <a:rPr lang="en-GB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Barot</a:t>
                      </a:r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14660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2605356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Hiral </a:t>
                      </a:r>
                      <a:r>
                        <a:rPr lang="en-GB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Khunti</a:t>
                      </a:r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26156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2614884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Melina Bishwakarma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36631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4241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2998" y="344557"/>
            <a:ext cx="9875520" cy="742122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8236" y="5499653"/>
            <a:ext cx="7885043" cy="990600"/>
          </a:xfrm>
        </p:spPr>
        <p:txBody>
          <a:bodyPr>
            <a:noAutofit/>
          </a:bodyPr>
          <a:lstStyle/>
          <a:p>
            <a:pPr marL="45720" indent="0" algn="ctr">
              <a:lnSpc>
                <a:spcPct val="150000"/>
              </a:lnSpc>
              <a:buNone/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Campaign Title: 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PeakPerformance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Optimising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Cognitive &amp; Metabolic Nutrition for UK University Students”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23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2820337" y="1245705"/>
            <a:ext cx="6520843" cy="4094922"/>
          </a:xfrm>
          <a:prstGeom prst="rect">
            <a:avLst/>
          </a:prstGeom>
          <a:ln w="25400">
            <a:solidFill>
              <a:srgbClr val="000000"/>
            </a:solidFill>
            <a:prstDash val="solid"/>
          </a:ln>
        </p:spPr>
      </p:pic>
    </p:spTree>
    <p:extLst>
      <p:ext uri="{BB962C8B-B14F-4D97-AF65-F5344CB8AC3E}">
        <p14:creationId xmlns:p14="http://schemas.microsoft.com/office/powerpoint/2010/main" val="22434250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4948" y="100080"/>
            <a:ext cx="10515600" cy="522770"/>
          </a:xfrm>
        </p:spPr>
        <p:txBody>
          <a:bodyPr>
            <a:noAutofit/>
          </a:bodyPr>
          <a:lstStyle/>
          <a:p>
            <a:pPr algn="ctr"/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Campaign Overview and Activities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00871" y="622850"/>
            <a:ext cx="6679094" cy="623515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Aim: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To bridge the gap between UK university students’ nutritional knowledge and practical execution by strengthening culinary self-efficacy and embedding proper dietary habits.</a:t>
            </a: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Content of the Activities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800" b="1" i="1" dirty="0">
                <a:latin typeface="Arial" panose="020B0604020202020204" pitchFamily="34" charset="0"/>
                <a:cs typeface="Arial" panose="020B0604020202020204" pitchFamily="34" charset="0"/>
              </a:rPr>
              <a:t>Week 1 - 2 </a:t>
            </a:r>
            <a:endParaRPr lang="en-IN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Interactive workshops to diagnose Brain-Gut health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Supermarket safaris with food label decoding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800" b="1" i="1" dirty="0">
                <a:latin typeface="Arial" panose="020B0604020202020204" pitchFamily="34" charset="0"/>
                <a:cs typeface="Arial" panose="020B0604020202020204" pitchFamily="34" charset="0"/>
              </a:rPr>
              <a:t>Week 3 - 4</a:t>
            </a:r>
            <a:endParaRPr lang="en-IN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Hands-on batch-cooking masterclasses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Use of frozen products on a budget 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800" b="1" i="1" dirty="0">
                <a:latin typeface="Arial" panose="020B0604020202020204" pitchFamily="34" charset="0"/>
                <a:cs typeface="Arial" panose="020B0604020202020204" pitchFamily="34" charset="0"/>
              </a:rPr>
              <a:t>Week 5 - 6 </a:t>
            </a:r>
            <a:endParaRPr lang="en-IN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Workshop on managing exam anxiety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Sleep architecture through stimulant audits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800" b="1" i="1" dirty="0">
                <a:latin typeface="Arial" panose="020B0604020202020204" pitchFamily="34" charset="0"/>
                <a:cs typeface="Arial" panose="020B0604020202020204" pitchFamily="34" charset="0"/>
              </a:rPr>
              <a:t>Week 7 - 8 </a:t>
            </a:r>
            <a:endParaRPr lang="en-IN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“Brain-Booster” recipe competition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Signposts to cooking clubs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13.png"/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304800" y="768623"/>
            <a:ext cx="4740965" cy="5883965"/>
          </a:xfrm>
          <a:prstGeom prst="rect">
            <a:avLst/>
          </a:prstGeom>
          <a:ln w="25400">
            <a:solidFill>
              <a:srgbClr val="000000"/>
            </a:solidFill>
            <a:prstDash val="solid"/>
          </a:ln>
        </p:spPr>
      </p:pic>
    </p:spTree>
    <p:extLst>
      <p:ext uri="{BB962C8B-B14F-4D97-AF65-F5344CB8AC3E}">
        <p14:creationId xmlns:p14="http://schemas.microsoft.com/office/powerpoint/2010/main" val="9974683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944218" y="2703443"/>
            <a:ext cx="10515600" cy="1219200"/>
          </a:xfrm>
        </p:spPr>
        <p:txBody>
          <a:bodyPr>
            <a:noAutofit/>
          </a:bodyPr>
          <a:lstStyle/>
          <a:p>
            <a:pPr algn="ctr"/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Task 1: Rationale</a:t>
            </a:r>
            <a:b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Group Member 1: </a:t>
            </a:r>
          </a:p>
        </p:txBody>
      </p:sp>
    </p:spTree>
    <p:extLst>
      <p:ext uri="{BB962C8B-B14F-4D97-AF65-F5344CB8AC3E}">
        <p14:creationId xmlns:p14="http://schemas.microsoft.com/office/powerpoint/2010/main" val="31421206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2855" y="352109"/>
            <a:ext cx="10058400" cy="668307"/>
          </a:xfrm>
        </p:spPr>
        <p:txBody>
          <a:bodyPr>
            <a:normAutofit/>
          </a:bodyPr>
          <a:lstStyle/>
          <a:p>
            <a:pPr algn="ctr"/>
            <a:r>
              <a:rPr lang="en-GB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Rationale for the Campaign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8545" y="1152939"/>
            <a:ext cx="10327021" cy="5274366"/>
          </a:xfrm>
        </p:spPr>
        <p:txBody>
          <a:bodyPr>
            <a:noAutofit/>
          </a:bodyPr>
          <a:lstStyle/>
          <a:p>
            <a:pPr lvl="0" algn="just"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UK university students consume a poor quality diet that affects long-term health (</a:t>
            </a:r>
            <a:r>
              <a:rPr lang="en-GB" sz="1800" dirty="0" err="1">
                <a:latin typeface="Arial" panose="020B0604020202020204" pitchFamily="34" charset="0"/>
                <a:cs typeface="Arial" panose="020B0604020202020204" pitchFamily="34" charset="0"/>
              </a:rPr>
              <a:t>Sprake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et al., 2018). 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19% of UK young adults in their twenties experience micronutrient deficiencies like vitamin A, Calcium, Magnesium, Potassium and others (Derbyshire, 2018).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According to the National Diet and Nutrition Survey, nearly 96% of people did not meet the required fibre recommendations (GOV.UK, 2025). 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Poorer dietary and fast food consumption patterns create nutritional risk among university students (Vázquez-Aguilar et al., 2026). 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Thus, the “PeakPerformance: Optimising Cognitive &amp; Metabolic Nutrition for UK University Students” will be reliable to shape students’ eating patterns and provide relief from lifelong chronic disease risks. 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95202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100" y="312354"/>
            <a:ext cx="10058400" cy="628551"/>
          </a:xfrm>
        </p:spPr>
        <p:txBody>
          <a:bodyPr>
            <a:normAutofit/>
          </a:bodyPr>
          <a:lstStyle/>
          <a:p>
            <a:pPr algn="ctr"/>
            <a:r>
              <a:rPr lang="en-GB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National Guidelines and Statistics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21357" y="940905"/>
            <a:ext cx="6702022" cy="5657618"/>
          </a:xfrm>
        </p:spPr>
        <p:txBody>
          <a:bodyPr>
            <a:noAutofit/>
          </a:bodyPr>
          <a:lstStyle/>
          <a:p>
            <a:pPr lvl="0" algn="just"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Introducing the </a:t>
            </a:r>
            <a:r>
              <a:rPr lang="en-GB" sz="1800" dirty="0" err="1">
                <a:latin typeface="Arial" panose="020B0604020202020204" pitchFamily="34" charset="0"/>
                <a:cs typeface="Arial" panose="020B0604020202020204" pitchFamily="34" charset="0"/>
              </a:rPr>
              <a:t>Eatwell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Guide, the UK Government encourages people to consume a balanced diet that prevents malnutrition (GOV.UK, 2023).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It also influences people to avoid unhealthy foods from the meal and lead a healthy lifestyle (GOV.UK, 2024). 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Similarly, the British Nutrition Foundation also encourages university students to eat a healthy diet to measure sustainable progress (British Nutrition Foundation, 2026).  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The NHS shares eight healthy eating tips to keep people active and at a healthy weight (NHS, 2026). 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Consuming a healthier diet, 47% of students acknowledge that they have good knowledge about nutrition (Brown, 2022). </a:t>
            </a:r>
          </a:p>
        </p:txBody>
      </p:sp>
      <p:pic>
        <p:nvPicPr>
          <p:cNvPr id="4" name="image3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434006" y="1311689"/>
            <a:ext cx="4641575" cy="3803650"/>
          </a:xfrm>
          <a:prstGeom prst="rect">
            <a:avLst/>
          </a:prstGeom>
          <a:ln w="25400">
            <a:solidFill>
              <a:srgbClr val="000000"/>
            </a:solidFill>
            <a:prstDash val="solid"/>
          </a:ln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520146" y="5260836"/>
            <a:ext cx="4469297" cy="11995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2"/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Figure: </a:t>
            </a:r>
            <a:r>
              <a:rPr lang="en-GB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Eatwell</a:t>
            </a: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 recommendations </a:t>
            </a:r>
          </a:p>
          <a:p>
            <a:pPr marL="0" indent="0" algn="ctr">
              <a:buNone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to avoid unhealthy foods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(Source: GOV.UK, 2024)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10875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312354"/>
            <a:ext cx="10058400" cy="668307"/>
          </a:xfrm>
        </p:spPr>
        <p:txBody>
          <a:bodyPr>
            <a:normAutofit/>
          </a:bodyPr>
          <a:lstStyle/>
          <a:p>
            <a:pPr algn="ctr"/>
            <a:r>
              <a:rPr lang="en-GB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Short-term And Long-term Consequences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5379" y="1246764"/>
            <a:ext cx="4151509" cy="529027"/>
          </a:xfrm>
          <a:ln>
            <a:solidFill>
              <a:schemeClr val="tx1"/>
            </a:solidFill>
          </a:ln>
        </p:spPr>
        <p:txBody>
          <a:bodyPr anchor="ctr"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Short-term Consequence</a:t>
            </a:r>
            <a:endParaRPr lang="en-IN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013447" y="1246764"/>
            <a:ext cx="4151509" cy="52902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lnSpcReduction="10000"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2"/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Font typeface="Wingdings" pitchFamily="2" charset="2"/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Long-term Consequence</a:t>
            </a:r>
            <a:endParaRPr lang="en-IN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702084084"/>
              </p:ext>
            </p:extLst>
          </p:nvPr>
        </p:nvGraphicFramePr>
        <p:xfrm>
          <a:off x="728870" y="2016449"/>
          <a:ext cx="5645425" cy="44384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Content Placeholder 2"/>
          <p:cNvSpPr txBox="1">
            <a:spLocks/>
          </p:cNvSpPr>
          <p:nvPr/>
        </p:nvSpPr>
        <p:spPr>
          <a:xfrm>
            <a:off x="6668891" y="2227951"/>
            <a:ext cx="4840622" cy="406630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2"/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Over the years, poor dietary habits have increased the risk of chronic diseases, such as Type 2 Diabetes and cardiovascular diseases (Al-</a:t>
            </a:r>
            <a:r>
              <a:rPr lang="en-GB" sz="1800" dirty="0" err="1">
                <a:latin typeface="Arial" panose="020B0604020202020204" pitchFamily="34" charset="0"/>
                <a:cs typeface="Arial" panose="020B0604020202020204" pitchFamily="34" charset="0"/>
              </a:rPr>
              <a:t>Awwad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et al., 2021).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 lack of nutrient absorption also results in immune dysfunction (QMUL, 2016).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The prevalence of malnutrition and dietary habits causes cognitive decline that leads to permanent deficits (Feng et al., 2022). 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46204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8004" y="351873"/>
            <a:ext cx="10995991" cy="734805"/>
          </a:xfrm>
        </p:spPr>
        <p:txBody>
          <a:bodyPr>
            <a:noAutofit/>
          </a:bodyPr>
          <a:lstStyle/>
          <a:p>
            <a:pPr algn="ctr"/>
            <a:r>
              <a:rPr lang="en-GB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Theoretical Framing: The Social Determinants Of Health</a:t>
            </a:r>
            <a:endParaRPr lang="en-GB" sz="32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2231" y="1086678"/>
            <a:ext cx="6319631" cy="5436566"/>
          </a:xfrm>
        </p:spPr>
        <p:txBody>
          <a:bodyPr>
            <a:normAutofit/>
          </a:bodyPr>
          <a:lstStyle/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According to the Social Determinants of Health, non-medical conditions affect health outcomes (CDC, 2024). 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Socioeconomic disparities prohibit a person from consuming nutritious foods, which frequently leads to skipping meals and causes malnutrition (</a:t>
            </a:r>
            <a:r>
              <a:rPr lang="en-GB" sz="1800" dirty="0" err="1">
                <a:latin typeface="Arial" panose="020B0604020202020204" pitchFamily="34" charset="0"/>
                <a:cs typeface="Arial" panose="020B0604020202020204" pitchFamily="34" charset="0"/>
              </a:rPr>
              <a:t>Almoraie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et al., 2025). 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Unequal distribution of student accommodation is another constraint for UK students to access nutrition or comfort (Morris, 2025).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Lastly, structural time poverty and easy access to campus food significantly drive learners’ poor dietary habits. </a:t>
            </a:r>
          </a:p>
        </p:txBody>
      </p:sp>
      <p:pic>
        <p:nvPicPr>
          <p:cNvPr id="4" name="image12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6771862" y="1338193"/>
            <a:ext cx="5327373" cy="3644624"/>
          </a:xfrm>
          <a:prstGeom prst="rect">
            <a:avLst/>
          </a:prstGeom>
          <a:ln/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7200899" y="4982817"/>
            <a:ext cx="4469297" cy="119958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2"/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Figure: Model of Social Determinant of Health</a:t>
            </a:r>
          </a:p>
          <a:p>
            <a:pPr marL="0" indent="0" algn="ctr">
              <a:buNone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(Source: INFRA4NEXTGEN, 2026)</a:t>
            </a:r>
          </a:p>
        </p:txBody>
      </p:sp>
    </p:spTree>
    <p:extLst>
      <p:ext uri="{BB962C8B-B14F-4D97-AF65-F5344CB8AC3E}">
        <p14:creationId xmlns:p14="http://schemas.microsoft.com/office/powerpoint/2010/main" val="42196398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299101"/>
            <a:ext cx="10058400" cy="126465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Campaign Aim 1: Enhancing Nutritional </a:t>
            </a:r>
            <a:br>
              <a:rPr lang="en-GB" sz="3200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&amp; Culinary Literacy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39241054"/>
              </p:ext>
            </p:extLst>
          </p:nvPr>
        </p:nvGraphicFramePr>
        <p:xfrm>
          <a:off x="437322" y="1563756"/>
          <a:ext cx="11277600" cy="49828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491977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299101"/>
            <a:ext cx="10058400" cy="1264655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Campaign Aim 2: </a:t>
            </a:r>
            <a:r>
              <a:rPr lang="en-US" sz="3200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Optimising</a:t>
            </a:r>
            <a:r>
              <a:rPr lang="en-US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 Cognitive Energy </a:t>
            </a:r>
            <a:br>
              <a:rPr lang="en-US" sz="3200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&amp; Snack Profiles</a:t>
            </a:r>
            <a:endParaRPr lang="en-GB" sz="3200" b="1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72302716"/>
              </p:ext>
            </p:extLst>
          </p:nvPr>
        </p:nvGraphicFramePr>
        <p:xfrm>
          <a:off x="437322" y="1563756"/>
          <a:ext cx="11463130" cy="49828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633250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299101"/>
            <a:ext cx="10058400" cy="126465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Campaign Aim 3: Streamlining Meal Prep </a:t>
            </a:r>
            <a:br>
              <a:rPr lang="en-US" sz="3200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For Time-poor Schedules</a:t>
            </a:r>
            <a:endParaRPr lang="en-GB" sz="3200" b="1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50951866"/>
              </p:ext>
            </p:extLst>
          </p:nvPr>
        </p:nvGraphicFramePr>
        <p:xfrm>
          <a:off x="437321" y="1563756"/>
          <a:ext cx="11330609" cy="49828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031484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9017" y="2782956"/>
            <a:ext cx="9875520" cy="1356360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Task 2: Campaign</a:t>
            </a:r>
            <a:b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Group Member 2: 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237646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Operationalisation of </a:t>
            </a:r>
            <a:r>
              <a:rPr lang="en-GB" sz="3200" cap="none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he “PeakPerformance” Campaign</a:t>
            </a:r>
            <a:endParaRPr lang="en-GB" sz="32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649" y="2176670"/>
            <a:ext cx="9872871" cy="3892826"/>
          </a:xfrm>
        </p:spPr>
        <p:txBody>
          <a:bodyPr>
            <a:normAutofit lnSpcReduction="10000"/>
          </a:bodyPr>
          <a:lstStyle/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 reduce malnutrition and poor dietary habits among UK university students, the “PeakPerformance” campaign highlights an 8 week-based public health intervention.</a:t>
            </a:r>
            <a:endParaRPr lang="en-IN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campaign is structured through three operational pillars: tailored marketing practices, evaluation of multidimensional outcomes and cross-sectional institutional partnerships. </a:t>
            </a:r>
            <a:endParaRPr lang="en-IN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Based on the campaign benefits, the study will highlight measurable outcomes which impact UK university students.</a:t>
            </a:r>
          </a:p>
        </p:txBody>
      </p:sp>
    </p:spTree>
    <p:extLst>
      <p:ext uri="{BB962C8B-B14F-4D97-AF65-F5344CB8AC3E}">
        <p14:creationId xmlns:p14="http://schemas.microsoft.com/office/powerpoint/2010/main" val="22476107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0351" y="450574"/>
            <a:ext cx="9875520" cy="636104"/>
          </a:xfrm>
        </p:spPr>
        <p:txBody>
          <a:bodyPr>
            <a:normAutofit/>
          </a:bodyPr>
          <a:lstStyle/>
          <a:p>
            <a:pPr algn="ctr"/>
            <a:r>
              <a:rPr lang="en-GB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8 Week Intervention Roadmap (Weeks 1-4)</a:t>
            </a:r>
            <a:endParaRPr lang="en-GB" sz="32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25725462"/>
              </p:ext>
            </p:extLst>
          </p:nvPr>
        </p:nvGraphicFramePr>
        <p:xfrm>
          <a:off x="1885897" y="1298713"/>
          <a:ext cx="8689338" cy="49033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642159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0351" y="450574"/>
            <a:ext cx="9875520" cy="636104"/>
          </a:xfrm>
        </p:spPr>
        <p:txBody>
          <a:bodyPr>
            <a:normAutofit/>
          </a:bodyPr>
          <a:lstStyle/>
          <a:p>
            <a:pPr algn="ctr"/>
            <a:r>
              <a:rPr lang="en-GB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8 Week Intervention Roadmap (Weeks 5-8)</a:t>
            </a:r>
            <a:endParaRPr lang="en-GB" sz="32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967948106"/>
              </p:ext>
            </p:extLst>
          </p:nvPr>
        </p:nvGraphicFramePr>
        <p:xfrm>
          <a:off x="1885897" y="1298713"/>
          <a:ext cx="8689338" cy="49033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150883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0716" y="391630"/>
            <a:ext cx="4396409" cy="986596"/>
          </a:xfrm>
        </p:spPr>
        <p:txBody>
          <a:bodyPr>
            <a:noAutofit/>
          </a:bodyPr>
          <a:lstStyle/>
          <a:p>
            <a:pPr algn="ctr"/>
            <a:r>
              <a:rPr lang="en-GB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Marketing Strategy of </a:t>
            </a:r>
            <a:r>
              <a:rPr lang="en-GB" sz="3200" cap="none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he Campaign</a:t>
            </a:r>
            <a:endParaRPr lang="en-GB" sz="32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89911" y="1640094"/>
            <a:ext cx="4678018" cy="4813714"/>
          </a:xfrm>
        </p:spPr>
        <p:txBody>
          <a:bodyPr>
            <a:normAutofit/>
          </a:bodyPr>
          <a:lstStyle/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GB" sz="1800" b="1" i="1" dirty="0">
                <a:latin typeface="Arial" panose="020B0604020202020204" pitchFamily="34" charset="0"/>
                <a:cs typeface="Arial" panose="020B0604020202020204" pitchFamily="34" charset="0"/>
              </a:rPr>
              <a:t>Strategic Branding</a:t>
            </a: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Allow UK university students to develop their cognitive and psychological functions. 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GB" sz="1800" b="1" i="1" dirty="0">
                <a:latin typeface="Arial" panose="020B0604020202020204" pitchFamily="34" charset="0"/>
                <a:cs typeface="Arial" panose="020B0604020202020204" pitchFamily="34" charset="0"/>
              </a:rPr>
              <a:t>Inclusive Design</a:t>
            </a: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Usage of QR codes will grant learners instant access to dietary-restricted recipes. 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GB" sz="1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Omnichannel</a:t>
            </a:r>
            <a:r>
              <a:rPr lang="en-GB" sz="1800" b="1" i="1" dirty="0">
                <a:latin typeface="Arial" panose="020B0604020202020204" pitchFamily="34" charset="0"/>
                <a:cs typeface="Arial" panose="020B0604020202020204" pitchFamily="34" charset="0"/>
              </a:rPr>
              <a:t> Deployment</a:t>
            </a: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Participating students will access to digital campus signage and conduct personal branding through social media platforms.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34" y="172277"/>
            <a:ext cx="6510793" cy="6480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8039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463826"/>
            <a:ext cx="9875520" cy="742122"/>
          </a:xfrm>
        </p:spPr>
        <p:txBody>
          <a:bodyPr>
            <a:noAutofit/>
          </a:bodyPr>
          <a:lstStyle/>
          <a:p>
            <a:pPr algn="ctr"/>
            <a:r>
              <a:rPr lang="en-GB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Theoretical Underpinning: RE-AIM Framework</a:t>
            </a:r>
            <a:endParaRPr lang="en-GB" sz="32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977650944"/>
              </p:ext>
            </p:extLst>
          </p:nvPr>
        </p:nvGraphicFramePr>
        <p:xfrm>
          <a:off x="1495507" y="1351722"/>
          <a:ext cx="9170506" cy="4903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894486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6008" y="318054"/>
            <a:ext cx="9875520" cy="689112"/>
          </a:xfrm>
        </p:spPr>
        <p:txBody>
          <a:bodyPr>
            <a:normAutofit/>
          </a:bodyPr>
          <a:lstStyle/>
          <a:p>
            <a:pPr algn="ctr"/>
            <a:r>
              <a:rPr lang="en-GB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Comprehensive Campaign Evaluation</a:t>
            </a:r>
            <a:endParaRPr lang="en-GB" sz="32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028106974"/>
              </p:ext>
            </p:extLst>
          </p:nvPr>
        </p:nvGraphicFramePr>
        <p:xfrm>
          <a:off x="1198659" y="1126436"/>
          <a:ext cx="9872869" cy="5261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475095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1452" y="126587"/>
            <a:ext cx="10515600" cy="761310"/>
          </a:xfrm>
        </p:spPr>
        <p:txBody>
          <a:bodyPr>
            <a:normAutofit/>
          </a:bodyPr>
          <a:lstStyle/>
          <a:p>
            <a:pPr algn="ctr"/>
            <a:r>
              <a:rPr lang="en-GB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Multi-agency Partnership Ecosystem </a:t>
            </a:r>
            <a:endParaRPr lang="en-GB" sz="32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3630630"/>
              </p:ext>
            </p:extLst>
          </p:nvPr>
        </p:nvGraphicFramePr>
        <p:xfrm>
          <a:off x="512417" y="887897"/>
          <a:ext cx="11193670" cy="58018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0315">
                  <a:extLst>
                    <a:ext uri="{9D8B030D-6E8A-4147-A177-3AD203B41FA5}">
                      <a16:colId xmlns:a16="http://schemas.microsoft.com/office/drawing/2014/main" val="3978178299"/>
                    </a:ext>
                  </a:extLst>
                </a:gridCol>
                <a:gridCol w="1630017">
                  <a:extLst>
                    <a:ext uri="{9D8B030D-6E8A-4147-A177-3AD203B41FA5}">
                      <a16:colId xmlns:a16="http://schemas.microsoft.com/office/drawing/2014/main" val="3897047438"/>
                    </a:ext>
                  </a:extLst>
                </a:gridCol>
                <a:gridCol w="967409">
                  <a:extLst>
                    <a:ext uri="{9D8B030D-6E8A-4147-A177-3AD203B41FA5}">
                      <a16:colId xmlns:a16="http://schemas.microsoft.com/office/drawing/2014/main" val="1975549819"/>
                    </a:ext>
                  </a:extLst>
                </a:gridCol>
                <a:gridCol w="2451652">
                  <a:extLst>
                    <a:ext uri="{9D8B030D-6E8A-4147-A177-3AD203B41FA5}">
                      <a16:colId xmlns:a16="http://schemas.microsoft.com/office/drawing/2014/main" val="4156750386"/>
                    </a:ext>
                  </a:extLst>
                </a:gridCol>
                <a:gridCol w="4744277">
                  <a:extLst>
                    <a:ext uri="{9D8B030D-6E8A-4147-A177-3AD203B41FA5}">
                      <a16:colId xmlns:a16="http://schemas.microsoft.com/office/drawing/2014/main" val="3925302270"/>
                    </a:ext>
                  </a:extLst>
                </a:gridCol>
              </a:tblGrid>
              <a:tr h="42407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Logo</a:t>
                      </a:r>
                      <a:endParaRPr lang="en-IN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Organisation Name</a:t>
                      </a:r>
                      <a:endParaRPr lang="en-IN" sz="12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Initiative</a:t>
                      </a:r>
                      <a:endParaRPr lang="en-IN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Aim</a:t>
                      </a:r>
                      <a:endParaRPr lang="en-IN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Link to Campaign</a:t>
                      </a:r>
                      <a:endParaRPr lang="en-IN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 anchor="ctr"/>
                </a:tc>
                <a:extLst>
                  <a:ext uri="{0D108BD9-81ED-4DB2-BD59-A6C34878D82A}">
                    <a16:rowId xmlns:a16="http://schemas.microsoft.com/office/drawing/2014/main" val="2269889855"/>
                  </a:ext>
                </a:extLst>
              </a:tr>
              <a:tr h="927652">
                <a:tc>
                  <a:txBody>
                    <a:bodyPr/>
                    <a:lstStyle/>
                    <a:p>
                      <a:endParaRPr lang="en-GB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NHS England </a:t>
                      </a:r>
                      <a:endParaRPr lang="en-IN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(UK)</a:t>
                      </a:r>
                      <a:endParaRPr lang="en-IN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Eatwell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Guide</a:t>
                      </a:r>
                      <a:endParaRPr lang="en-IN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Encourage healthy eating by following a balanced diet (NHS, 2026a).    </a:t>
                      </a:r>
                      <a:endParaRPr lang="en-IN" sz="105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As an evidence-based foundation, the “</a:t>
                      </a:r>
                      <a:r>
                        <a:rPr lang="en-GB" sz="14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Eatwell</a:t>
                      </a: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Guide” explains the importance of balanced diets that improve learners’ meal planning habits.  </a:t>
                      </a:r>
                      <a:endParaRPr lang="en-IN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extLst>
                  <a:ext uri="{0D108BD9-81ED-4DB2-BD59-A6C34878D82A}">
                    <a16:rowId xmlns:a16="http://schemas.microsoft.com/office/drawing/2014/main" val="3869126665"/>
                  </a:ext>
                </a:extLst>
              </a:tr>
              <a:tr h="927652">
                <a:tc>
                  <a:txBody>
                    <a:bodyPr/>
                    <a:lstStyle/>
                    <a:p>
                      <a:endParaRPr lang="en-GB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British Dietetic Association (BDA) (UK)</a:t>
                      </a:r>
                      <a:endParaRPr lang="en-IN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Eat Well, Spend Less</a:t>
                      </a:r>
                      <a:endParaRPr lang="en-IN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Improve physical and mental health by consuming good nutrition and following a healthy diet (BDA, 2026). </a:t>
                      </a:r>
                      <a:endParaRPr lang="en-IN" sz="105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BDA’s dietetic guidance is relevant for cooking demonstrations that encourage healthy eating behaviour. </a:t>
                      </a:r>
                      <a:endParaRPr lang="en-IN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extLst>
                  <a:ext uri="{0D108BD9-81ED-4DB2-BD59-A6C34878D82A}">
                    <a16:rowId xmlns:a16="http://schemas.microsoft.com/office/drawing/2014/main" val="3968492714"/>
                  </a:ext>
                </a:extLst>
              </a:tr>
              <a:tr h="927652">
                <a:tc>
                  <a:txBody>
                    <a:bodyPr/>
                    <a:lstStyle/>
                    <a:p>
                      <a:endParaRPr lang="en-GB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Food Foundation </a:t>
                      </a:r>
                      <a:endParaRPr lang="en-IN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(UK)</a:t>
                      </a:r>
                      <a:endParaRPr lang="en-IN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Good Food Neighbourhoods</a:t>
                      </a:r>
                      <a:endParaRPr lang="en-IN" sz="12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Introduction of “Good Food Neighbourhoods” encourages every resident to access affordable and healthy foods (The Food Foundation, 2026).</a:t>
                      </a:r>
                      <a:endParaRPr lang="en-IN" sz="105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Accessibility of affordable healthy foods helps the “PeakPerformance” campaign consider supermarket navigation. </a:t>
                      </a:r>
                      <a:endParaRPr lang="en-IN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extLst>
                  <a:ext uri="{0D108BD9-81ED-4DB2-BD59-A6C34878D82A}">
                    <a16:rowId xmlns:a16="http://schemas.microsoft.com/office/drawing/2014/main" val="1691102987"/>
                  </a:ext>
                </a:extLst>
              </a:tr>
              <a:tr h="927652">
                <a:tc>
                  <a:txBody>
                    <a:bodyPr/>
                    <a:lstStyle/>
                    <a:p>
                      <a:endParaRPr lang="en-GB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Food Cardiff </a:t>
                      </a:r>
                      <a:endParaRPr lang="en-IN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(Cardiff, UK)</a:t>
                      </a:r>
                      <a:endParaRPr lang="en-IN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#GoodFoodCardiff</a:t>
                      </a:r>
                      <a:endParaRPr lang="en-IN" sz="12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Create resilient communities across Cardiff through good food (Cook, 2022).</a:t>
                      </a:r>
                      <a:endParaRPr lang="en-IN" sz="105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Food Cardiff’s community-based approach helps to integrate campus networking into the “PeakPerformance” campaign. </a:t>
                      </a:r>
                      <a:endParaRPr lang="en-IN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extLst>
                  <a:ext uri="{0D108BD9-81ED-4DB2-BD59-A6C34878D82A}">
                    <a16:rowId xmlns:a16="http://schemas.microsoft.com/office/drawing/2014/main" val="1974858389"/>
                  </a:ext>
                </a:extLst>
              </a:tr>
              <a:tr h="927652">
                <a:tc>
                  <a:txBody>
                    <a:bodyPr/>
                    <a:lstStyle/>
                    <a:p>
                      <a:endParaRPr lang="en-GB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Bristol Food Network </a:t>
                      </a:r>
                      <a:endParaRPr lang="en-IN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(Bristol, UK)</a:t>
                      </a:r>
                      <a:endParaRPr lang="en-IN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Good Food 2030</a:t>
                      </a:r>
                      <a:endParaRPr lang="en-IN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Connecting people within a resilient food system and encouraging them to eat fresh and nature-friendly food (Andrews, 2023).</a:t>
                      </a:r>
                      <a:endParaRPr lang="en-IN" sz="105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“Good Food 2030” initiative enables the campaign to consolidate habits and improve the Brain-Gut axis. </a:t>
                      </a:r>
                      <a:endParaRPr lang="en-IN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extLst>
                  <a:ext uri="{0D108BD9-81ED-4DB2-BD59-A6C34878D82A}">
                    <a16:rowId xmlns:a16="http://schemas.microsoft.com/office/drawing/2014/main" val="4156284874"/>
                  </a:ext>
                </a:extLst>
              </a:tr>
            </a:tbl>
          </a:graphicData>
        </a:graphic>
      </p:graphicFrame>
      <p:pic>
        <p:nvPicPr>
          <p:cNvPr id="19" name="image6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851452" y="1566747"/>
            <a:ext cx="775970" cy="606425"/>
          </a:xfrm>
          <a:prstGeom prst="rect">
            <a:avLst/>
          </a:prstGeom>
          <a:ln/>
        </p:spPr>
      </p:pic>
      <p:pic>
        <p:nvPicPr>
          <p:cNvPr id="20" name="image1.png"/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770282" y="2477962"/>
            <a:ext cx="838200" cy="687705"/>
          </a:xfrm>
          <a:prstGeom prst="rect">
            <a:avLst/>
          </a:prstGeom>
          <a:ln/>
        </p:spPr>
      </p:pic>
      <p:pic>
        <p:nvPicPr>
          <p:cNvPr id="21" name="image22.png"/>
          <p:cNvPicPr/>
          <p:nvPr/>
        </p:nvPicPr>
        <p:blipFill>
          <a:blip r:embed="rId4"/>
          <a:srcRect/>
          <a:stretch>
            <a:fillRect/>
          </a:stretch>
        </p:blipFill>
        <p:spPr>
          <a:xfrm>
            <a:off x="569015" y="3712206"/>
            <a:ext cx="1200150" cy="393700"/>
          </a:xfrm>
          <a:prstGeom prst="rect">
            <a:avLst/>
          </a:prstGeom>
          <a:ln/>
        </p:spPr>
      </p:pic>
      <p:pic>
        <p:nvPicPr>
          <p:cNvPr id="22" name="image15.png"/>
          <p:cNvPicPr/>
          <p:nvPr/>
        </p:nvPicPr>
        <p:blipFill>
          <a:blip r:embed="rId5"/>
          <a:srcRect/>
          <a:stretch>
            <a:fillRect/>
          </a:stretch>
        </p:blipFill>
        <p:spPr>
          <a:xfrm>
            <a:off x="764277" y="4713908"/>
            <a:ext cx="809625" cy="683895"/>
          </a:xfrm>
          <a:prstGeom prst="rect">
            <a:avLst/>
          </a:prstGeom>
          <a:ln/>
        </p:spPr>
      </p:pic>
      <p:pic>
        <p:nvPicPr>
          <p:cNvPr id="23" name="image10.png"/>
          <p:cNvPicPr/>
          <p:nvPr/>
        </p:nvPicPr>
        <p:blipFill>
          <a:blip r:embed="rId6"/>
          <a:srcRect/>
          <a:stretch>
            <a:fillRect/>
          </a:stretch>
        </p:blipFill>
        <p:spPr>
          <a:xfrm>
            <a:off x="740782" y="5847645"/>
            <a:ext cx="833120" cy="622935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22572636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Resources Replication and Adaptation </a:t>
            </a:r>
            <a:br>
              <a:rPr lang="en-GB" sz="3200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from Existing Campaigns</a:t>
            </a:r>
            <a:endParaRPr lang="en-GB" sz="32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>
              <a:lnSpc>
                <a:spcPct val="150000"/>
              </a:lnSpc>
            </a:pPr>
            <a:r>
              <a:rPr lang="en-GB" b="1" i="1" dirty="0">
                <a:latin typeface="Arial" panose="020B0604020202020204" pitchFamily="34" charset="0"/>
                <a:cs typeface="Arial" panose="020B0604020202020204" pitchFamily="34" charset="0"/>
              </a:rPr>
              <a:t>NHS Better Health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Barcode scanning facility (NHS, 2026b). It will help to instantly decode food labels and measure micronutrient density.</a:t>
            </a:r>
            <a:endParaRPr lang="en-IN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GB" b="1" i="1" dirty="0">
                <a:latin typeface="Arial" panose="020B0604020202020204" pitchFamily="34" charset="0"/>
                <a:cs typeface="Arial" panose="020B0604020202020204" pitchFamily="34" charset="0"/>
              </a:rPr>
              <a:t>BDA Food Fact Sheets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Consist of nutritional information (BDA, 2026a). Evidence-based outcomes will empower learners’ digital food literacy.</a:t>
            </a:r>
            <a:endParaRPr lang="en-IN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GB" b="1" i="1" dirty="0">
                <a:latin typeface="Arial" panose="020B0604020202020204" pitchFamily="34" charset="0"/>
                <a:cs typeface="Arial" panose="020B0604020202020204" pitchFamily="34" charset="0"/>
              </a:rPr>
              <a:t>GOV UK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Health promotion toolkit (GOV.UK, 2026a). It will go with the meal planning process and supermarket navigation during critical times, such as exam periods. </a:t>
            </a:r>
          </a:p>
        </p:txBody>
      </p:sp>
    </p:spTree>
    <p:extLst>
      <p:ext uri="{BB962C8B-B14F-4D97-AF65-F5344CB8AC3E}">
        <p14:creationId xmlns:p14="http://schemas.microsoft.com/office/powerpoint/2010/main" val="816895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3154" y="2758573"/>
            <a:ext cx="9720072" cy="1499616"/>
          </a:xfrm>
        </p:spPr>
        <p:txBody>
          <a:bodyPr>
            <a:normAutofit/>
          </a:bodyPr>
          <a:lstStyle/>
          <a:p>
            <a:pPr algn="ctr"/>
            <a:r>
              <a:rPr lang="en-GB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Task 3: Benefits and Challenges</a:t>
            </a:r>
            <a:br>
              <a:rPr lang="en-GB" sz="3200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Group Member 3: </a:t>
            </a:r>
            <a:endParaRPr lang="en-GB" sz="3200" cap="none" dirty="0"/>
          </a:p>
        </p:txBody>
      </p:sp>
    </p:spTree>
    <p:extLst>
      <p:ext uri="{BB962C8B-B14F-4D97-AF65-F5344CB8AC3E}">
        <p14:creationId xmlns:p14="http://schemas.microsoft.com/office/powerpoint/2010/main" val="22887393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7" y="797252"/>
            <a:ext cx="10279976" cy="779758"/>
          </a:xfrm>
        </p:spPr>
        <p:txBody>
          <a:bodyPr anchor="ctr">
            <a:normAutofit/>
          </a:bodyPr>
          <a:lstStyle/>
          <a:p>
            <a:pPr algn="ctr"/>
            <a:r>
              <a:rPr lang="en-GB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Transition to Task 3</a:t>
            </a:r>
            <a:endParaRPr lang="en-GB" sz="32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4080" y="2166729"/>
            <a:ext cx="9720071" cy="3518453"/>
          </a:xfrm>
        </p:spPr>
        <p:txBody>
          <a:bodyPr>
            <a:normAutofit/>
          </a:bodyPr>
          <a:lstStyle/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final section outlines the theoretical underpinning of the “PeakPerformance” campaign.</a:t>
            </a:r>
            <a:endParaRPr lang="en-IN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It will also discuss the physiological, psychological and sociological benefits that underlie the actual benefits of sustainable dietary habits.</a:t>
            </a:r>
            <a:endParaRPr lang="en-IN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Based on changing behaviour, some challenges will be demonstrated with tailored solutions.</a:t>
            </a:r>
            <a:endParaRPr lang="en-IN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38932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4885" y="770747"/>
            <a:ext cx="10492011" cy="872523"/>
          </a:xfrm>
        </p:spPr>
        <p:txBody>
          <a:bodyPr anchor="ctr">
            <a:normAutofit/>
          </a:bodyPr>
          <a:lstStyle/>
          <a:p>
            <a:pPr algn="ctr"/>
            <a:r>
              <a:rPr lang="en-GB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Benefits: Physiological &amp; Metabolic Mechanisms </a:t>
            </a:r>
            <a:endParaRPr lang="en-GB" sz="32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3948" y="1921566"/>
            <a:ext cx="5456185" cy="4492488"/>
          </a:xfrm>
        </p:spPr>
        <p:txBody>
          <a:bodyPr>
            <a:noAutofit/>
          </a:bodyPr>
          <a:lstStyle/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The “PeakPerformance” campaign will improve participants' physical performance.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Proper nutritional intake stabilises GI and maintains blood sugar levels (Vlachos et al., 2020). 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GI stabilisation also replicates slow-release carbohydrate patterns that prevent brain fog.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Moreover, dietary fibre intake reduces long-term risks such as Type 2 diabetes and cardiovascular morbidity (Chen, Tao and Wang, 2025).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1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6544502" y="1977887"/>
            <a:ext cx="4680088" cy="3240156"/>
          </a:xfrm>
          <a:prstGeom prst="rect">
            <a:avLst/>
          </a:prstGeom>
          <a:ln w="25400">
            <a:solidFill>
              <a:srgbClr val="000000"/>
            </a:solidFill>
            <a:prstDash val="solid"/>
          </a:ln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6649897" y="5353879"/>
            <a:ext cx="4468677" cy="10601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2"/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Figure: Planetary healthy diet impact on physiological &amp; metabolic mechanisms</a:t>
            </a:r>
          </a:p>
          <a:p>
            <a:pPr marL="0" indent="0" algn="ctr">
              <a:buNone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(Source: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Alblaji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2026) </a:t>
            </a:r>
          </a:p>
        </p:txBody>
      </p:sp>
    </p:spTree>
    <p:extLst>
      <p:ext uri="{BB962C8B-B14F-4D97-AF65-F5344CB8AC3E}">
        <p14:creationId xmlns:p14="http://schemas.microsoft.com/office/powerpoint/2010/main" val="16964821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5832" y="770747"/>
            <a:ext cx="10690794" cy="925532"/>
          </a:xfrm>
        </p:spPr>
        <p:txBody>
          <a:bodyPr anchor="ctr">
            <a:normAutofit/>
          </a:bodyPr>
          <a:lstStyle/>
          <a:p>
            <a:pPr algn="ctr"/>
            <a:r>
              <a:rPr lang="en-GB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Benefits: Psychological &amp; Sociological Well-being </a:t>
            </a:r>
            <a:endParaRPr lang="en-GB" sz="32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52661" y="1868557"/>
            <a:ext cx="6162261" cy="4691269"/>
          </a:xfrm>
        </p:spPr>
        <p:txBody>
          <a:bodyPr>
            <a:normAutofit fontScale="92500"/>
          </a:bodyPr>
          <a:lstStyle/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The "PeakPerformance" campaign also plays an important role in embracing psychological resilience and sociological capital. 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Sustained focus on nutrition and good dietary patterns will enhance students’ cognitive function and reduce stress.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As a sociological benefit, shared cooking experiences will facilitate building a strong peer support network.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Higher culinary knowledge is connected with better dietary choices and supports people's long-term lifestyle modifications (Sandri et al., 2025).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8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848138" y="2048083"/>
            <a:ext cx="4480270" cy="3385310"/>
          </a:xfrm>
          <a:prstGeom prst="rect">
            <a:avLst/>
          </a:prstGeom>
          <a:ln w="25400">
            <a:solidFill>
              <a:srgbClr val="000000"/>
            </a:solidFill>
            <a:prstDash val="solid"/>
          </a:ln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848138" y="5605671"/>
            <a:ext cx="4468677" cy="82163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2"/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Figure: Relationship between nutrition and mental health</a:t>
            </a:r>
          </a:p>
          <a:p>
            <a:pPr marL="0" indent="0" algn="ctr">
              <a:buNone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(Source: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Grajek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et al., 2022)</a:t>
            </a:r>
          </a:p>
        </p:txBody>
      </p:sp>
    </p:spTree>
    <p:extLst>
      <p:ext uri="{BB962C8B-B14F-4D97-AF65-F5344CB8AC3E}">
        <p14:creationId xmlns:p14="http://schemas.microsoft.com/office/powerpoint/2010/main" val="252702739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9658" y="732192"/>
            <a:ext cx="9720072" cy="872523"/>
          </a:xfrm>
        </p:spPr>
        <p:txBody>
          <a:bodyPr anchor="ctr">
            <a:normAutofit/>
          </a:bodyPr>
          <a:lstStyle/>
          <a:p>
            <a:pPr algn="ctr"/>
            <a:r>
              <a:rPr lang="en-GB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Theoretical Application I: The COM-B Model </a:t>
            </a:r>
            <a:endParaRPr lang="en-GB" sz="32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5103" y="1835426"/>
            <a:ext cx="6754898" cy="4870174"/>
          </a:xfrm>
        </p:spPr>
        <p:txBody>
          <a:bodyPr>
            <a:normAutofit fontScale="92500" lnSpcReduction="10000"/>
          </a:bodyPr>
          <a:lstStyle/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To acquire modified dietary patterns, the COM-B model influences individual healthy eating behaviours (</a:t>
            </a:r>
            <a:r>
              <a:rPr lang="en-GB" sz="1800" dirty="0" err="1">
                <a:latin typeface="Arial" panose="020B0604020202020204" pitchFamily="34" charset="0"/>
                <a:cs typeface="Arial" panose="020B0604020202020204" pitchFamily="34" charset="0"/>
              </a:rPr>
              <a:t>Timlin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, McCormack and Simpson, 2020).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However, psychological deficits impair individuals' psychological capabilities, leading to stress and diminished </a:t>
            </a:r>
            <a:r>
              <a:rPr lang="en-GB" sz="1800" dirty="0" err="1">
                <a:latin typeface="Arial" panose="020B0604020202020204" pitchFamily="34" charset="0"/>
                <a:cs typeface="Arial" panose="020B0604020202020204" pitchFamily="34" charset="0"/>
              </a:rPr>
              <a:t>interoceptive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awareness.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Academic deadlines create opportunity barriers for university students and influence their saturated and cheap ultra-processed food consumption.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Lastly, prolonged fasting, irregular meal patterns, and high snack consumption cause motivational barriers among university students (</a:t>
            </a:r>
            <a:r>
              <a:rPr lang="en-GB" sz="1800" dirty="0" err="1">
                <a:latin typeface="Arial" panose="020B0604020202020204" pitchFamily="34" charset="0"/>
                <a:cs typeface="Arial" panose="020B0604020202020204" pitchFamily="34" charset="0"/>
              </a:rPr>
              <a:t>Jurado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-Gonzalez et al., 2025).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6019" y="2157700"/>
            <a:ext cx="4220164" cy="2391109"/>
          </a:xfrm>
          <a:prstGeom prst="rect">
            <a:avLst/>
          </a:prstGeom>
        </p:spPr>
      </p:pic>
      <p:sp>
        <p:nvSpPr>
          <p:cNvPr id="18" name="Content Placeholder 2"/>
          <p:cNvSpPr txBox="1">
            <a:spLocks/>
          </p:cNvSpPr>
          <p:nvPr/>
        </p:nvSpPr>
        <p:spPr>
          <a:xfrm>
            <a:off x="7931921" y="5010231"/>
            <a:ext cx="3808360" cy="82163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2"/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Figure: COM-B Model</a:t>
            </a:r>
          </a:p>
          <a:p>
            <a:pPr marL="0" indent="0" algn="ctr">
              <a:buNone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(Source: Self-created)</a:t>
            </a:r>
          </a:p>
        </p:txBody>
      </p:sp>
    </p:spTree>
    <p:extLst>
      <p:ext uri="{BB962C8B-B14F-4D97-AF65-F5344CB8AC3E}">
        <p14:creationId xmlns:p14="http://schemas.microsoft.com/office/powerpoint/2010/main" val="6895451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3154" y="664729"/>
            <a:ext cx="9720072" cy="1044802"/>
          </a:xfrm>
        </p:spPr>
        <p:txBody>
          <a:bodyPr anchor="ctr">
            <a:noAutofit/>
          </a:bodyPr>
          <a:lstStyle/>
          <a:p>
            <a:pPr algn="ctr"/>
            <a:r>
              <a:rPr lang="en-GB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Theoretical Application II – Health Belief Model (HBM) </a:t>
            </a:r>
            <a:endParaRPr lang="en-GB" sz="32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67199" y="2045075"/>
            <a:ext cx="7523921" cy="4607516"/>
          </a:xfrm>
        </p:spPr>
        <p:txBody>
          <a:bodyPr>
            <a:normAutofit/>
          </a:bodyPr>
          <a:lstStyle/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The Health Belief Model describes how cognitive constructs create challenges to university learners’ behavioural changes (Kim, </a:t>
            </a:r>
            <a:r>
              <a:rPr lang="en-GB" sz="1800" dirty="0" err="1">
                <a:latin typeface="Arial" panose="020B0604020202020204" pitchFamily="34" charset="0"/>
                <a:cs typeface="Arial" panose="020B0604020202020204" pitchFamily="34" charset="0"/>
              </a:rPr>
              <a:t>Ahn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and No, 2012).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According to perceived susceptibility and severity, young adults experience a strong optimism bias based on their chronic health conditions. 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Perceived barriers also highlight students’ heavy reliance on daily habits.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Thus, this lack of awareness triggers UK university students to make healthier nutrition choices. 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9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478113" y="2243857"/>
            <a:ext cx="3537295" cy="3110021"/>
          </a:xfrm>
          <a:prstGeom prst="rect">
            <a:avLst/>
          </a:prstGeom>
          <a:ln w="25400">
            <a:solidFill>
              <a:srgbClr val="000000"/>
            </a:solidFill>
            <a:prstDash val="solid"/>
          </a:ln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342580" y="5552660"/>
            <a:ext cx="3808360" cy="82163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2"/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Figure: Health Belief Model</a:t>
            </a:r>
          </a:p>
          <a:p>
            <a:pPr marL="0" indent="0" algn="ctr">
              <a:buNone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(Source: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Subedi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Filho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Adedji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2023)</a:t>
            </a:r>
          </a:p>
        </p:txBody>
      </p:sp>
    </p:spTree>
    <p:extLst>
      <p:ext uri="{BB962C8B-B14F-4D97-AF65-F5344CB8AC3E}">
        <p14:creationId xmlns:p14="http://schemas.microsoft.com/office/powerpoint/2010/main" val="20565796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2911" y="903268"/>
            <a:ext cx="9720072" cy="673741"/>
          </a:xfrm>
        </p:spPr>
        <p:txBody>
          <a:bodyPr>
            <a:normAutofit/>
          </a:bodyPr>
          <a:lstStyle/>
          <a:p>
            <a:pPr algn="ctr"/>
            <a:r>
              <a:rPr lang="en-GB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Critical Analysis of Structural Barriers</a:t>
            </a:r>
            <a:endParaRPr lang="en-GB" sz="32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2593" y="2007704"/>
            <a:ext cx="10160707" cy="4023360"/>
          </a:xfrm>
        </p:spPr>
        <p:txBody>
          <a:bodyPr>
            <a:noAutofit/>
          </a:bodyPr>
          <a:lstStyle/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Based on individual concerns, some potential challenges are identified.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Firstly, academic workload pushes university students to consume ultra-processed snacks or fast-food items.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Capability deficits also increase stress levels and reduce individuals' self-confidence to cook for themselves.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Next, biased optimism regarding physiological health increases the risk of chronic diseases.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Lastly, a lack of support hinders the progress of sustained action to follow good dietary habits.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01746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677981"/>
            <a:ext cx="10385994" cy="1124314"/>
          </a:xfrm>
        </p:spPr>
        <p:txBody>
          <a:bodyPr anchor="ctr">
            <a:normAutofit/>
          </a:bodyPr>
          <a:lstStyle/>
          <a:p>
            <a:pPr algn="ctr"/>
            <a:r>
              <a:rPr lang="en-GB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Evidence-based Mitigation Strategies </a:t>
            </a:r>
            <a:br>
              <a:rPr lang="en-GB" sz="3200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b="1" cap="none" dirty="0">
                <a:latin typeface="Arial" panose="020B0604020202020204" pitchFamily="34" charset="0"/>
                <a:cs typeface="Arial" panose="020B0604020202020204" pitchFamily="34" charset="0"/>
              </a:rPr>
              <a:t>&amp; Tailored Solutions </a:t>
            </a:r>
            <a:endParaRPr lang="en-GB" sz="3200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977931232"/>
              </p:ext>
            </p:extLst>
          </p:nvPr>
        </p:nvGraphicFramePr>
        <p:xfrm>
          <a:off x="1806360" y="2001078"/>
          <a:ext cx="8821530" cy="40444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3165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3242" y="351046"/>
            <a:ext cx="10058400" cy="603110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964" y="1060172"/>
            <a:ext cx="11164957" cy="5459897"/>
          </a:xfrm>
        </p:spPr>
        <p:txBody>
          <a:bodyPr>
            <a:noAutofit/>
          </a:bodyPr>
          <a:lstStyle/>
          <a:p>
            <a:pPr algn="just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Al-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Awwad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N.J., Al-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Sayyed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H.F.,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Zeinah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Z.A. and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Tayyem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R.F. (2021) ‘Dietary and lifestyle habits among university students at different academic years’,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Clinical nutrition ESPEN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44, pp.236-242. </a:t>
            </a: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Alblaji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M. (2026) ‘Plant-based diets for human health with implications for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cardiometabolic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health, gut microbiome, and nutritional adequacy’,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Frontiers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https://doi.org/10.3389/fnut.2026.1830797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Almoraie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N.M.,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Alothmani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N.M.,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Alomari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W.D. and Al-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Amoudi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A.H. (2025) ‘Addressing nutritional issues and eating behaviours among university students: a narrative review’,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Nutrition research reviews, 38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(1), pp.53-68.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https://doi.org/10.1017/S0954422424000088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Andrews, R. (2023)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Bristol Food Network: who are we and what is Bristol Good Food 2030?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https://www.feedingbristol.org/bristol-food-network-who-are-we-and-what-is-bristol-good-food-2030/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9 October 2026). </a:t>
            </a: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BAPEN (2026)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What are the consequences of malnutrition?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https://www.bapen.org.uk/malnutrition/introduction-to-malnutrition/what-are-the-consequences-of-malnutrition/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8 October 2026). </a:t>
            </a: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BDA (2026)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Adolescent food facts - BDA - British Dietetic Association.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https://www.bda.uk.com/food-health/food-facts/adolescent-food-facts.html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9 October 2026). </a:t>
            </a: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BDA (2026a)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Food Facts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https://www.bda.uk.com/food-health/food-facts/all-food-fact-sheets.html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9 October 2026). </a:t>
            </a: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Biggs, B.K., Rodgers, K.V.,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Nayman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S.J.,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Hofschulte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D.R.,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Loncar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H., Kumar, S., Lynch, B.A.,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Rajjo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T.I. and Wilson, D.K. (2023) ‘Translation of a family-based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behavioral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intervention for adolescent obesity using the RE-AIM framework and common steps from adaptation frameworks’,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Translational </a:t>
            </a:r>
            <a:r>
              <a:rPr lang="en-GB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behavioral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 medicine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13(9), pp.700-709.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https://doi.org/10.1093/tbm/ibad022</a:t>
            </a: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British Nutrition Foundation (2026)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Nutrition for Students.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https://www.nutrition.org.uk/nutrition-for/students/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8 October 2026). </a:t>
            </a:r>
          </a:p>
        </p:txBody>
      </p:sp>
    </p:spTree>
    <p:extLst>
      <p:ext uri="{BB962C8B-B14F-4D97-AF65-F5344CB8AC3E}">
        <p14:creationId xmlns:p14="http://schemas.microsoft.com/office/powerpoint/2010/main" val="40053235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3242" y="351046"/>
            <a:ext cx="10058400" cy="603110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964" y="1060172"/>
            <a:ext cx="11164957" cy="5459897"/>
          </a:xfrm>
        </p:spPr>
        <p:txBody>
          <a:bodyPr>
            <a:noAutofit/>
          </a:bodyPr>
          <a:lstStyle/>
          <a:p>
            <a:pPr algn="just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Brown, J. (2022) ‘Do students really eat that badly?’,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BBC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https://www.bbc.com/future/article/20221128-do-students-really-eat-that-badly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8 October 2026). </a:t>
            </a: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CDC (2024)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Social Determinants of Health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(SDOH).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https://www.cdc.gov/about/priorities/why-is-addressing-sdoh-important.html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8 October 2026). </a:t>
            </a: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Chen, X., Tao, L and Wang, Y. (2025) ‘Association of dietary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fiber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intake with all-cause and cardiovascular mortality in diabetes and prediabetes’,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PubMed Central,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18;17:231.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https://doi.org/10.1186/s13098-025-01810-9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Cook, J. (2022)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PRESS RELEASE: Pledges Wanted To Make Cardiff One Of The UK’s Most Sustainable Food Places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https://foodcardiff.com/press-release-pledges-wanted-to-make-cardiff-one-of-the-uks-most-sustainable-food-places/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9 October 2026). </a:t>
            </a: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Derbyshire, E. (2018) ‘Micronutrient intakes of British adults across mid-life: a secondary analysis of the UK National Diet and Nutrition Survey’,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Frontiers in nutrition, 5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p.55.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https://doi.org/10.3389/fnut.2018.00055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Feng, L., Chu, Z.,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Quan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X., Zhang, Y., Yuan, W., Yao, Y., Zhao, Y. and Fu, S. (2022) ‘Malnutrition is positively associated with cognitive decline in centenarians and oldest-old adults: A cross-sectional study’, </a:t>
            </a:r>
            <a:r>
              <a:rPr lang="en-GB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EClinicalMedicine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47.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https://doi.org/10.1016/j.eclinm.2022.101336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GOV.UK (2023)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Healthy eating: applying All Our Health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https://www.gov.uk/government/publications/healthy-eating-applying-all-our-health/healthy-eating-applying-all-our-health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8 October 2026). </a:t>
            </a: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GOV.UK (2024)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United Kingdom Food Security Report 2024: Theme 4: Food Security at Household Level.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https://www.gov.uk/government/statistics/united-kingdom-food-security-report-2024/united-kingdom-food-security-report-2024-theme-4-food-security-at-household-level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8 October 2026). </a:t>
            </a: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GOV.UK (2025)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National Diet and Nutrition Survey 2019 to 2023: report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https://www.gov.uk/government/statistics/national-diet-and-nutrition-survey-2019-to-2023/national-diet-and-nutrition-survey-2019-to-2023-report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8 October 2026).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339288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3242" y="351046"/>
            <a:ext cx="10058400" cy="603110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964" y="1060172"/>
            <a:ext cx="11164957" cy="5459897"/>
          </a:xfrm>
        </p:spPr>
        <p:txBody>
          <a:bodyPr>
            <a:noAutofit/>
          </a:bodyPr>
          <a:lstStyle/>
          <a:p>
            <a:pPr algn="just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GOV.UK (2026a)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Preventing avoidable disease, Protecting health, Promoting wellbeing resilience.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https://vivbennett.blog.gov.uk/wp-content/uploads/sites/90/2018/03/LCAV-3Ps-TOOLKIT-2018-FINAL.pdf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9 October 2026). </a:t>
            </a: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Grajek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M., Krupa-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Kotara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K.,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Białek-Dratwa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A., Sobczyk, K., Grot, M., k., O. and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Staśkiewicz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W. (2022) ‘Nutrition and mental health: A review of current knowledge about the impact of diet on mental health’,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Front </a:t>
            </a:r>
            <a:r>
              <a:rPr lang="en-GB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Nutr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9, pp.943998.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https://doi.org/10.3389/fnut.2022.943998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INFRA4NEXTGEN (2026)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 The Health and Wellbeing of People in Europe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https://infra4nextgen.com/resources/data-summaries/healthy/2-theoretical-model/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8 October 2026). </a:t>
            </a: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Jurado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-Gonzalez, P.,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López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-Toledo, S., Bach-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Faig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A. and Medina, F. (2025) ‘Barriers and Enablers of Healthy Eating Among University Students in Oaxaca de Juarez: A Mixed-Methods Study’,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Nutrients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17(7), pp.1263.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https://doi.org/10.3390/nu17071263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Kim, H.,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Ahn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J. and No, J. (2012) ‘Applying the Health Belief Model to college students' health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behavior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’,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Nutr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Res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Pract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6(6), pp.551–558.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https://doi.org/10.4162/nrp.2012.6.6.551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Leask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C.F.,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Sandlund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M., Skelton, D.A., Altenburg, T.M.,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Cardon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G.,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Chinapaw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M.J., De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Bourdeaudhuij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I.,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Verloigne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M.,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Chastin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S.F. and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GrandStand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Safe Step and Teenage Girls on the Move Research Groups (2019) ‘Framework, principles and recommendations for utilising participatory methodologies in the co-creation and evaluation of public health interventions’,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Research involvement and engagement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5(1), p.2.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https://doi.org/10.1186/s40900-018-0136-9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Morris, K. (2025) ‘Another brick in the wall: The student housing crisis in the UK and the ICESCR’,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Netherlands Quarterly of Human Rights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43(1), pp.12-30. Available at: DOI: 10.1177/09240519251318141 </a:t>
            </a: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NHS (2026)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8 tips for healthy eating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https://www.nhs.uk/live-well/eat-well/how-to-eat-a-balanced-diet/eight-tips-for-healthy-eating/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8 October 2026). </a:t>
            </a:r>
          </a:p>
          <a:p>
            <a:pPr algn="just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NHS (2026a)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Eating a balanced diet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https://www.nhs.uk/live-well/eat-well/how-to-eat-a-balanced-diet/eating-a-balanced-diet/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9 October 2026). </a:t>
            </a: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550866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3242" y="351046"/>
            <a:ext cx="10058400" cy="603110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963" y="1192695"/>
            <a:ext cx="11164957" cy="5062331"/>
          </a:xfrm>
        </p:spPr>
        <p:txBody>
          <a:bodyPr>
            <a:noAutofit/>
          </a:bodyPr>
          <a:lstStyle/>
          <a:p>
            <a:pPr algn="just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NHS (2026b)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Better Health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https://www.nhs.uk/healthier-families/food-facts/nhs-food-scanner-app/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Philippou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E., Pot, G.K.,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Heraclides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A., Richards, M. and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Bendayan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R. (2019) ‘Dietary glycaemic index and cognitive function: prospective associations in adults of the 1946 British birth cohort’,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Public health nutrition, 22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(8), pp.1415-1424.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https://doi.org/10.1017/S136898001800352X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QMUL (2016)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Malnutrition results from more than just poor diet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https://www.qmul.ac.uk/news/latest-news/2016/smd/malnutrition-results-from-more-than-just-poor-diet.html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8 October 2026). </a:t>
            </a: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Roberts, C.J., Ryan, D., Campbell, J. and Hardwicke, J. (2025) ‘Changes in Dietary Habits and Reported Barriers to Healthy Eating Amongst UK University Students’. Available at: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doi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: 10.20944/preprints202504.0057.v1 </a:t>
            </a: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Sandri, E.,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Capoferri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M.,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Piredda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M. and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Micheluzzi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V. (2025) ‘Culinary Habits and Health: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Analyzing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the Impact of Cooking Practices and Knowledge Among Spanish Young Adults’,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Nutrients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17(10), pp.1635.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https://doi.org/10.3390/nu17101635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Savage, M.J., Procter, E.L.,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Magistro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D.,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Hennis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P.J., Donaldson, J., Leslie-Walker, A., Jones, B.A. and James, R.M. (2024) ‘Characterising the activity, lifestyle behaviours and health outcomes of UK university students: an observational cohort study with a focus on gender and ethnicity’,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BMC Public Health, 24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(1), p.3501.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https://doi.org/10.1186/s12889-024-20911-0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Schaafsma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H., Caruso, O.,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Diaconita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S.,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McEachern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L., Seabrook, J. and Gilliland, J. (2025) ‘Enhancing Postsecondary Students' Dietary Behaviours: A Systematic Review of Mobile Health Interventions’,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Journal of Human Nutrition and Dietetics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38(5), p.e70130.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https://doi.org/10.1111/jhn.70130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Sprake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E.F., Russell, J.M., Cecil, J.E., Cooper, R.J., Grabowski, P.,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Pourshahidi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L.K. and Barker, M.E. (2018) ‘Dietary patterns of university students in the UK: a cross-sectional study’,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Nutrition Journa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l, 17(1), p.90.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https://doi.org/10.1186/s12937-018-0398-y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N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293462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3241" y="470316"/>
            <a:ext cx="10058400" cy="603110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963" y="1192695"/>
            <a:ext cx="11164957" cy="5062331"/>
          </a:xfrm>
        </p:spPr>
        <p:txBody>
          <a:bodyPr>
            <a:noAutofit/>
          </a:bodyPr>
          <a:lstStyle/>
          <a:p>
            <a:pPr algn="just"/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Subedi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S.,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Filho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L. W. and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Adedji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A. (2023) ‘An assessment of the health belief model (HBM) properties as predictors of COVID-19 preventive behaviour’,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Journal of Public Health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33(6), pp.1329-1339. Available at: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https://doi.org/10.1007/s10389-023-02109-7?urlappend=%3Futm_source%3Dresearchgate.net%26utm_medium%3Darticle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N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Food Foundation (2026)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Good Food Neighbourhoods: food security through place-making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https://foodfoundation.org.uk/news/good-food-neighbourhoods-food-security-through-place-making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(Accessed: 9 October 2026).</a:t>
            </a:r>
            <a:endParaRPr lang="en-IN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Timlin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D., McCormack, M. J. and Simpson, EA. E. (2020) ‘Using the COM-B model to identify barriers and facilitators towards adoption of a diet associated with cognitive function (MIND diet)’,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Public Health </a:t>
            </a:r>
            <a:r>
              <a:rPr lang="en-GB" i="1" dirty="0" err="1">
                <a:latin typeface="Arial" panose="020B0604020202020204" pitchFamily="34" charset="0"/>
                <a:cs typeface="Arial" panose="020B0604020202020204" pitchFamily="34" charset="0"/>
              </a:rPr>
              <a:t>Nutr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24(7), pp.1657–1670. Available at: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https://doi.org/10.1017/S1368980020001445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N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Vázquez-Aguilar, A., Ballesteros-Torres, J.M., Escalante-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Aburto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A., Huerta-Canseco, C., Jiménez-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López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K.L. and Caballero-Prado, C.J. (2026) ‘Dietary trends and lifestyle habits among university students: analysis of consumption patterns and nutritional risks’,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Nutrients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18(3), p.532.</a:t>
            </a:r>
            <a:endParaRPr lang="en-IN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Vlachos, D.,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Malisova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S., Lindberg, A. F. and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Karaniki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G. (2020) ‘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Glycemic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Index (GI) or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Glycemic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Load (GL) and Dietary Interventions for Optimizing Postprandial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Hyperglycemia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in Patients with T2 Diabetes: A Review’,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Nutrients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12(6), pp.1561. Available at: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https://doi.org/10.3390/nu12061561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N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951458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jpeg"/></Relationships>
</file>

<file path=ppt/theme/_rels/them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eg"/></Relationships>
</file>

<file path=ppt/theme/_rels/them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jpeg"/></Relationships>
</file>

<file path=ppt/theme/theme1.xml><?xml version="1.0" encoding="utf-8"?>
<a:theme xmlns:a="http://schemas.openxmlformats.org/drawingml/2006/main" name="Savon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84ACB6"/>
      </a:dk2>
      <a:lt2>
        <a:srgbClr val="EBE9DD"/>
      </a:lt2>
      <a:accent1>
        <a:srgbClr val="6F8183"/>
      </a:accent1>
      <a:accent2>
        <a:srgbClr val="967E96"/>
      </a:accent2>
      <a:accent3>
        <a:srgbClr val="CCC893"/>
      </a:accent3>
      <a:accent4>
        <a:srgbClr val="A54D74"/>
      </a:accent4>
      <a:accent5>
        <a:srgbClr val="949C6B"/>
      </a:accent5>
      <a:accent6>
        <a:srgbClr val="766A50"/>
      </a:accent6>
      <a:hlink>
        <a:srgbClr val="CC6600"/>
      </a:hlink>
      <a:folHlink>
        <a:srgbClr val="777777"/>
      </a:folHlink>
    </a:clrScheme>
    <a:fontScheme name="Wood Type">
      <a:majorFont>
        <a:latin typeface="Century Gothic" panose="020B0502020202020204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man Old Style" panose="02050604050505020204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8E89CD47-BF55-4DDE-B823-2283AA7E7695}"/>
    </a:ext>
  </a:extLst>
</a:theme>
</file>

<file path=ppt/theme/theme3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ACC63D00-1EE0-4159-BF5A-6FF02000B710}"/>
    </a:ext>
  </a:extLst>
</a:theme>
</file>

<file path=ppt/theme/theme4.xml><?xml version="1.0" encoding="utf-8"?>
<a:theme xmlns:a="http://schemas.openxmlformats.org/drawingml/2006/main" name="Integral">
  <a:themeElements>
    <a:clrScheme name="Integral">
      <a:dk1>
        <a:srgbClr val="2E2B21"/>
      </a:dk1>
      <a:lt1>
        <a:srgbClr val="FFFFFF"/>
      </a:lt1>
      <a:dk2>
        <a:srgbClr val="605B4F"/>
      </a:dk2>
      <a:lt2>
        <a:srgbClr val="D8D6BE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9000"/>
                <a:satMod val="145000"/>
              </a:schemeClr>
            </a:duotone>
          </a:blip>
          <a:tile tx="0" ty="0" sx="32000" sy="32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</a:schemeClr>
              <a:schemeClr val="phClr">
                <a:shade val="95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090DCB5F-146D-478A-852A-34B16FE9F3A8}"/>
    </a:ext>
  </a:extLst>
</a:theme>
</file>

<file path=ppt/theme/theme5.xml><?xml version="1.0" encoding="utf-8"?>
<a:theme xmlns:a="http://schemas.openxmlformats.org/drawingml/2006/main" name="1_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6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7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ppt/theme/theme8.xml><?xml version="1.0" encoding="utf-8"?>
<a:theme xmlns:a="http://schemas.openxmlformats.org/drawingml/2006/main" name="1_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ppt/theme/theme9.xml><?xml version="1.0" encoding="utf-8"?>
<a:theme xmlns:a="http://schemas.openxmlformats.org/drawingml/2006/main" name="2_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ppt/theme/theme10.xml><?xml version="1.0" encoding="utf-8"?>
<a:theme xmlns:a="http://schemas.openxmlformats.org/drawingml/2006/main" name="3_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ppt/theme/theme11.xml><?xml version="1.0" encoding="utf-8"?>
<a:theme xmlns:a="http://schemas.openxmlformats.org/drawingml/2006/main" name="4_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ppt/theme/theme12.xml><?xml version="1.0" encoding="utf-8"?>
<a:theme xmlns:a="http://schemas.openxmlformats.org/drawingml/2006/main" name="Damask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ppt/theme/theme13.xml><?xml version="1.0" encoding="utf-8"?>
<a:theme xmlns:a="http://schemas.openxmlformats.org/drawingml/2006/main" name="Slate">
  <a:themeElements>
    <a:clrScheme name="Slat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Slat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14.xml><?xml version="1.0" encoding="utf-8"?>
<a:theme xmlns:a="http://schemas.openxmlformats.org/drawingml/2006/main" name="Circuit">
  <a:themeElements>
    <a:clrScheme name="Yellow Orang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1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Violet">
    <a:dk1>
      <a:sysClr val="windowText" lastClr="000000"/>
    </a:dk1>
    <a:lt1>
      <a:sysClr val="window" lastClr="FFFFFF"/>
    </a:lt1>
    <a:dk2>
      <a:srgbClr val="373545"/>
    </a:dk2>
    <a:lt2>
      <a:srgbClr val="DCD8DC"/>
    </a:lt2>
    <a:accent1>
      <a:srgbClr val="AD84C6"/>
    </a:accent1>
    <a:accent2>
      <a:srgbClr val="8784C7"/>
    </a:accent2>
    <a:accent3>
      <a:srgbClr val="5D739A"/>
    </a:accent3>
    <a:accent4>
      <a:srgbClr val="6997AF"/>
    </a:accent4>
    <a:accent5>
      <a:srgbClr val="84ACB6"/>
    </a:accent5>
    <a:accent6>
      <a:srgbClr val="6F8183"/>
    </a:accent6>
    <a:hlink>
      <a:srgbClr val="69A020"/>
    </a:hlink>
    <a:folHlink>
      <a:srgbClr val="8C8C8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4447</Words>
  <Application>Microsoft Office PowerPoint</Application>
  <PresentationFormat>Widescreen</PresentationFormat>
  <Paragraphs>253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14</vt:i4>
      </vt:variant>
      <vt:variant>
        <vt:lpstr>Slide Titles</vt:lpstr>
      </vt:variant>
      <vt:variant>
        <vt:i4>33</vt:i4>
      </vt:variant>
    </vt:vector>
  </HeadingPairs>
  <TitlesOfParts>
    <vt:vector size="61" baseType="lpstr">
      <vt:lpstr>Arial</vt:lpstr>
      <vt:lpstr>Bookman Old Style</vt:lpstr>
      <vt:lpstr>Calibri</vt:lpstr>
      <vt:lpstr>Calisto MT</vt:lpstr>
      <vt:lpstr>Century Gothic</vt:lpstr>
      <vt:lpstr>Corbel</vt:lpstr>
      <vt:lpstr>Garamond</vt:lpstr>
      <vt:lpstr>Gill Sans MT</vt:lpstr>
      <vt:lpstr>Rockwell</vt:lpstr>
      <vt:lpstr>Tw Cen MT</vt:lpstr>
      <vt:lpstr>Tw Cen MT Condensed</vt:lpstr>
      <vt:lpstr>Wingdings</vt:lpstr>
      <vt:lpstr>Wingdings 2</vt:lpstr>
      <vt:lpstr>Wingdings 3</vt:lpstr>
      <vt:lpstr>Savon</vt:lpstr>
      <vt:lpstr>Wood Type</vt:lpstr>
      <vt:lpstr>Basis</vt:lpstr>
      <vt:lpstr>Integral</vt:lpstr>
      <vt:lpstr>1_Savon</vt:lpstr>
      <vt:lpstr>Parcel</vt:lpstr>
      <vt:lpstr>Dividend</vt:lpstr>
      <vt:lpstr>1_Dividend</vt:lpstr>
      <vt:lpstr>2_Dividend</vt:lpstr>
      <vt:lpstr>3_Dividend</vt:lpstr>
      <vt:lpstr>4_Dividend</vt:lpstr>
      <vt:lpstr>Damask</vt:lpstr>
      <vt:lpstr>Slate</vt:lpstr>
      <vt:lpstr>Circuit</vt:lpstr>
      <vt:lpstr>Programme: Msc Public Health And Social Care In Practice Module: Social Epidemiology And Public Health Development Module Code: LCHS7000 Assignment Title: Component 1 Group Presentation (Practice Intervention)</vt:lpstr>
      <vt:lpstr>Introduction</vt:lpstr>
      <vt:lpstr>Campaign Overview and Activities</vt:lpstr>
      <vt:lpstr>Task 1: Rationale Group Member 1: </vt:lpstr>
      <vt:lpstr>Rationale for the Campaign </vt:lpstr>
      <vt:lpstr>National Guidelines and Statistics</vt:lpstr>
      <vt:lpstr>Short-term And Long-term Consequences </vt:lpstr>
      <vt:lpstr>Theoretical Framing: The Social Determinants Of Health</vt:lpstr>
      <vt:lpstr>Campaign Aim 1: Enhancing Nutritional  &amp; Culinary Literacy</vt:lpstr>
      <vt:lpstr>Campaign Aim 2: Optimising Cognitive Energy  &amp; Snack Profiles</vt:lpstr>
      <vt:lpstr>Campaign Aim 3: Streamlining Meal Prep  For Time-poor Schedules</vt:lpstr>
      <vt:lpstr>Task 2: Campaign Group Member 2: </vt:lpstr>
      <vt:lpstr>Operationalisation of the “PeakPerformance” Campaign</vt:lpstr>
      <vt:lpstr>8 Week Intervention Roadmap (Weeks 1-4)</vt:lpstr>
      <vt:lpstr>8 Week Intervention Roadmap (Weeks 5-8)</vt:lpstr>
      <vt:lpstr>Marketing Strategy of the Campaign</vt:lpstr>
      <vt:lpstr>Theoretical Underpinning: RE-AIM Framework</vt:lpstr>
      <vt:lpstr>Comprehensive Campaign Evaluation</vt:lpstr>
      <vt:lpstr>Multi-agency Partnership Ecosystem </vt:lpstr>
      <vt:lpstr>Resources Replication and Adaptation  from Existing Campaigns</vt:lpstr>
      <vt:lpstr>Task 3: Benefits and Challenges Group Member 3: </vt:lpstr>
      <vt:lpstr>Transition to Task 3</vt:lpstr>
      <vt:lpstr>Benefits: Physiological &amp; Metabolic Mechanisms </vt:lpstr>
      <vt:lpstr>Benefits: Psychological &amp; Sociological Well-being </vt:lpstr>
      <vt:lpstr>Theoretical Application I: The COM-B Model </vt:lpstr>
      <vt:lpstr>Theoretical Application II – Health Belief Model (HBM) </vt:lpstr>
      <vt:lpstr>Critical Analysis of Structural Barriers</vt:lpstr>
      <vt:lpstr>Evidence-based Mitigation Strategies  &amp; Tailored Solutions </vt:lpstr>
      <vt:lpstr>References</vt:lpstr>
      <vt:lpstr>References</vt:lpstr>
      <vt:lpstr>References</vt:lpstr>
      <vt:lpstr>References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2026-10-13T13:49:37Z</dcterms:created>
  <dcterms:modified xsi:type="dcterms:W3CDTF">2026-10-21T16:09:26Z</dcterms:modified>
</cp:coreProperties>
</file>