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68" r:id="rId2"/>
    <p:sldId id="269" r:id="rId3"/>
    <p:sldId id="258" r:id="rId4"/>
    <p:sldId id="259" r:id="rId5"/>
    <p:sldId id="260" r:id="rId6"/>
    <p:sldId id="262" r:id="rId7"/>
    <p:sldId id="263" r:id="rId8"/>
    <p:sldId id="264" r:id="rId9"/>
    <p:sldId id="261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0E7E6B-7B5D-2D95-06A1-1C8B9AF04587}" v="847" dt="2025-10-09T19:08:33.584"/>
    <p1510:client id="{61AFB73B-FB9D-AF35-3010-C41A3132DA28}" v="243" dt="2025-10-11T16:23:28.047"/>
    <p1510:client id="{889D8D6A-3665-167E-3414-E5380151EA98}" v="359" dt="2025-10-11T16:55:26.809"/>
    <p1510:client id="{9FDAEBA1-223F-EDCE-A48B-279DF35199F9}" v="1984" dt="2025-10-10T21:01:32.0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25E5076-3810-47DD-B79F-674D7AD40C01}" styleName="Dark Style 1 –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1EBBBCC-DAD2-459C-BE2E-F6DE35CF9A28}" styleName="Dark Style 2 –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75DCB02-9BB8-47FD-8907-85C794F793BA}" styleName="Themed Style 1 –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7D2183-03CA-4CF1-A95C-6DCB2394F45C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085C8E6-757C-4741-AFB1-AEF8CD1689D4}">
      <dgm:prSet custT="0"/>
      <dgm:spPr/>
      <dgm:t>
        <a:bodyPr/>
        <a:lstStyle/>
        <a:p>
          <a:pPr rtl="0"/>
          <a:r>
            <a:rPr lang="en-GB" b="1" dirty="0"/>
            <a:t>Key finding</a:t>
          </a:r>
          <a:r>
            <a:rPr lang="en-GB" b="1" dirty="0">
              <a:latin typeface="Univers Condensed"/>
            </a:rPr>
            <a:t> 1</a:t>
          </a:r>
          <a:r>
            <a:rPr lang="en-GB" dirty="0">
              <a:latin typeface="Univers Condensed"/>
            </a:rPr>
            <a:t>                                 there was a 30% decrease in customer sales                                                                      </a:t>
          </a:r>
          <a:endParaRPr lang="en-US" dirty="0">
            <a:latin typeface="Univers Condensed"/>
          </a:endParaRPr>
        </a:p>
      </dgm:t>
    </dgm:pt>
    <dgm:pt modelId="{FBA82778-95C7-4548-9B06-162BB9BBFBAD}" type="parTrans" cxnId="{F0152A25-1563-4264-87CE-571AFD652FC9}">
      <dgm:prSet/>
      <dgm:spPr/>
      <dgm:t>
        <a:bodyPr/>
        <a:lstStyle/>
        <a:p>
          <a:endParaRPr lang="en-US"/>
        </a:p>
      </dgm:t>
    </dgm:pt>
    <dgm:pt modelId="{59C14D3F-34EF-4CE0-BAF7-80F4872CA477}" type="sibTrans" cxnId="{F0152A25-1563-4264-87CE-571AFD652FC9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27966AF3-5F68-47BC-8707-262F7A95835A}">
      <dgm:prSet/>
      <dgm:spPr/>
      <dgm:t>
        <a:bodyPr/>
        <a:lstStyle/>
        <a:p>
          <a:pPr rtl="0"/>
          <a:r>
            <a:rPr lang="en-GB" b="1" dirty="0"/>
            <a:t>Key finding 2</a:t>
          </a:r>
          <a:r>
            <a:rPr lang="en-GB" b="1" dirty="0">
              <a:latin typeface="Univers Condensed"/>
            </a:rPr>
            <a:t>                                </a:t>
          </a:r>
          <a:r>
            <a:rPr lang="en-GB" b="0" dirty="0">
              <a:latin typeface="Univers Condensed"/>
            </a:rPr>
            <a:t>there was a downfall in foot traffic</a:t>
          </a:r>
          <a:r>
            <a:rPr lang="en-GB" b="1" dirty="0">
              <a:latin typeface="Univers Condensed"/>
            </a:rPr>
            <a:t>                              </a:t>
          </a:r>
          <a:endParaRPr lang="en-US" b="0" dirty="0"/>
        </a:p>
      </dgm:t>
    </dgm:pt>
    <dgm:pt modelId="{71E20C7E-CDCB-4BB9-85BE-30B3B5A8C3ED}" type="parTrans" cxnId="{39E3C996-9A06-4410-9923-B822DD3F74DF}">
      <dgm:prSet/>
      <dgm:spPr/>
      <dgm:t>
        <a:bodyPr/>
        <a:lstStyle/>
        <a:p>
          <a:endParaRPr lang="en-US"/>
        </a:p>
      </dgm:t>
    </dgm:pt>
    <dgm:pt modelId="{12352CAC-6F86-40C5-900D-012B790A737E}" type="sibTrans" cxnId="{39E3C996-9A06-4410-9923-B822DD3F74DF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36BB1ACF-B5AA-4609-9702-45C3456FABEA}">
      <dgm:prSet/>
      <dgm:spPr/>
      <dgm:t>
        <a:bodyPr/>
        <a:lstStyle/>
        <a:p>
          <a:pPr rtl="0"/>
          <a:r>
            <a:rPr lang="en-GB" dirty="0"/>
            <a:t>Key finding 3</a:t>
          </a:r>
          <a:r>
            <a:rPr lang="en-GB" dirty="0">
              <a:latin typeface="Univers Condensed"/>
            </a:rPr>
            <a:t>                                 there is a lack in up to date websites and sale techniques </a:t>
          </a:r>
          <a:endParaRPr lang="en-US" dirty="0"/>
        </a:p>
      </dgm:t>
    </dgm:pt>
    <dgm:pt modelId="{89D9E936-6B41-4BEA-AA88-C9472EA1376C}" type="parTrans" cxnId="{BBB40828-FEFC-4AE6-B13C-DABEA9FC6A92}">
      <dgm:prSet/>
      <dgm:spPr/>
      <dgm:t>
        <a:bodyPr/>
        <a:lstStyle/>
        <a:p>
          <a:endParaRPr lang="en-US"/>
        </a:p>
      </dgm:t>
    </dgm:pt>
    <dgm:pt modelId="{5E0A53FE-A47F-44C3-9988-6E9EB9D94894}" type="sibTrans" cxnId="{BBB40828-FEFC-4AE6-B13C-DABEA9FC6A92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1E5F59A3-A1CE-40E1-807E-8DF51194CA11}" type="pres">
      <dgm:prSet presAssocID="{817D2183-03CA-4CF1-A95C-6DCB2394F45C}" presName="Name0" presStyleCnt="0">
        <dgm:presLayoutVars>
          <dgm:animLvl val="lvl"/>
          <dgm:resizeHandles val="exact"/>
        </dgm:presLayoutVars>
      </dgm:prSet>
      <dgm:spPr/>
    </dgm:pt>
    <dgm:pt modelId="{C2CC046C-0404-4324-8F9B-B6E8C2359AF6}" type="pres">
      <dgm:prSet presAssocID="{B085C8E6-757C-4741-AFB1-AEF8CD1689D4}" presName="compositeNode" presStyleCnt="0">
        <dgm:presLayoutVars>
          <dgm:bulletEnabled val="1"/>
        </dgm:presLayoutVars>
      </dgm:prSet>
      <dgm:spPr/>
    </dgm:pt>
    <dgm:pt modelId="{5B58535A-6B36-4365-97AC-761FDCEFC6B6}" type="pres">
      <dgm:prSet presAssocID="{B085C8E6-757C-4741-AFB1-AEF8CD1689D4}" presName="bgRect" presStyleLbl="bgAccFollowNode1" presStyleIdx="0" presStyleCnt="3"/>
      <dgm:spPr/>
    </dgm:pt>
    <dgm:pt modelId="{F0E9A54F-A291-403E-99EC-49298D6C2D40}" type="pres">
      <dgm:prSet presAssocID="{59C14D3F-34EF-4CE0-BAF7-80F4872CA477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957FF950-BED0-4A38-B491-9102A41F0D45}" type="pres">
      <dgm:prSet presAssocID="{B085C8E6-757C-4741-AFB1-AEF8CD1689D4}" presName="bottomLine" presStyleLbl="alignNode1" presStyleIdx="1" presStyleCnt="6">
        <dgm:presLayoutVars/>
      </dgm:prSet>
      <dgm:spPr/>
    </dgm:pt>
    <dgm:pt modelId="{A1E399CF-BF98-4719-A088-17B57FF2C8A5}" type="pres">
      <dgm:prSet presAssocID="{B085C8E6-757C-4741-AFB1-AEF8CD1689D4}" presName="nodeText" presStyleLbl="bgAccFollowNode1" presStyleIdx="0" presStyleCnt="3">
        <dgm:presLayoutVars>
          <dgm:bulletEnabled val="1"/>
        </dgm:presLayoutVars>
      </dgm:prSet>
      <dgm:spPr/>
    </dgm:pt>
    <dgm:pt modelId="{90A25917-34DC-432B-A7E1-493E93998AAF}" type="pres">
      <dgm:prSet presAssocID="{59C14D3F-34EF-4CE0-BAF7-80F4872CA477}" presName="sibTrans" presStyleCnt="0"/>
      <dgm:spPr/>
    </dgm:pt>
    <dgm:pt modelId="{E20273AB-0D69-4E8E-B9A2-573BD152945C}" type="pres">
      <dgm:prSet presAssocID="{27966AF3-5F68-47BC-8707-262F7A95835A}" presName="compositeNode" presStyleCnt="0">
        <dgm:presLayoutVars>
          <dgm:bulletEnabled val="1"/>
        </dgm:presLayoutVars>
      </dgm:prSet>
      <dgm:spPr/>
    </dgm:pt>
    <dgm:pt modelId="{26B5CC82-28F1-4302-BE45-F730BD9650D6}" type="pres">
      <dgm:prSet presAssocID="{27966AF3-5F68-47BC-8707-262F7A95835A}" presName="bgRect" presStyleLbl="bgAccFollowNode1" presStyleIdx="1" presStyleCnt="3"/>
      <dgm:spPr/>
    </dgm:pt>
    <dgm:pt modelId="{27130833-96C6-421A-B1BC-A26E788D8D15}" type="pres">
      <dgm:prSet presAssocID="{12352CAC-6F86-40C5-900D-012B790A737E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41C4B3F0-3028-4DE4-B389-51A34D7E7749}" type="pres">
      <dgm:prSet presAssocID="{27966AF3-5F68-47BC-8707-262F7A95835A}" presName="bottomLine" presStyleLbl="alignNode1" presStyleIdx="3" presStyleCnt="6">
        <dgm:presLayoutVars/>
      </dgm:prSet>
      <dgm:spPr/>
    </dgm:pt>
    <dgm:pt modelId="{F29F1D33-25C1-4E59-8101-89461942B6DD}" type="pres">
      <dgm:prSet presAssocID="{27966AF3-5F68-47BC-8707-262F7A95835A}" presName="nodeText" presStyleLbl="bgAccFollowNode1" presStyleIdx="1" presStyleCnt="3">
        <dgm:presLayoutVars>
          <dgm:bulletEnabled val="1"/>
        </dgm:presLayoutVars>
      </dgm:prSet>
      <dgm:spPr/>
    </dgm:pt>
    <dgm:pt modelId="{DF7BDA4B-6181-4252-B825-F7919120630C}" type="pres">
      <dgm:prSet presAssocID="{12352CAC-6F86-40C5-900D-012B790A737E}" presName="sibTrans" presStyleCnt="0"/>
      <dgm:spPr/>
    </dgm:pt>
    <dgm:pt modelId="{21087EF7-FD09-4747-A68F-389E908B3F51}" type="pres">
      <dgm:prSet presAssocID="{36BB1ACF-B5AA-4609-9702-45C3456FABEA}" presName="compositeNode" presStyleCnt="0">
        <dgm:presLayoutVars>
          <dgm:bulletEnabled val="1"/>
        </dgm:presLayoutVars>
      </dgm:prSet>
      <dgm:spPr/>
    </dgm:pt>
    <dgm:pt modelId="{842E0E1B-78CA-4EC2-9FD9-4E6936B61655}" type="pres">
      <dgm:prSet presAssocID="{36BB1ACF-B5AA-4609-9702-45C3456FABEA}" presName="bgRect" presStyleLbl="bgAccFollowNode1" presStyleIdx="2" presStyleCnt="3"/>
      <dgm:spPr/>
    </dgm:pt>
    <dgm:pt modelId="{849F649E-42CE-4F0A-8F1E-0E5A0AA19437}" type="pres">
      <dgm:prSet presAssocID="{5E0A53FE-A47F-44C3-9988-6E9EB9D94894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3E4A2510-215C-4CB3-BD02-F22F0C738AE1}" type="pres">
      <dgm:prSet presAssocID="{36BB1ACF-B5AA-4609-9702-45C3456FABEA}" presName="bottomLine" presStyleLbl="alignNode1" presStyleIdx="5" presStyleCnt="6">
        <dgm:presLayoutVars/>
      </dgm:prSet>
      <dgm:spPr/>
    </dgm:pt>
    <dgm:pt modelId="{8E999F89-C17B-4C46-84B2-AEBE78469081}" type="pres">
      <dgm:prSet presAssocID="{36BB1ACF-B5AA-4609-9702-45C3456FABEA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CB848C0C-7FA1-4785-ADFF-82CF5D750B9E}" type="presOf" srcId="{27966AF3-5F68-47BC-8707-262F7A95835A}" destId="{26B5CC82-28F1-4302-BE45-F730BD9650D6}" srcOrd="0" destOrd="0" presId="urn:microsoft.com/office/officeart/2016/7/layout/BasicLinearProcessNumbered"/>
    <dgm:cxn modelId="{5041E90F-9BA3-4ACA-AF5D-B7E35FB132EB}" type="presOf" srcId="{B085C8E6-757C-4741-AFB1-AEF8CD1689D4}" destId="{5B58535A-6B36-4365-97AC-761FDCEFC6B6}" srcOrd="0" destOrd="0" presId="urn:microsoft.com/office/officeart/2016/7/layout/BasicLinearProcessNumbered"/>
    <dgm:cxn modelId="{3D47E023-5C92-4DBC-9521-F470AB1F7008}" type="presOf" srcId="{5E0A53FE-A47F-44C3-9988-6E9EB9D94894}" destId="{849F649E-42CE-4F0A-8F1E-0E5A0AA19437}" srcOrd="0" destOrd="0" presId="urn:microsoft.com/office/officeart/2016/7/layout/BasicLinearProcessNumbered"/>
    <dgm:cxn modelId="{F0152A25-1563-4264-87CE-571AFD652FC9}" srcId="{817D2183-03CA-4CF1-A95C-6DCB2394F45C}" destId="{B085C8E6-757C-4741-AFB1-AEF8CD1689D4}" srcOrd="0" destOrd="0" parTransId="{FBA82778-95C7-4548-9B06-162BB9BBFBAD}" sibTransId="{59C14D3F-34EF-4CE0-BAF7-80F4872CA477}"/>
    <dgm:cxn modelId="{BBB40828-FEFC-4AE6-B13C-DABEA9FC6A92}" srcId="{817D2183-03CA-4CF1-A95C-6DCB2394F45C}" destId="{36BB1ACF-B5AA-4609-9702-45C3456FABEA}" srcOrd="2" destOrd="0" parTransId="{89D9E936-6B41-4BEA-AA88-C9472EA1376C}" sibTransId="{5E0A53FE-A47F-44C3-9988-6E9EB9D94894}"/>
    <dgm:cxn modelId="{8C850D2C-9B71-4A16-BE78-3F4CD46279D5}" type="presOf" srcId="{36BB1ACF-B5AA-4609-9702-45C3456FABEA}" destId="{8E999F89-C17B-4C46-84B2-AEBE78469081}" srcOrd="1" destOrd="0" presId="urn:microsoft.com/office/officeart/2016/7/layout/BasicLinearProcessNumbered"/>
    <dgm:cxn modelId="{BAF0A54D-AB98-4E1C-A15C-8538E6BF12D9}" type="presOf" srcId="{36BB1ACF-B5AA-4609-9702-45C3456FABEA}" destId="{842E0E1B-78CA-4EC2-9FD9-4E6936B61655}" srcOrd="0" destOrd="0" presId="urn:microsoft.com/office/officeart/2016/7/layout/BasicLinearProcessNumbered"/>
    <dgm:cxn modelId="{CB1A1091-181E-4C3F-A1EE-32AD0898CC9A}" type="presOf" srcId="{B085C8E6-757C-4741-AFB1-AEF8CD1689D4}" destId="{A1E399CF-BF98-4719-A088-17B57FF2C8A5}" srcOrd="1" destOrd="0" presId="urn:microsoft.com/office/officeart/2016/7/layout/BasicLinearProcessNumbered"/>
    <dgm:cxn modelId="{39E3C996-9A06-4410-9923-B822DD3F74DF}" srcId="{817D2183-03CA-4CF1-A95C-6DCB2394F45C}" destId="{27966AF3-5F68-47BC-8707-262F7A95835A}" srcOrd="1" destOrd="0" parTransId="{71E20C7E-CDCB-4BB9-85BE-30B3B5A8C3ED}" sibTransId="{12352CAC-6F86-40C5-900D-012B790A737E}"/>
    <dgm:cxn modelId="{BBC1E599-159E-4FD5-B2AB-FC5A5C8C31C2}" type="presOf" srcId="{817D2183-03CA-4CF1-A95C-6DCB2394F45C}" destId="{1E5F59A3-A1CE-40E1-807E-8DF51194CA11}" srcOrd="0" destOrd="0" presId="urn:microsoft.com/office/officeart/2016/7/layout/BasicLinearProcessNumbered"/>
    <dgm:cxn modelId="{F733E9D8-EDAB-4199-A408-2C0309F6AD27}" type="presOf" srcId="{12352CAC-6F86-40C5-900D-012B790A737E}" destId="{27130833-96C6-421A-B1BC-A26E788D8D15}" srcOrd="0" destOrd="0" presId="urn:microsoft.com/office/officeart/2016/7/layout/BasicLinearProcessNumbered"/>
    <dgm:cxn modelId="{F8D57DEB-FAB6-4351-91D6-5FAF5074207B}" type="presOf" srcId="{59C14D3F-34EF-4CE0-BAF7-80F4872CA477}" destId="{F0E9A54F-A291-403E-99EC-49298D6C2D40}" srcOrd="0" destOrd="0" presId="urn:microsoft.com/office/officeart/2016/7/layout/BasicLinearProcessNumbered"/>
    <dgm:cxn modelId="{3B0B7EF0-4EFB-4FF9-8FED-BFD77794B14D}" type="presOf" srcId="{27966AF3-5F68-47BC-8707-262F7A95835A}" destId="{F29F1D33-25C1-4E59-8101-89461942B6DD}" srcOrd="1" destOrd="0" presId="urn:microsoft.com/office/officeart/2016/7/layout/BasicLinearProcessNumbered"/>
    <dgm:cxn modelId="{6F68A077-0610-48BE-83EE-D63DB69B995C}" type="presParOf" srcId="{1E5F59A3-A1CE-40E1-807E-8DF51194CA11}" destId="{C2CC046C-0404-4324-8F9B-B6E8C2359AF6}" srcOrd="0" destOrd="0" presId="urn:microsoft.com/office/officeart/2016/7/layout/BasicLinearProcessNumbered"/>
    <dgm:cxn modelId="{934F073A-84E2-48BF-B302-2969C04F4AA6}" type="presParOf" srcId="{C2CC046C-0404-4324-8F9B-B6E8C2359AF6}" destId="{5B58535A-6B36-4365-97AC-761FDCEFC6B6}" srcOrd="0" destOrd="0" presId="urn:microsoft.com/office/officeart/2016/7/layout/BasicLinearProcessNumbered"/>
    <dgm:cxn modelId="{8791A0EA-C074-4E63-93E2-44F25AD177DA}" type="presParOf" srcId="{C2CC046C-0404-4324-8F9B-B6E8C2359AF6}" destId="{F0E9A54F-A291-403E-99EC-49298D6C2D40}" srcOrd="1" destOrd="0" presId="urn:microsoft.com/office/officeart/2016/7/layout/BasicLinearProcessNumbered"/>
    <dgm:cxn modelId="{C654DDCE-F9F6-45C7-BBB6-62C43404F870}" type="presParOf" srcId="{C2CC046C-0404-4324-8F9B-B6E8C2359AF6}" destId="{957FF950-BED0-4A38-B491-9102A41F0D45}" srcOrd="2" destOrd="0" presId="urn:microsoft.com/office/officeart/2016/7/layout/BasicLinearProcessNumbered"/>
    <dgm:cxn modelId="{17F62B39-D295-4CA7-8B30-F221E64ACA8F}" type="presParOf" srcId="{C2CC046C-0404-4324-8F9B-B6E8C2359AF6}" destId="{A1E399CF-BF98-4719-A088-17B57FF2C8A5}" srcOrd="3" destOrd="0" presId="urn:microsoft.com/office/officeart/2016/7/layout/BasicLinearProcessNumbered"/>
    <dgm:cxn modelId="{35AFBBF2-E9E0-4537-AFA1-17EF3D98124D}" type="presParOf" srcId="{1E5F59A3-A1CE-40E1-807E-8DF51194CA11}" destId="{90A25917-34DC-432B-A7E1-493E93998AAF}" srcOrd="1" destOrd="0" presId="urn:microsoft.com/office/officeart/2016/7/layout/BasicLinearProcessNumbered"/>
    <dgm:cxn modelId="{E9543340-5BFE-4D25-893D-9B1528A2D1FD}" type="presParOf" srcId="{1E5F59A3-A1CE-40E1-807E-8DF51194CA11}" destId="{E20273AB-0D69-4E8E-B9A2-573BD152945C}" srcOrd="2" destOrd="0" presId="urn:microsoft.com/office/officeart/2016/7/layout/BasicLinearProcessNumbered"/>
    <dgm:cxn modelId="{5AB74C07-766E-4FFA-9716-A2BC710E7B2B}" type="presParOf" srcId="{E20273AB-0D69-4E8E-B9A2-573BD152945C}" destId="{26B5CC82-28F1-4302-BE45-F730BD9650D6}" srcOrd="0" destOrd="0" presId="urn:microsoft.com/office/officeart/2016/7/layout/BasicLinearProcessNumbered"/>
    <dgm:cxn modelId="{6F32F1D2-D461-4402-83D1-E93D9F07E2C1}" type="presParOf" srcId="{E20273AB-0D69-4E8E-B9A2-573BD152945C}" destId="{27130833-96C6-421A-B1BC-A26E788D8D15}" srcOrd="1" destOrd="0" presId="urn:microsoft.com/office/officeart/2016/7/layout/BasicLinearProcessNumbered"/>
    <dgm:cxn modelId="{FE187D34-2772-4968-AE33-C2CD9A537C8E}" type="presParOf" srcId="{E20273AB-0D69-4E8E-B9A2-573BD152945C}" destId="{41C4B3F0-3028-4DE4-B389-51A34D7E7749}" srcOrd="2" destOrd="0" presId="urn:microsoft.com/office/officeart/2016/7/layout/BasicLinearProcessNumbered"/>
    <dgm:cxn modelId="{77FDD9E2-C058-46C8-BAD6-A67ACA60DDF7}" type="presParOf" srcId="{E20273AB-0D69-4E8E-B9A2-573BD152945C}" destId="{F29F1D33-25C1-4E59-8101-89461942B6DD}" srcOrd="3" destOrd="0" presId="urn:microsoft.com/office/officeart/2016/7/layout/BasicLinearProcessNumbered"/>
    <dgm:cxn modelId="{6CDF96B6-C791-4A24-870C-AE43946E1709}" type="presParOf" srcId="{1E5F59A3-A1CE-40E1-807E-8DF51194CA11}" destId="{DF7BDA4B-6181-4252-B825-F7919120630C}" srcOrd="3" destOrd="0" presId="urn:microsoft.com/office/officeart/2016/7/layout/BasicLinearProcessNumbered"/>
    <dgm:cxn modelId="{60616047-A507-4423-AE0D-13A9C4ED3952}" type="presParOf" srcId="{1E5F59A3-A1CE-40E1-807E-8DF51194CA11}" destId="{21087EF7-FD09-4747-A68F-389E908B3F51}" srcOrd="4" destOrd="0" presId="urn:microsoft.com/office/officeart/2016/7/layout/BasicLinearProcessNumbered"/>
    <dgm:cxn modelId="{F4FEA4E6-F6B9-4F0B-BBA9-662F1050255D}" type="presParOf" srcId="{21087EF7-FD09-4747-A68F-389E908B3F51}" destId="{842E0E1B-78CA-4EC2-9FD9-4E6936B61655}" srcOrd="0" destOrd="0" presId="urn:microsoft.com/office/officeart/2016/7/layout/BasicLinearProcessNumbered"/>
    <dgm:cxn modelId="{A93740B6-8EB2-4718-9CB4-6F609841172E}" type="presParOf" srcId="{21087EF7-FD09-4747-A68F-389E908B3F51}" destId="{849F649E-42CE-4F0A-8F1E-0E5A0AA19437}" srcOrd="1" destOrd="0" presId="urn:microsoft.com/office/officeart/2016/7/layout/BasicLinearProcessNumbered"/>
    <dgm:cxn modelId="{9B8B8EBD-9F95-440C-A9A0-7EB0B217C333}" type="presParOf" srcId="{21087EF7-FD09-4747-A68F-389E908B3F51}" destId="{3E4A2510-215C-4CB3-BD02-F22F0C738AE1}" srcOrd="2" destOrd="0" presId="urn:microsoft.com/office/officeart/2016/7/layout/BasicLinearProcessNumbered"/>
    <dgm:cxn modelId="{45569CFE-D20F-487B-9B20-F403FF2D3419}" type="presParOf" srcId="{21087EF7-FD09-4747-A68F-389E908B3F51}" destId="{8E999F89-C17B-4C46-84B2-AEBE78469081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8535A-6B36-4365-97AC-761FDCEFC6B6}">
      <dsp:nvSpPr>
        <dsp:cNvPr id="0" name=""/>
        <dsp:cNvSpPr/>
      </dsp:nvSpPr>
      <dsp:spPr>
        <a:xfrm>
          <a:off x="0" y="0"/>
          <a:ext cx="3341191" cy="374015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0492" tIns="330200" rIns="260492" bIns="330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Key finding</a:t>
          </a:r>
          <a:r>
            <a:rPr lang="en-GB" sz="2000" b="1" kern="1200" dirty="0">
              <a:latin typeface="Univers Condensed"/>
            </a:rPr>
            <a:t> 1</a:t>
          </a:r>
          <a:r>
            <a:rPr lang="en-GB" sz="2000" kern="1200" dirty="0">
              <a:latin typeface="Univers Condensed"/>
            </a:rPr>
            <a:t>                                 there was a 30% decrease in customer sales                                                                      </a:t>
          </a:r>
          <a:endParaRPr lang="en-US" sz="2000" kern="1200" dirty="0">
            <a:latin typeface="Univers Condensed"/>
          </a:endParaRPr>
        </a:p>
      </dsp:txBody>
      <dsp:txXfrm>
        <a:off x="0" y="1421257"/>
        <a:ext cx="3341191" cy="2244090"/>
      </dsp:txXfrm>
    </dsp:sp>
    <dsp:sp modelId="{F0E9A54F-A291-403E-99EC-49298D6C2D40}">
      <dsp:nvSpPr>
        <dsp:cNvPr id="0" name=""/>
        <dsp:cNvSpPr/>
      </dsp:nvSpPr>
      <dsp:spPr>
        <a:xfrm>
          <a:off x="1109573" y="374014"/>
          <a:ext cx="1122045" cy="112204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79" tIns="12700" rIns="8747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73893" y="538334"/>
        <a:ext cx="793405" cy="793405"/>
      </dsp:txXfrm>
    </dsp:sp>
    <dsp:sp modelId="{957FF950-BED0-4A38-B491-9102A41F0D45}">
      <dsp:nvSpPr>
        <dsp:cNvPr id="0" name=""/>
        <dsp:cNvSpPr/>
      </dsp:nvSpPr>
      <dsp:spPr>
        <a:xfrm>
          <a:off x="0" y="3740078"/>
          <a:ext cx="3341191" cy="72"/>
        </a:xfrm>
        <a:prstGeom prst="rect">
          <a:avLst/>
        </a:prstGeom>
        <a:solidFill>
          <a:schemeClr val="accent2">
            <a:hueOff val="-81443"/>
            <a:satOff val="-698"/>
            <a:lumOff val="-4627"/>
            <a:alphaOff val="0"/>
          </a:schemeClr>
        </a:solidFill>
        <a:ln w="12700" cap="flat" cmpd="sng" algn="ctr">
          <a:solidFill>
            <a:schemeClr val="accent2">
              <a:hueOff val="-81443"/>
              <a:satOff val="-698"/>
              <a:lumOff val="-46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B5CC82-28F1-4302-BE45-F730BD9650D6}">
      <dsp:nvSpPr>
        <dsp:cNvPr id="0" name=""/>
        <dsp:cNvSpPr/>
      </dsp:nvSpPr>
      <dsp:spPr>
        <a:xfrm>
          <a:off x="3675310" y="0"/>
          <a:ext cx="3341191" cy="3740150"/>
        </a:xfrm>
        <a:prstGeom prst="rect">
          <a:avLst/>
        </a:prstGeom>
        <a:solidFill>
          <a:schemeClr val="accent2">
            <a:tint val="40000"/>
            <a:alpha val="90000"/>
            <a:hueOff val="-157348"/>
            <a:satOff val="-4819"/>
            <a:lumOff val="-255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57348"/>
              <a:satOff val="-4819"/>
              <a:lumOff val="-25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0492" tIns="330200" rIns="260492" bIns="330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Key finding 2</a:t>
          </a:r>
          <a:r>
            <a:rPr lang="en-GB" sz="2000" b="1" kern="1200" dirty="0">
              <a:latin typeface="Univers Condensed"/>
            </a:rPr>
            <a:t>                                </a:t>
          </a:r>
          <a:r>
            <a:rPr lang="en-GB" sz="2000" b="0" kern="1200" dirty="0">
              <a:latin typeface="Univers Condensed"/>
            </a:rPr>
            <a:t>there was a downfall in foot traffic</a:t>
          </a:r>
          <a:r>
            <a:rPr lang="en-GB" sz="2000" b="1" kern="1200" dirty="0">
              <a:latin typeface="Univers Condensed"/>
            </a:rPr>
            <a:t>                              </a:t>
          </a:r>
          <a:endParaRPr lang="en-US" sz="2000" b="0" kern="1200" dirty="0"/>
        </a:p>
      </dsp:txBody>
      <dsp:txXfrm>
        <a:off x="3675310" y="1421257"/>
        <a:ext cx="3341191" cy="2244090"/>
      </dsp:txXfrm>
    </dsp:sp>
    <dsp:sp modelId="{27130833-96C6-421A-B1BC-A26E788D8D15}">
      <dsp:nvSpPr>
        <dsp:cNvPr id="0" name=""/>
        <dsp:cNvSpPr/>
      </dsp:nvSpPr>
      <dsp:spPr>
        <a:xfrm>
          <a:off x="4784883" y="374014"/>
          <a:ext cx="1122045" cy="1122045"/>
        </a:xfrm>
        <a:prstGeom prst="ellipse">
          <a:avLst/>
        </a:prstGeom>
        <a:solidFill>
          <a:schemeClr val="accent2">
            <a:hueOff val="-162885"/>
            <a:satOff val="-1396"/>
            <a:lumOff val="-9255"/>
            <a:alphaOff val="0"/>
          </a:schemeClr>
        </a:solidFill>
        <a:ln w="12700" cap="flat" cmpd="sng" algn="ctr">
          <a:solidFill>
            <a:schemeClr val="accent2">
              <a:hueOff val="-162885"/>
              <a:satOff val="-1396"/>
              <a:lumOff val="-92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79" tIns="12700" rIns="8747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949203" y="538334"/>
        <a:ext cx="793405" cy="793405"/>
      </dsp:txXfrm>
    </dsp:sp>
    <dsp:sp modelId="{41C4B3F0-3028-4DE4-B389-51A34D7E7749}">
      <dsp:nvSpPr>
        <dsp:cNvPr id="0" name=""/>
        <dsp:cNvSpPr/>
      </dsp:nvSpPr>
      <dsp:spPr>
        <a:xfrm>
          <a:off x="3675310" y="3740078"/>
          <a:ext cx="3341191" cy="72"/>
        </a:xfrm>
        <a:prstGeom prst="rect">
          <a:avLst/>
        </a:prstGeom>
        <a:solidFill>
          <a:schemeClr val="accent2">
            <a:hueOff val="-244328"/>
            <a:satOff val="-2094"/>
            <a:lumOff val="-13882"/>
            <a:alphaOff val="0"/>
          </a:schemeClr>
        </a:solidFill>
        <a:ln w="12700" cap="flat" cmpd="sng" algn="ctr">
          <a:solidFill>
            <a:schemeClr val="accent2">
              <a:hueOff val="-244328"/>
              <a:satOff val="-2094"/>
              <a:lumOff val="-13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2E0E1B-78CA-4EC2-9FD9-4E6936B61655}">
      <dsp:nvSpPr>
        <dsp:cNvPr id="0" name=""/>
        <dsp:cNvSpPr/>
      </dsp:nvSpPr>
      <dsp:spPr>
        <a:xfrm>
          <a:off x="7350620" y="0"/>
          <a:ext cx="3341191" cy="3740150"/>
        </a:xfrm>
        <a:prstGeom prst="rect">
          <a:avLst/>
        </a:prstGeom>
        <a:solidFill>
          <a:schemeClr val="accent2">
            <a:tint val="40000"/>
            <a:alpha val="90000"/>
            <a:hueOff val="-314695"/>
            <a:satOff val="-9638"/>
            <a:lumOff val="-511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14695"/>
              <a:satOff val="-9638"/>
              <a:lumOff val="-51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0492" tIns="330200" rIns="260492" bIns="330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Key finding 3</a:t>
          </a:r>
          <a:r>
            <a:rPr lang="en-GB" sz="2000" kern="1200" dirty="0">
              <a:latin typeface="Univers Condensed"/>
            </a:rPr>
            <a:t>                                 there is a lack in up to date websites and sale techniques </a:t>
          </a:r>
          <a:endParaRPr lang="en-US" sz="2000" kern="1200" dirty="0"/>
        </a:p>
      </dsp:txBody>
      <dsp:txXfrm>
        <a:off x="7350620" y="1421257"/>
        <a:ext cx="3341191" cy="2244090"/>
      </dsp:txXfrm>
    </dsp:sp>
    <dsp:sp modelId="{849F649E-42CE-4F0A-8F1E-0E5A0AA19437}">
      <dsp:nvSpPr>
        <dsp:cNvPr id="0" name=""/>
        <dsp:cNvSpPr/>
      </dsp:nvSpPr>
      <dsp:spPr>
        <a:xfrm>
          <a:off x="8460193" y="374014"/>
          <a:ext cx="1122045" cy="1122045"/>
        </a:xfrm>
        <a:prstGeom prst="ellipse">
          <a:avLst/>
        </a:prstGeom>
        <a:solidFill>
          <a:schemeClr val="accent2">
            <a:hueOff val="-325770"/>
            <a:satOff val="-2792"/>
            <a:lumOff val="-18510"/>
            <a:alphaOff val="0"/>
          </a:schemeClr>
        </a:solidFill>
        <a:ln w="12700" cap="flat" cmpd="sng" algn="ctr">
          <a:solidFill>
            <a:schemeClr val="accent2">
              <a:hueOff val="-325770"/>
              <a:satOff val="-2792"/>
              <a:lumOff val="-18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79" tIns="12700" rIns="8747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624513" y="538334"/>
        <a:ext cx="793405" cy="793405"/>
      </dsp:txXfrm>
    </dsp:sp>
    <dsp:sp modelId="{3E4A2510-215C-4CB3-BD02-F22F0C738AE1}">
      <dsp:nvSpPr>
        <dsp:cNvPr id="0" name=""/>
        <dsp:cNvSpPr/>
      </dsp:nvSpPr>
      <dsp:spPr>
        <a:xfrm>
          <a:off x="7350620" y="3740078"/>
          <a:ext cx="3341191" cy="72"/>
        </a:xfrm>
        <a:prstGeom prst="rect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accent2">
              <a:hueOff val="-407213"/>
              <a:satOff val="-3490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6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338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289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619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703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616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285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46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982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380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8519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5870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esc-englishcomposition1-2/chapter/cause-and-effect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85354-text-question-blog-questions-logo-any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E6776-2C90-A7CB-27A0-512BC7409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5076402"/>
          </a:xfrm>
        </p:spPr>
        <p:txBody>
          <a:bodyPr>
            <a:normAutofit/>
          </a:bodyPr>
          <a:lstStyle/>
          <a:p>
            <a:r>
              <a:rPr lang="en-GB" sz="3200" dirty="0"/>
              <a:t>Student name:       Mckenzie brown</a:t>
            </a:r>
            <a:br>
              <a:rPr lang="en-GB" sz="3200" dirty="0"/>
            </a:br>
            <a:r>
              <a:rPr lang="en-GB" sz="3200" dirty="0" err="1"/>
              <a:t>STudent</a:t>
            </a:r>
            <a:r>
              <a:rPr lang="en-GB" sz="3200" dirty="0"/>
              <a:t> id :              2325786</a:t>
            </a:r>
            <a:br>
              <a:rPr lang="en-GB" sz="3200" dirty="0"/>
            </a:br>
            <a:r>
              <a:rPr lang="en-GB" sz="3200" dirty="0"/>
              <a:t>Lecturer's name:  Annamarie </a:t>
            </a:r>
            <a:r>
              <a:rPr lang="en-GB" sz="3200" dirty="0" err="1"/>
              <a:t>dufficy</a:t>
            </a:r>
            <a:br>
              <a:rPr lang="en-GB" sz="3200" dirty="0"/>
            </a:br>
            <a:r>
              <a:rPr lang="en-GB" sz="3200" dirty="0"/>
              <a:t>Module code:          </a:t>
            </a:r>
            <a:r>
              <a:rPr lang="en-GB" sz="3200" dirty="0" err="1"/>
              <a:t>lclm</a:t>
            </a:r>
            <a:r>
              <a:rPr lang="en-GB" sz="3200" dirty="0"/>
              <a:t> 4004</a:t>
            </a:r>
            <a:br>
              <a:rPr lang="en-GB" sz="3200" dirty="0"/>
            </a:br>
            <a:r>
              <a:rPr lang="en-GB" sz="3200" dirty="0" err="1"/>
              <a:t>MOdule</a:t>
            </a:r>
            <a:r>
              <a:rPr lang="en-GB" sz="3200" dirty="0"/>
              <a:t> name:        problem solving and        </a:t>
            </a:r>
            <a:br>
              <a:rPr lang="en-GB" sz="3200" dirty="0"/>
            </a:br>
            <a:r>
              <a:rPr lang="en-GB" sz="3200" dirty="0"/>
              <a:t>                                     decision-making</a:t>
            </a:r>
            <a:br>
              <a:rPr lang="en-GB" sz="3200" dirty="0"/>
            </a:br>
            <a:r>
              <a:rPr lang="en-GB" sz="3200" dirty="0"/>
              <a:t>Component:            green haven florists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254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BE709-9384-019C-88FB-6E4FC57D1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9" y="2293126"/>
            <a:ext cx="10687812" cy="392669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/>
              <a:t>Good morning.</a:t>
            </a:r>
          </a:p>
          <a:p>
            <a:pPr marL="0" indent="0">
              <a:buNone/>
            </a:pPr>
            <a:r>
              <a:rPr lang="en-GB" sz="2800" dirty="0"/>
              <a:t>My name is Mckenzie and my presentation today will involve topics such as:</a:t>
            </a:r>
          </a:p>
          <a:p>
            <a:pPr marL="0" indent="0">
              <a:buNone/>
            </a:pPr>
            <a:endParaRPr lang="en-GB" dirty="0"/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 sz="2400" dirty="0"/>
              <a:t>Giving a summary of Green Haven Florists and the kind of issues they are facing.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 sz="2400" dirty="0"/>
              <a:t>Summarising these problems via an application of 5W2H model.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 sz="2400" dirty="0"/>
              <a:t>presenting an application of and explaining the PESTEL framework.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 sz="2400" dirty="0"/>
              <a:t>Presenting an application of and explaining the Cause-and-Effect model.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 sz="2400" dirty="0"/>
              <a:t>Finally, giving a summary of my key findings.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33715A5-8048-453E-A44A-0F17BBB48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21799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EA92C3-B191-702D-4CF8-95D4BF972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151083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Who are green haven florists and what do  they do?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ABF848-6F0F-F5AD-8E01-96D5A7FA0A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19183"/>
            <a:ext cx="6151083" cy="375381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GB" dirty="0"/>
              <a:t>Green haven florists is a small local flower arrangement business who prides their selves off eco-friendly packaging and mainly dependant on the local community.</a:t>
            </a:r>
            <a:endParaRPr lang="en-US" dirty="0"/>
          </a:p>
          <a:p>
            <a:pPr>
              <a:buFont typeface="Calibri" panose="020B0604020202020204" pitchFamily="34" charset="0"/>
              <a:buChar char="-"/>
            </a:pPr>
            <a:r>
              <a:rPr lang="en-GB" dirty="0"/>
              <a:t>despite being confined to the local area, they still manage to gain a diverse customer base such as on-site customers, weddings or even local business or events. </a:t>
            </a:r>
          </a:p>
        </p:txBody>
      </p:sp>
      <p:pic>
        <p:nvPicPr>
          <p:cNvPr id="4" name="Picture 3" descr="A person in a green apron handing flowers to a person&#10;&#10;AI-generated content may be incorrect.">
            <a:extLst>
              <a:ext uri="{FF2B5EF4-FFF2-40B4-BE49-F238E27FC236}">
                <a16:creationId xmlns:a16="http://schemas.microsoft.com/office/drawing/2014/main" id="{3F8E475C-480A-7C89-9C10-EE0DB7B5B2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9147" b="2"/>
          <a:stretch>
            <a:fillRect/>
          </a:stretch>
        </p:blipFill>
        <p:spPr>
          <a:xfrm>
            <a:off x="7306236" y="902448"/>
            <a:ext cx="4085664" cy="5053104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8026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D3178A-2AF3-B712-7E3E-675CE269F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400800" cy="1307592"/>
          </a:xfrm>
        </p:spPr>
        <p:txBody>
          <a:bodyPr>
            <a:normAutofit/>
          </a:bodyPr>
          <a:lstStyle/>
          <a:p>
            <a:r>
              <a:rPr lang="en-GB" sz="3700"/>
              <a:t>What problems are green haven florists facing?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89C72-9F49-ACDC-4226-5BFE82919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9479" y="2818340"/>
            <a:ext cx="6400800" cy="24809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GB" dirty="0"/>
              <a:t>Being a local business, there are only so many customers you can reach and due to their outdated website and sales technique. </a:t>
            </a:r>
            <a:endParaRPr lang="en-US"/>
          </a:p>
          <a:p>
            <a:pPr>
              <a:buFont typeface="Calibri" panose="020B0604020202020204" pitchFamily="34" charset="0"/>
              <a:buChar char="-"/>
            </a:pPr>
            <a:r>
              <a:rPr lang="en-GB" dirty="0"/>
              <a:t>They have encounter problems such as a downfall in revenue and foot traffic, an increase in operation costs and local competitors on the rise. All in which has led to a substantial 30% decrease in sales. </a:t>
            </a:r>
            <a:endParaRPr lang="en-US"/>
          </a:p>
        </p:txBody>
      </p:sp>
      <p:pic>
        <p:nvPicPr>
          <p:cNvPr id="7" name="Graphic 6" descr="Kiosk">
            <a:extLst>
              <a:ext uri="{FF2B5EF4-FFF2-40B4-BE49-F238E27FC236}">
                <a16:creationId xmlns:a16="http://schemas.microsoft.com/office/drawing/2014/main" id="{A7D10599-589D-07C9-314B-EA9D8CD38B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87920" y="2102261"/>
            <a:ext cx="3903980" cy="390398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7271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2E8C801-F46D-EE11-5298-A9DE799B53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2961483"/>
              </p:ext>
            </p:extLst>
          </p:nvPr>
        </p:nvGraphicFramePr>
        <p:xfrm>
          <a:off x="1184189" y="885567"/>
          <a:ext cx="9842489" cy="48386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2282">
                  <a:extLst>
                    <a:ext uri="{9D8B030D-6E8A-4147-A177-3AD203B41FA5}">
                      <a16:colId xmlns:a16="http://schemas.microsoft.com/office/drawing/2014/main" val="731398379"/>
                    </a:ext>
                  </a:extLst>
                </a:gridCol>
                <a:gridCol w="1463259">
                  <a:extLst>
                    <a:ext uri="{9D8B030D-6E8A-4147-A177-3AD203B41FA5}">
                      <a16:colId xmlns:a16="http://schemas.microsoft.com/office/drawing/2014/main" val="1808604970"/>
                    </a:ext>
                  </a:extLst>
                </a:gridCol>
                <a:gridCol w="1435650">
                  <a:extLst>
                    <a:ext uri="{9D8B030D-6E8A-4147-A177-3AD203B41FA5}">
                      <a16:colId xmlns:a16="http://schemas.microsoft.com/office/drawing/2014/main" val="3849524229"/>
                    </a:ext>
                  </a:extLst>
                </a:gridCol>
                <a:gridCol w="1421847">
                  <a:extLst>
                    <a:ext uri="{9D8B030D-6E8A-4147-A177-3AD203B41FA5}">
                      <a16:colId xmlns:a16="http://schemas.microsoft.com/office/drawing/2014/main" val="3440419187"/>
                    </a:ext>
                  </a:extLst>
                </a:gridCol>
                <a:gridCol w="1408041">
                  <a:extLst>
                    <a:ext uri="{9D8B030D-6E8A-4147-A177-3AD203B41FA5}">
                      <a16:colId xmlns:a16="http://schemas.microsoft.com/office/drawing/2014/main" val="807001146"/>
                    </a:ext>
                  </a:extLst>
                </a:gridCol>
                <a:gridCol w="1463260">
                  <a:extLst>
                    <a:ext uri="{9D8B030D-6E8A-4147-A177-3AD203B41FA5}">
                      <a16:colId xmlns:a16="http://schemas.microsoft.com/office/drawing/2014/main" val="4188655167"/>
                    </a:ext>
                  </a:extLst>
                </a:gridCol>
                <a:gridCol w="1118150">
                  <a:extLst>
                    <a:ext uri="{9D8B030D-6E8A-4147-A177-3AD203B41FA5}">
                      <a16:colId xmlns:a16="http://schemas.microsoft.com/office/drawing/2014/main" val="2032986370"/>
                    </a:ext>
                  </a:extLst>
                </a:gridCol>
              </a:tblGrid>
              <a:tr h="725582">
                <a:tc>
                  <a:txBody>
                    <a:bodyPr/>
                    <a:lstStyle/>
                    <a:p>
                      <a:r>
                        <a:rPr lang="en-GB" dirty="0"/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3594248"/>
                  </a:ext>
                </a:extLst>
              </a:tr>
              <a:tr h="1552740">
                <a:tc>
                  <a:txBody>
                    <a:bodyPr/>
                    <a:lstStyle/>
                    <a:p>
                      <a:r>
                        <a:rPr lang="en-GB" dirty="0"/>
                        <a:t>What effect is it having?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the problems happening?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7683615"/>
                  </a:ext>
                </a:extLst>
              </a:tr>
              <a:tr h="1044838">
                <a:tc>
                  <a:txBody>
                    <a:bodyPr/>
                    <a:lstStyle/>
                    <a:p>
                      <a:r>
                        <a:rPr lang="en-GB" dirty="0"/>
                        <a:t>Causing decrease in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Norwich, Uk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Over the past year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business owners (Liam and Priya Patel)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Due to local competitors and outdated website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Somewhat serious as a 30% decrease in sales could affect the business quite significantly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30% decrease in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63597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7672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5E3731-DAFF-BAA4-9A9A-D6627AA64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400800" cy="1307592"/>
          </a:xfrm>
        </p:spPr>
        <p:txBody>
          <a:bodyPr>
            <a:normAutofit/>
          </a:bodyPr>
          <a:lstStyle/>
          <a:p>
            <a:r>
              <a:rPr lang="en-GB" dirty="0"/>
              <a:t>PESTEL framework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7CD43-BB51-C7D8-14CA-DC3AB5B85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21992"/>
            <a:ext cx="6400800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GB" dirty="0"/>
              <a:t>The PESTEL analysis is one of the tools that is used to identify and analyse the key drivers of change in the organisational environment (Buye, 2021).</a:t>
            </a:r>
            <a:endParaRPr lang="en-US" dirty="0"/>
          </a:p>
          <a:p>
            <a:pPr marL="0" indent="0">
              <a:buNone/>
            </a:pPr>
            <a:endParaRPr lang="en-US"/>
          </a:p>
          <a:p>
            <a:pPr>
              <a:buFont typeface="Calibri" panose="020B0604020202020204" pitchFamily="34" charset="0"/>
              <a:buChar char="-"/>
            </a:pPr>
            <a:r>
              <a:rPr lang="en-GB" dirty="0"/>
              <a:t>Considering all the factors that help to further understand the wider environment that is being operated in such as Political, Economic, Social, Technological, Enviromental and Legal factors.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7" name="Graphic 16" descr="Business Growth">
            <a:extLst>
              <a:ext uri="{FF2B5EF4-FFF2-40B4-BE49-F238E27FC236}">
                <a16:creationId xmlns:a16="http://schemas.microsoft.com/office/drawing/2014/main" id="{5FA69FDF-EBF2-6CD1-D10D-C664F620B3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87920" y="2102261"/>
            <a:ext cx="3903980" cy="390398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02673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D0D6C90-ACBA-33CD-18BD-4CF02B6589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9512035"/>
              </p:ext>
            </p:extLst>
          </p:nvPr>
        </p:nvGraphicFramePr>
        <p:xfrm>
          <a:off x="236837" y="308918"/>
          <a:ext cx="11640643" cy="62680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5334">
                  <a:extLst>
                    <a:ext uri="{9D8B030D-6E8A-4147-A177-3AD203B41FA5}">
                      <a16:colId xmlns:a16="http://schemas.microsoft.com/office/drawing/2014/main" val="1203617052"/>
                    </a:ext>
                  </a:extLst>
                </a:gridCol>
                <a:gridCol w="2201998">
                  <a:extLst>
                    <a:ext uri="{9D8B030D-6E8A-4147-A177-3AD203B41FA5}">
                      <a16:colId xmlns:a16="http://schemas.microsoft.com/office/drawing/2014/main" val="3025590352"/>
                    </a:ext>
                  </a:extLst>
                </a:gridCol>
                <a:gridCol w="1706179">
                  <a:extLst>
                    <a:ext uri="{9D8B030D-6E8A-4147-A177-3AD203B41FA5}">
                      <a16:colId xmlns:a16="http://schemas.microsoft.com/office/drawing/2014/main" val="2301702966"/>
                    </a:ext>
                  </a:extLst>
                </a:gridCol>
                <a:gridCol w="1948924">
                  <a:extLst>
                    <a:ext uri="{9D8B030D-6E8A-4147-A177-3AD203B41FA5}">
                      <a16:colId xmlns:a16="http://schemas.microsoft.com/office/drawing/2014/main" val="1567235790"/>
                    </a:ext>
                  </a:extLst>
                </a:gridCol>
                <a:gridCol w="1671202">
                  <a:extLst>
                    <a:ext uri="{9D8B030D-6E8A-4147-A177-3AD203B41FA5}">
                      <a16:colId xmlns:a16="http://schemas.microsoft.com/office/drawing/2014/main" val="2172456330"/>
                    </a:ext>
                  </a:extLst>
                </a:gridCol>
                <a:gridCol w="2027006">
                  <a:extLst>
                    <a:ext uri="{9D8B030D-6E8A-4147-A177-3AD203B41FA5}">
                      <a16:colId xmlns:a16="http://schemas.microsoft.com/office/drawing/2014/main" val="3710063823"/>
                    </a:ext>
                  </a:extLst>
                </a:gridCol>
              </a:tblGrid>
              <a:tr h="690217">
                <a:tc>
                  <a:txBody>
                    <a:bodyPr/>
                    <a:lstStyle/>
                    <a:p>
                      <a:r>
                        <a:rPr lang="en-GB" dirty="0"/>
                        <a:t>Political factors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Economic factors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Technological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Legal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Enviromental </a:t>
                      </a:r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621833"/>
                  </a:ext>
                </a:extLst>
              </a:tr>
              <a:tr h="5085714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Plant and flower import taxes  impacts prices.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Is required to abide by local council rules on waste disposal and health and </a:t>
                      </a:r>
                      <a:r>
                        <a:rPr lang="en-GB"/>
                        <a:t>safety.</a:t>
                      </a:r>
                      <a:endParaRPr lang="en-GB" dirty="0"/>
                    </a:p>
                    <a:p>
                      <a:pPr marL="0" lvl="0" indent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Customers may spend less on non-essential items because of the cost-of-living crisis.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Managing cash flow during off-seasons is essential because sales peak around holidays (mother's day, Valentine's day, weddings etc.)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Sales cycles are significantly impacted by regional festivals, customs, and </a:t>
                      </a:r>
                      <a:r>
                        <a:rPr lang="en-GB"/>
                        <a:t>events.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Demand for ethically created, local sourced, and sustainable flowers is on the rise.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To handle remote orders and attract new clients, an online presence-including a website, mobile apps, and social media shops is </a:t>
                      </a:r>
                      <a:r>
                        <a:rPr lang="en-GB"/>
                        <a:t>essential</a:t>
                      </a:r>
                      <a:r>
                        <a:rPr lang="en-GB" dirty="0"/>
                        <a:t>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Utilising Instagram marketing, google ads increases exposure and interaction.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It is crucial to abide with the minimum pay, working hours, and employee rights.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GDPR compliance for customer data. (especially for online sales).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Pressure to use eco-friendly supply chains, locally farmed flowers, and biodegradable </a:t>
                      </a:r>
                      <a:r>
                        <a:rPr lang="en-GB"/>
                        <a:t>wrapping.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Weather patterns have an impact on flower availability and costs, droughts, floods, or temperature changes can cause disruptions.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7614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24046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FCFEFC-5451-EBE4-69B4-FAFF227A2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99763" cy="1473200"/>
          </a:xfrm>
        </p:spPr>
        <p:txBody>
          <a:bodyPr>
            <a:normAutofit/>
          </a:bodyPr>
          <a:lstStyle/>
          <a:p>
            <a:r>
              <a:rPr lang="en-GB" sz="3600"/>
              <a:t>Cause-and-effect models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A5843-9160-F690-7B5F-B221F6BA6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387600"/>
            <a:ext cx="3799763" cy="376732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GB" dirty="0"/>
              <a:t>A cause-and-effect diagram is a graphical representation of the cause-and-effect relationships present in an information system or a system in general (Krehbiel, 2019).</a:t>
            </a:r>
            <a:endParaRPr lang="en-US" dirty="0"/>
          </a:p>
          <a:p>
            <a:pPr>
              <a:buFont typeface="Calibri" panose="020B0604020202020204" pitchFamily="34" charset="0"/>
              <a:buChar char="-"/>
            </a:pPr>
            <a:r>
              <a:rPr lang="en-GB" dirty="0"/>
              <a:t>We use this in the business world to lay out what problems are having effect of the business and what could have caused this to try eradicate the problem.</a:t>
            </a:r>
            <a:endParaRPr lang="en-US"/>
          </a:p>
        </p:txBody>
      </p:sp>
      <p:pic>
        <p:nvPicPr>
          <p:cNvPr id="4" name="Picture 3" descr="A hand stopping a domino&#10;&#10;AI-generated content may be incorrect.">
            <a:extLst>
              <a:ext uri="{FF2B5EF4-FFF2-40B4-BE49-F238E27FC236}">
                <a16:creationId xmlns:a16="http://schemas.microsoft.com/office/drawing/2014/main" id="{CC6C8768-73E3-0714-BE29-28D9C32E38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322" r="10682" b="-1"/>
          <a:stretch>
            <a:fillRect/>
          </a:stretch>
        </p:blipFill>
        <p:spPr>
          <a:xfrm>
            <a:off x="4981575" y="735286"/>
            <a:ext cx="6495042" cy="541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3202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rrow: Pentagon 3">
            <a:extLst>
              <a:ext uri="{FF2B5EF4-FFF2-40B4-BE49-F238E27FC236}">
                <a16:creationId xmlns:a16="http://schemas.microsoft.com/office/drawing/2014/main" id="{C953BA19-B994-6A22-D47B-A1168FF676EB}"/>
              </a:ext>
            </a:extLst>
          </p:cNvPr>
          <p:cNvSpPr/>
          <p:nvPr/>
        </p:nvSpPr>
        <p:spPr>
          <a:xfrm>
            <a:off x="10652473" y="2115765"/>
            <a:ext cx="1534461" cy="1967442"/>
          </a:xfrm>
          <a:prstGeom prst="homePlate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30% decrease in sales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532EE1-A563-4162-CD92-DC9F5DDFF3B1}"/>
              </a:ext>
            </a:extLst>
          </p:cNvPr>
          <p:cNvCxnSpPr/>
          <p:nvPr/>
        </p:nvCxnSpPr>
        <p:spPr>
          <a:xfrm flipV="1">
            <a:off x="755308" y="3111328"/>
            <a:ext cx="9718585" cy="53546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B6B52A8-A518-4C26-F805-BD60F8F86AA1}"/>
              </a:ext>
            </a:extLst>
          </p:cNvPr>
          <p:cNvCxnSpPr>
            <a:cxnSpLocks/>
          </p:cNvCxnSpPr>
          <p:nvPr/>
        </p:nvCxnSpPr>
        <p:spPr>
          <a:xfrm>
            <a:off x="8426794" y="1280471"/>
            <a:ext cx="1315991" cy="1820560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2EEC5BE-399A-E4C3-DDD3-09296C096BC9}"/>
              </a:ext>
            </a:extLst>
          </p:cNvPr>
          <p:cNvCxnSpPr>
            <a:cxnSpLocks/>
          </p:cNvCxnSpPr>
          <p:nvPr/>
        </p:nvCxnSpPr>
        <p:spPr>
          <a:xfrm>
            <a:off x="5811280" y="1404038"/>
            <a:ext cx="934992" cy="1696992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C2B0E70-5B6E-F8E4-71C7-45ADBC2C5DBC}"/>
              </a:ext>
            </a:extLst>
          </p:cNvPr>
          <p:cNvCxnSpPr>
            <a:cxnSpLocks/>
          </p:cNvCxnSpPr>
          <p:nvPr/>
        </p:nvCxnSpPr>
        <p:spPr>
          <a:xfrm>
            <a:off x="2567630" y="1280471"/>
            <a:ext cx="924695" cy="1830857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1AC1118-1ABE-CF56-DAD0-11856E1F0052}"/>
              </a:ext>
            </a:extLst>
          </p:cNvPr>
          <p:cNvCxnSpPr>
            <a:cxnSpLocks/>
          </p:cNvCxnSpPr>
          <p:nvPr/>
        </p:nvCxnSpPr>
        <p:spPr>
          <a:xfrm flipH="1">
            <a:off x="8610082" y="3092795"/>
            <a:ext cx="1196548" cy="2057397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38218DE-EC64-4162-5388-4C462AA430FD}"/>
              </a:ext>
            </a:extLst>
          </p:cNvPr>
          <p:cNvCxnSpPr>
            <a:cxnSpLocks/>
          </p:cNvCxnSpPr>
          <p:nvPr/>
        </p:nvCxnSpPr>
        <p:spPr>
          <a:xfrm flipH="1">
            <a:off x="5829811" y="3164876"/>
            <a:ext cx="928818" cy="1954424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A7B719F-D2EA-D075-6935-7347E8CD7B2D}"/>
              </a:ext>
            </a:extLst>
          </p:cNvPr>
          <p:cNvCxnSpPr>
            <a:cxnSpLocks/>
          </p:cNvCxnSpPr>
          <p:nvPr/>
        </p:nvCxnSpPr>
        <p:spPr>
          <a:xfrm flipH="1">
            <a:off x="2565567" y="3175173"/>
            <a:ext cx="928819" cy="1975019"/>
          </a:xfrm>
          <a:prstGeom prst="straightConnector1">
            <a:avLst/>
          </a:prstGeom>
          <a:ln w="28575"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F0F0E1E-236A-8B4E-0829-0CF6E0F97AB0}"/>
              </a:ext>
            </a:extLst>
          </p:cNvPr>
          <p:cNvSpPr/>
          <p:nvPr/>
        </p:nvSpPr>
        <p:spPr>
          <a:xfrm>
            <a:off x="7539939" y="918775"/>
            <a:ext cx="1944128" cy="471616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People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637A74F9-A846-4AE9-2730-92A792001430}"/>
              </a:ext>
            </a:extLst>
          </p:cNvPr>
          <p:cNvSpPr/>
          <p:nvPr/>
        </p:nvSpPr>
        <p:spPr>
          <a:xfrm>
            <a:off x="7642912" y="5140667"/>
            <a:ext cx="1944128" cy="471616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Environment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D65F428E-B17F-4A57-FDE1-0DD84C61475F}"/>
              </a:ext>
            </a:extLst>
          </p:cNvPr>
          <p:cNvSpPr/>
          <p:nvPr/>
        </p:nvSpPr>
        <p:spPr>
          <a:xfrm>
            <a:off x="4646397" y="918774"/>
            <a:ext cx="1944128" cy="471616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Machines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3EDFAB37-3EBC-469D-A355-3B55CA759C88}"/>
              </a:ext>
            </a:extLst>
          </p:cNvPr>
          <p:cNvSpPr/>
          <p:nvPr/>
        </p:nvSpPr>
        <p:spPr>
          <a:xfrm>
            <a:off x="4842047" y="5161260"/>
            <a:ext cx="1944128" cy="471616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Measurement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9E3650D-2B27-B6F9-88B5-9938CD3D2CAF}"/>
              </a:ext>
            </a:extLst>
          </p:cNvPr>
          <p:cNvSpPr/>
          <p:nvPr/>
        </p:nvSpPr>
        <p:spPr>
          <a:xfrm>
            <a:off x="1588101" y="5161260"/>
            <a:ext cx="1944128" cy="471616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Materials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C82A046-C210-5573-DB6C-6DB4BCDE3C3C}"/>
              </a:ext>
            </a:extLst>
          </p:cNvPr>
          <p:cNvSpPr/>
          <p:nvPr/>
        </p:nvSpPr>
        <p:spPr>
          <a:xfrm>
            <a:off x="1392452" y="918774"/>
            <a:ext cx="1944128" cy="471616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Methods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7A219C6-2652-6176-3E6A-D2C7A847F57E}"/>
              </a:ext>
            </a:extLst>
          </p:cNvPr>
          <p:cNvSpPr txBox="1"/>
          <p:nvPr/>
        </p:nvSpPr>
        <p:spPr>
          <a:xfrm>
            <a:off x="8882481" y="1467292"/>
            <a:ext cx="217758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/>
              <a:t>Lack of work ethic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C4C56A4-B75E-3080-B5E6-56C8D0A0C57E}"/>
              </a:ext>
            </a:extLst>
          </p:cNvPr>
          <p:cNvSpPr txBox="1"/>
          <p:nvPr/>
        </p:nvSpPr>
        <p:spPr>
          <a:xfrm>
            <a:off x="848372" y="2621158"/>
            <a:ext cx="248801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/>
              <a:t>Poor sales techniques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CA89A67-4C43-6B0D-882F-8D744E2DA907}"/>
              </a:ext>
            </a:extLst>
          </p:cNvPr>
          <p:cNvSpPr txBox="1"/>
          <p:nvPr/>
        </p:nvSpPr>
        <p:spPr>
          <a:xfrm>
            <a:off x="1076332" y="3215384"/>
            <a:ext cx="195747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/>
              <a:t>Stock may not be suitable for a wider audience 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9A42150-0496-AB5E-25DD-AF62B79392F3}"/>
              </a:ext>
            </a:extLst>
          </p:cNvPr>
          <p:cNvCxnSpPr/>
          <p:nvPr/>
        </p:nvCxnSpPr>
        <p:spPr>
          <a:xfrm flipV="1">
            <a:off x="8931361" y="1772679"/>
            <a:ext cx="337750" cy="208005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0B2C96BE-F98B-82F4-265C-ABA0358BC9FF}"/>
              </a:ext>
            </a:extLst>
          </p:cNvPr>
          <p:cNvCxnSpPr/>
          <p:nvPr/>
        </p:nvCxnSpPr>
        <p:spPr>
          <a:xfrm flipH="1">
            <a:off x="2770230" y="2278019"/>
            <a:ext cx="290382" cy="306858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C9DDAB04-7F13-4EFC-9C5D-6463A13139E8}"/>
              </a:ext>
            </a:extLst>
          </p:cNvPr>
          <p:cNvCxnSpPr/>
          <p:nvPr/>
        </p:nvCxnSpPr>
        <p:spPr>
          <a:xfrm flipH="1" flipV="1">
            <a:off x="2552700" y="3808969"/>
            <a:ext cx="516925" cy="280087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948F617D-6897-BED9-4721-4B0FCE125FD5}"/>
              </a:ext>
            </a:extLst>
          </p:cNvPr>
          <p:cNvSpPr txBox="1"/>
          <p:nvPr/>
        </p:nvSpPr>
        <p:spPr>
          <a:xfrm>
            <a:off x="4258459" y="3151143"/>
            <a:ext cx="1833147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/>
              <a:t>Overflow of stock, more stock being brought than sold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4DCF7988-C627-6E81-0726-4AE9AE522C26}"/>
              </a:ext>
            </a:extLst>
          </p:cNvPr>
          <p:cNvCxnSpPr/>
          <p:nvPr/>
        </p:nvCxnSpPr>
        <p:spPr>
          <a:xfrm flipH="1" flipV="1">
            <a:off x="5793774" y="3734313"/>
            <a:ext cx="568411" cy="310979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ACF7C808-6205-1889-8149-235948281277}"/>
              </a:ext>
            </a:extLst>
          </p:cNvPr>
          <p:cNvSpPr txBox="1"/>
          <p:nvPr/>
        </p:nvSpPr>
        <p:spPr>
          <a:xfrm>
            <a:off x="3333799" y="1416150"/>
            <a:ext cx="161888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/>
              <a:t>Poor method of advertisement/ promotion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521BDD6F-511B-C51A-08A4-4E1FC87C69FE}"/>
              </a:ext>
            </a:extLst>
          </p:cNvPr>
          <p:cNvCxnSpPr/>
          <p:nvPr/>
        </p:nvCxnSpPr>
        <p:spPr>
          <a:xfrm flipV="1">
            <a:off x="2930612" y="1764956"/>
            <a:ext cx="378939" cy="228599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A237722E-C1FA-0CE8-A5A5-1FA7CA5E5F2D}"/>
              </a:ext>
            </a:extLst>
          </p:cNvPr>
          <p:cNvSpPr txBox="1"/>
          <p:nvPr/>
        </p:nvSpPr>
        <p:spPr>
          <a:xfrm>
            <a:off x="7820634" y="3594873"/>
            <a:ext cx="17022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FCB622-58CA-F282-1639-FA9108BE6F2A}"/>
              </a:ext>
            </a:extLst>
          </p:cNvPr>
          <p:cNvSpPr txBox="1"/>
          <p:nvPr/>
        </p:nvSpPr>
        <p:spPr>
          <a:xfrm>
            <a:off x="7673478" y="3574516"/>
            <a:ext cx="1932171" cy="455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B61A6F-9BA6-C91F-1EAF-64826BF6BCBA}"/>
              </a:ext>
            </a:extLst>
          </p:cNvPr>
          <p:cNvSpPr txBox="1"/>
          <p:nvPr/>
        </p:nvSpPr>
        <p:spPr>
          <a:xfrm>
            <a:off x="9482728" y="3584813"/>
            <a:ext cx="1385557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/>
              <a:t>Weather change (could affect flower/ stock quality)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AF05BD-CC69-9DAA-D9FE-33D75C933381}"/>
              </a:ext>
            </a:extLst>
          </p:cNvPr>
          <p:cNvSpPr txBox="1"/>
          <p:nvPr/>
        </p:nvSpPr>
        <p:spPr>
          <a:xfrm>
            <a:off x="7182927" y="2613937"/>
            <a:ext cx="190456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/>
              <a:t>Poorly trained staff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D959A37-7AD9-4AA4-4702-9FCEBAEEAC62}"/>
              </a:ext>
            </a:extLst>
          </p:cNvPr>
          <p:cNvSpPr txBox="1"/>
          <p:nvPr/>
        </p:nvSpPr>
        <p:spPr>
          <a:xfrm>
            <a:off x="4430191" y="2498021"/>
            <a:ext cx="224959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/>
              <a:t>Lack of delivery vehicles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48D5A4E-33E9-057B-5681-C53493129939}"/>
              </a:ext>
            </a:extLst>
          </p:cNvPr>
          <p:cNvSpPr txBox="1"/>
          <p:nvPr/>
        </p:nvSpPr>
        <p:spPr>
          <a:xfrm>
            <a:off x="3211322" y="4595592"/>
            <a:ext cx="143532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/>
              <a:t>Stock Quality issues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3734F41-8E14-F109-D6AB-F081945C9CA3}"/>
              </a:ext>
            </a:extLst>
          </p:cNvPr>
          <p:cNvSpPr txBox="1"/>
          <p:nvPr/>
        </p:nvSpPr>
        <p:spPr>
          <a:xfrm>
            <a:off x="6547286" y="4179552"/>
            <a:ext cx="183556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/>
              <a:t>Unmonitored customer satisfaction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953F5C0F-8DD4-22C5-194E-7F30435B239B}"/>
              </a:ext>
            </a:extLst>
          </p:cNvPr>
          <p:cNvCxnSpPr/>
          <p:nvPr/>
        </p:nvCxnSpPr>
        <p:spPr>
          <a:xfrm>
            <a:off x="6301688" y="4149553"/>
            <a:ext cx="245075" cy="409831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94421A74-46A3-D5CF-9172-6C408C5DDDD1}"/>
              </a:ext>
            </a:extLst>
          </p:cNvPr>
          <p:cNvCxnSpPr/>
          <p:nvPr/>
        </p:nvCxnSpPr>
        <p:spPr>
          <a:xfrm flipH="1">
            <a:off x="8687314" y="2088806"/>
            <a:ext cx="331574" cy="502508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09A8FEA3-0B7B-2CA5-E5EE-779E14B993A3}"/>
              </a:ext>
            </a:extLst>
          </p:cNvPr>
          <p:cNvCxnSpPr/>
          <p:nvPr/>
        </p:nvCxnSpPr>
        <p:spPr>
          <a:xfrm>
            <a:off x="9130871" y="4280844"/>
            <a:ext cx="368642" cy="234776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BD7365C5-100F-437B-50C6-E957F171A91B}"/>
              </a:ext>
            </a:extLst>
          </p:cNvPr>
          <p:cNvCxnSpPr/>
          <p:nvPr/>
        </p:nvCxnSpPr>
        <p:spPr>
          <a:xfrm flipH="1">
            <a:off x="5842687" y="2189204"/>
            <a:ext cx="403654" cy="306860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9810F72A-4F61-0D48-48DC-43A1F2120B87}"/>
              </a:ext>
            </a:extLst>
          </p:cNvPr>
          <p:cNvCxnSpPr/>
          <p:nvPr/>
        </p:nvCxnSpPr>
        <p:spPr>
          <a:xfrm>
            <a:off x="2960215" y="4278269"/>
            <a:ext cx="327454" cy="286264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3F1BDD8B-4680-8188-6B2C-6CE8FAB6FDCD}"/>
              </a:ext>
            </a:extLst>
          </p:cNvPr>
          <p:cNvSpPr txBox="1"/>
          <p:nvPr/>
        </p:nvSpPr>
        <p:spPr>
          <a:xfrm>
            <a:off x="6505882" y="1422812"/>
            <a:ext cx="1876966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/>
              <a:t>Lack of updates to website</a:t>
            </a:r>
            <a:r>
              <a:rPr lang="en-GB" dirty="0"/>
              <a:t> 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0E3C8E98-9EDB-0150-8A0E-43C2BAF1EE6A}"/>
              </a:ext>
            </a:extLst>
          </p:cNvPr>
          <p:cNvCxnSpPr/>
          <p:nvPr/>
        </p:nvCxnSpPr>
        <p:spPr>
          <a:xfrm flipV="1">
            <a:off x="6129209" y="1791986"/>
            <a:ext cx="389237" cy="197709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46F9A447-593C-3DF5-A72D-78526B2F6E6A}"/>
              </a:ext>
            </a:extLst>
          </p:cNvPr>
          <p:cNvSpPr txBox="1"/>
          <p:nvPr/>
        </p:nvSpPr>
        <p:spPr>
          <a:xfrm>
            <a:off x="7460769" y="3180131"/>
            <a:ext cx="164873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/>
              <a:t>Competiton in the surrounding area</a:t>
            </a: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1F3744BB-364D-4C0F-419E-78A4177A058B}"/>
              </a:ext>
            </a:extLst>
          </p:cNvPr>
          <p:cNvCxnSpPr/>
          <p:nvPr/>
        </p:nvCxnSpPr>
        <p:spPr>
          <a:xfrm flipH="1" flipV="1">
            <a:off x="8913854" y="3837287"/>
            <a:ext cx="310980" cy="280086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0514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1CA36-104C-1959-EF39-66DDA1A87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GB" dirty="0"/>
              <a:t>Key findings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E9EDAB-844D-9984-A366-42AEE0396E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7188827"/>
              </p:ext>
            </p:extLst>
          </p:nvPr>
        </p:nvGraphicFramePr>
        <p:xfrm>
          <a:off x="700088" y="2211457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13757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AEA37-8F02-1A78-DF66-DF50CFE40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49131-D692-6725-ACBB-D06BFBAB28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 dirty="0"/>
              <a:t>Krehbiel, T. C., 2019. Cause-and-effect diagrams. </a:t>
            </a:r>
            <a:r>
              <a:rPr lang="en-GB" i="1" dirty="0"/>
              <a:t>The Information System Consultant's Handbook. </a:t>
            </a:r>
            <a:r>
              <a:rPr lang="en-GB" dirty="0"/>
              <a:t>(pp. 127-132). CRC Press.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 dirty="0"/>
              <a:t>Buye, R., 2021. Critical examination of the PESTEL analysis model. </a:t>
            </a:r>
            <a:r>
              <a:rPr lang="en-GB" i="1" dirty="0"/>
              <a:t>Project: Action Research For Development. </a:t>
            </a:r>
            <a:r>
              <a:rPr lang="en-GB" dirty="0"/>
              <a:t>(pp. 1-12). </a:t>
            </a: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395029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637D80-05FD-B000-AF78-793AC0728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0051" y="1743263"/>
            <a:ext cx="3975869" cy="276860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900" i="1"/>
              <a:t>Thank  you for  your  time</a:t>
            </a:r>
            <a:br>
              <a:rPr lang="en-US" sz="3900" i="1"/>
            </a:br>
            <a:br>
              <a:rPr lang="en-US" sz="3900" i="1"/>
            </a:br>
            <a:r>
              <a:rPr lang="en-US" sz="3900" i="1"/>
              <a:t>any questions?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44199B-78B6-7E86-29C7-22899276DD79}"/>
              </a:ext>
            </a:extLst>
          </p:cNvPr>
          <p:cNvSpPr txBox="1"/>
          <p:nvPr/>
        </p:nvSpPr>
        <p:spPr>
          <a:xfrm>
            <a:off x="7881156" y="5067363"/>
            <a:ext cx="3926285" cy="7145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/>
              <a:t>.</a:t>
            </a:r>
          </a:p>
        </p:txBody>
      </p:sp>
      <p:pic>
        <p:nvPicPr>
          <p:cNvPr id="4" name="Content Placeholder 3" descr="A blue and green logo&#10;&#10;AI-generated content may be incorrect.">
            <a:extLst>
              <a:ext uri="{FF2B5EF4-FFF2-40B4-BE49-F238E27FC236}">
                <a16:creationId xmlns:a16="http://schemas.microsoft.com/office/drawing/2014/main" id="{3F713091-E58C-F13D-FCE3-808DECB719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9152" y="802640"/>
            <a:ext cx="6925584" cy="498642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60299" y="4789617"/>
            <a:ext cx="1704841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292038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ChronicleVTI</vt:lpstr>
      <vt:lpstr>Student name:       Mckenzie brown STudent id :              2325786 Lecturer's name:  Annamarie dufficy Module code:          lclm 4004 MOdule name:        problem solving and                                              decision-making Component:            green haven florists </vt:lpstr>
      <vt:lpstr>PowerPoint Presentation</vt:lpstr>
      <vt:lpstr>Who are green haven florists and what do  they do?</vt:lpstr>
      <vt:lpstr>What problems are green haven florists facing?</vt:lpstr>
      <vt:lpstr>PowerPoint Presentation</vt:lpstr>
      <vt:lpstr>PESTEL framework</vt:lpstr>
      <vt:lpstr>PowerPoint Presentation</vt:lpstr>
      <vt:lpstr>Cause-and-effect models</vt:lpstr>
      <vt:lpstr>PowerPoint Presentation</vt:lpstr>
      <vt:lpstr>Key findings</vt:lpstr>
      <vt:lpstr>Reference list:</vt:lpstr>
      <vt:lpstr>Thank  you for  your  time 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1618</cp:revision>
  <dcterms:created xsi:type="dcterms:W3CDTF">2025-09-22T11:18:42Z</dcterms:created>
  <dcterms:modified xsi:type="dcterms:W3CDTF">2025-10-11T16:57:08Z</dcterms:modified>
</cp:coreProperties>
</file>