
<file path=[Content_Types].xml><?xml version="1.0" encoding="utf-8"?>
<Types xmlns="http://schemas.openxmlformats.org/package/2006/content-types">
  <Default Extension="gif" ContentType="image/gif"/>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71" r:id="rId3"/>
    <p:sldId id="258" r:id="rId4"/>
    <p:sldId id="257" r:id="rId5"/>
    <p:sldId id="260" r:id="rId6"/>
    <p:sldId id="262" r:id="rId7"/>
    <p:sldId id="272" r:id="rId8"/>
    <p:sldId id="261" r:id="rId9"/>
    <p:sldId id="264" r:id="rId10"/>
    <p:sldId id="265" r:id="rId11"/>
    <p:sldId id="263" r:id="rId12"/>
    <p:sldId id="266" r:id="rId13"/>
    <p:sldId id="273" r:id="rId14"/>
    <p:sldId id="267" r:id="rId15"/>
    <p:sldId id="259" r:id="rId16"/>
    <p:sldId id="268" r:id="rId17"/>
    <p:sldId id="275" r:id="rId18"/>
    <p:sldId id="276"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1985" autoAdjust="0"/>
    <p:restoredTop sz="94660"/>
  </p:normalViewPr>
  <p:slideViewPr>
    <p:cSldViewPr snapToGrid="0">
      <p:cViewPr>
        <p:scale>
          <a:sx n="50" d="100"/>
          <a:sy n="50" d="100"/>
        </p:scale>
        <p:origin x="-258" y="4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1" name="Freeform 6" title="scalloped circle"/>
          <p:cNvSpPr/>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2" name="Title 1"/>
          <p:cNvSpPr>
            <a:spLocks noGrp="1"/>
          </p:cNvSpPr>
          <p:nvPr>
            <p:ph type="ctrTitle"/>
          </p:nvPr>
        </p:nvSpPr>
        <p:spPr>
          <a:xfrm>
            <a:off x="1078523" y="1098388"/>
            <a:ext cx="10318418" cy="4394988"/>
          </a:xfrm>
        </p:spPr>
        <p:txBody>
          <a:bodyPr anchor="ctr">
            <a:noAutofit/>
          </a:bodyPr>
          <a:lstStyle>
            <a:lvl1pPr algn="ctr">
              <a:defRPr sz="10000" spc="800" baseline="0"/>
            </a:lvl1pPr>
          </a:lstStyle>
          <a:p>
            <a:r>
              <a:rPr lang="en-US"/>
              <a:t>Click to edit Master title style</a:t>
            </a:r>
            <a:endParaRPr lang="en-US" dirty="0"/>
          </a:p>
        </p:txBody>
      </p:sp>
      <p:sp>
        <p:nvSpPr>
          <p:cNvPr id="3" name="Subtitle 2"/>
          <p:cNvSpPr>
            <a:spLocks noGrp="1"/>
          </p:cNvSpPr>
          <p:nvPr>
            <p:ph type="subTitle" idx="1"/>
          </p:nvPr>
        </p:nvSpPr>
        <p:spPr>
          <a:xfrm>
            <a:off x="2215045" y="5979196"/>
            <a:ext cx="8045373" cy="742279"/>
          </a:xfrm>
        </p:spPr>
        <p:txBody>
          <a:bodyPr anchor="t">
            <a:normAutofit/>
          </a:bodyPr>
          <a:lstStyle>
            <a:lvl1pPr marL="0" indent="0" algn="ctr">
              <a:lnSpc>
                <a:spcPct val="100000"/>
              </a:lnSpc>
              <a:buNone/>
              <a:defRPr sz="2000" b="1" i="0" cap="all" spc="400"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1078523" y="6375679"/>
            <a:ext cx="2329722" cy="348462"/>
          </a:xfrm>
        </p:spPr>
        <p:txBody>
          <a:bodyPr/>
          <a:lstStyle>
            <a:lvl1pPr>
              <a:defRPr baseline="0">
                <a:solidFill>
                  <a:schemeClr val="accent1">
                    <a:lumMod val="50000"/>
                  </a:schemeClr>
                </a:solidFill>
              </a:defRPr>
            </a:lvl1pPr>
          </a:lstStyle>
          <a:p>
            <a:fld id="{9334D819-9F07-4261-B09B-9E467E5D9002}" type="datetimeFigureOut">
              <a:rPr lang="en-US" dirty="0"/>
              <a:pPr/>
              <a:t>4/27/2020</a:t>
            </a:fld>
            <a:endParaRPr lang="en-US" dirty="0"/>
          </a:p>
        </p:txBody>
      </p:sp>
      <p:sp>
        <p:nvSpPr>
          <p:cNvPr id="5" name="Footer Placeholder 4"/>
          <p:cNvSpPr>
            <a:spLocks noGrp="1"/>
          </p:cNvSpPr>
          <p:nvPr>
            <p:ph type="ftr" sz="quarter" idx="11"/>
          </p:nvPr>
        </p:nvSpPr>
        <p:spPr>
          <a:xfrm>
            <a:off x="4180332" y="6375679"/>
            <a:ext cx="4114800" cy="345796"/>
          </a:xfrm>
        </p:spPr>
        <p:txBody>
          <a:bodyPr/>
          <a:lstStyle>
            <a:lvl1pPr>
              <a:defRPr baseline="0">
                <a:solidFill>
                  <a:schemeClr val="accent1">
                    <a:lumMod val="50000"/>
                  </a:schemeClr>
                </a:solidFill>
              </a:defRPr>
            </a:lvl1pPr>
          </a:lstStyle>
          <a:p>
            <a:endParaRPr lang="en-US" dirty="0"/>
          </a:p>
        </p:txBody>
      </p:sp>
      <p:sp>
        <p:nvSpPr>
          <p:cNvPr id="6" name="Slide Number Placeholder 5"/>
          <p:cNvSpPr>
            <a:spLocks noGrp="1"/>
          </p:cNvSpPr>
          <p:nvPr>
            <p:ph type="sldNum" sz="quarter" idx="12"/>
          </p:nvPr>
        </p:nvSpPr>
        <p:spPr>
          <a:xfrm>
            <a:off x="9067218" y="6375679"/>
            <a:ext cx="2329723" cy="345796"/>
          </a:xfrm>
        </p:spPr>
        <p:txBody>
          <a:bodyPr/>
          <a:lstStyle>
            <a:lvl1pPr>
              <a:defRPr baseline="0">
                <a:solidFill>
                  <a:schemeClr val="accent1">
                    <a:lumMod val="50000"/>
                  </a:schemeClr>
                </a:solidFill>
              </a:defRPr>
            </a:lvl1pPr>
          </a:lstStyle>
          <a:p>
            <a:fld id="{71766878-3199-4EAB-94E7-2D6D11070E14}" type="slidenum">
              <a:rPr lang="en-US" dirty="0"/>
              <a:pPr/>
              <a:t>‹#›</a:t>
            </a:fld>
            <a:endParaRPr lang="en-US" dirty="0"/>
          </a:p>
        </p:txBody>
      </p:sp>
      <p:sp>
        <p:nvSpPr>
          <p:cNvPr id="13" name="Rectangle 12" title="left edge border"/>
          <p:cNvSpPr/>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34D819-9F07-4261-B09B-9E467E5D9002}" type="datetimeFigureOut">
              <a:rPr lang="en-US" dirty="0"/>
              <a:t>4/27/2020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242929" y="1073888"/>
            <a:ext cx="8187071" cy="4064627"/>
          </a:xfrm>
        </p:spPr>
        <p:txBody>
          <a:bodyPr anchor="b">
            <a:normAutofit/>
          </a:bodyPr>
          <a:lstStyle>
            <a:lvl1pPr>
              <a:defRPr sz="8400" spc="800"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3242930" y="5159781"/>
            <a:ext cx="7017488" cy="951135"/>
          </a:xfrm>
        </p:spPr>
        <p:txBody>
          <a:bodyPr>
            <a:normAutofit/>
          </a:bodyPr>
          <a:lstStyle>
            <a:lvl1pPr marL="0" indent="0">
              <a:lnSpc>
                <a:spcPct val="100000"/>
              </a:lnSpc>
              <a:buNone/>
              <a:defRPr sz="2000" b="1" i="0" cap="all" spc="400" baseline="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3236546" y="6375679"/>
            <a:ext cx="1493947" cy="348462"/>
          </a:xfrm>
        </p:spPr>
        <p:txBody>
          <a:bodyPr/>
          <a:lstStyle>
            <a:lvl1pPr>
              <a:defRPr baseline="0">
                <a:solidFill>
                  <a:schemeClr val="tx2"/>
                </a:solidFill>
              </a:defRPr>
            </a:lvl1pPr>
          </a:lstStyle>
          <a:p>
            <a:fld id="{9334D819-9F07-4261-B09B-9E467E5D9002}" type="datetimeFigureOut">
              <a:rPr lang="en-US" dirty="0"/>
              <a:pPr/>
              <a:t>4/27/2020</a:t>
            </a:fld>
            <a:endParaRPr lang="en-US" dirty="0"/>
          </a:p>
        </p:txBody>
      </p:sp>
      <p:sp>
        <p:nvSpPr>
          <p:cNvPr id="5" name="Footer Placeholder 4"/>
          <p:cNvSpPr>
            <a:spLocks noGrp="1"/>
          </p:cNvSpPr>
          <p:nvPr>
            <p:ph type="ftr" sz="quarter" idx="11"/>
          </p:nvPr>
        </p:nvSpPr>
        <p:spPr>
          <a:xfrm>
            <a:off x="5279064" y="6375679"/>
            <a:ext cx="4114800" cy="345796"/>
          </a:xfrm>
        </p:spPr>
        <p:txBody>
          <a:bodyPr/>
          <a:lstStyle>
            <a:lvl1pP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942434" y="6375679"/>
            <a:ext cx="1487566" cy="345796"/>
          </a:xfrm>
        </p:spPr>
        <p:txBody>
          <a:bodyPr/>
          <a:lstStyle>
            <a:lvl1pPr>
              <a:defRPr baseline="0">
                <a:solidFill>
                  <a:schemeClr val="tx2"/>
                </a:solidFill>
              </a:defRPr>
            </a:lvl1pPr>
          </a:lstStyle>
          <a:p>
            <a:fld id="{71766878-3199-4EAB-94E7-2D6D11070E14}" type="slidenum">
              <a:rPr lang="en-US" dirty="0"/>
              <a:pPr/>
              <a:t>‹#›</a:t>
            </a:fld>
            <a:endParaRPr lang="en-US" dirty="0"/>
          </a:p>
        </p:txBody>
      </p:sp>
      <p:grpSp>
        <p:nvGrpSpPr>
          <p:cNvPr id="7" name="Group 6" title="left scallop shape"/>
          <p:cNvGrpSpPr/>
          <p:nvPr/>
        </p:nvGrpSpPr>
        <p:grpSpPr>
          <a:xfrm>
            <a:off x="0" y="0"/>
            <a:ext cx="2814638" cy="6858000"/>
            <a:chOff x="0" y="0"/>
            <a:chExt cx="2814638" cy="6858000"/>
          </a:xfrm>
        </p:grpSpPr>
        <p:sp>
          <p:nvSpPr>
            <p:cNvPr id="11" name="Freeform 6" title="left scallop shape"/>
            <p:cNvSpPr/>
            <p:nvPr/>
          </p:nvSpPr>
          <p:spPr bwMode="auto">
            <a:xfrm>
              <a:off x="0" y="0"/>
              <a:ext cx="2814638" cy="68580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tx2"/>
            </a:solidFill>
            <a:ln w="0">
              <a:noFill/>
              <a:prstDash val="solid"/>
              <a:round/>
              <a:headEnd/>
              <a:tailEnd/>
            </a:ln>
          </p:spPr>
        </p:sp>
        <p:sp>
          <p:nvSpPr>
            <p:cNvPr id="16" name="Freeform 11" title="left scallop inline"/>
            <p:cNvSpPr/>
            <p:nvPr/>
          </p:nvSpPr>
          <p:spPr bwMode="auto">
            <a:xfrm>
              <a:off x="874382" y="0"/>
              <a:ext cx="1646238"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headEnd/>
              <a:tailEnd/>
            </a:ln>
          </p:spPr>
        </p:sp>
      </p:gr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57300" y="2286000"/>
            <a:ext cx="4800600" cy="36195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47796" y="2286000"/>
            <a:ext cx="4800600" cy="36195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334D819-9F07-4261-B09B-9E467E5D9002}" type="datetimeFigureOut">
              <a:rPr lang="en-US" dirty="0"/>
              <a:t>4/27/2020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52728" y="381000"/>
            <a:ext cx="10172700" cy="149351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251678"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57300" y="2909102"/>
            <a:ext cx="4800600" cy="29963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633864"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33864" y="2909102"/>
            <a:ext cx="4800600" cy="29963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334D819-9F07-4261-B09B-9E467E5D9002}" type="datetimeFigureOut">
              <a:rPr lang="en-US" dirty="0"/>
              <a:t>4/27/2020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334D819-9F07-4261-B09B-9E467E5D9002}" type="datetimeFigureOut">
              <a:rPr lang="en-US" dirty="0"/>
              <a:t>4/27/2020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334D819-9F07-4261-B09B-9E467E5D9002}" type="datetimeFigureOut">
              <a:rPr lang="en-US" dirty="0"/>
              <a:t>4/27/2020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2" name="Title 1"/>
          <p:cNvSpPr>
            <a:spLocks noGrp="1"/>
          </p:cNvSpPr>
          <p:nvPr>
            <p:ph type="title"/>
          </p:nvPr>
        </p:nvSpPr>
        <p:spPr>
          <a:xfrm>
            <a:off x="8337884" y="457199"/>
            <a:ext cx="3092115" cy="1196671"/>
          </a:xfrm>
        </p:spPr>
        <p:txBody>
          <a:bodyPr anchor="b">
            <a:normAutofit/>
          </a:bodyPr>
          <a:lstStyle>
            <a:lvl1pPr>
              <a:lnSpc>
                <a:spcPct val="100000"/>
              </a:lnSpc>
              <a:defRPr sz="1900" b="1" i="0" cap="all" spc="300" baseline="0">
                <a:solidFill>
                  <a:schemeClr val="accent1"/>
                </a:solidFill>
                <a:latin typeface="+mn-lt"/>
              </a:defRPr>
            </a:lvl1pPr>
          </a:lstStyle>
          <a:p>
            <a:r>
              <a:rPr lang="en-US"/>
              <a:t>Click to edit Master title style</a:t>
            </a:r>
            <a:endParaRPr lang="en-US" dirty="0"/>
          </a:p>
        </p:txBody>
      </p:sp>
      <p:sp>
        <p:nvSpPr>
          <p:cNvPr id="3" name="Content Placeholder 2"/>
          <p:cNvSpPr>
            <a:spLocks noGrp="1"/>
          </p:cNvSpPr>
          <p:nvPr>
            <p:ph idx="1"/>
          </p:nvPr>
        </p:nvSpPr>
        <p:spPr>
          <a:xfrm>
            <a:off x="765051" y="920377"/>
            <a:ext cx="6158418" cy="498512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37885" y="1741336"/>
            <a:ext cx="3092115"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65051" y="6375679"/>
            <a:ext cx="1233355" cy="348462"/>
          </a:xfrm>
        </p:spPr>
        <p:txBody>
          <a:bodyPr/>
          <a:lstStyle/>
          <a:p>
            <a:fld id="{9334D819-9F07-4261-B09B-9E467E5D9002}" type="datetimeFigureOut">
              <a:rPr lang="en-US" dirty="0"/>
              <a:t>4/27/2020</a:t>
            </a:fld>
            <a:endParaRPr lang="en-US" dirty="0"/>
          </a:p>
        </p:txBody>
      </p:sp>
      <p:sp>
        <p:nvSpPr>
          <p:cNvPr id="6" name="Footer Placeholder 5"/>
          <p:cNvSpPr>
            <a:spLocks noGrp="1"/>
          </p:cNvSpPr>
          <p:nvPr>
            <p:ph type="ftr" sz="quarter" idx="11"/>
          </p:nvPr>
        </p:nvSpPr>
        <p:spPr>
          <a:xfrm>
            <a:off x="2103620" y="6375679"/>
            <a:ext cx="3482179" cy="345796"/>
          </a:xfrm>
        </p:spPr>
        <p:txBody>
          <a:bodyPr/>
          <a:lstStyle/>
          <a:p>
            <a:endParaRPr lang="en-US" dirty="0"/>
          </a:p>
        </p:txBody>
      </p:sp>
      <p:sp>
        <p:nvSpPr>
          <p:cNvPr id="7" name="Slide Number Placeholder 6"/>
          <p:cNvSpPr>
            <a:spLocks noGrp="1"/>
          </p:cNvSpPr>
          <p:nvPr>
            <p:ph type="sldNum" sz="quarter" idx="12"/>
          </p:nvPr>
        </p:nvSpPr>
        <p:spPr>
          <a:xfrm>
            <a:off x="5691014" y="6375679"/>
            <a:ext cx="1232456" cy="345796"/>
          </a:xfrm>
        </p:spPr>
        <p:txBody>
          <a:bodyPr/>
          <a:lstStyle/>
          <a:p>
            <a:fld id="{71766878-3199-4EAB-94E7-2D6D11070E14}" type="slidenum">
              <a:rPr lang="en-US" dirty="0"/>
              <a:t>‹#›</a:t>
            </a:fld>
            <a:endParaRPr lang="en-US" dirty="0"/>
          </a:p>
        </p:txBody>
      </p:sp>
      <p:sp>
        <p:nvSpPr>
          <p:cNvPr id="8" name="Rectangle 7"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extLst>
    <p:ext uri="{DCECCB84-F9BA-43D5-87BE-67443E8EF086}">
      <p15:sldGuideLst xmlns:p15="http://schemas.microsoft.com/office/powerpoint/2012/main">
        <p15:guide id="1" orient="horz" pos="696">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283464" y="0"/>
            <a:ext cx="7355585"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11"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12" name="Rectangle 11"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7883" y="457200"/>
            <a:ext cx="3092117" cy="1196670"/>
          </a:xfrm>
        </p:spPr>
        <p:txBody>
          <a:bodyPr anchor="b">
            <a:normAutofit/>
          </a:bodyPr>
          <a:lstStyle>
            <a:lvl1pPr>
              <a:lnSpc>
                <a:spcPct val="100000"/>
              </a:lnSpc>
              <a:defRPr sz="1900" b="1" i="0" spc="300" baseline="0">
                <a:solidFill>
                  <a:schemeClr val="accent1"/>
                </a:solidFill>
                <a:latin typeface="+mn-lt"/>
              </a:defRPr>
            </a:lvl1pPr>
          </a:lstStyle>
          <a:p>
            <a:r>
              <a:rPr lang="en-US"/>
              <a:t>Click to edit Master title style</a:t>
            </a:r>
            <a:endParaRPr lang="en-US" dirty="0"/>
          </a:p>
        </p:txBody>
      </p:sp>
      <p:sp>
        <p:nvSpPr>
          <p:cNvPr id="4" name="Text Placeholder 3"/>
          <p:cNvSpPr>
            <a:spLocks noGrp="1"/>
          </p:cNvSpPr>
          <p:nvPr>
            <p:ph type="body" sz="half" idx="2"/>
          </p:nvPr>
        </p:nvSpPr>
        <p:spPr>
          <a:xfrm>
            <a:off x="8337883" y="1741336"/>
            <a:ext cx="3092117"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65950" y="6375679"/>
            <a:ext cx="1232456" cy="348462"/>
          </a:xfrm>
        </p:spPr>
        <p:txBody>
          <a:bodyPr/>
          <a:lstStyle/>
          <a:p>
            <a:fld id="{9334D819-9F07-4261-B09B-9E467E5D9002}" type="datetimeFigureOut">
              <a:rPr lang="en-US" dirty="0"/>
              <a:t>4/27/2020</a:t>
            </a:fld>
            <a:endParaRPr lang="en-US" dirty="0"/>
          </a:p>
        </p:txBody>
      </p:sp>
      <p:sp>
        <p:nvSpPr>
          <p:cNvPr id="6" name="Footer Placeholder 5"/>
          <p:cNvSpPr>
            <a:spLocks noGrp="1"/>
          </p:cNvSpPr>
          <p:nvPr>
            <p:ph type="ftr" sz="quarter" idx="11"/>
          </p:nvPr>
        </p:nvSpPr>
        <p:spPr>
          <a:xfrm>
            <a:off x="2103621" y="6375679"/>
            <a:ext cx="3482178" cy="345796"/>
          </a:xfrm>
        </p:spPr>
        <p:txBody>
          <a:bodyPr/>
          <a:lstStyle/>
          <a:p>
            <a:endParaRPr lang="en-US" dirty="0"/>
          </a:p>
        </p:txBody>
      </p:sp>
      <p:sp>
        <p:nvSpPr>
          <p:cNvPr id="7" name="Slide Number Placeholder 6"/>
          <p:cNvSpPr>
            <a:spLocks noGrp="1"/>
          </p:cNvSpPr>
          <p:nvPr>
            <p:ph type="sldNum" sz="quarter" idx="12"/>
          </p:nvPr>
        </p:nvSpPr>
        <p:spPr>
          <a:xfrm>
            <a:off x="5687568" y="6375679"/>
            <a:ext cx="1234440" cy="345796"/>
          </a:xfrm>
        </p:spPr>
        <p:txBody>
          <a:bodyPr/>
          <a:lstStyle/>
          <a:p>
            <a:fld id="{71766878-3199-4EAB-94E7-2D6D11070E14}"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34D819-9F07-4261-B09B-9E467E5D9002}" type="datetimeFigureOut">
              <a:rPr lang="en-US" dirty="0"/>
              <a:t>4/27/2020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066321" y="382386"/>
            <a:ext cx="1492132" cy="560040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57300" y="382385"/>
            <a:ext cx="8392585" cy="560040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34D819-9F07-4261-B09B-9E467E5D9002}" type="datetimeFigureOut">
              <a:rPr lang="en-US" dirty="0"/>
              <a:t>4/27/2020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51678" y="382385"/>
            <a:ext cx="10178322" cy="149213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251678" y="2286001"/>
            <a:ext cx="10178322" cy="359359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51678" y="6375679"/>
            <a:ext cx="2329722" cy="348462"/>
          </a:xfrm>
          <a:prstGeom prst="rect">
            <a:avLst/>
          </a:prstGeom>
        </p:spPr>
        <p:txBody>
          <a:bodyPr vert="horz" lIns="91440" tIns="45720" rIns="91440" bIns="45720" rtlCol="0" anchor="ctr"/>
          <a:lstStyle>
            <a:lvl1pPr algn="l">
              <a:defRPr sz="1200">
                <a:solidFill>
                  <a:schemeClr val="tx1">
                    <a:lumMod val="65000"/>
                    <a:lumOff val="35000"/>
                  </a:schemeClr>
                </a:solidFill>
              </a:defRPr>
            </a:lvl1pPr>
          </a:lstStyle>
          <a:p>
            <a:fld id="{9334D819-9F07-4261-B09B-9E467E5D9002}" type="datetimeFigureOut">
              <a:rPr lang="en-US" dirty="0"/>
              <a:pPr/>
              <a:t>4/27/2020</a:t>
            </a:fld>
            <a:endParaRPr lang="en-US" dirty="0"/>
          </a:p>
        </p:txBody>
      </p:sp>
      <p:sp>
        <p:nvSpPr>
          <p:cNvPr id="5" name="Footer Placeholder 4"/>
          <p:cNvSpPr>
            <a:spLocks noGrp="1"/>
          </p:cNvSpPr>
          <p:nvPr>
            <p:ph type="ftr" sz="quarter" idx="3"/>
          </p:nvPr>
        </p:nvSpPr>
        <p:spPr>
          <a:xfrm>
            <a:off x="4038600" y="6375679"/>
            <a:ext cx="4114800" cy="345796"/>
          </a:xfrm>
          <a:prstGeom prst="rect">
            <a:avLst/>
          </a:prstGeom>
        </p:spPr>
        <p:txBody>
          <a:bodyPr vert="horz" lIns="91440" tIns="45720" rIns="91440" bIns="45720" rtlCol="0" anchor="ctr"/>
          <a:lstStyle>
            <a:lvl1pPr algn="ctr">
              <a:defRPr sz="1200">
                <a:solidFill>
                  <a:schemeClr val="tx1">
                    <a:lumMod val="65000"/>
                    <a:lumOff val="35000"/>
                  </a:schemeClr>
                </a:solidFill>
              </a:defRPr>
            </a:lvl1pPr>
          </a:lstStyle>
          <a:p>
            <a:endParaRPr lang="en-US" dirty="0"/>
          </a:p>
        </p:txBody>
      </p:sp>
      <p:sp>
        <p:nvSpPr>
          <p:cNvPr id="6" name="Slide Number Placeholder 5"/>
          <p:cNvSpPr>
            <a:spLocks noGrp="1"/>
          </p:cNvSpPr>
          <p:nvPr>
            <p:ph type="sldNum" sz="quarter" idx="4"/>
          </p:nvPr>
        </p:nvSpPr>
        <p:spPr>
          <a:xfrm>
            <a:off x="8610601" y="6375679"/>
            <a:ext cx="2819399" cy="345796"/>
          </a:xfrm>
          <a:prstGeom prst="rect">
            <a:avLst/>
          </a:prstGeom>
        </p:spPr>
        <p:txBody>
          <a:bodyPr vert="horz" lIns="91440" tIns="45720" rIns="91440" bIns="45720" rtlCol="0" anchor="ctr"/>
          <a:lstStyle>
            <a:lvl1pPr algn="r">
              <a:defRPr sz="1200">
                <a:solidFill>
                  <a:schemeClr val="tx1">
                    <a:lumMod val="65000"/>
                    <a:lumOff val="35000"/>
                  </a:schemeClr>
                </a:solidFill>
              </a:defRPr>
            </a:lvl1pPr>
          </a:lstStyle>
          <a:p>
            <a:fld id="{71766878-3199-4EAB-94E7-2D6D11070E14}" type="slidenum">
              <a:rPr lang="en-US" dirty="0"/>
              <a:pPr/>
              <a:t>‹#›</a:t>
            </a:fld>
            <a:endParaRPr lang="en-US" dirty="0"/>
          </a:p>
        </p:txBody>
      </p:sp>
      <p:sp>
        <p:nvSpPr>
          <p:cNvPr id="11" name="Freeform 6" title="Left scallop edge"/>
          <p:cNvSpPr/>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12" name="Rectangle 11" title="right edge border"/>
          <p:cNvSpPr/>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5100" kern="1200" cap="all" spc="200" baseline="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792">
          <p15:clr>
            <a:srgbClr val="F26B43"/>
          </p15:clr>
        </p15:guide>
        <p15:guide id="2" pos="7200">
          <p15:clr>
            <a:srgbClr val="F26B43"/>
          </p15:clr>
        </p15:guide>
        <p15:guide id="3" orient="horz" pos="4008">
          <p15:clr>
            <a:srgbClr val="F26B43"/>
          </p15:clr>
        </p15:guide>
        <p15:guide id="4" orient="horz" pos="1440">
          <p15:clr>
            <a:srgbClr val="F26B43"/>
          </p15:clr>
        </p15:guide>
        <p15:guide id="5" orient="horz" pos="3720">
          <p15:clr>
            <a:srgbClr val="F26B43"/>
          </p15:clr>
        </p15:guide>
        <p15:guide id="6" orient="horz" pos="2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gif"/><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hyperlink" Target="https://www.survivorsuk.org/ways-we-can-help/isva/" TargetMode="External"/><Relationship Id="rId3" Type="http://schemas.openxmlformats.org/officeDocument/2006/relationships/hyperlink" Target="https://education.chaplinq.org/" TargetMode="External"/><Relationship Id="rId7" Type="http://schemas.openxmlformats.org/officeDocument/2006/relationships/hyperlink" Target="https://stratfordwhite.wordpress.com/2014/05/22/attributes-2/" TargetMode="External"/><Relationship Id="rId2" Type="http://schemas.openxmlformats.org/officeDocument/2006/relationships/hyperlink" Target="http://axiscounselling.org.uk/adverts/ISVA%20Job%20Description.pdf" TargetMode="External"/><Relationship Id="rId1" Type="http://schemas.openxmlformats.org/officeDocument/2006/relationships/slideLayout" Target="../slideLayouts/slideLayout2.xml"/><Relationship Id="rId6" Type="http://schemas.openxmlformats.org/officeDocument/2006/relationships/hyperlink" Target="https://www.linkedin.com/pulse/why-people-skills-important-organization-pallavi-kapoor" TargetMode="External"/><Relationship Id="rId5" Type="http://schemas.openxmlformats.org/officeDocument/2006/relationships/hyperlink" Target="http://www.legislation.gov.uk/anaw/2015/3/contents" TargetMode="External"/><Relationship Id="rId10" Type="http://schemas.openxmlformats.org/officeDocument/2006/relationships/hyperlink" Target="https://fromtheresearchdesk.wordpress.com/2016/07/10/employment-vs-employability/" TargetMode="External"/><Relationship Id="rId4" Type="http://schemas.openxmlformats.org/officeDocument/2006/relationships/hyperlink" Target="https://www.gov.uk/government/publications/the-role-of-the-independent-sexual-violence-adviser-isva" TargetMode="External"/><Relationship Id="rId9" Type="http://schemas.openxmlformats.org/officeDocument/2006/relationships/hyperlink" Target="https://www.ucas.com/connect/blogs/work-experience-important"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61F54F-F3CF-4233-943D-2776AC0B0BEB}"/>
              </a:ext>
            </a:extLst>
          </p:cNvPr>
          <p:cNvSpPr>
            <a:spLocks noGrp="1"/>
          </p:cNvSpPr>
          <p:nvPr>
            <p:ph type="ctrTitle"/>
          </p:nvPr>
        </p:nvSpPr>
        <p:spPr/>
        <p:txBody>
          <a:bodyPr/>
          <a:lstStyle/>
          <a:p>
            <a:r>
              <a:rPr lang="en-GB" sz="6600" dirty="0"/>
              <a:t>Why you should hire me as an Independent sexual violence adviser (</a:t>
            </a:r>
            <a:r>
              <a:rPr lang="en-GB" sz="6600" dirty="0" err="1"/>
              <a:t>isva</a:t>
            </a:r>
            <a:r>
              <a:rPr lang="en-GB" sz="6600" dirty="0"/>
              <a:t>)</a:t>
            </a:r>
          </a:p>
        </p:txBody>
      </p:sp>
      <p:sp>
        <p:nvSpPr>
          <p:cNvPr id="3" name="Subtitle 2">
            <a:extLst>
              <a:ext uri="{FF2B5EF4-FFF2-40B4-BE49-F238E27FC236}">
                <a16:creationId xmlns:a16="http://schemas.microsoft.com/office/drawing/2014/main" id="{BF6567AF-0DA1-45D4-8024-202DD52F77C7}"/>
              </a:ext>
            </a:extLst>
          </p:cNvPr>
          <p:cNvSpPr>
            <a:spLocks noGrp="1"/>
          </p:cNvSpPr>
          <p:nvPr>
            <p:ph type="subTitle" idx="1"/>
          </p:nvPr>
        </p:nvSpPr>
        <p:spPr/>
        <p:txBody>
          <a:bodyPr/>
          <a:lstStyle/>
          <a:p>
            <a:r>
              <a:rPr lang="en-GB" dirty="0"/>
              <a:t>By Maisie </a:t>
            </a:r>
            <a:r>
              <a:rPr lang="en-GB" dirty="0" err="1"/>
              <a:t>morgan</a:t>
            </a:r>
            <a:endParaRPr lang="en-GB" dirty="0"/>
          </a:p>
        </p:txBody>
      </p:sp>
    </p:spTree>
    <p:extLst>
      <p:ext uri="{BB962C8B-B14F-4D97-AF65-F5344CB8AC3E}">
        <p14:creationId xmlns:p14="http://schemas.microsoft.com/office/powerpoint/2010/main" val="2336624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6">
            <a:extLst>
              <a:ext uri="{FF2B5EF4-FFF2-40B4-BE49-F238E27FC236}">
                <a16:creationId xmlns:a16="http://schemas.microsoft.com/office/drawing/2014/main" id="{126ADEF2-2BA7-419F-A580-9C6541A73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11" name="Rectangle 10">
            <a:extLst>
              <a:ext uri="{FF2B5EF4-FFF2-40B4-BE49-F238E27FC236}">
                <a16:creationId xmlns:a16="http://schemas.microsoft.com/office/drawing/2014/main" id="{2B146248-6675-4D3A-B34A-7363E28C91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3" name="Rectangle 12">
            <a:extLst>
              <a:ext uri="{FF2B5EF4-FFF2-40B4-BE49-F238E27FC236}">
                <a16:creationId xmlns:a16="http://schemas.microsoft.com/office/drawing/2014/main" id="{8E52EA45-4231-40F0-A5F9-509764441E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5" name="Freeform 22">
            <a:extLst>
              <a:ext uri="{FF2B5EF4-FFF2-40B4-BE49-F238E27FC236}">
                <a16:creationId xmlns:a16="http://schemas.microsoft.com/office/drawing/2014/main" id="{E26580E3-C3E7-4C81-9BC7-D725DBB743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1" y="0"/>
            <a:ext cx="4695443" cy="6858000"/>
          </a:xfrm>
          <a:custGeom>
            <a:avLst/>
            <a:gdLst>
              <a:gd name="connsiteX0" fmla="*/ 0 w 4992864"/>
              <a:gd name="connsiteY0" fmla="*/ 0 h 6858000"/>
              <a:gd name="connsiteX1" fmla="*/ 4813476 w 4992864"/>
              <a:gd name="connsiteY1" fmla="*/ 0 h 6858000"/>
              <a:gd name="connsiteX2" fmla="*/ 4818239 w 4992864"/>
              <a:gd name="connsiteY2" fmla="*/ 66675 h 6858000"/>
              <a:gd name="connsiteX3" fmla="*/ 4826176 w 4992864"/>
              <a:gd name="connsiteY3" fmla="*/ 122237 h 6858000"/>
              <a:gd name="connsiteX4" fmla="*/ 4835701 w 4992864"/>
              <a:gd name="connsiteY4" fmla="*/ 174625 h 6858000"/>
              <a:gd name="connsiteX5" fmla="*/ 4851576 w 4992864"/>
              <a:gd name="connsiteY5" fmla="*/ 217487 h 6858000"/>
              <a:gd name="connsiteX6" fmla="*/ 4867451 w 4992864"/>
              <a:gd name="connsiteY6" fmla="*/ 260350 h 6858000"/>
              <a:gd name="connsiteX7" fmla="*/ 4886501 w 4992864"/>
              <a:gd name="connsiteY7" fmla="*/ 296862 h 6858000"/>
              <a:gd name="connsiteX8" fmla="*/ 4905551 w 4992864"/>
              <a:gd name="connsiteY8" fmla="*/ 334962 h 6858000"/>
              <a:gd name="connsiteX9" fmla="*/ 4923014 w 4992864"/>
              <a:gd name="connsiteY9" fmla="*/ 369887 h 6858000"/>
              <a:gd name="connsiteX10" fmla="*/ 4940476 w 4992864"/>
              <a:gd name="connsiteY10" fmla="*/ 409575 h 6858000"/>
              <a:gd name="connsiteX11" fmla="*/ 4956351 w 4992864"/>
              <a:gd name="connsiteY11" fmla="*/ 450850 h 6858000"/>
              <a:gd name="connsiteX12" fmla="*/ 4970639 w 4992864"/>
              <a:gd name="connsiteY12" fmla="*/ 496887 h 6858000"/>
              <a:gd name="connsiteX13" fmla="*/ 4981751 w 4992864"/>
              <a:gd name="connsiteY13" fmla="*/ 546100 h 6858000"/>
              <a:gd name="connsiteX14" fmla="*/ 4989689 w 4992864"/>
              <a:gd name="connsiteY14" fmla="*/ 606425 h 6858000"/>
              <a:gd name="connsiteX15" fmla="*/ 4992864 w 4992864"/>
              <a:gd name="connsiteY15" fmla="*/ 673100 h 6858000"/>
              <a:gd name="connsiteX16" fmla="*/ 4989689 w 4992864"/>
              <a:gd name="connsiteY16" fmla="*/ 744537 h 6858000"/>
              <a:gd name="connsiteX17" fmla="*/ 4981751 w 4992864"/>
              <a:gd name="connsiteY17" fmla="*/ 801687 h 6858000"/>
              <a:gd name="connsiteX18" fmla="*/ 4970639 w 4992864"/>
              <a:gd name="connsiteY18" fmla="*/ 854075 h 6858000"/>
              <a:gd name="connsiteX19" fmla="*/ 4956351 w 4992864"/>
              <a:gd name="connsiteY19" fmla="*/ 901700 h 6858000"/>
              <a:gd name="connsiteX20" fmla="*/ 4940476 w 4992864"/>
              <a:gd name="connsiteY20" fmla="*/ 942975 h 6858000"/>
              <a:gd name="connsiteX21" fmla="*/ 4921426 w 4992864"/>
              <a:gd name="connsiteY21" fmla="*/ 981075 h 6858000"/>
              <a:gd name="connsiteX22" fmla="*/ 4902376 w 4992864"/>
              <a:gd name="connsiteY22" fmla="*/ 1017587 h 6858000"/>
              <a:gd name="connsiteX23" fmla="*/ 4883326 w 4992864"/>
              <a:gd name="connsiteY23" fmla="*/ 1055687 h 6858000"/>
              <a:gd name="connsiteX24" fmla="*/ 4865864 w 4992864"/>
              <a:gd name="connsiteY24" fmla="*/ 1095375 h 6858000"/>
              <a:gd name="connsiteX25" fmla="*/ 4848401 w 4992864"/>
              <a:gd name="connsiteY25" fmla="*/ 1136650 h 6858000"/>
              <a:gd name="connsiteX26" fmla="*/ 4834114 w 4992864"/>
              <a:gd name="connsiteY26" fmla="*/ 1182687 h 6858000"/>
              <a:gd name="connsiteX27" fmla="*/ 4824589 w 4992864"/>
              <a:gd name="connsiteY27" fmla="*/ 1235075 h 6858000"/>
              <a:gd name="connsiteX28" fmla="*/ 4815064 w 4992864"/>
              <a:gd name="connsiteY28" fmla="*/ 1295400 h 6858000"/>
              <a:gd name="connsiteX29" fmla="*/ 4813476 w 4992864"/>
              <a:gd name="connsiteY29" fmla="*/ 1363662 h 6858000"/>
              <a:gd name="connsiteX30" fmla="*/ 4815064 w 4992864"/>
              <a:gd name="connsiteY30" fmla="*/ 1431925 h 6858000"/>
              <a:gd name="connsiteX31" fmla="*/ 4824589 w 4992864"/>
              <a:gd name="connsiteY31" fmla="*/ 1492250 h 6858000"/>
              <a:gd name="connsiteX32" fmla="*/ 4834114 w 4992864"/>
              <a:gd name="connsiteY32" fmla="*/ 1544637 h 6858000"/>
              <a:gd name="connsiteX33" fmla="*/ 4848401 w 4992864"/>
              <a:gd name="connsiteY33" fmla="*/ 1589087 h 6858000"/>
              <a:gd name="connsiteX34" fmla="*/ 4865864 w 4992864"/>
              <a:gd name="connsiteY34" fmla="*/ 1631950 h 6858000"/>
              <a:gd name="connsiteX35" fmla="*/ 4883326 w 4992864"/>
              <a:gd name="connsiteY35" fmla="*/ 1671637 h 6858000"/>
              <a:gd name="connsiteX36" fmla="*/ 4902376 w 4992864"/>
              <a:gd name="connsiteY36" fmla="*/ 1708150 h 6858000"/>
              <a:gd name="connsiteX37" fmla="*/ 4921426 w 4992864"/>
              <a:gd name="connsiteY37" fmla="*/ 1743075 h 6858000"/>
              <a:gd name="connsiteX38" fmla="*/ 4940476 w 4992864"/>
              <a:gd name="connsiteY38" fmla="*/ 1782762 h 6858000"/>
              <a:gd name="connsiteX39" fmla="*/ 4956351 w 4992864"/>
              <a:gd name="connsiteY39" fmla="*/ 1824037 h 6858000"/>
              <a:gd name="connsiteX40" fmla="*/ 4970639 w 4992864"/>
              <a:gd name="connsiteY40" fmla="*/ 1870075 h 6858000"/>
              <a:gd name="connsiteX41" fmla="*/ 4981751 w 4992864"/>
              <a:gd name="connsiteY41" fmla="*/ 1922462 h 6858000"/>
              <a:gd name="connsiteX42" fmla="*/ 4989689 w 4992864"/>
              <a:gd name="connsiteY42" fmla="*/ 1982787 h 6858000"/>
              <a:gd name="connsiteX43" fmla="*/ 4992864 w 4992864"/>
              <a:gd name="connsiteY43" fmla="*/ 2051050 h 6858000"/>
              <a:gd name="connsiteX44" fmla="*/ 4989689 w 4992864"/>
              <a:gd name="connsiteY44" fmla="*/ 2119312 h 6858000"/>
              <a:gd name="connsiteX45" fmla="*/ 4981751 w 4992864"/>
              <a:gd name="connsiteY45" fmla="*/ 2179637 h 6858000"/>
              <a:gd name="connsiteX46" fmla="*/ 4970639 w 4992864"/>
              <a:gd name="connsiteY46" fmla="*/ 2232025 h 6858000"/>
              <a:gd name="connsiteX47" fmla="*/ 4956351 w 4992864"/>
              <a:gd name="connsiteY47" fmla="*/ 2278062 h 6858000"/>
              <a:gd name="connsiteX48" fmla="*/ 4940476 w 4992864"/>
              <a:gd name="connsiteY48" fmla="*/ 2319337 h 6858000"/>
              <a:gd name="connsiteX49" fmla="*/ 4921426 w 4992864"/>
              <a:gd name="connsiteY49" fmla="*/ 2359025 h 6858000"/>
              <a:gd name="connsiteX50" fmla="*/ 4902376 w 4992864"/>
              <a:gd name="connsiteY50" fmla="*/ 2395537 h 6858000"/>
              <a:gd name="connsiteX51" fmla="*/ 4883326 w 4992864"/>
              <a:gd name="connsiteY51" fmla="*/ 2433637 h 6858000"/>
              <a:gd name="connsiteX52" fmla="*/ 4865864 w 4992864"/>
              <a:gd name="connsiteY52" fmla="*/ 2471737 h 6858000"/>
              <a:gd name="connsiteX53" fmla="*/ 4848401 w 4992864"/>
              <a:gd name="connsiteY53" fmla="*/ 2513012 h 6858000"/>
              <a:gd name="connsiteX54" fmla="*/ 4834114 w 4992864"/>
              <a:gd name="connsiteY54" fmla="*/ 2560637 h 6858000"/>
              <a:gd name="connsiteX55" fmla="*/ 4824589 w 4992864"/>
              <a:gd name="connsiteY55" fmla="*/ 2613025 h 6858000"/>
              <a:gd name="connsiteX56" fmla="*/ 4815064 w 4992864"/>
              <a:gd name="connsiteY56" fmla="*/ 2671762 h 6858000"/>
              <a:gd name="connsiteX57" fmla="*/ 4813476 w 4992864"/>
              <a:gd name="connsiteY57" fmla="*/ 2741612 h 6858000"/>
              <a:gd name="connsiteX58" fmla="*/ 4815064 w 4992864"/>
              <a:gd name="connsiteY58" fmla="*/ 2809875 h 6858000"/>
              <a:gd name="connsiteX59" fmla="*/ 4824589 w 4992864"/>
              <a:gd name="connsiteY59" fmla="*/ 2868612 h 6858000"/>
              <a:gd name="connsiteX60" fmla="*/ 4834114 w 4992864"/>
              <a:gd name="connsiteY60" fmla="*/ 2922587 h 6858000"/>
              <a:gd name="connsiteX61" fmla="*/ 4848401 w 4992864"/>
              <a:gd name="connsiteY61" fmla="*/ 2967037 h 6858000"/>
              <a:gd name="connsiteX62" fmla="*/ 4865864 w 4992864"/>
              <a:gd name="connsiteY62" fmla="*/ 3009900 h 6858000"/>
              <a:gd name="connsiteX63" fmla="*/ 4883326 w 4992864"/>
              <a:gd name="connsiteY63" fmla="*/ 3046412 h 6858000"/>
              <a:gd name="connsiteX64" fmla="*/ 4902376 w 4992864"/>
              <a:gd name="connsiteY64" fmla="*/ 3084512 h 6858000"/>
              <a:gd name="connsiteX65" fmla="*/ 4921426 w 4992864"/>
              <a:gd name="connsiteY65" fmla="*/ 3121025 h 6858000"/>
              <a:gd name="connsiteX66" fmla="*/ 4940476 w 4992864"/>
              <a:gd name="connsiteY66" fmla="*/ 3160712 h 6858000"/>
              <a:gd name="connsiteX67" fmla="*/ 4956351 w 4992864"/>
              <a:gd name="connsiteY67" fmla="*/ 3201987 h 6858000"/>
              <a:gd name="connsiteX68" fmla="*/ 4970639 w 4992864"/>
              <a:gd name="connsiteY68" fmla="*/ 3248025 h 6858000"/>
              <a:gd name="connsiteX69" fmla="*/ 4981751 w 4992864"/>
              <a:gd name="connsiteY69" fmla="*/ 3300412 h 6858000"/>
              <a:gd name="connsiteX70" fmla="*/ 4989689 w 4992864"/>
              <a:gd name="connsiteY70" fmla="*/ 3360737 h 6858000"/>
              <a:gd name="connsiteX71" fmla="*/ 4992864 w 4992864"/>
              <a:gd name="connsiteY71" fmla="*/ 3427412 h 6858000"/>
              <a:gd name="connsiteX72" fmla="*/ 4989689 w 4992864"/>
              <a:gd name="connsiteY72" fmla="*/ 3497262 h 6858000"/>
              <a:gd name="connsiteX73" fmla="*/ 4981751 w 4992864"/>
              <a:gd name="connsiteY73" fmla="*/ 3557587 h 6858000"/>
              <a:gd name="connsiteX74" fmla="*/ 4970639 w 4992864"/>
              <a:gd name="connsiteY74" fmla="*/ 3609975 h 6858000"/>
              <a:gd name="connsiteX75" fmla="*/ 4956351 w 4992864"/>
              <a:gd name="connsiteY75" fmla="*/ 3656012 h 6858000"/>
              <a:gd name="connsiteX76" fmla="*/ 4940476 w 4992864"/>
              <a:gd name="connsiteY76" fmla="*/ 3697287 h 6858000"/>
              <a:gd name="connsiteX77" fmla="*/ 4921426 w 4992864"/>
              <a:gd name="connsiteY77" fmla="*/ 3736975 h 6858000"/>
              <a:gd name="connsiteX78" fmla="*/ 4883326 w 4992864"/>
              <a:gd name="connsiteY78" fmla="*/ 3811587 h 6858000"/>
              <a:gd name="connsiteX79" fmla="*/ 4865864 w 4992864"/>
              <a:gd name="connsiteY79" fmla="*/ 3848100 h 6858000"/>
              <a:gd name="connsiteX80" fmla="*/ 4848401 w 4992864"/>
              <a:gd name="connsiteY80" fmla="*/ 3890962 h 6858000"/>
              <a:gd name="connsiteX81" fmla="*/ 4834114 w 4992864"/>
              <a:gd name="connsiteY81" fmla="*/ 3935412 h 6858000"/>
              <a:gd name="connsiteX82" fmla="*/ 4824589 w 4992864"/>
              <a:gd name="connsiteY82" fmla="*/ 3987800 h 6858000"/>
              <a:gd name="connsiteX83" fmla="*/ 4815064 w 4992864"/>
              <a:gd name="connsiteY83" fmla="*/ 4048125 h 6858000"/>
              <a:gd name="connsiteX84" fmla="*/ 4813476 w 4992864"/>
              <a:gd name="connsiteY84" fmla="*/ 4116387 h 6858000"/>
              <a:gd name="connsiteX85" fmla="*/ 4815064 w 4992864"/>
              <a:gd name="connsiteY85" fmla="*/ 4186237 h 6858000"/>
              <a:gd name="connsiteX86" fmla="*/ 4824589 w 4992864"/>
              <a:gd name="connsiteY86" fmla="*/ 4244975 h 6858000"/>
              <a:gd name="connsiteX87" fmla="*/ 4834114 w 4992864"/>
              <a:gd name="connsiteY87" fmla="*/ 4297362 h 6858000"/>
              <a:gd name="connsiteX88" fmla="*/ 4848401 w 4992864"/>
              <a:gd name="connsiteY88" fmla="*/ 4343400 h 6858000"/>
              <a:gd name="connsiteX89" fmla="*/ 4865864 w 4992864"/>
              <a:gd name="connsiteY89" fmla="*/ 4386262 h 6858000"/>
              <a:gd name="connsiteX90" fmla="*/ 4883326 w 4992864"/>
              <a:gd name="connsiteY90" fmla="*/ 4424362 h 6858000"/>
              <a:gd name="connsiteX91" fmla="*/ 4921426 w 4992864"/>
              <a:gd name="connsiteY91" fmla="*/ 4498975 h 6858000"/>
              <a:gd name="connsiteX92" fmla="*/ 4940476 w 4992864"/>
              <a:gd name="connsiteY92" fmla="*/ 4537075 h 6858000"/>
              <a:gd name="connsiteX93" fmla="*/ 4956351 w 4992864"/>
              <a:gd name="connsiteY93" fmla="*/ 4579937 h 6858000"/>
              <a:gd name="connsiteX94" fmla="*/ 4970639 w 4992864"/>
              <a:gd name="connsiteY94" fmla="*/ 4625975 h 6858000"/>
              <a:gd name="connsiteX95" fmla="*/ 4981751 w 4992864"/>
              <a:gd name="connsiteY95" fmla="*/ 4678362 h 6858000"/>
              <a:gd name="connsiteX96" fmla="*/ 4989689 w 4992864"/>
              <a:gd name="connsiteY96" fmla="*/ 4738687 h 6858000"/>
              <a:gd name="connsiteX97" fmla="*/ 4992864 w 4992864"/>
              <a:gd name="connsiteY97" fmla="*/ 4806950 h 6858000"/>
              <a:gd name="connsiteX98" fmla="*/ 4989689 w 4992864"/>
              <a:gd name="connsiteY98" fmla="*/ 4875212 h 6858000"/>
              <a:gd name="connsiteX99" fmla="*/ 4981751 w 4992864"/>
              <a:gd name="connsiteY99" fmla="*/ 4935537 h 6858000"/>
              <a:gd name="connsiteX100" fmla="*/ 4970639 w 4992864"/>
              <a:gd name="connsiteY100" fmla="*/ 4987925 h 6858000"/>
              <a:gd name="connsiteX101" fmla="*/ 4956351 w 4992864"/>
              <a:gd name="connsiteY101" fmla="*/ 5033962 h 6858000"/>
              <a:gd name="connsiteX102" fmla="*/ 4940476 w 4992864"/>
              <a:gd name="connsiteY102" fmla="*/ 5075237 h 6858000"/>
              <a:gd name="connsiteX103" fmla="*/ 4921426 w 4992864"/>
              <a:gd name="connsiteY103" fmla="*/ 5114925 h 6858000"/>
              <a:gd name="connsiteX104" fmla="*/ 4902376 w 4992864"/>
              <a:gd name="connsiteY104" fmla="*/ 5149850 h 6858000"/>
              <a:gd name="connsiteX105" fmla="*/ 4883326 w 4992864"/>
              <a:gd name="connsiteY105" fmla="*/ 5186362 h 6858000"/>
              <a:gd name="connsiteX106" fmla="*/ 4865864 w 4992864"/>
              <a:gd name="connsiteY106" fmla="*/ 5226050 h 6858000"/>
              <a:gd name="connsiteX107" fmla="*/ 4848401 w 4992864"/>
              <a:gd name="connsiteY107" fmla="*/ 5268912 h 6858000"/>
              <a:gd name="connsiteX108" fmla="*/ 4834114 w 4992864"/>
              <a:gd name="connsiteY108" fmla="*/ 5313362 h 6858000"/>
              <a:gd name="connsiteX109" fmla="*/ 4824589 w 4992864"/>
              <a:gd name="connsiteY109" fmla="*/ 5365750 h 6858000"/>
              <a:gd name="connsiteX110" fmla="*/ 4815064 w 4992864"/>
              <a:gd name="connsiteY110" fmla="*/ 5426075 h 6858000"/>
              <a:gd name="connsiteX111" fmla="*/ 4813476 w 4992864"/>
              <a:gd name="connsiteY111" fmla="*/ 5494337 h 6858000"/>
              <a:gd name="connsiteX112" fmla="*/ 4815064 w 4992864"/>
              <a:gd name="connsiteY112" fmla="*/ 5562600 h 6858000"/>
              <a:gd name="connsiteX113" fmla="*/ 4824589 w 4992864"/>
              <a:gd name="connsiteY113" fmla="*/ 5622925 h 6858000"/>
              <a:gd name="connsiteX114" fmla="*/ 4834114 w 4992864"/>
              <a:gd name="connsiteY114" fmla="*/ 5675312 h 6858000"/>
              <a:gd name="connsiteX115" fmla="*/ 4848401 w 4992864"/>
              <a:gd name="connsiteY115" fmla="*/ 5721350 h 6858000"/>
              <a:gd name="connsiteX116" fmla="*/ 4865864 w 4992864"/>
              <a:gd name="connsiteY116" fmla="*/ 5762625 h 6858000"/>
              <a:gd name="connsiteX117" fmla="*/ 4883326 w 4992864"/>
              <a:gd name="connsiteY117" fmla="*/ 5802312 h 6858000"/>
              <a:gd name="connsiteX118" fmla="*/ 4902376 w 4992864"/>
              <a:gd name="connsiteY118" fmla="*/ 5840412 h 6858000"/>
              <a:gd name="connsiteX119" fmla="*/ 4921426 w 4992864"/>
              <a:gd name="connsiteY119" fmla="*/ 5876925 h 6858000"/>
              <a:gd name="connsiteX120" fmla="*/ 4940476 w 4992864"/>
              <a:gd name="connsiteY120" fmla="*/ 5915025 h 6858000"/>
              <a:gd name="connsiteX121" fmla="*/ 4956351 w 4992864"/>
              <a:gd name="connsiteY121" fmla="*/ 5956300 h 6858000"/>
              <a:gd name="connsiteX122" fmla="*/ 4970639 w 4992864"/>
              <a:gd name="connsiteY122" fmla="*/ 6003925 h 6858000"/>
              <a:gd name="connsiteX123" fmla="*/ 4981751 w 4992864"/>
              <a:gd name="connsiteY123" fmla="*/ 6056312 h 6858000"/>
              <a:gd name="connsiteX124" fmla="*/ 4989689 w 4992864"/>
              <a:gd name="connsiteY124" fmla="*/ 6113462 h 6858000"/>
              <a:gd name="connsiteX125" fmla="*/ 4992864 w 4992864"/>
              <a:gd name="connsiteY125" fmla="*/ 6183312 h 6858000"/>
              <a:gd name="connsiteX126" fmla="*/ 4989689 w 4992864"/>
              <a:gd name="connsiteY126" fmla="*/ 6251575 h 6858000"/>
              <a:gd name="connsiteX127" fmla="*/ 4981751 w 4992864"/>
              <a:gd name="connsiteY127" fmla="*/ 6311900 h 6858000"/>
              <a:gd name="connsiteX128" fmla="*/ 4970639 w 4992864"/>
              <a:gd name="connsiteY128" fmla="*/ 6361112 h 6858000"/>
              <a:gd name="connsiteX129" fmla="*/ 4956351 w 4992864"/>
              <a:gd name="connsiteY129" fmla="*/ 6407150 h 6858000"/>
              <a:gd name="connsiteX130" fmla="*/ 4940476 w 4992864"/>
              <a:gd name="connsiteY130" fmla="*/ 6448425 h 6858000"/>
              <a:gd name="connsiteX131" fmla="*/ 4923014 w 4992864"/>
              <a:gd name="connsiteY131" fmla="*/ 6488112 h 6858000"/>
              <a:gd name="connsiteX132" fmla="*/ 4905551 w 4992864"/>
              <a:gd name="connsiteY132" fmla="*/ 6523037 h 6858000"/>
              <a:gd name="connsiteX133" fmla="*/ 4886501 w 4992864"/>
              <a:gd name="connsiteY133" fmla="*/ 6561137 h 6858000"/>
              <a:gd name="connsiteX134" fmla="*/ 4867451 w 4992864"/>
              <a:gd name="connsiteY134" fmla="*/ 6597650 h 6858000"/>
              <a:gd name="connsiteX135" fmla="*/ 4851576 w 4992864"/>
              <a:gd name="connsiteY135" fmla="*/ 6640512 h 6858000"/>
              <a:gd name="connsiteX136" fmla="*/ 4835701 w 4992864"/>
              <a:gd name="connsiteY136" fmla="*/ 6683375 h 6858000"/>
              <a:gd name="connsiteX137" fmla="*/ 4826176 w 4992864"/>
              <a:gd name="connsiteY137" fmla="*/ 6735762 h 6858000"/>
              <a:gd name="connsiteX138" fmla="*/ 4818239 w 4992864"/>
              <a:gd name="connsiteY138" fmla="*/ 6791325 h 6858000"/>
              <a:gd name="connsiteX139" fmla="*/ 4813476 w 4992864"/>
              <a:gd name="connsiteY139" fmla="*/ 6858000 h 6858000"/>
              <a:gd name="connsiteX140" fmla="*/ 0 w 4992864"/>
              <a:gd name="connsiteY14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Lst>
            <a:rect l="l" t="t" r="r" b="b"/>
            <a:pathLst>
              <a:path w="4992864" h="6858000">
                <a:moveTo>
                  <a:pt x="0" y="0"/>
                </a:moveTo>
                <a:lnTo>
                  <a:pt x="4813476" y="0"/>
                </a:lnTo>
                <a:lnTo>
                  <a:pt x="4818239" y="66675"/>
                </a:lnTo>
                <a:lnTo>
                  <a:pt x="4826176" y="122237"/>
                </a:lnTo>
                <a:lnTo>
                  <a:pt x="4835701" y="174625"/>
                </a:lnTo>
                <a:lnTo>
                  <a:pt x="4851576" y="217487"/>
                </a:lnTo>
                <a:lnTo>
                  <a:pt x="4867451" y="260350"/>
                </a:lnTo>
                <a:lnTo>
                  <a:pt x="4886501" y="296862"/>
                </a:lnTo>
                <a:lnTo>
                  <a:pt x="4905551" y="334962"/>
                </a:lnTo>
                <a:lnTo>
                  <a:pt x="4923014" y="369887"/>
                </a:lnTo>
                <a:lnTo>
                  <a:pt x="4940476" y="409575"/>
                </a:lnTo>
                <a:lnTo>
                  <a:pt x="4956351" y="450850"/>
                </a:lnTo>
                <a:lnTo>
                  <a:pt x="4970639" y="496887"/>
                </a:lnTo>
                <a:lnTo>
                  <a:pt x="4981751" y="546100"/>
                </a:lnTo>
                <a:lnTo>
                  <a:pt x="4989689" y="606425"/>
                </a:lnTo>
                <a:lnTo>
                  <a:pt x="4992864" y="673100"/>
                </a:lnTo>
                <a:lnTo>
                  <a:pt x="4989689" y="744537"/>
                </a:lnTo>
                <a:lnTo>
                  <a:pt x="4981751" y="801687"/>
                </a:lnTo>
                <a:lnTo>
                  <a:pt x="4970639" y="854075"/>
                </a:lnTo>
                <a:lnTo>
                  <a:pt x="4956351" y="901700"/>
                </a:lnTo>
                <a:lnTo>
                  <a:pt x="4940476" y="942975"/>
                </a:lnTo>
                <a:lnTo>
                  <a:pt x="4921426" y="981075"/>
                </a:lnTo>
                <a:lnTo>
                  <a:pt x="4902376" y="1017587"/>
                </a:lnTo>
                <a:lnTo>
                  <a:pt x="4883326" y="1055687"/>
                </a:lnTo>
                <a:lnTo>
                  <a:pt x="4865864" y="1095375"/>
                </a:lnTo>
                <a:lnTo>
                  <a:pt x="4848401" y="1136650"/>
                </a:lnTo>
                <a:lnTo>
                  <a:pt x="4834114" y="1182687"/>
                </a:lnTo>
                <a:lnTo>
                  <a:pt x="4824589" y="1235075"/>
                </a:lnTo>
                <a:lnTo>
                  <a:pt x="4815064" y="1295400"/>
                </a:lnTo>
                <a:lnTo>
                  <a:pt x="4813476" y="1363662"/>
                </a:lnTo>
                <a:lnTo>
                  <a:pt x="4815064" y="1431925"/>
                </a:lnTo>
                <a:lnTo>
                  <a:pt x="4824589" y="1492250"/>
                </a:lnTo>
                <a:lnTo>
                  <a:pt x="4834114" y="1544637"/>
                </a:lnTo>
                <a:lnTo>
                  <a:pt x="4848401" y="1589087"/>
                </a:lnTo>
                <a:lnTo>
                  <a:pt x="4865864" y="1631950"/>
                </a:lnTo>
                <a:lnTo>
                  <a:pt x="4883326" y="1671637"/>
                </a:lnTo>
                <a:lnTo>
                  <a:pt x="4902376" y="1708150"/>
                </a:lnTo>
                <a:lnTo>
                  <a:pt x="4921426" y="1743075"/>
                </a:lnTo>
                <a:lnTo>
                  <a:pt x="4940476" y="1782762"/>
                </a:lnTo>
                <a:lnTo>
                  <a:pt x="4956351" y="1824037"/>
                </a:lnTo>
                <a:lnTo>
                  <a:pt x="4970639" y="1870075"/>
                </a:lnTo>
                <a:lnTo>
                  <a:pt x="4981751" y="1922462"/>
                </a:lnTo>
                <a:lnTo>
                  <a:pt x="4989689" y="1982787"/>
                </a:lnTo>
                <a:lnTo>
                  <a:pt x="4992864" y="2051050"/>
                </a:lnTo>
                <a:lnTo>
                  <a:pt x="4989689" y="2119312"/>
                </a:lnTo>
                <a:lnTo>
                  <a:pt x="4981751" y="2179637"/>
                </a:lnTo>
                <a:lnTo>
                  <a:pt x="4970639" y="2232025"/>
                </a:lnTo>
                <a:lnTo>
                  <a:pt x="4956351" y="2278062"/>
                </a:lnTo>
                <a:lnTo>
                  <a:pt x="4940476" y="2319337"/>
                </a:lnTo>
                <a:lnTo>
                  <a:pt x="4921426" y="2359025"/>
                </a:lnTo>
                <a:lnTo>
                  <a:pt x="4902376" y="2395537"/>
                </a:lnTo>
                <a:lnTo>
                  <a:pt x="4883326" y="2433637"/>
                </a:lnTo>
                <a:lnTo>
                  <a:pt x="4865864" y="2471737"/>
                </a:lnTo>
                <a:lnTo>
                  <a:pt x="4848401" y="2513012"/>
                </a:lnTo>
                <a:lnTo>
                  <a:pt x="4834114" y="2560637"/>
                </a:lnTo>
                <a:lnTo>
                  <a:pt x="4824589" y="2613025"/>
                </a:lnTo>
                <a:lnTo>
                  <a:pt x="4815064" y="2671762"/>
                </a:lnTo>
                <a:lnTo>
                  <a:pt x="4813476" y="2741612"/>
                </a:lnTo>
                <a:lnTo>
                  <a:pt x="4815064" y="2809875"/>
                </a:lnTo>
                <a:lnTo>
                  <a:pt x="4824589" y="2868612"/>
                </a:lnTo>
                <a:lnTo>
                  <a:pt x="4834114" y="2922587"/>
                </a:lnTo>
                <a:lnTo>
                  <a:pt x="4848401" y="2967037"/>
                </a:lnTo>
                <a:lnTo>
                  <a:pt x="4865864" y="3009900"/>
                </a:lnTo>
                <a:lnTo>
                  <a:pt x="4883326" y="3046412"/>
                </a:lnTo>
                <a:lnTo>
                  <a:pt x="4902376" y="3084512"/>
                </a:lnTo>
                <a:lnTo>
                  <a:pt x="4921426" y="3121025"/>
                </a:lnTo>
                <a:lnTo>
                  <a:pt x="4940476" y="3160712"/>
                </a:lnTo>
                <a:lnTo>
                  <a:pt x="4956351" y="3201987"/>
                </a:lnTo>
                <a:lnTo>
                  <a:pt x="4970639" y="3248025"/>
                </a:lnTo>
                <a:lnTo>
                  <a:pt x="4981751" y="3300412"/>
                </a:lnTo>
                <a:lnTo>
                  <a:pt x="4989689" y="3360737"/>
                </a:lnTo>
                <a:lnTo>
                  <a:pt x="4992864" y="3427412"/>
                </a:lnTo>
                <a:lnTo>
                  <a:pt x="4989689" y="3497262"/>
                </a:lnTo>
                <a:lnTo>
                  <a:pt x="4981751" y="3557587"/>
                </a:lnTo>
                <a:lnTo>
                  <a:pt x="4970639" y="3609975"/>
                </a:lnTo>
                <a:lnTo>
                  <a:pt x="4956351" y="3656012"/>
                </a:lnTo>
                <a:lnTo>
                  <a:pt x="4940476" y="3697287"/>
                </a:lnTo>
                <a:lnTo>
                  <a:pt x="4921426" y="3736975"/>
                </a:lnTo>
                <a:lnTo>
                  <a:pt x="4883326" y="3811587"/>
                </a:lnTo>
                <a:lnTo>
                  <a:pt x="4865864" y="3848100"/>
                </a:lnTo>
                <a:lnTo>
                  <a:pt x="4848401" y="3890962"/>
                </a:lnTo>
                <a:lnTo>
                  <a:pt x="4834114" y="3935412"/>
                </a:lnTo>
                <a:lnTo>
                  <a:pt x="4824589" y="3987800"/>
                </a:lnTo>
                <a:lnTo>
                  <a:pt x="4815064" y="4048125"/>
                </a:lnTo>
                <a:lnTo>
                  <a:pt x="4813476" y="4116387"/>
                </a:lnTo>
                <a:lnTo>
                  <a:pt x="4815064" y="4186237"/>
                </a:lnTo>
                <a:lnTo>
                  <a:pt x="4824589" y="4244975"/>
                </a:lnTo>
                <a:lnTo>
                  <a:pt x="4834114" y="4297362"/>
                </a:lnTo>
                <a:lnTo>
                  <a:pt x="4848401" y="4343400"/>
                </a:lnTo>
                <a:lnTo>
                  <a:pt x="4865864" y="4386262"/>
                </a:lnTo>
                <a:lnTo>
                  <a:pt x="4883326" y="4424362"/>
                </a:lnTo>
                <a:lnTo>
                  <a:pt x="4921426" y="4498975"/>
                </a:lnTo>
                <a:lnTo>
                  <a:pt x="4940476" y="4537075"/>
                </a:lnTo>
                <a:lnTo>
                  <a:pt x="4956351" y="4579937"/>
                </a:lnTo>
                <a:lnTo>
                  <a:pt x="4970639" y="4625975"/>
                </a:lnTo>
                <a:lnTo>
                  <a:pt x="4981751" y="4678362"/>
                </a:lnTo>
                <a:lnTo>
                  <a:pt x="4989689" y="4738687"/>
                </a:lnTo>
                <a:lnTo>
                  <a:pt x="4992864" y="4806950"/>
                </a:lnTo>
                <a:lnTo>
                  <a:pt x="4989689" y="4875212"/>
                </a:lnTo>
                <a:lnTo>
                  <a:pt x="4981751" y="4935537"/>
                </a:lnTo>
                <a:lnTo>
                  <a:pt x="4970639" y="4987925"/>
                </a:lnTo>
                <a:lnTo>
                  <a:pt x="4956351" y="5033962"/>
                </a:lnTo>
                <a:lnTo>
                  <a:pt x="4940476" y="5075237"/>
                </a:lnTo>
                <a:lnTo>
                  <a:pt x="4921426" y="5114925"/>
                </a:lnTo>
                <a:lnTo>
                  <a:pt x="4902376" y="5149850"/>
                </a:lnTo>
                <a:lnTo>
                  <a:pt x="4883326" y="5186362"/>
                </a:lnTo>
                <a:lnTo>
                  <a:pt x="4865864" y="5226050"/>
                </a:lnTo>
                <a:lnTo>
                  <a:pt x="4848401" y="5268912"/>
                </a:lnTo>
                <a:lnTo>
                  <a:pt x="4834114" y="5313362"/>
                </a:lnTo>
                <a:lnTo>
                  <a:pt x="4824589" y="5365750"/>
                </a:lnTo>
                <a:lnTo>
                  <a:pt x="4815064" y="5426075"/>
                </a:lnTo>
                <a:lnTo>
                  <a:pt x="4813476" y="5494337"/>
                </a:lnTo>
                <a:lnTo>
                  <a:pt x="4815064" y="5562600"/>
                </a:lnTo>
                <a:lnTo>
                  <a:pt x="4824589" y="5622925"/>
                </a:lnTo>
                <a:lnTo>
                  <a:pt x="4834114" y="5675312"/>
                </a:lnTo>
                <a:lnTo>
                  <a:pt x="4848401" y="5721350"/>
                </a:lnTo>
                <a:lnTo>
                  <a:pt x="4865864" y="5762625"/>
                </a:lnTo>
                <a:lnTo>
                  <a:pt x="4883326" y="5802312"/>
                </a:lnTo>
                <a:lnTo>
                  <a:pt x="4902376" y="5840412"/>
                </a:lnTo>
                <a:lnTo>
                  <a:pt x="4921426" y="5876925"/>
                </a:lnTo>
                <a:lnTo>
                  <a:pt x="4940476" y="5915025"/>
                </a:lnTo>
                <a:lnTo>
                  <a:pt x="4956351" y="5956300"/>
                </a:lnTo>
                <a:lnTo>
                  <a:pt x="4970639" y="6003925"/>
                </a:lnTo>
                <a:lnTo>
                  <a:pt x="4981751" y="6056312"/>
                </a:lnTo>
                <a:lnTo>
                  <a:pt x="4989689" y="6113462"/>
                </a:lnTo>
                <a:lnTo>
                  <a:pt x="4992864" y="6183312"/>
                </a:lnTo>
                <a:lnTo>
                  <a:pt x="4989689" y="6251575"/>
                </a:lnTo>
                <a:lnTo>
                  <a:pt x="4981751" y="6311900"/>
                </a:lnTo>
                <a:lnTo>
                  <a:pt x="4970639" y="6361112"/>
                </a:lnTo>
                <a:lnTo>
                  <a:pt x="4956351" y="6407150"/>
                </a:lnTo>
                <a:lnTo>
                  <a:pt x="4940476" y="6448425"/>
                </a:lnTo>
                <a:lnTo>
                  <a:pt x="4923014" y="6488112"/>
                </a:lnTo>
                <a:lnTo>
                  <a:pt x="4905551" y="6523037"/>
                </a:lnTo>
                <a:lnTo>
                  <a:pt x="4886501" y="6561137"/>
                </a:lnTo>
                <a:lnTo>
                  <a:pt x="4867451" y="6597650"/>
                </a:lnTo>
                <a:lnTo>
                  <a:pt x="4851576" y="6640512"/>
                </a:lnTo>
                <a:lnTo>
                  <a:pt x="4835701" y="6683375"/>
                </a:lnTo>
                <a:lnTo>
                  <a:pt x="4826176" y="6735762"/>
                </a:lnTo>
                <a:lnTo>
                  <a:pt x="4818239" y="6791325"/>
                </a:lnTo>
                <a:lnTo>
                  <a:pt x="4813476" y="6858000"/>
                </a:lnTo>
                <a:lnTo>
                  <a:pt x="0" y="6858000"/>
                </a:lnTo>
                <a:close/>
              </a:path>
            </a:pathLst>
          </a:custGeom>
          <a:solidFill>
            <a:schemeClr val="accent1"/>
          </a:solidFill>
          <a:ln w="0">
            <a:noFill/>
            <a:prstDash val="solid"/>
            <a:round/>
            <a:headEnd/>
            <a:tailEnd/>
          </a:ln>
        </p:spPr>
      </p:sp>
      <p:sp>
        <p:nvSpPr>
          <p:cNvPr id="2" name="Title 1">
            <a:extLst>
              <a:ext uri="{FF2B5EF4-FFF2-40B4-BE49-F238E27FC236}">
                <a16:creationId xmlns:a16="http://schemas.microsoft.com/office/drawing/2014/main" id="{76D8AFB0-D0C6-426B-A465-013A96378971}"/>
              </a:ext>
            </a:extLst>
          </p:cNvPr>
          <p:cNvSpPr>
            <a:spLocks noGrp="1"/>
          </p:cNvSpPr>
          <p:nvPr>
            <p:ph type="title"/>
          </p:nvPr>
        </p:nvSpPr>
        <p:spPr>
          <a:xfrm>
            <a:off x="644854" y="643464"/>
            <a:ext cx="3437290" cy="4374850"/>
          </a:xfrm>
        </p:spPr>
        <p:txBody>
          <a:bodyPr vert="horz" lIns="91440" tIns="45720" rIns="91440" bIns="45720" rtlCol="0" anchor="ctr">
            <a:normAutofit/>
          </a:bodyPr>
          <a:lstStyle/>
          <a:p>
            <a:pPr algn="ctr"/>
            <a:r>
              <a:rPr lang="en-US" sz="2900" spc="800" dirty="0"/>
              <a:t>Job description</a:t>
            </a:r>
          </a:p>
        </p:txBody>
      </p:sp>
      <p:pic>
        <p:nvPicPr>
          <p:cNvPr id="4" name="Picture 3">
            <a:extLst>
              <a:ext uri="{FF2B5EF4-FFF2-40B4-BE49-F238E27FC236}">
                <a16:creationId xmlns:a16="http://schemas.microsoft.com/office/drawing/2014/main" id="{CE1DF4F2-AACF-42B1-AA2F-1FD851B6F37D}"/>
              </a:ext>
            </a:extLst>
          </p:cNvPr>
          <p:cNvPicPr>
            <a:picLocks noChangeAspect="1"/>
          </p:cNvPicPr>
          <p:nvPr/>
        </p:nvPicPr>
        <p:blipFill rotWithShape="1">
          <a:blip r:embed="rId2"/>
          <a:srcRect l="1778" t="17451" r="4090" b="1420"/>
          <a:stretch/>
        </p:blipFill>
        <p:spPr>
          <a:xfrm>
            <a:off x="5526740" y="643465"/>
            <a:ext cx="5959969" cy="5479040"/>
          </a:xfrm>
          <a:prstGeom prst="rect">
            <a:avLst/>
          </a:prstGeom>
        </p:spPr>
      </p:pic>
      <p:sp>
        <p:nvSpPr>
          <p:cNvPr id="5" name="TextBox 4">
            <a:extLst>
              <a:ext uri="{FF2B5EF4-FFF2-40B4-BE49-F238E27FC236}">
                <a16:creationId xmlns:a16="http://schemas.microsoft.com/office/drawing/2014/main" id="{CE6E0CC3-DE5E-46EB-A8EC-817F82151088}"/>
              </a:ext>
            </a:extLst>
          </p:cNvPr>
          <p:cNvSpPr txBox="1"/>
          <p:nvPr/>
        </p:nvSpPr>
        <p:spPr>
          <a:xfrm>
            <a:off x="10614991" y="6501197"/>
            <a:ext cx="2107096" cy="369332"/>
          </a:xfrm>
          <a:prstGeom prst="rect">
            <a:avLst/>
          </a:prstGeom>
          <a:noFill/>
        </p:spPr>
        <p:txBody>
          <a:bodyPr wrap="square" rtlCol="0">
            <a:spAutoFit/>
          </a:bodyPr>
          <a:lstStyle/>
          <a:p>
            <a:r>
              <a:rPr lang="en-GB" dirty="0"/>
              <a:t>(Survivors UK)</a:t>
            </a:r>
          </a:p>
        </p:txBody>
      </p:sp>
    </p:spTree>
    <p:extLst>
      <p:ext uri="{BB962C8B-B14F-4D97-AF65-F5344CB8AC3E}">
        <p14:creationId xmlns:p14="http://schemas.microsoft.com/office/powerpoint/2010/main" val="8251165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8" name="Freeform 6">
            <a:extLst>
              <a:ext uri="{FF2B5EF4-FFF2-40B4-BE49-F238E27FC236}">
                <a16:creationId xmlns:a16="http://schemas.microsoft.com/office/drawing/2014/main" id="{126ADEF2-2BA7-419F-A580-9C6541A73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80" name="Rectangle 79">
            <a:extLst>
              <a:ext uri="{FF2B5EF4-FFF2-40B4-BE49-F238E27FC236}">
                <a16:creationId xmlns:a16="http://schemas.microsoft.com/office/drawing/2014/main" id="{2B146248-6675-4D3A-B34A-7363E28C91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82" name="Rectangle 81">
            <a:extLst>
              <a:ext uri="{FF2B5EF4-FFF2-40B4-BE49-F238E27FC236}">
                <a16:creationId xmlns:a16="http://schemas.microsoft.com/office/drawing/2014/main" id="{8E52EA45-4231-40F0-A5F9-509764441E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84" name="Freeform 22">
            <a:extLst>
              <a:ext uri="{FF2B5EF4-FFF2-40B4-BE49-F238E27FC236}">
                <a16:creationId xmlns:a16="http://schemas.microsoft.com/office/drawing/2014/main" id="{E26580E3-C3E7-4C81-9BC7-D725DBB743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1" y="0"/>
            <a:ext cx="4695443" cy="6858000"/>
          </a:xfrm>
          <a:custGeom>
            <a:avLst/>
            <a:gdLst>
              <a:gd name="connsiteX0" fmla="*/ 0 w 4992864"/>
              <a:gd name="connsiteY0" fmla="*/ 0 h 6858000"/>
              <a:gd name="connsiteX1" fmla="*/ 4813476 w 4992864"/>
              <a:gd name="connsiteY1" fmla="*/ 0 h 6858000"/>
              <a:gd name="connsiteX2" fmla="*/ 4818239 w 4992864"/>
              <a:gd name="connsiteY2" fmla="*/ 66675 h 6858000"/>
              <a:gd name="connsiteX3" fmla="*/ 4826176 w 4992864"/>
              <a:gd name="connsiteY3" fmla="*/ 122237 h 6858000"/>
              <a:gd name="connsiteX4" fmla="*/ 4835701 w 4992864"/>
              <a:gd name="connsiteY4" fmla="*/ 174625 h 6858000"/>
              <a:gd name="connsiteX5" fmla="*/ 4851576 w 4992864"/>
              <a:gd name="connsiteY5" fmla="*/ 217487 h 6858000"/>
              <a:gd name="connsiteX6" fmla="*/ 4867451 w 4992864"/>
              <a:gd name="connsiteY6" fmla="*/ 260350 h 6858000"/>
              <a:gd name="connsiteX7" fmla="*/ 4886501 w 4992864"/>
              <a:gd name="connsiteY7" fmla="*/ 296862 h 6858000"/>
              <a:gd name="connsiteX8" fmla="*/ 4905551 w 4992864"/>
              <a:gd name="connsiteY8" fmla="*/ 334962 h 6858000"/>
              <a:gd name="connsiteX9" fmla="*/ 4923014 w 4992864"/>
              <a:gd name="connsiteY9" fmla="*/ 369887 h 6858000"/>
              <a:gd name="connsiteX10" fmla="*/ 4940476 w 4992864"/>
              <a:gd name="connsiteY10" fmla="*/ 409575 h 6858000"/>
              <a:gd name="connsiteX11" fmla="*/ 4956351 w 4992864"/>
              <a:gd name="connsiteY11" fmla="*/ 450850 h 6858000"/>
              <a:gd name="connsiteX12" fmla="*/ 4970639 w 4992864"/>
              <a:gd name="connsiteY12" fmla="*/ 496887 h 6858000"/>
              <a:gd name="connsiteX13" fmla="*/ 4981751 w 4992864"/>
              <a:gd name="connsiteY13" fmla="*/ 546100 h 6858000"/>
              <a:gd name="connsiteX14" fmla="*/ 4989689 w 4992864"/>
              <a:gd name="connsiteY14" fmla="*/ 606425 h 6858000"/>
              <a:gd name="connsiteX15" fmla="*/ 4992864 w 4992864"/>
              <a:gd name="connsiteY15" fmla="*/ 673100 h 6858000"/>
              <a:gd name="connsiteX16" fmla="*/ 4989689 w 4992864"/>
              <a:gd name="connsiteY16" fmla="*/ 744537 h 6858000"/>
              <a:gd name="connsiteX17" fmla="*/ 4981751 w 4992864"/>
              <a:gd name="connsiteY17" fmla="*/ 801687 h 6858000"/>
              <a:gd name="connsiteX18" fmla="*/ 4970639 w 4992864"/>
              <a:gd name="connsiteY18" fmla="*/ 854075 h 6858000"/>
              <a:gd name="connsiteX19" fmla="*/ 4956351 w 4992864"/>
              <a:gd name="connsiteY19" fmla="*/ 901700 h 6858000"/>
              <a:gd name="connsiteX20" fmla="*/ 4940476 w 4992864"/>
              <a:gd name="connsiteY20" fmla="*/ 942975 h 6858000"/>
              <a:gd name="connsiteX21" fmla="*/ 4921426 w 4992864"/>
              <a:gd name="connsiteY21" fmla="*/ 981075 h 6858000"/>
              <a:gd name="connsiteX22" fmla="*/ 4902376 w 4992864"/>
              <a:gd name="connsiteY22" fmla="*/ 1017587 h 6858000"/>
              <a:gd name="connsiteX23" fmla="*/ 4883326 w 4992864"/>
              <a:gd name="connsiteY23" fmla="*/ 1055687 h 6858000"/>
              <a:gd name="connsiteX24" fmla="*/ 4865864 w 4992864"/>
              <a:gd name="connsiteY24" fmla="*/ 1095375 h 6858000"/>
              <a:gd name="connsiteX25" fmla="*/ 4848401 w 4992864"/>
              <a:gd name="connsiteY25" fmla="*/ 1136650 h 6858000"/>
              <a:gd name="connsiteX26" fmla="*/ 4834114 w 4992864"/>
              <a:gd name="connsiteY26" fmla="*/ 1182687 h 6858000"/>
              <a:gd name="connsiteX27" fmla="*/ 4824589 w 4992864"/>
              <a:gd name="connsiteY27" fmla="*/ 1235075 h 6858000"/>
              <a:gd name="connsiteX28" fmla="*/ 4815064 w 4992864"/>
              <a:gd name="connsiteY28" fmla="*/ 1295400 h 6858000"/>
              <a:gd name="connsiteX29" fmla="*/ 4813476 w 4992864"/>
              <a:gd name="connsiteY29" fmla="*/ 1363662 h 6858000"/>
              <a:gd name="connsiteX30" fmla="*/ 4815064 w 4992864"/>
              <a:gd name="connsiteY30" fmla="*/ 1431925 h 6858000"/>
              <a:gd name="connsiteX31" fmla="*/ 4824589 w 4992864"/>
              <a:gd name="connsiteY31" fmla="*/ 1492250 h 6858000"/>
              <a:gd name="connsiteX32" fmla="*/ 4834114 w 4992864"/>
              <a:gd name="connsiteY32" fmla="*/ 1544637 h 6858000"/>
              <a:gd name="connsiteX33" fmla="*/ 4848401 w 4992864"/>
              <a:gd name="connsiteY33" fmla="*/ 1589087 h 6858000"/>
              <a:gd name="connsiteX34" fmla="*/ 4865864 w 4992864"/>
              <a:gd name="connsiteY34" fmla="*/ 1631950 h 6858000"/>
              <a:gd name="connsiteX35" fmla="*/ 4883326 w 4992864"/>
              <a:gd name="connsiteY35" fmla="*/ 1671637 h 6858000"/>
              <a:gd name="connsiteX36" fmla="*/ 4902376 w 4992864"/>
              <a:gd name="connsiteY36" fmla="*/ 1708150 h 6858000"/>
              <a:gd name="connsiteX37" fmla="*/ 4921426 w 4992864"/>
              <a:gd name="connsiteY37" fmla="*/ 1743075 h 6858000"/>
              <a:gd name="connsiteX38" fmla="*/ 4940476 w 4992864"/>
              <a:gd name="connsiteY38" fmla="*/ 1782762 h 6858000"/>
              <a:gd name="connsiteX39" fmla="*/ 4956351 w 4992864"/>
              <a:gd name="connsiteY39" fmla="*/ 1824037 h 6858000"/>
              <a:gd name="connsiteX40" fmla="*/ 4970639 w 4992864"/>
              <a:gd name="connsiteY40" fmla="*/ 1870075 h 6858000"/>
              <a:gd name="connsiteX41" fmla="*/ 4981751 w 4992864"/>
              <a:gd name="connsiteY41" fmla="*/ 1922462 h 6858000"/>
              <a:gd name="connsiteX42" fmla="*/ 4989689 w 4992864"/>
              <a:gd name="connsiteY42" fmla="*/ 1982787 h 6858000"/>
              <a:gd name="connsiteX43" fmla="*/ 4992864 w 4992864"/>
              <a:gd name="connsiteY43" fmla="*/ 2051050 h 6858000"/>
              <a:gd name="connsiteX44" fmla="*/ 4989689 w 4992864"/>
              <a:gd name="connsiteY44" fmla="*/ 2119312 h 6858000"/>
              <a:gd name="connsiteX45" fmla="*/ 4981751 w 4992864"/>
              <a:gd name="connsiteY45" fmla="*/ 2179637 h 6858000"/>
              <a:gd name="connsiteX46" fmla="*/ 4970639 w 4992864"/>
              <a:gd name="connsiteY46" fmla="*/ 2232025 h 6858000"/>
              <a:gd name="connsiteX47" fmla="*/ 4956351 w 4992864"/>
              <a:gd name="connsiteY47" fmla="*/ 2278062 h 6858000"/>
              <a:gd name="connsiteX48" fmla="*/ 4940476 w 4992864"/>
              <a:gd name="connsiteY48" fmla="*/ 2319337 h 6858000"/>
              <a:gd name="connsiteX49" fmla="*/ 4921426 w 4992864"/>
              <a:gd name="connsiteY49" fmla="*/ 2359025 h 6858000"/>
              <a:gd name="connsiteX50" fmla="*/ 4902376 w 4992864"/>
              <a:gd name="connsiteY50" fmla="*/ 2395537 h 6858000"/>
              <a:gd name="connsiteX51" fmla="*/ 4883326 w 4992864"/>
              <a:gd name="connsiteY51" fmla="*/ 2433637 h 6858000"/>
              <a:gd name="connsiteX52" fmla="*/ 4865864 w 4992864"/>
              <a:gd name="connsiteY52" fmla="*/ 2471737 h 6858000"/>
              <a:gd name="connsiteX53" fmla="*/ 4848401 w 4992864"/>
              <a:gd name="connsiteY53" fmla="*/ 2513012 h 6858000"/>
              <a:gd name="connsiteX54" fmla="*/ 4834114 w 4992864"/>
              <a:gd name="connsiteY54" fmla="*/ 2560637 h 6858000"/>
              <a:gd name="connsiteX55" fmla="*/ 4824589 w 4992864"/>
              <a:gd name="connsiteY55" fmla="*/ 2613025 h 6858000"/>
              <a:gd name="connsiteX56" fmla="*/ 4815064 w 4992864"/>
              <a:gd name="connsiteY56" fmla="*/ 2671762 h 6858000"/>
              <a:gd name="connsiteX57" fmla="*/ 4813476 w 4992864"/>
              <a:gd name="connsiteY57" fmla="*/ 2741612 h 6858000"/>
              <a:gd name="connsiteX58" fmla="*/ 4815064 w 4992864"/>
              <a:gd name="connsiteY58" fmla="*/ 2809875 h 6858000"/>
              <a:gd name="connsiteX59" fmla="*/ 4824589 w 4992864"/>
              <a:gd name="connsiteY59" fmla="*/ 2868612 h 6858000"/>
              <a:gd name="connsiteX60" fmla="*/ 4834114 w 4992864"/>
              <a:gd name="connsiteY60" fmla="*/ 2922587 h 6858000"/>
              <a:gd name="connsiteX61" fmla="*/ 4848401 w 4992864"/>
              <a:gd name="connsiteY61" fmla="*/ 2967037 h 6858000"/>
              <a:gd name="connsiteX62" fmla="*/ 4865864 w 4992864"/>
              <a:gd name="connsiteY62" fmla="*/ 3009900 h 6858000"/>
              <a:gd name="connsiteX63" fmla="*/ 4883326 w 4992864"/>
              <a:gd name="connsiteY63" fmla="*/ 3046412 h 6858000"/>
              <a:gd name="connsiteX64" fmla="*/ 4902376 w 4992864"/>
              <a:gd name="connsiteY64" fmla="*/ 3084512 h 6858000"/>
              <a:gd name="connsiteX65" fmla="*/ 4921426 w 4992864"/>
              <a:gd name="connsiteY65" fmla="*/ 3121025 h 6858000"/>
              <a:gd name="connsiteX66" fmla="*/ 4940476 w 4992864"/>
              <a:gd name="connsiteY66" fmla="*/ 3160712 h 6858000"/>
              <a:gd name="connsiteX67" fmla="*/ 4956351 w 4992864"/>
              <a:gd name="connsiteY67" fmla="*/ 3201987 h 6858000"/>
              <a:gd name="connsiteX68" fmla="*/ 4970639 w 4992864"/>
              <a:gd name="connsiteY68" fmla="*/ 3248025 h 6858000"/>
              <a:gd name="connsiteX69" fmla="*/ 4981751 w 4992864"/>
              <a:gd name="connsiteY69" fmla="*/ 3300412 h 6858000"/>
              <a:gd name="connsiteX70" fmla="*/ 4989689 w 4992864"/>
              <a:gd name="connsiteY70" fmla="*/ 3360737 h 6858000"/>
              <a:gd name="connsiteX71" fmla="*/ 4992864 w 4992864"/>
              <a:gd name="connsiteY71" fmla="*/ 3427412 h 6858000"/>
              <a:gd name="connsiteX72" fmla="*/ 4989689 w 4992864"/>
              <a:gd name="connsiteY72" fmla="*/ 3497262 h 6858000"/>
              <a:gd name="connsiteX73" fmla="*/ 4981751 w 4992864"/>
              <a:gd name="connsiteY73" fmla="*/ 3557587 h 6858000"/>
              <a:gd name="connsiteX74" fmla="*/ 4970639 w 4992864"/>
              <a:gd name="connsiteY74" fmla="*/ 3609975 h 6858000"/>
              <a:gd name="connsiteX75" fmla="*/ 4956351 w 4992864"/>
              <a:gd name="connsiteY75" fmla="*/ 3656012 h 6858000"/>
              <a:gd name="connsiteX76" fmla="*/ 4940476 w 4992864"/>
              <a:gd name="connsiteY76" fmla="*/ 3697287 h 6858000"/>
              <a:gd name="connsiteX77" fmla="*/ 4921426 w 4992864"/>
              <a:gd name="connsiteY77" fmla="*/ 3736975 h 6858000"/>
              <a:gd name="connsiteX78" fmla="*/ 4883326 w 4992864"/>
              <a:gd name="connsiteY78" fmla="*/ 3811587 h 6858000"/>
              <a:gd name="connsiteX79" fmla="*/ 4865864 w 4992864"/>
              <a:gd name="connsiteY79" fmla="*/ 3848100 h 6858000"/>
              <a:gd name="connsiteX80" fmla="*/ 4848401 w 4992864"/>
              <a:gd name="connsiteY80" fmla="*/ 3890962 h 6858000"/>
              <a:gd name="connsiteX81" fmla="*/ 4834114 w 4992864"/>
              <a:gd name="connsiteY81" fmla="*/ 3935412 h 6858000"/>
              <a:gd name="connsiteX82" fmla="*/ 4824589 w 4992864"/>
              <a:gd name="connsiteY82" fmla="*/ 3987800 h 6858000"/>
              <a:gd name="connsiteX83" fmla="*/ 4815064 w 4992864"/>
              <a:gd name="connsiteY83" fmla="*/ 4048125 h 6858000"/>
              <a:gd name="connsiteX84" fmla="*/ 4813476 w 4992864"/>
              <a:gd name="connsiteY84" fmla="*/ 4116387 h 6858000"/>
              <a:gd name="connsiteX85" fmla="*/ 4815064 w 4992864"/>
              <a:gd name="connsiteY85" fmla="*/ 4186237 h 6858000"/>
              <a:gd name="connsiteX86" fmla="*/ 4824589 w 4992864"/>
              <a:gd name="connsiteY86" fmla="*/ 4244975 h 6858000"/>
              <a:gd name="connsiteX87" fmla="*/ 4834114 w 4992864"/>
              <a:gd name="connsiteY87" fmla="*/ 4297362 h 6858000"/>
              <a:gd name="connsiteX88" fmla="*/ 4848401 w 4992864"/>
              <a:gd name="connsiteY88" fmla="*/ 4343400 h 6858000"/>
              <a:gd name="connsiteX89" fmla="*/ 4865864 w 4992864"/>
              <a:gd name="connsiteY89" fmla="*/ 4386262 h 6858000"/>
              <a:gd name="connsiteX90" fmla="*/ 4883326 w 4992864"/>
              <a:gd name="connsiteY90" fmla="*/ 4424362 h 6858000"/>
              <a:gd name="connsiteX91" fmla="*/ 4921426 w 4992864"/>
              <a:gd name="connsiteY91" fmla="*/ 4498975 h 6858000"/>
              <a:gd name="connsiteX92" fmla="*/ 4940476 w 4992864"/>
              <a:gd name="connsiteY92" fmla="*/ 4537075 h 6858000"/>
              <a:gd name="connsiteX93" fmla="*/ 4956351 w 4992864"/>
              <a:gd name="connsiteY93" fmla="*/ 4579937 h 6858000"/>
              <a:gd name="connsiteX94" fmla="*/ 4970639 w 4992864"/>
              <a:gd name="connsiteY94" fmla="*/ 4625975 h 6858000"/>
              <a:gd name="connsiteX95" fmla="*/ 4981751 w 4992864"/>
              <a:gd name="connsiteY95" fmla="*/ 4678362 h 6858000"/>
              <a:gd name="connsiteX96" fmla="*/ 4989689 w 4992864"/>
              <a:gd name="connsiteY96" fmla="*/ 4738687 h 6858000"/>
              <a:gd name="connsiteX97" fmla="*/ 4992864 w 4992864"/>
              <a:gd name="connsiteY97" fmla="*/ 4806950 h 6858000"/>
              <a:gd name="connsiteX98" fmla="*/ 4989689 w 4992864"/>
              <a:gd name="connsiteY98" fmla="*/ 4875212 h 6858000"/>
              <a:gd name="connsiteX99" fmla="*/ 4981751 w 4992864"/>
              <a:gd name="connsiteY99" fmla="*/ 4935537 h 6858000"/>
              <a:gd name="connsiteX100" fmla="*/ 4970639 w 4992864"/>
              <a:gd name="connsiteY100" fmla="*/ 4987925 h 6858000"/>
              <a:gd name="connsiteX101" fmla="*/ 4956351 w 4992864"/>
              <a:gd name="connsiteY101" fmla="*/ 5033962 h 6858000"/>
              <a:gd name="connsiteX102" fmla="*/ 4940476 w 4992864"/>
              <a:gd name="connsiteY102" fmla="*/ 5075237 h 6858000"/>
              <a:gd name="connsiteX103" fmla="*/ 4921426 w 4992864"/>
              <a:gd name="connsiteY103" fmla="*/ 5114925 h 6858000"/>
              <a:gd name="connsiteX104" fmla="*/ 4902376 w 4992864"/>
              <a:gd name="connsiteY104" fmla="*/ 5149850 h 6858000"/>
              <a:gd name="connsiteX105" fmla="*/ 4883326 w 4992864"/>
              <a:gd name="connsiteY105" fmla="*/ 5186362 h 6858000"/>
              <a:gd name="connsiteX106" fmla="*/ 4865864 w 4992864"/>
              <a:gd name="connsiteY106" fmla="*/ 5226050 h 6858000"/>
              <a:gd name="connsiteX107" fmla="*/ 4848401 w 4992864"/>
              <a:gd name="connsiteY107" fmla="*/ 5268912 h 6858000"/>
              <a:gd name="connsiteX108" fmla="*/ 4834114 w 4992864"/>
              <a:gd name="connsiteY108" fmla="*/ 5313362 h 6858000"/>
              <a:gd name="connsiteX109" fmla="*/ 4824589 w 4992864"/>
              <a:gd name="connsiteY109" fmla="*/ 5365750 h 6858000"/>
              <a:gd name="connsiteX110" fmla="*/ 4815064 w 4992864"/>
              <a:gd name="connsiteY110" fmla="*/ 5426075 h 6858000"/>
              <a:gd name="connsiteX111" fmla="*/ 4813476 w 4992864"/>
              <a:gd name="connsiteY111" fmla="*/ 5494337 h 6858000"/>
              <a:gd name="connsiteX112" fmla="*/ 4815064 w 4992864"/>
              <a:gd name="connsiteY112" fmla="*/ 5562600 h 6858000"/>
              <a:gd name="connsiteX113" fmla="*/ 4824589 w 4992864"/>
              <a:gd name="connsiteY113" fmla="*/ 5622925 h 6858000"/>
              <a:gd name="connsiteX114" fmla="*/ 4834114 w 4992864"/>
              <a:gd name="connsiteY114" fmla="*/ 5675312 h 6858000"/>
              <a:gd name="connsiteX115" fmla="*/ 4848401 w 4992864"/>
              <a:gd name="connsiteY115" fmla="*/ 5721350 h 6858000"/>
              <a:gd name="connsiteX116" fmla="*/ 4865864 w 4992864"/>
              <a:gd name="connsiteY116" fmla="*/ 5762625 h 6858000"/>
              <a:gd name="connsiteX117" fmla="*/ 4883326 w 4992864"/>
              <a:gd name="connsiteY117" fmla="*/ 5802312 h 6858000"/>
              <a:gd name="connsiteX118" fmla="*/ 4902376 w 4992864"/>
              <a:gd name="connsiteY118" fmla="*/ 5840412 h 6858000"/>
              <a:gd name="connsiteX119" fmla="*/ 4921426 w 4992864"/>
              <a:gd name="connsiteY119" fmla="*/ 5876925 h 6858000"/>
              <a:gd name="connsiteX120" fmla="*/ 4940476 w 4992864"/>
              <a:gd name="connsiteY120" fmla="*/ 5915025 h 6858000"/>
              <a:gd name="connsiteX121" fmla="*/ 4956351 w 4992864"/>
              <a:gd name="connsiteY121" fmla="*/ 5956300 h 6858000"/>
              <a:gd name="connsiteX122" fmla="*/ 4970639 w 4992864"/>
              <a:gd name="connsiteY122" fmla="*/ 6003925 h 6858000"/>
              <a:gd name="connsiteX123" fmla="*/ 4981751 w 4992864"/>
              <a:gd name="connsiteY123" fmla="*/ 6056312 h 6858000"/>
              <a:gd name="connsiteX124" fmla="*/ 4989689 w 4992864"/>
              <a:gd name="connsiteY124" fmla="*/ 6113462 h 6858000"/>
              <a:gd name="connsiteX125" fmla="*/ 4992864 w 4992864"/>
              <a:gd name="connsiteY125" fmla="*/ 6183312 h 6858000"/>
              <a:gd name="connsiteX126" fmla="*/ 4989689 w 4992864"/>
              <a:gd name="connsiteY126" fmla="*/ 6251575 h 6858000"/>
              <a:gd name="connsiteX127" fmla="*/ 4981751 w 4992864"/>
              <a:gd name="connsiteY127" fmla="*/ 6311900 h 6858000"/>
              <a:gd name="connsiteX128" fmla="*/ 4970639 w 4992864"/>
              <a:gd name="connsiteY128" fmla="*/ 6361112 h 6858000"/>
              <a:gd name="connsiteX129" fmla="*/ 4956351 w 4992864"/>
              <a:gd name="connsiteY129" fmla="*/ 6407150 h 6858000"/>
              <a:gd name="connsiteX130" fmla="*/ 4940476 w 4992864"/>
              <a:gd name="connsiteY130" fmla="*/ 6448425 h 6858000"/>
              <a:gd name="connsiteX131" fmla="*/ 4923014 w 4992864"/>
              <a:gd name="connsiteY131" fmla="*/ 6488112 h 6858000"/>
              <a:gd name="connsiteX132" fmla="*/ 4905551 w 4992864"/>
              <a:gd name="connsiteY132" fmla="*/ 6523037 h 6858000"/>
              <a:gd name="connsiteX133" fmla="*/ 4886501 w 4992864"/>
              <a:gd name="connsiteY133" fmla="*/ 6561137 h 6858000"/>
              <a:gd name="connsiteX134" fmla="*/ 4867451 w 4992864"/>
              <a:gd name="connsiteY134" fmla="*/ 6597650 h 6858000"/>
              <a:gd name="connsiteX135" fmla="*/ 4851576 w 4992864"/>
              <a:gd name="connsiteY135" fmla="*/ 6640512 h 6858000"/>
              <a:gd name="connsiteX136" fmla="*/ 4835701 w 4992864"/>
              <a:gd name="connsiteY136" fmla="*/ 6683375 h 6858000"/>
              <a:gd name="connsiteX137" fmla="*/ 4826176 w 4992864"/>
              <a:gd name="connsiteY137" fmla="*/ 6735762 h 6858000"/>
              <a:gd name="connsiteX138" fmla="*/ 4818239 w 4992864"/>
              <a:gd name="connsiteY138" fmla="*/ 6791325 h 6858000"/>
              <a:gd name="connsiteX139" fmla="*/ 4813476 w 4992864"/>
              <a:gd name="connsiteY139" fmla="*/ 6858000 h 6858000"/>
              <a:gd name="connsiteX140" fmla="*/ 0 w 4992864"/>
              <a:gd name="connsiteY14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Lst>
            <a:rect l="l" t="t" r="r" b="b"/>
            <a:pathLst>
              <a:path w="4992864" h="6858000">
                <a:moveTo>
                  <a:pt x="0" y="0"/>
                </a:moveTo>
                <a:lnTo>
                  <a:pt x="4813476" y="0"/>
                </a:lnTo>
                <a:lnTo>
                  <a:pt x="4818239" y="66675"/>
                </a:lnTo>
                <a:lnTo>
                  <a:pt x="4826176" y="122237"/>
                </a:lnTo>
                <a:lnTo>
                  <a:pt x="4835701" y="174625"/>
                </a:lnTo>
                <a:lnTo>
                  <a:pt x="4851576" y="217487"/>
                </a:lnTo>
                <a:lnTo>
                  <a:pt x="4867451" y="260350"/>
                </a:lnTo>
                <a:lnTo>
                  <a:pt x="4886501" y="296862"/>
                </a:lnTo>
                <a:lnTo>
                  <a:pt x="4905551" y="334962"/>
                </a:lnTo>
                <a:lnTo>
                  <a:pt x="4923014" y="369887"/>
                </a:lnTo>
                <a:lnTo>
                  <a:pt x="4940476" y="409575"/>
                </a:lnTo>
                <a:lnTo>
                  <a:pt x="4956351" y="450850"/>
                </a:lnTo>
                <a:lnTo>
                  <a:pt x="4970639" y="496887"/>
                </a:lnTo>
                <a:lnTo>
                  <a:pt x="4981751" y="546100"/>
                </a:lnTo>
                <a:lnTo>
                  <a:pt x="4989689" y="606425"/>
                </a:lnTo>
                <a:lnTo>
                  <a:pt x="4992864" y="673100"/>
                </a:lnTo>
                <a:lnTo>
                  <a:pt x="4989689" y="744537"/>
                </a:lnTo>
                <a:lnTo>
                  <a:pt x="4981751" y="801687"/>
                </a:lnTo>
                <a:lnTo>
                  <a:pt x="4970639" y="854075"/>
                </a:lnTo>
                <a:lnTo>
                  <a:pt x="4956351" y="901700"/>
                </a:lnTo>
                <a:lnTo>
                  <a:pt x="4940476" y="942975"/>
                </a:lnTo>
                <a:lnTo>
                  <a:pt x="4921426" y="981075"/>
                </a:lnTo>
                <a:lnTo>
                  <a:pt x="4902376" y="1017587"/>
                </a:lnTo>
                <a:lnTo>
                  <a:pt x="4883326" y="1055687"/>
                </a:lnTo>
                <a:lnTo>
                  <a:pt x="4865864" y="1095375"/>
                </a:lnTo>
                <a:lnTo>
                  <a:pt x="4848401" y="1136650"/>
                </a:lnTo>
                <a:lnTo>
                  <a:pt x="4834114" y="1182687"/>
                </a:lnTo>
                <a:lnTo>
                  <a:pt x="4824589" y="1235075"/>
                </a:lnTo>
                <a:lnTo>
                  <a:pt x="4815064" y="1295400"/>
                </a:lnTo>
                <a:lnTo>
                  <a:pt x="4813476" y="1363662"/>
                </a:lnTo>
                <a:lnTo>
                  <a:pt x="4815064" y="1431925"/>
                </a:lnTo>
                <a:lnTo>
                  <a:pt x="4824589" y="1492250"/>
                </a:lnTo>
                <a:lnTo>
                  <a:pt x="4834114" y="1544637"/>
                </a:lnTo>
                <a:lnTo>
                  <a:pt x="4848401" y="1589087"/>
                </a:lnTo>
                <a:lnTo>
                  <a:pt x="4865864" y="1631950"/>
                </a:lnTo>
                <a:lnTo>
                  <a:pt x="4883326" y="1671637"/>
                </a:lnTo>
                <a:lnTo>
                  <a:pt x="4902376" y="1708150"/>
                </a:lnTo>
                <a:lnTo>
                  <a:pt x="4921426" y="1743075"/>
                </a:lnTo>
                <a:lnTo>
                  <a:pt x="4940476" y="1782762"/>
                </a:lnTo>
                <a:lnTo>
                  <a:pt x="4956351" y="1824037"/>
                </a:lnTo>
                <a:lnTo>
                  <a:pt x="4970639" y="1870075"/>
                </a:lnTo>
                <a:lnTo>
                  <a:pt x="4981751" y="1922462"/>
                </a:lnTo>
                <a:lnTo>
                  <a:pt x="4989689" y="1982787"/>
                </a:lnTo>
                <a:lnTo>
                  <a:pt x="4992864" y="2051050"/>
                </a:lnTo>
                <a:lnTo>
                  <a:pt x="4989689" y="2119312"/>
                </a:lnTo>
                <a:lnTo>
                  <a:pt x="4981751" y="2179637"/>
                </a:lnTo>
                <a:lnTo>
                  <a:pt x="4970639" y="2232025"/>
                </a:lnTo>
                <a:lnTo>
                  <a:pt x="4956351" y="2278062"/>
                </a:lnTo>
                <a:lnTo>
                  <a:pt x="4940476" y="2319337"/>
                </a:lnTo>
                <a:lnTo>
                  <a:pt x="4921426" y="2359025"/>
                </a:lnTo>
                <a:lnTo>
                  <a:pt x="4902376" y="2395537"/>
                </a:lnTo>
                <a:lnTo>
                  <a:pt x="4883326" y="2433637"/>
                </a:lnTo>
                <a:lnTo>
                  <a:pt x="4865864" y="2471737"/>
                </a:lnTo>
                <a:lnTo>
                  <a:pt x="4848401" y="2513012"/>
                </a:lnTo>
                <a:lnTo>
                  <a:pt x="4834114" y="2560637"/>
                </a:lnTo>
                <a:lnTo>
                  <a:pt x="4824589" y="2613025"/>
                </a:lnTo>
                <a:lnTo>
                  <a:pt x="4815064" y="2671762"/>
                </a:lnTo>
                <a:lnTo>
                  <a:pt x="4813476" y="2741612"/>
                </a:lnTo>
                <a:lnTo>
                  <a:pt x="4815064" y="2809875"/>
                </a:lnTo>
                <a:lnTo>
                  <a:pt x="4824589" y="2868612"/>
                </a:lnTo>
                <a:lnTo>
                  <a:pt x="4834114" y="2922587"/>
                </a:lnTo>
                <a:lnTo>
                  <a:pt x="4848401" y="2967037"/>
                </a:lnTo>
                <a:lnTo>
                  <a:pt x="4865864" y="3009900"/>
                </a:lnTo>
                <a:lnTo>
                  <a:pt x="4883326" y="3046412"/>
                </a:lnTo>
                <a:lnTo>
                  <a:pt x="4902376" y="3084512"/>
                </a:lnTo>
                <a:lnTo>
                  <a:pt x="4921426" y="3121025"/>
                </a:lnTo>
                <a:lnTo>
                  <a:pt x="4940476" y="3160712"/>
                </a:lnTo>
                <a:lnTo>
                  <a:pt x="4956351" y="3201987"/>
                </a:lnTo>
                <a:lnTo>
                  <a:pt x="4970639" y="3248025"/>
                </a:lnTo>
                <a:lnTo>
                  <a:pt x="4981751" y="3300412"/>
                </a:lnTo>
                <a:lnTo>
                  <a:pt x="4989689" y="3360737"/>
                </a:lnTo>
                <a:lnTo>
                  <a:pt x="4992864" y="3427412"/>
                </a:lnTo>
                <a:lnTo>
                  <a:pt x="4989689" y="3497262"/>
                </a:lnTo>
                <a:lnTo>
                  <a:pt x="4981751" y="3557587"/>
                </a:lnTo>
                <a:lnTo>
                  <a:pt x="4970639" y="3609975"/>
                </a:lnTo>
                <a:lnTo>
                  <a:pt x="4956351" y="3656012"/>
                </a:lnTo>
                <a:lnTo>
                  <a:pt x="4940476" y="3697287"/>
                </a:lnTo>
                <a:lnTo>
                  <a:pt x="4921426" y="3736975"/>
                </a:lnTo>
                <a:lnTo>
                  <a:pt x="4883326" y="3811587"/>
                </a:lnTo>
                <a:lnTo>
                  <a:pt x="4865864" y="3848100"/>
                </a:lnTo>
                <a:lnTo>
                  <a:pt x="4848401" y="3890962"/>
                </a:lnTo>
                <a:lnTo>
                  <a:pt x="4834114" y="3935412"/>
                </a:lnTo>
                <a:lnTo>
                  <a:pt x="4824589" y="3987800"/>
                </a:lnTo>
                <a:lnTo>
                  <a:pt x="4815064" y="4048125"/>
                </a:lnTo>
                <a:lnTo>
                  <a:pt x="4813476" y="4116387"/>
                </a:lnTo>
                <a:lnTo>
                  <a:pt x="4815064" y="4186237"/>
                </a:lnTo>
                <a:lnTo>
                  <a:pt x="4824589" y="4244975"/>
                </a:lnTo>
                <a:lnTo>
                  <a:pt x="4834114" y="4297362"/>
                </a:lnTo>
                <a:lnTo>
                  <a:pt x="4848401" y="4343400"/>
                </a:lnTo>
                <a:lnTo>
                  <a:pt x="4865864" y="4386262"/>
                </a:lnTo>
                <a:lnTo>
                  <a:pt x="4883326" y="4424362"/>
                </a:lnTo>
                <a:lnTo>
                  <a:pt x="4921426" y="4498975"/>
                </a:lnTo>
                <a:lnTo>
                  <a:pt x="4940476" y="4537075"/>
                </a:lnTo>
                <a:lnTo>
                  <a:pt x="4956351" y="4579937"/>
                </a:lnTo>
                <a:lnTo>
                  <a:pt x="4970639" y="4625975"/>
                </a:lnTo>
                <a:lnTo>
                  <a:pt x="4981751" y="4678362"/>
                </a:lnTo>
                <a:lnTo>
                  <a:pt x="4989689" y="4738687"/>
                </a:lnTo>
                <a:lnTo>
                  <a:pt x="4992864" y="4806950"/>
                </a:lnTo>
                <a:lnTo>
                  <a:pt x="4989689" y="4875212"/>
                </a:lnTo>
                <a:lnTo>
                  <a:pt x="4981751" y="4935537"/>
                </a:lnTo>
                <a:lnTo>
                  <a:pt x="4970639" y="4987925"/>
                </a:lnTo>
                <a:lnTo>
                  <a:pt x="4956351" y="5033962"/>
                </a:lnTo>
                <a:lnTo>
                  <a:pt x="4940476" y="5075237"/>
                </a:lnTo>
                <a:lnTo>
                  <a:pt x="4921426" y="5114925"/>
                </a:lnTo>
                <a:lnTo>
                  <a:pt x="4902376" y="5149850"/>
                </a:lnTo>
                <a:lnTo>
                  <a:pt x="4883326" y="5186362"/>
                </a:lnTo>
                <a:lnTo>
                  <a:pt x="4865864" y="5226050"/>
                </a:lnTo>
                <a:lnTo>
                  <a:pt x="4848401" y="5268912"/>
                </a:lnTo>
                <a:lnTo>
                  <a:pt x="4834114" y="5313362"/>
                </a:lnTo>
                <a:lnTo>
                  <a:pt x="4824589" y="5365750"/>
                </a:lnTo>
                <a:lnTo>
                  <a:pt x="4815064" y="5426075"/>
                </a:lnTo>
                <a:lnTo>
                  <a:pt x="4813476" y="5494337"/>
                </a:lnTo>
                <a:lnTo>
                  <a:pt x="4815064" y="5562600"/>
                </a:lnTo>
                <a:lnTo>
                  <a:pt x="4824589" y="5622925"/>
                </a:lnTo>
                <a:lnTo>
                  <a:pt x="4834114" y="5675312"/>
                </a:lnTo>
                <a:lnTo>
                  <a:pt x="4848401" y="5721350"/>
                </a:lnTo>
                <a:lnTo>
                  <a:pt x="4865864" y="5762625"/>
                </a:lnTo>
                <a:lnTo>
                  <a:pt x="4883326" y="5802312"/>
                </a:lnTo>
                <a:lnTo>
                  <a:pt x="4902376" y="5840412"/>
                </a:lnTo>
                <a:lnTo>
                  <a:pt x="4921426" y="5876925"/>
                </a:lnTo>
                <a:lnTo>
                  <a:pt x="4940476" y="5915025"/>
                </a:lnTo>
                <a:lnTo>
                  <a:pt x="4956351" y="5956300"/>
                </a:lnTo>
                <a:lnTo>
                  <a:pt x="4970639" y="6003925"/>
                </a:lnTo>
                <a:lnTo>
                  <a:pt x="4981751" y="6056312"/>
                </a:lnTo>
                <a:lnTo>
                  <a:pt x="4989689" y="6113462"/>
                </a:lnTo>
                <a:lnTo>
                  <a:pt x="4992864" y="6183312"/>
                </a:lnTo>
                <a:lnTo>
                  <a:pt x="4989689" y="6251575"/>
                </a:lnTo>
                <a:lnTo>
                  <a:pt x="4981751" y="6311900"/>
                </a:lnTo>
                <a:lnTo>
                  <a:pt x="4970639" y="6361112"/>
                </a:lnTo>
                <a:lnTo>
                  <a:pt x="4956351" y="6407150"/>
                </a:lnTo>
                <a:lnTo>
                  <a:pt x="4940476" y="6448425"/>
                </a:lnTo>
                <a:lnTo>
                  <a:pt x="4923014" y="6488112"/>
                </a:lnTo>
                <a:lnTo>
                  <a:pt x="4905551" y="6523037"/>
                </a:lnTo>
                <a:lnTo>
                  <a:pt x="4886501" y="6561137"/>
                </a:lnTo>
                <a:lnTo>
                  <a:pt x="4867451" y="6597650"/>
                </a:lnTo>
                <a:lnTo>
                  <a:pt x="4851576" y="6640512"/>
                </a:lnTo>
                <a:lnTo>
                  <a:pt x="4835701" y="6683375"/>
                </a:lnTo>
                <a:lnTo>
                  <a:pt x="4826176" y="6735762"/>
                </a:lnTo>
                <a:lnTo>
                  <a:pt x="4818239" y="6791325"/>
                </a:lnTo>
                <a:lnTo>
                  <a:pt x="4813476" y="6858000"/>
                </a:lnTo>
                <a:lnTo>
                  <a:pt x="0" y="6858000"/>
                </a:lnTo>
                <a:close/>
              </a:path>
            </a:pathLst>
          </a:custGeom>
          <a:solidFill>
            <a:schemeClr val="accent1"/>
          </a:solidFill>
          <a:ln w="0">
            <a:noFill/>
            <a:prstDash val="solid"/>
            <a:round/>
            <a:headEnd/>
            <a:tailEnd/>
          </a:ln>
        </p:spPr>
      </p:sp>
      <p:sp>
        <p:nvSpPr>
          <p:cNvPr id="2" name="Title 1">
            <a:extLst>
              <a:ext uri="{FF2B5EF4-FFF2-40B4-BE49-F238E27FC236}">
                <a16:creationId xmlns:a16="http://schemas.microsoft.com/office/drawing/2014/main" id="{EE15EF15-126C-4D5F-ACA8-DE6E784EF3FE}"/>
              </a:ext>
            </a:extLst>
          </p:cNvPr>
          <p:cNvSpPr>
            <a:spLocks noGrp="1"/>
          </p:cNvSpPr>
          <p:nvPr>
            <p:ph type="title"/>
          </p:nvPr>
        </p:nvSpPr>
        <p:spPr>
          <a:xfrm>
            <a:off x="644854" y="643464"/>
            <a:ext cx="3437290" cy="4374850"/>
          </a:xfrm>
        </p:spPr>
        <p:txBody>
          <a:bodyPr vert="horz" lIns="91440" tIns="45720" rIns="91440" bIns="45720" rtlCol="0" anchor="ctr">
            <a:normAutofit/>
          </a:bodyPr>
          <a:lstStyle/>
          <a:p>
            <a:pPr algn="ctr"/>
            <a:r>
              <a:rPr lang="en-US" sz="2900" spc="800" dirty="0"/>
              <a:t>Core principles of an </a:t>
            </a:r>
            <a:r>
              <a:rPr lang="en-US" sz="2900" spc="800" dirty="0" err="1"/>
              <a:t>isva</a:t>
            </a:r>
            <a:r>
              <a:rPr lang="en-US" sz="2900" spc="800" dirty="0"/>
              <a:t>..</a:t>
            </a:r>
          </a:p>
        </p:txBody>
      </p:sp>
      <p:pic>
        <p:nvPicPr>
          <p:cNvPr id="4" name="Picture 3" descr="A screenshot of a cell phone&#10;&#10;Description automatically generated">
            <a:extLst>
              <a:ext uri="{FF2B5EF4-FFF2-40B4-BE49-F238E27FC236}">
                <a16:creationId xmlns:a16="http://schemas.microsoft.com/office/drawing/2014/main" id="{B521E4B6-6C73-4A69-9A79-19C8D24F8DF6}"/>
              </a:ext>
            </a:extLst>
          </p:cNvPr>
          <p:cNvPicPr>
            <a:picLocks noChangeAspect="1"/>
          </p:cNvPicPr>
          <p:nvPr/>
        </p:nvPicPr>
        <p:blipFill rotWithShape="1">
          <a:blip r:embed="rId2"/>
          <a:srcRect l="1923" t="27248" r="19890" b="11219"/>
          <a:stretch/>
        </p:blipFill>
        <p:spPr>
          <a:xfrm>
            <a:off x="6096000" y="1159387"/>
            <a:ext cx="5779623" cy="4851779"/>
          </a:xfrm>
          <a:prstGeom prst="rect">
            <a:avLst/>
          </a:prstGeom>
        </p:spPr>
      </p:pic>
      <p:sp>
        <p:nvSpPr>
          <p:cNvPr id="6" name="TextBox 5">
            <a:extLst>
              <a:ext uri="{FF2B5EF4-FFF2-40B4-BE49-F238E27FC236}">
                <a16:creationId xmlns:a16="http://schemas.microsoft.com/office/drawing/2014/main" id="{78696BD0-CD14-4190-B6A0-747B79C054CC}"/>
              </a:ext>
            </a:extLst>
          </p:cNvPr>
          <p:cNvSpPr txBox="1"/>
          <p:nvPr/>
        </p:nvSpPr>
        <p:spPr>
          <a:xfrm>
            <a:off x="10860157" y="6488668"/>
            <a:ext cx="2292626" cy="369332"/>
          </a:xfrm>
          <a:prstGeom prst="rect">
            <a:avLst/>
          </a:prstGeom>
          <a:noFill/>
        </p:spPr>
        <p:txBody>
          <a:bodyPr wrap="square" rtlCol="0">
            <a:spAutoFit/>
          </a:bodyPr>
          <a:lstStyle/>
          <a:p>
            <a:r>
              <a:rPr lang="en-GB" dirty="0"/>
              <a:t>(GOV, 2017)</a:t>
            </a:r>
          </a:p>
        </p:txBody>
      </p:sp>
    </p:spTree>
    <p:extLst>
      <p:ext uri="{BB962C8B-B14F-4D97-AF65-F5344CB8AC3E}">
        <p14:creationId xmlns:p14="http://schemas.microsoft.com/office/powerpoint/2010/main" val="41086357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0533CE-6DBC-4261-A9BC-57339DFDBE60}"/>
              </a:ext>
            </a:extLst>
          </p:cNvPr>
          <p:cNvSpPr>
            <a:spLocks noGrp="1"/>
          </p:cNvSpPr>
          <p:nvPr>
            <p:ph type="title"/>
          </p:nvPr>
        </p:nvSpPr>
        <p:spPr/>
        <p:txBody>
          <a:bodyPr/>
          <a:lstStyle/>
          <a:p>
            <a:r>
              <a:rPr lang="en-GB" dirty="0"/>
              <a:t>Objectives..</a:t>
            </a:r>
          </a:p>
        </p:txBody>
      </p:sp>
      <p:sp>
        <p:nvSpPr>
          <p:cNvPr id="3" name="Content Placeholder 2">
            <a:extLst>
              <a:ext uri="{FF2B5EF4-FFF2-40B4-BE49-F238E27FC236}">
                <a16:creationId xmlns:a16="http://schemas.microsoft.com/office/drawing/2014/main" id="{4F09F5EA-66F6-4637-908C-22EF28F2BC12}"/>
              </a:ext>
            </a:extLst>
          </p:cNvPr>
          <p:cNvSpPr>
            <a:spLocks noGrp="1"/>
          </p:cNvSpPr>
          <p:nvPr>
            <p:ph idx="1"/>
          </p:nvPr>
        </p:nvSpPr>
        <p:spPr>
          <a:xfrm>
            <a:off x="1251678" y="1440181"/>
            <a:ext cx="10178322" cy="5035434"/>
          </a:xfrm>
        </p:spPr>
        <p:txBody>
          <a:bodyPr>
            <a:normAutofit fontScale="70000" lnSpcReduction="20000"/>
          </a:bodyPr>
          <a:lstStyle/>
          <a:p>
            <a:pPr algn="ctr"/>
            <a:r>
              <a:rPr lang="en-GB" sz="2800" b="1" dirty="0"/>
              <a:t>Why have I chose this job role? </a:t>
            </a:r>
          </a:p>
          <a:p>
            <a:r>
              <a:rPr lang="en-GB" sz="2800" dirty="0"/>
              <a:t>Specific experience, knowledge and understanding. </a:t>
            </a:r>
          </a:p>
          <a:p>
            <a:r>
              <a:rPr lang="en-GB" sz="2800" dirty="0"/>
              <a:t>Challenging </a:t>
            </a:r>
          </a:p>
          <a:p>
            <a:r>
              <a:rPr lang="en-GB" sz="2800" dirty="0"/>
              <a:t>Passionate</a:t>
            </a:r>
          </a:p>
          <a:p>
            <a:r>
              <a:rPr lang="en-GB" sz="2800" dirty="0"/>
              <a:t>Empathetic</a:t>
            </a:r>
          </a:p>
          <a:p>
            <a:r>
              <a:rPr lang="en-GB" sz="2800" dirty="0"/>
              <a:t>Rewarding</a:t>
            </a:r>
          </a:p>
          <a:p>
            <a:endParaRPr lang="en-GB" sz="2800" dirty="0"/>
          </a:p>
          <a:p>
            <a:pPr algn="ctr"/>
            <a:r>
              <a:rPr lang="en-GB" sz="2800" b="1" dirty="0"/>
              <a:t>Why are skills so important?</a:t>
            </a:r>
          </a:p>
          <a:p>
            <a:r>
              <a:rPr lang="en-GB" sz="2800" dirty="0"/>
              <a:t>Ensures people within a job role effectively achieve and perform essential goals and tasks</a:t>
            </a:r>
          </a:p>
          <a:p>
            <a:r>
              <a:rPr lang="en-GB" sz="2800" dirty="0"/>
              <a:t>Increases employment opportunities</a:t>
            </a:r>
          </a:p>
          <a:p>
            <a:r>
              <a:rPr lang="en-GB" sz="2800" dirty="0"/>
              <a:t>Growth</a:t>
            </a:r>
          </a:p>
          <a:p>
            <a:r>
              <a:rPr lang="en-GB" sz="2800" dirty="0"/>
              <a:t>Gain further knowledge and understanding</a:t>
            </a:r>
          </a:p>
          <a:p>
            <a:r>
              <a:rPr lang="en-GB" sz="2800" dirty="0"/>
              <a:t>To be successful</a:t>
            </a:r>
          </a:p>
          <a:p>
            <a:pPr marL="0" indent="0">
              <a:buNone/>
            </a:pPr>
            <a:endParaRPr lang="en-GB" sz="2800" dirty="0"/>
          </a:p>
        </p:txBody>
      </p:sp>
    </p:spTree>
    <p:extLst>
      <p:ext uri="{BB962C8B-B14F-4D97-AF65-F5344CB8AC3E}">
        <p14:creationId xmlns:p14="http://schemas.microsoft.com/office/powerpoint/2010/main" val="2002094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6">
            <a:extLst>
              <a:ext uri="{FF2B5EF4-FFF2-40B4-BE49-F238E27FC236}">
                <a16:creationId xmlns:a16="http://schemas.microsoft.com/office/drawing/2014/main" id="{126ADEF2-2BA7-419F-A580-9C6541A73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11" name="Rectangle 10">
            <a:extLst>
              <a:ext uri="{FF2B5EF4-FFF2-40B4-BE49-F238E27FC236}">
                <a16:creationId xmlns:a16="http://schemas.microsoft.com/office/drawing/2014/main" id="{2B146248-6675-4D3A-B34A-7363E28C91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3" name="Rectangle 12">
            <a:extLst>
              <a:ext uri="{FF2B5EF4-FFF2-40B4-BE49-F238E27FC236}">
                <a16:creationId xmlns:a16="http://schemas.microsoft.com/office/drawing/2014/main" id="{8E52EA45-4231-40F0-A5F9-509764441E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5" name="Freeform 22">
            <a:extLst>
              <a:ext uri="{FF2B5EF4-FFF2-40B4-BE49-F238E27FC236}">
                <a16:creationId xmlns:a16="http://schemas.microsoft.com/office/drawing/2014/main" id="{E26580E3-C3E7-4C81-9BC7-D725DBB743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1" y="0"/>
            <a:ext cx="4695443" cy="6858000"/>
          </a:xfrm>
          <a:custGeom>
            <a:avLst/>
            <a:gdLst>
              <a:gd name="connsiteX0" fmla="*/ 0 w 4992864"/>
              <a:gd name="connsiteY0" fmla="*/ 0 h 6858000"/>
              <a:gd name="connsiteX1" fmla="*/ 4813476 w 4992864"/>
              <a:gd name="connsiteY1" fmla="*/ 0 h 6858000"/>
              <a:gd name="connsiteX2" fmla="*/ 4818239 w 4992864"/>
              <a:gd name="connsiteY2" fmla="*/ 66675 h 6858000"/>
              <a:gd name="connsiteX3" fmla="*/ 4826176 w 4992864"/>
              <a:gd name="connsiteY3" fmla="*/ 122237 h 6858000"/>
              <a:gd name="connsiteX4" fmla="*/ 4835701 w 4992864"/>
              <a:gd name="connsiteY4" fmla="*/ 174625 h 6858000"/>
              <a:gd name="connsiteX5" fmla="*/ 4851576 w 4992864"/>
              <a:gd name="connsiteY5" fmla="*/ 217487 h 6858000"/>
              <a:gd name="connsiteX6" fmla="*/ 4867451 w 4992864"/>
              <a:gd name="connsiteY6" fmla="*/ 260350 h 6858000"/>
              <a:gd name="connsiteX7" fmla="*/ 4886501 w 4992864"/>
              <a:gd name="connsiteY7" fmla="*/ 296862 h 6858000"/>
              <a:gd name="connsiteX8" fmla="*/ 4905551 w 4992864"/>
              <a:gd name="connsiteY8" fmla="*/ 334962 h 6858000"/>
              <a:gd name="connsiteX9" fmla="*/ 4923014 w 4992864"/>
              <a:gd name="connsiteY9" fmla="*/ 369887 h 6858000"/>
              <a:gd name="connsiteX10" fmla="*/ 4940476 w 4992864"/>
              <a:gd name="connsiteY10" fmla="*/ 409575 h 6858000"/>
              <a:gd name="connsiteX11" fmla="*/ 4956351 w 4992864"/>
              <a:gd name="connsiteY11" fmla="*/ 450850 h 6858000"/>
              <a:gd name="connsiteX12" fmla="*/ 4970639 w 4992864"/>
              <a:gd name="connsiteY12" fmla="*/ 496887 h 6858000"/>
              <a:gd name="connsiteX13" fmla="*/ 4981751 w 4992864"/>
              <a:gd name="connsiteY13" fmla="*/ 546100 h 6858000"/>
              <a:gd name="connsiteX14" fmla="*/ 4989689 w 4992864"/>
              <a:gd name="connsiteY14" fmla="*/ 606425 h 6858000"/>
              <a:gd name="connsiteX15" fmla="*/ 4992864 w 4992864"/>
              <a:gd name="connsiteY15" fmla="*/ 673100 h 6858000"/>
              <a:gd name="connsiteX16" fmla="*/ 4989689 w 4992864"/>
              <a:gd name="connsiteY16" fmla="*/ 744537 h 6858000"/>
              <a:gd name="connsiteX17" fmla="*/ 4981751 w 4992864"/>
              <a:gd name="connsiteY17" fmla="*/ 801687 h 6858000"/>
              <a:gd name="connsiteX18" fmla="*/ 4970639 w 4992864"/>
              <a:gd name="connsiteY18" fmla="*/ 854075 h 6858000"/>
              <a:gd name="connsiteX19" fmla="*/ 4956351 w 4992864"/>
              <a:gd name="connsiteY19" fmla="*/ 901700 h 6858000"/>
              <a:gd name="connsiteX20" fmla="*/ 4940476 w 4992864"/>
              <a:gd name="connsiteY20" fmla="*/ 942975 h 6858000"/>
              <a:gd name="connsiteX21" fmla="*/ 4921426 w 4992864"/>
              <a:gd name="connsiteY21" fmla="*/ 981075 h 6858000"/>
              <a:gd name="connsiteX22" fmla="*/ 4902376 w 4992864"/>
              <a:gd name="connsiteY22" fmla="*/ 1017587 h 6858000"/>
              <a:gd name="connsiteX23" fmla="*/ 4883326 w 4992864"/>
              <a:gd name="connsiteY23" fmla="*/ 1055687 h 6858000"/>
              <a:gd name="connsiteX24" fmla="*/ 4865864 w 4992864"/>
              <a:gd name="connsiteY24" fmla="*/ 1095375 h 6858000"/>
              <a:gd name="connsiteX25" fmla="*/ 4848401 w 4992864"/>
              <a:gd name="connsiteY25" fmla="*/ 1136650 h 6858000"/>
              <a:gd name="connsiteX26" fmla="*/ 4834114 w 4992864"/>
              <a:gd name="connsiteY26" fmla="*/ 1182687 h 6858000"/>
              <a:gd name="connsiteX27" fmla="*/ 4824589 w 4992864"/>
              <a:gd name="connsiteY27" fmla="*/ 1235075 h 6858000"/>
              <a:gd name="connsiteX28" fmla="*/ 4815064 w 4992864"/>
              <a:gd name="connsiteY28" fmla="*/ 1295400 h 6858000"/>
              <a:gd name="connsiteX29" fmla="*/ 4813476 w 4992864"/>
              <a:gd name="connsiteY29" fmla="*/ 1363662 h 6858000"/>
              <a:gd name="connsiteX30" fmla="*/ 4815064 w 4992864"/>
              <a:gd name="connsiteY30" fmla="*/ 1431925 h 6858000"/>
              <a:gd name="connsiteX31" fmla="*/ 4824589 w 4992864"/>
              <a:gd name="connsiteY31" fmla="*/ 1492250 h 6858000"/>
              <a:gd name="connsiteX32" fmla="*/ 4834114 w 4992864"/>
              <a:gd name="connsiteY32" fmla="*/ 1544637 h 6858000"/>
              <a:gd name="connsiteX33" fmla="*/ 4848401 w 4992864"/>
              <a:gd name="connsiteY33" fmla="*/ 1589087 h 6858000"/>
              <a:gd name="connsiteX34" fmla="*/ 4865864 w 4992864"/>
              <a:gd name="connsiteY34" fmla="*/ 1631950 h 6858000"/>
              <a:gd name="connsiteX35" fmla="*/ 4883326 w 4992864"/>
              <a:gd name="connsiteY35" fmla="*/ 1671637 h 6858000"/>
              <a:gd name="connsiteX36" fmla="*/ 4902376 w 4992864"/>
              <a:gd name="connsiteY36" fmla="*/ 1708150 h 6858000"/>
              <a:gd name="connsiteX37" fmla="*/ 4921426 w 4992864"/>
              <a:gd name="connsiteY37" fmla="*/ 1743075 h 6858000"/>
              <a:gd name="connsiteX38" fmla="*/ 4940476 w 4992864"/>
              <a:gd name="connsiteY38" fmla="*/ 1782762 h 6858000"/>
              <a:gd name="connsiteX39" fmla="*/ 4956351 w 4992864"/>
              <a:gd name="connsiteY39" fmla="*/ 1824037 h 6858000"/>
              <a:gd name="connsiteX40" fmla="*/ 4970639 w 4992864"/>
              <a:gd name="connsiteY40" fmla="*/ 1870075 h 6858000"/>
              <a:gd name="connsiteX41" fmla="*/ 4981751 w 4992864"/>
              <a:gd name="connsiteY41" fmla="*/ 1922462 h 6858000"/>
              <a:gd name="connsiteX42" fmla="*/ 4989689 w 4992864"/>
              <a:gd name="connsiteY42" fmla="*/ 1982787 h 6858000"/>
              <a:gd name="connsiteX43" fmla="*/ 4992864 w 4992864"/>
              <a:gd name="connsiteY43" fmla="*/ 2051050 h 6858000"/>
              <a:gd name="connsiteX44" fmla="*/ 4989689 w 4992864"/>
              <a:gd name="connsiteY44" fmla="*/ 2119312 h 6858000"/>
              <a:gd name="connsiteX45" fmla="*/ 4981751 w 4992864"/>
              <a:gd name="connsiteY45" fmla="*/ 2179637 h 6858000"/>
              <a:gd name="connsiteX46" fmla="*/ 4970639 w 4992864"/>
              <a:gd name="connsiteY46" fmla="*/ 2232025 h 6858000"/>
              <a:gd name="connsiteX47" fmla="*/ 4956351 w 4992864"/>
              <a:gd name="connsiteY47" fmla="*/ 2278062 h 6858000"/>
              <a:gd name="connsiteX48" fmla="*/ 4940476 w 4992864"/>
              <a:gd name="connsiteY48" fmla="*/ 2319337 h 6858000"/>
              <a:gd name="connsiteX49" fmla="*/ 4921426 w 4992864"/>
              <a:gd name="connsiteY49" fmla="*/ 2359025 h 6858000"/>
              <a:gd name="connsiteX50" fmla="*/ 4902376 w 4992864"/>
              <a:gd name="connsiteY50" fmla="*/ 2395537 h 6858000"/>
              <a:gd name="connsiteX51" fmla="*/ 4883326 w 4992864"/>
              <a:gd name="connsiteY51" fmla="*/ 2433637 h 6858000"/>
              <a:gd name="connsiteX52" fmla="*/ 4865864 w 4992864"/>
              <a:gd name="connsiteY52" fmla="*/ 2471737 h 6858000"/>
              <a:gd name="connsiteX53" fmla="*/ 4848401 w 4992864"/>
              <a:gd name="connsiteY53" fmla="*/ 2513012 h 6858000"/>
              <a:gd name="connsiteX54" fmla="*/ 4834114 w 4992864"/>
              <a:gd name="connsiteY54" fmla="*/ 2560637 h 6858000"/>
              <a:gd name="connsiteX55" fmla="*/ 4824589 w 4992864"/>
              <a:gd name="connsiteY55" fmla="*/ 2613025 h 6858000"/>
              <a:gd name="connsiteX56" fmla="*/ 4815064 w 4992864"/>
              <a:gd name="connsiteY56" fmla="*/ 2671762 h 6858000"/>
              <a:gd name="connsiteX57" fmla="*/ 4813476 w 4992864"/>
              <a:gd name="connsiteY57" fmla="*/ 2741612 h 6858000"/>
              <a:gd name="connsiteX58" fmla="*/ 4815064 w 4992864"/>
              <a:gd name="connsiteY58" fmla="*/ 2809875 h 6858000"/>
              <a:gd name="connsiteX59" fmla="*/ 4824589 w 4992864"/>
              <a:gd name="connsiteY59" fmla="*/ 2868612 h 6858000"/>
              <a:gd name="connsiteX60" fmla="*/ 4834114 w 4992864"/>
              <a:gd name="connsiteY60" fmla="*/ 2922587 h 6858000"/>
              <a:gd name="connsiteX61" fmla="*/ 4848401 w 4992864"/>
              <a:gd name="connsiteY61" fmla="*/ 2967037 h 6858000"/>
              <a:gd name="connsiteX62" fmla="*/ 4865864 w 4992864"/>
              <a:gd name="connsiteY62" fmla="*/ 3009900 h 6858000"/>
              <a:gd name="connsiteX63" fmla="*/ 4883326 w 4992864"/>
              <a:gd name="connsiteY63" fmla="*/ 3046412 h 6858000"/>
              <a:gd name="connsiteX64" fmla="*/ 4902376 w 4992864"/>
              <a:gd name="connsiteY64" fmla="*/ 3084512 h 6858000"/>
              <a:gd name="connsiteX65" fmla="*/ 4921426 w 4992864"/>
              <a:gd name="connsiteY65" fmla="*/ 3121025 h 6858000"/>
              <a:gd name="connsiteX66" fmla="*/ 4940476 w 4992864"/>
              <a:gd name="connsiteY66" fmla="*/ 3160712 h 6858000"/>
              <a:gd name="connsiteX67" fmla="*/ 4956351 w 4992864"/>
              <a:gd name="connsiteY67" fmla="*/ 3201987 h 6858000"/>
              <a:gd name="connsiteX68" fmla="*/ 4970639 w 4992864"/>
              <a:gd name="connsiteY68" fmla="*/ 3248025 h 6858000"/>
              <a:gd name="connsiteX69" fmla="*/ 4981751 w 4992864"/>
              <a:gd name="connsiteY69" fmla="*/ 3300412 h 6858000"/>
              <a:gd name="connsiteX70" fmla="*/ 4989689 w 4992864"/>
              <a:gd name="connsiteY70" fmla="*/ 3360737 h 6858000"/>
              <a:gd name="connsiteX71" fmla="*/ 4992864 w 4992864"/>
              <a:gd name="connsiteY71" fmla="*/ 3427412 h 6858000"/>
              <a:gd name="connsiteX72" fmla="*/ 4989689 w 4992864"/>
              <a:gd name="connsiteY72" fmla="*/ 3497262 h 6858000"/>
              <a:gd name="connsiteX73" fmla="*/ 4981751 w 4992864"/>
              <a:gd name="connsiteY73" fmla="*/ 3557587 h 6858000"/>
              <a:gd name="connsiteX74" fmla="*/ 4970639 w 4992864"/>
              <a:gd name="connsiteY74" fmla="*/ 3609975 h 6858000"/>
              <a:gd name="connsiteX75" fmla="*/ 4956351 w 4992864"/>
              <a:gd name="connsiteY75" fmla="*/ 3656012 h 6858000"/>
              <a:gd name="connsiteX76" fmla="*/ 4940476 w 4992864"/>
              <a:gd name="connsiteY76" fmla="*/ 3697287 h 6858000"/>
              <a:gd name="connsiteX77" fmla="*/ 4921426 w 4992864"/>
              <a:gd name="connsiteY77" fmla="*/ 3736975 h 6858000"/>
              <a:gd name="connsiteX78" fmla="*/ 4883326 w 4992864"/>
              <a:gd name="connsiteY78" fmla="*/ 3811587 h 6858000"/>
              <a:gd name="connsiteX79" fmla="*/ 4865864 w 4992864"/>
              <a:gd name="connsiteY79" fmla="*/ 3848100 h 6858000"/>
              <a:gd name="connsiteX80" fmla="*/ 4848401 w 4992864"/>
              <a:gd name="connsiteY80" fmla="*/ 3890962 h 6858000"/>
              <a:gd name="connsiteX81" fmla="*/ 4834114 w 4992864"/>
              <a:gd name="connsiteY81" fmla="*/ 3935412 h 6858000"/>
              <a:gd name="connsiteX82" fmla="*/ 4824589 w 4992864"/>
              <a:gd name="connsiteY82" fmla="*/ 3987800 h 6858000"/>
              <a:gd name="connsiteX83" fmla="*/ 4815064 w 4992864"/>
              <a:gd name="connsiteY83" fmla="*/ 4048125 h 6858000"/>
              <a:gd name="connsiteX84" fmla="*/ 4813476 w 4992864"/>
              <a:gd name="connsiteY84" fmla="*/ 4116387 h 6858000"/>
              <a:gd name="connsiteX85" fmla="*/ 4815064 w 4992864"/>
              <a:gd name="connsiteY85" fmla="*/ 4186237 h 6858000"/>
              <a:gd name="connsiteX86" fmla="*/ 4824589 w 4992864"/>
              <a:gd name="connsiteY86" fmla="*/ 4244975 h 6858000"/>
              <a:gd name="connsiteX87" fmla="*/ 4834114 w 4992864"/>
              <a:gd name="connsiteY87" fmla="*/ 4297362 h 6858000"/>
              <a:gd name="connsiteX88" fmla="*/ 4848401 w 4992864"/>
              <a:gd name="connsiteY88" fmla="*/ 4343400 h 6858000"/>
              <a:gd name="connsiteX89" fmla="*/ 4865864 w 4992864"/>
              <a:gd name="connsiteY89" fmla="*/ 4386262 h 6858000"/>
              <a:gd name="connsiteX90" fmla="*/ 4883326 w 4992864"/>
              <a:gd name="connsiteY90" fmla="*/ 4424362 h 6858000"/>
              <a:gd name="connsiteX91" fmla="*/ 4921426 w 4992864"/>
              <a:gd name="connsiteY91" fmla="*/ 4498975 h 6858000"/>
              <a:gd name="connsiteX92" fmla="*/ 4940476 w 4992864"/>
              <a:gd name="connsiteY92" fmla="*/ 4537075 h 6858000"/>
              <a:gd name="connsiteX93" fmla="*/ 4956351 w 4992864"/>
              <a:gd name="connsiteY93" fmla="*/ 4579937 h 6858000"/>
              <a:gd name="connsiteX94" fmla="*/ 4970639 w 4992864"/>
              <a:gd name="connsiteY94" fmla="*/ 4625975 h 6858000"/>
              <a:gd name="connsiteX95" fmla="*/ 4981751 w 4992864"/>
              <a:gd name="connsiteY95" fmla="*/ 4678362 h 6858000"/>
              <a:gd name="connsiteX96" fmla="*/ 4989689 w 4992864"/>
              <a:gd name="connsiteY96" fmla="*/ 4738687 h 6858000"/>
              <a:gd name="connsiteX97" fmla="*/ 4992864 w 4992864"/>
              <a:gd name="connsiteY97" fmla="*/ 4806950 h 6858000"/>
              <a:gd name="connsiteX98" fmla="*/ 4989689 w 4992864"/>
              <a:gd name="connsiteY98" fmla="*/ 4875212 h 6858000"/>
              <a:gd name="connsiteX99" fmla="*/ 4981751 w 4992864"/>
              <a:gd name="connsiteY99" fmla="*/ 4935537 h 6858000"/>
              <a:gd name="connsiteX100" fmla="*/ 4970639 w 4992864"/>
              <a:gd name="connsiteY100" fmla="*/ 4987925 h 6858000"/>
              <a:gd name="connsiteX101" fmla="*/ 4956351 w 4992864"/>
              <a:gd name="connsiteY101" fmla="*/ 5033962 h 6858000"/>
              <a:gd name="connsiteX102" fmla="*/ 4940476 w 4992864"/>
              <a:gd name="connsiteY102" fmla="*/ 5075237 h 6858000"/>
              <a:gd name="connsiteX103" fmla="*/ 4921426 w 4992864"/>
              <a:gd name="connsiteY103" fmla="*/ 5114925 h 6858000"/>
              <a:gd name="connsiteX104" fmla="*/ 4902376 w 4992864"/>
              <a:gd name="connsiteY104" fmla="*/ 5149850 h 6858000"/>
              <a:gd name="connsiteX105" fmla="*/ 4883326 w 4992864"/>
              <a:gd name="connsiteY105" fmla="*/ 5186362 h 6858000"/>
              <a:gd name="connsiteX106" fmla="*/ 4865864 w 4992864"/>
              <a:gd name="connsiteY106" fmla="*/ 5226050 h 6858000"/>
              <a:gd name="connsiteX107" fmla="*/ 4848401 w 4992864"/>
              <a:gd name="connsiteY107" fmla="*/ 5268912 h 6858000"/>
              <a:gd name="connsiteX108" fmla="*/ 4834114 w 4992864"/>
              <a:gd name="connsiteY108" fmla="*/ 5313362 h 6858000"/>
              <a:gd name="connsiteX109" fmla="*/ 4824589 w 4992864"/>
              <a:gd name="connsiteY109" fmla="*/ 5365750 h 6858000"/>
              <a:gd name="connsiteX110" fmla="*/ 4815064 w 4992864"/>
              <a:gd name="connsiteY110" fmla="*/ 5426075 h 6858000"/>
              <a:gd name="connsiteX111" fmla="*/ 4813476 w 4992864"/>
              <a:gd name="connsiteY111" fmla="*/ 5494337 h 6858000"/>
              <a:gd name="connsiteX112" fmla="*/ 4815064 w 4992864"/>
              <a:gd name="connsiteY112" fmla="*/ 5562600 h 6858000"/>
              <a:gd name="connsiteX113" fmla="*/ 4824589 w 4992864"/>
              <a:gd name="connsiteY113" fmla="*/ 5622925 h 6858000"/>
              <a:gd name="connsiteX114" fmla="*/ 4834114 w 4992864"/>
              <a:gd name="connsiteY114" fmla="*/ 5675312 h 6858000"/>
              <a:gd name="connsiteX115" fmla="*/ 4848401 w 4992864"/>
              <a:gd name="connsiteY115" fmla="*/ 5721350 h 6858000"/>
              <a:gd name="connsiteX116" fmla="*/ 4865864 w 4992864"/>
              <a:gd name="connsiteY116" fmla="*/ 5762625 h 6858000"/>
              <a:gd name="connsiteX117" fmla="*/ 4883326 w 4992864"/>
              <a:gd name="connsiteY117" fmla="*/ 5802312 h 6858000"/>
              <a:gd name="connsiteX118" fmla="*/ 4902376 w 4992864"/>
              <a:gd name="connsiteY118" fmla="*/ 5840412 h 6858000"/>
              <a:gd name="connsiteX119" fmla="*/ 4921426 w 4992864"/>
              <a:gd name="connsiteY119" fmla="*/ 5876925 h 6858000"/>
              <a:gd name="connsiteX120" fmla="*/ 4940476 w 4992864"/>
              <a:gd name="connsiteY120" fmla="*/ 5915025 h 6858000"/>
              <a:gd name="connsiteX121" fmla="*/ 4956351 w 4992864"/>
              <a:gd name="connsiteY121" fmla="*/ 5956300 h 6858000"/>
              <a:gd name="connsiteX122" fmla="*/ 4970639 w 4992864"/>
              <a:gd name="connsiteY122" fmla="*/ 6003925 h 6858000"/>
              <a:gd name="connsiteX123" fmla="*/ 4981751 w 4992864"/>
              <a:gd name="connsiteY123" fmla="*/ 6056312 h 6858000"/>
              <a:gd name="connsiteX124" fmla="*/ 4989689 w 4992864"/>
              <a:gd name="connsiteY124" fmla="*/ 6113462 h 6858000"/>
              <a:gd name="connsiteX125" fmla="*/ 4992864 w 4992864"/>
              <a:gd name="connsiteY125" fmla="*/ 6183312 h 6858000"/>
              <a:gd name="connsiteX126" fmla="*/ 4989689 w 4992864"/>
              <a:gd name="connsiteY126" fmla="*/ 6251575 h 6858000"/>
              <a:gd name="connsiteX127" fmla="*/ 4981751 w 4992864"/>
              <a:gd name="connsiteY127" fmla="*/ 6311900 h 6858000"/>
              <a:gd name="connsiteX128" fmla="*/ 4970639 w 4992864"/>
              <a:gd name="connsiteY128" fmla="*/ 6361112 h 6858000"/>
              <a:gd name="connsiteX129" fmla="*/ 4956351 w 4992864"/>
              <a:gd name="connsiteY129" fmla="*/ 6407150 h 6858000"/>
              <a:gd name="connsiteX130" fmla="*/ 4940476 w 4992864"/>
              <a:gd name="connsiteY130" fmla="*/ 6448425 h 6858000"/>
              <a:gd name="connsiteX131" fmla="*/ 4923014 w 4992864"/>
              <a:gd name="connsiteY131" fmla="*/ 6488112 h 6858000"/>
              <a:gd name="connsiteX132" fmla="*/ 4905551 w 4992864"/>
              <a:gd name="connsiteY132" fmla="*/ 6523037 h 6858000"/>
              <a:gd name="connsiteX133" fmla="*/ 4886501 w 4992864"/>
              <a:gd name="connsiteY133" fmla="*/ 6561137 h 6858000"/>
              <a:gd name="connsiteX134" fmla="*/ 4867451 w 4992864"/>
              <a:gd name="connsiteY134" fmla="*/ 6597650 h 6858000"/>
              <a:gd name="connsiteX135" fmla="*/ 4851576 w 4992864"/>
              <a:gd name="connsiteY135" fmla="*/ 6640512 h 6858000"/>
              <a:gd name="connsiteX136" fmla="*/ 4835701 w 4992864"/>
              <a:gd name="connsiteY136" fmla="*/ 6683375 h 6858000"/>
              <a:gd name="connsiteX137" fmla="*/ 4826176 w 4992864"/>
              <a:gd name="connsiteY137" fmla="*/ 6735762 h 6858000"/>
              <a:gd name="connsiteX138" fmla="*/ 4818239 w 4992864"/>
              <a:gd name="connsiteY138" fmla="*/ 6791325 h 6858000"/>
              <a:gd name="connsiteX139" fmla="*/ 4813476 w 4992864"/>
              <a:gd name="connsiteY139" fmla="*/ 6858000 h 6858000"/>
              <a:gd name="connsiteX140" fmla="*/ 0 w 4992864"/>
              <a:gd name="connsiteY14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Lst>
            <a:rect l="l" t="t" r="r" b="b"/>
            <a:pathLst>
              <a:path w="4992864" h="6858000">
                <a:moveTo>
                  <a:pt x="0" y="0"/>
                </a:moveTo>
                <a:lnTo>
                  <a:pt x="4813476" y="0"/>
                </a:lnTo>
                <a:lnTo>
                  <a:pt x="4818239" y="66675"/>
                </a:lnTo>
                <a:lnTo>
                  <a:pt x="4826176" y="122237"/>
                </a:lnTo>
                <a:lnTo>
                  <a:pt x="4835701" y="174625"/>
                </a:lnTo>
                <a:lnTo>
                  <a:pt x="4851576" y="217487"/>
                </a:lnTo>
                <a:lnTo>
                  <a:pt x="4867451" y="260350"/>
                </a:lnTo>
                <a:lnTo>
                  <a:pt x="4886501" y="296862"/>
                </a:lnTo>
                <a:lnTo>
                  <a:pt x="4905551" y="334962"/>
                </a:lnTo>
                <a:lnTo>
                  <a:pt x="4923014" y="369887"/>
                </a:lnTo>
                <a:lnTo>
                  <a:pt x="4940476" y="409575"/>
                </a:lnTo>
                <a:lnTo>
                  <a:pt x="4956351" y="450850"/>
                </a:lnTo>
                <a:lnTo>
                  <a:pt x="4970639" y="496887"/>
                </a:lnTo>
                <a:lnTo>
                  <a:pt x="4981751" y="546100"/>
                </a:lnTo>
                <a:lnTo>
                  <a:pt x="4989689" y="606425"/>
                </a:lnTo>
                <a:lnTo>
                  <a:pt x="4992864" y="673100"/>
                </a:lnTo>
                <a:lnTo>
                  <a:pt x="4989689" y="744537"/>
                </a:lnTo>
                <a:lnTo>
                  <a:pt x="4981751" y="801687"/>
                </a:lnTo>
                <a:lnTo>
                  <a:pt x="4970639" y="854075"/>
                </a:lnTo>
                <a:lnTo>
                  <a:pt x="4956351" y="901700"/>
                </a:lnTo>
                <a:lnTo>
                  <a:pt x="4940476" y="942975"/>
                </a:lnTo>
                <a:lnTo>
                  <a:pt x="4921426" y="981075"/>
                </a:lnTo>
                <a:lnTo>
                  <a:pt x="4902376" y="1017587"/>
                </a:lnTo>
                <a:lnTo>
                  <a:pt x="4883326" y="1055687"/>
                </a:lnTo>
                <a:lnTo>
                  <a:pt x="4865864" y="1095375"/>
                </a:lnTo>
                <a:lnTo>
                  <a:pt x="4848401" y="1136650"/>
                </a:lnTo>
                <a:lnTo>
                  <a:pt x="4834114" y="1182687"/>
                </a:lnTo>
                <a:lnTo>
                  <a:pt x="4824589" y="1235075"/>
                </a:lnTo>
                <a:lnTo>
                  <a:pt x="4815064" y="1295400"/>
                </a:lnTo>
                <a:lnTo>
                  <a:pt x="4813476" y="1363662"/>
                </a:lnTo>
                <a:lnTo>
                  <a:pt x="4815064" y="1431925"/>
                </a:lnTo>
                <a:lnTo>
                  <a:pt x="4824589" y="1492250"/>
                </a:lnTo>
                <a:lnTo>
                  <a:pt x="4834114" y="1544637"/>
                </a:lnTo>
                <a:lnTo>
                  <a:pt x="4848401" y="1589087"/>
                </a:lnTo>
                <a:lnTo>
                  <a:pt x="4865864" y="1631950"/>
                </a:lnTo>
                <a:lnTo>
                  <a:pt x="4883326" y="1671637"/>
                </a:lnTo>
                <a:lnTo>
                  <a:pt x="4902376" y="1708150"/>
                </a:lnTo>
                <a:lnTo>
                  <a:pt x="4921426" y="1743075"/>
                </a:lnTo>
                <a:lnTo>
                  <a:pt x="4940476" y="1782762"/>
                </a:lnTo>
                <a:lnTo>
                  <a:pt x="4956351" y="1824037"/>
                </a:lnTo>
                <a:lnTo>
                  <a:pt x="4970639" y="1870075"/>
                </a:lnTo>
                <a:lnTo>
                  <a:pt x="4981751" y="1922462"/>
                </a:lnTo>
                <a:lnTo>
                  <a:pt x="4989689" y="1982787"/>
                </a:lnTo>
                <a:lnTo>
                  <a:pt x="4992864" y="2051050"/>
                </a:lnTo>
                <a:lnTo>
                  <a:pt x="4989689" y="2119312"/>
                </a:lnTo>
                <a:lnTo>
                  <a:pt x="4981751" y="2179637"/>
                </a:lnTo>
                <a:lnTo>
                  <a:pt x="4970639" y="2232025"/>
                </a:lnTo>
                <a:lnTo>
                  <a:pt x="4956351" y="2278062"/>
                </a:lnTo>
                <a:lnTo>
                  <a:pt x="4940476" y="2319337"/>
                </a:lnTo>
                <a:lnTo>
                  <a:pt x="4921426" y="2359025"/>
                </a:lnTo>
                <a:lnTo>
                  <a:pt x="4902376" y="2395537"/>
                </a:lnTo>
                <a:lnTo>
                  <a:pt x="4883326" y="2433637"/>
                </a:lnTo>
                <a:lnTo>
                  <a:pt x="4865864" y="2471737"/>
                </a:lnTo>
                <a:lnTo>
                  <a:pt x="4848401" y="2513012"/>
                </a:lnTo>
                <a:lnTo>
                  <a:pt x="4834114" y="2560637"/>
                </a:lnTo>
                <a:lnTo>
                  <a:pt x="4824589" y="2613025"/>
                </a:lnTo>
                <a:lnTo>
                  <a:pt x="4815064" y="2671762"/>
                </a:lnTo>
                <a:lnTo>
                  <a:pt x="4813476" y="2741612"/>
                </a:lnTo>
                <a:lnTo>
                  <a:pt x="4815064" y="2809875"/>
                </a:lnTo>
                <a:lnTo>
                  <a:pt x="4824589" y="2868612"/>
                </a:lnTo>
                <a:lnTo>
                  <a:pt x="4834114" y="2922587"/>
                </a:lnTo>
                <a:lnTo>
                  <a:pt x="4848401" y="2967037"/>
                </a:lnTo>
                <a:lnTo>
                  <a:pt x="4865864" y="3009900"/>
                </a:lnTo>
                <a:lnTo>
                  <a:pt x="4883326" y="3046412"/>
                </a:lnTo>
                <a:lnTo>
                  <a:pt x="4902376" y="3084512"/>
                </a:lnTo>
                <a:lnTo>
                  <a:pt x="4921426" y="3121025"/>
                </a:lnTo>
                <a:lnTo>
                  <a:pt x="4940476" y="3160712"/>
                </a:lnTo>
                <a:lnTo>
                  <a:pt x="4956351" y="3201987"/>
                </a:lnTo>
                <a:lnTo>
                  <a:pt x="4970639" y="3248025"/>
                </a:lnTo>
                <a:lnTo>
                  <a:pt x="4981751" y="3300412"/>
                </a:lnTo>
                <a:lnTo>
                  <a:pt x="4989689" y="3360737"/>
                </a:lnTo>
                <a:lnTo>
                  <a:pt x="4992864" y="3427412"/>
                </a:lnTo>
                <a:lnTo>
                  <a:pt x="4989689" y="3497262"/>
                </a:lnTo>
                <a:lnTo>
                  <a:pt x="4981751" y="3557587"/>
                </a:lnTo>
                <a:lnTo>
                  <a:pt x="4970639" y="3609975"/>
                </a:lnTo>
                <a:lnTo>
                  <a:pt x="4956351" y="3656012"/>
                </a:lnTo>
                <a:lnTo>
                  <a:pt x="4940476" y="3697287"/>
                </a:lnTo>
                <a:lnTo>
                  <a:pt x="4921426" y="3736975"/>
                </a:lnTo>
                <a:lnTo>
                  <a:pt x="4883326" y="3811587"/>
                </a:lnTo>
                <a:lnTo>
                  <a:pt x="4865864" y="3848100"/>
                </a:lnTo>
                <a:lnTo>
                  <a:pt x="4848401" y="3890962"/>
                </a:lnTo>
                <a:lnTo>
                  <a:pt x="4834114" y="3935412"/>
                </a:lnTo>
                <a:lnTo>
                  <a:pt x="4824589" y="3987800"/>
                </a:lnTo>
                <a:lnTo>
                  <a:pt x="4815064" y="4048125"/>
                </a:lnTo>
                <a:lnTo>
                  <a:pt x="4813476" y="4116387"/>
                </a:lnTo>
                <a:lnTo>
                  <a:pt x="4815064" y="4186237"/>
                </a:lnTo>
                <a:lnTo>
                  <a:pt x="4824589" y="4244975"/>
                </a:lnTo>
                <a:lnTo>
                  <a:pt x="4834114" y="4297362"/>
                </a:lnTo>
                <a:lnTo>
                  <a:pt x="4848401" y="4343400"/>
                </a:lnTo>
                <a:lnTo>
                  <a:pt x="4865864" y="4386262"/>
                </a:lnTo>
                <a:lnTo>
                  <a:pt x="4883326" y="4424362"/>
                </a:lnTo>
                <a:lnTo>
                  <a:pt x="4921426" y="4498975"/>
                </a:lnTo>
                <a:lnTo>
                  <a:pt x="4940476" y="4537075"/>
                </a:lnTo>
                <a:lnTo>
                  <a:pt x="4956351" y="4579937"/>
                </a:lnTo>
                <a:lnTo>
                  <a:pt x="4970639" y="4625975"/>
                </a:lnTo>
                <a:lnTo>
                  <a:pt x="4981751" y="4678362"/>
                </a:lnTo>
                <a:lnTo>
                  <a:pt x="4989689" y="4738687"/>
                </a:lnTo>
                <a:lnTo>
                  <a:pt x="4992864" y="4806950"/>
                </a:lnTo>
                <a:lnTo>
                  <a:pt x="4989689" y="4875212"/>
                </a:lnTo>
                <a:lnTo>
                  <a:pt x="4981751" y="4935537"/>
                </a:lnTo>
                <a:lnTo>
                  <a:pt x="4970639" y="4987925"/>
                </a:lnTo>
                <a:lnTo>
                  <a:pt x="4956351" y="5033962"/>
                </a:lnTo>
                <a:lnTo>
                  <a:pt x="4940476" y="5075237"/>
                </a:lnTo>
                <a:lnTo>
                  <a:pt x="4921426" y="5114925"/>
                </a:lnTo>
                <a:lnTo>
                  <a:pt x="4902376" y="5149850"/>
                </a:lnTo>
                <a:lnTo>
                  <a:pt x="4883326" y="5186362"/>
                </a:lnTo>
                <a:lnTo>
                  <a:pt x="4865864" y="5226050"/>
                </a:lnTo>
                <a:lnTo>
                  <a:pt x="4848401" y="5268912"/>
                </a:lnTo>
                <a:lnTo>
                  <a:pt x="4834114" y="5313362"/>
                </a:lnTo>
                <a:lnTo>
                  <a:pt x="4824589" y="5365750"/>
                </a:lnTo>
                <a:lnTo>
                  <a:pt x="4815064" y="5426075"/>
                </a:lnTo>
                <a:lnTo>
                  <a:pt x="4813476" y="5494337"/>
                </a:lnTo>
                <a:lnTo>
                  <a:pt x="4815064" y="5562600"/>
                </a:lnTo>
                <a:lnTo>
                  <a:pt x="4824589" y="5622925"/>
                </a:lnTo>
                <a:lnTo>
                  <a:pt x="4834114" y="5675312"/>
                </a:lnTo>
                <a:lnTo>
                  <a:pt x="4848401" y="5721350"/>
                </a:lnTo>
                <a:lnTo>
                  <a:pt x="4865864" y="5762625"/>
                </a:lnTo>
                <a:lnTo>
                  <a:pt x="4883326" y="5802312"/>
                </a:lnTo>
                <a:lnTo>
                  <a:pt x="4902376" y="5840412"/>
                </a:lnTo>
                <a:lnTo>
                  <a:pt x="4921426" y="5876925"/>
                </a:lnTo>
                <a:lnTo>
                  <a:pt x="4940476" y="5915025"/>
                </a:lnTo>
                <a:lnTo>
                  <a:pt x="4956351" y="5956300"/>
                </a:lnTo>
                <a:lnTo>
                  <a:pt x="4970639" y="6003925"/>
                </a:lnTo>
                <a:lnTo>
                  <a:pt x="4981751" y="6056312"/>
                </a:lnTo>
                <a:lnTo>
                  <a:pt x="4989689" y="6113462"/>
                </a:lnTo>
                <a:lnTo>
                  <a:pt x="4992864" y="6183312"/>
                </a:lnTo>
                <a:lnTo>
                  <a:pt x="4989689" y="6251575"/>
                </a:lnTo>
                <a:lnTo>
                  <a:pt x="4981751" y="6311900"/>
                </a:lnTo>
                <a:lnTo>
                  <a:pt x="4970639" y="6361112"/>
                </a:lnTo>
                <a:lnTo>
                  <a:pt x="4956351" y="6407150"/>
                </a:lnTo>
                <a:lnTo>
                  <a:pt x="4940476" y="6448425"/>
                </a:lnTo>
                <a:lnTo>
                  <a:pt x="4923014" y="6488112"/>
                </a:lnTo>
                <a:lnTo>
                  <a:pt x="4905551" y="6523037"/>
                </a:lnTo>
                <a:lnTo>
                  <a:pt x="4886501" y="6561137"/>
                </a:lnTo>
                <a:lnTo>
                  <a:pt x="4867451" y="6597650"/>
                </a:lnTo>
                <a:lnTo>
                  <a:pt x="4851576" y="6640512"/>
                </a:lnTo>
                <a:lnTo>
                  <a:pt x="4835701" y="6683375"/>
                </a:lnTo>
                <a:lnTo>
                  <a:pt x="4826176" y="6735762"/>
                </a:lnTo>
                <a:lnTo>
                  <a:pt x="4818239" y="6791325"/>
                </a:lnTo>
                <a:lnTo>
                  <a:pt x="4813476" y="6858000"/>
                </a:lnTo>
                <a:lnTo>
                  <a:pt x="0" y="6858000"/>
                </a:lnTo>
                <a:close/>
              </a:path>
            </a:pathLst>
          </a:custGeom>
          <a:solidFill>
            <a:schemeClr val="accent1"/>
          </a:solidFill>
          <a:ln w="0">
            <a:noFill/>
            <a:prstDash val="solid"/>
            <a:round/>
            <a:headEnd/>
            <a:tailEnd/>
          </a:ln>
        </p:spPr>
      </p:sp>
      <p:sp>
        <p:nvSpPr>
          <p:cNvPr id="2" name="Title 1">
            <a:extLst>
              <a:ext uri="{FF2B5EF4-FFF2-40B4-BE49-F238E27FC236}">
                <a16:creationId xmlns:a16="http://schemas.microsoft.com/office/drawing/2014/main" id="{6A4B616D-871D-4197-9D58-0CC4756A3EEB}"/>
              </a:ext>
            </a:extLst>
          </p:cNvPr>
          <p:cNvSpPr>
            <a:spLocks noGrp="1"/>
          </p:cNvSpPr>
          <p:nvPr>
            <p:ph type="title"/>
          </p:nvPr>
        </p:nvSpPr>
        <p:spPr>
          <a:xfrm>
            <a:off x="644854" y="643464"/>
            <a:ext cx="3437290" cy="4374850"/>
          </a:xfrm>
        </p:spPr>
        <p:txBody>
          <a:bodyPr vert="horz" lIns="91440" tIns="45720" rIns="91440" bIns="45720" rtlCol="0" anchor="ctr">
            <a:normAutofit/>
          </a:bodyPr>
          <a:lstStyle/>
          <a:p>
            <a:pPr algn="ctr"/>
            <a:r>
              <a:rPr lang="en-US" sz="4700" spc="800"/>
              <a:t>SKILLS AND ABILITIES</a:t>
            </a:r>
          </a:p>
        </p:txBody>
      </p:sp>
      <p:pic>
        <p:nvPicPr>
          <p:cNvPr id="4" name="Picture 3" descr="A screenshot of a cell phone&#10;&#10;Description automatically generated">
            <a:extLst>
              <a:ext uri="{FF2B5EF4-FFF2-40B4-BE49-F238E27FC236}">
                <a16:creationId xmlns:a16="http://schemas.microsoft.com/office/drawing/2014/main" id="{41F2E49C-1E71-463A-8791-243828A1B301}"/>
              </a:ext>
            </a:extLst>
          </p:cNvPr>
          <p:cNvPicPr>
            <a:picLocks noChangeAspect="1"/>
          </p:cNvPicPr>
          <p:nvPr/>
        </p:nvPicPr>
        <p:blipFill rotWithShape="1">
          <a:blip r:embed="rId2"/>
          <a:srcRect l="32463" t="16131" r="36977" b="39130"/>
          <a:stretch/>
        </p:blipFill>
        <p:spPr>
          <a:xfrm>
            <a:off x="5340297" y="1006379"/>
            <a:ext cx="6220332" cy="4849159"/>
          </a:xfrm>
          <a:prstGeom prst="rect">
            <a:avLst/>
          </a:prstGeom>
        </p:spPr>
      </p:pic>
      <p:sp>
        <p:nvSpPr>
          <p:cNvPr id="5" name="TextBox 4">
            <a:extLst>
              <a:ext uri="{FF2B5EF4-FFF2-40B4-BE49-F238E27FC236}">
                <a16:creationId xmlns:a16="http://schemas.microsoft.com/office/drawing/2014/main" id="{CB315B70-5EF5-4AFE-A74D-DA08463636D8}"/>
              </a:ext>
            </a:extLst>
          </p:cNvPr>
          <p:cNvSpPr txBox="1"/>
          <p:nvPr/>
        </p:nvSpPr>
        <p:spPr>
          <a:xfrm>
            <a:off x="9647583" y="6598702"/>
            <a:ext cx="3504253" cy="261610"/>
          </a:xfrm>
          <a:prstGeom prst="rect">
            <a:avLst/>
          </a:prstGeom>
          <a:noFill/>
        </p:spPr>
        <p:txBody>
          <a:bodyPr wrap="square" rtlCol="0">
            <a:spAutoFit/>
          </a:bodyPr>
          <a:lstStyle/>
          <a:p>
            <a:r>
              <a:rPr lang="en-GB" sz="1100" dirty="0"/>
              <a:t>Example retrieved from: AXIS Counselling </a:t>
            </a:r>
          </a:p>
        </p:txBody>
      </p:sp>
    </p:spTree>
    <p:extLst>
      <p:ext uri="{BB962C8B-B14F-4D97-AF65-F5344CB8AC3E}">
        <p14:creationId xmlns:p14="http://schemas.microsoft.com/office/powerpoint/2010/main" val="5809827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FFD7B0-4332-4D5E-AE2F-E56C258D53AB}"/>
              </a:ext>
            </a:extLst>
          </p:cNvPr>
          <p:cNvSpPr>
            <a:spLocks noGrp="1"/>
          </p:cNvSpPr>
          <p:nvPr>
            <p:ph type="title"/>
          </p:nvPr>
        </p:nvSpPr>
        <p:spPr>
          <a:xfrm>
            <a:off x="1251677" y="645105"/>
            <a:ext cx="4357499" cy="1320855"/>
          </a:xfrm>
        </p:spPr>
        <p:txBody>
          <a:bodyPr>
            <a:normAutofit/>
          </a:bodyPr>
          <a:lstStyle/>
          <a:p>
            <a:r>
              <a:rPr lang="en-GB" sz="4400"/>
              <a:t>Skills I have..</a:t>
            </a:r>
          </a:p>
        </p:txBody>
      </p:sp>
      <p:sp>
        <p:nvSpPr>
          <p:cNvPr id="3" name="Content Placeholder 2">
            <a:extLst>
              <a:ext uri="{FF2B5EF4-FFF2-40B4-BE49-F238E27FC236}">
                <a16:creationId xmlns:a16="http://schemas.microsoft.com/office/drawing/2014/main" id="{EDF4D93C-027C-45B3-99EA-3A444E863892}"/>
              </a:ext>
            </a:extLst>
          </p:cNvPr>
          <p:cNvSpPr>
            <a:spLocks noGrp="1"/>
          </p:cNvSpPr>
          <p:nvPr>
            <p:ph idx="1"/>
          </p:nvPr>
        </p:nvSpPr>
        <p:spPr>
          <a:xfrm>
            <a:off x="1251678" y="1565639"/>
            <a:ext cx="4363595" cy="5031104"/>
          </a:xfrm>
        </p:spPr>
        <p:txBody>
          <a:bodyPr>
            <a:normAutofit/>
          </a:bodyPr>
          <a:lstStyle/>
          <a:p>
            <a:r>
              <a:rPr lang="en-GB" sz="1900" dirty="0">
                <a:solidFill>
                  <a:srgbClr val="000000"/>
                </a:solidFill>
              </a:rPr>
              <a:t>Relevant experience (Work Experience)</a:t>
            </a:r>
          </a:p>
          <a:p>
            <a:pPr marL="0" indent="0">
              <a:buNone/>
            </a:pPr>
            <a:r>
              <a:rPr lang="en-GB" sz="1900" dirty="0">
                <a:solidFill>
                  <a:srgbClr val="000000"/>
                </a:solidFill>
              </a:rPr>
              <a:t>“A analysis showed that two thirds of establishments look for graduates with appropriate work experience, as it assists them to prepare” (UCAS, 2017).</a:t>
            </a:r>
          </a:p>
          <a:p>
            <a:r>
              <a:rPr lang="en-GB" sz="1900" dirty="0">
                <a:solidFill>
                  <a:srgbClr val="000000"/>
                </a:solidFill>
              </a:rPr>
              <a:t>Knowledge and understanding of the Job Description/Sexual Violence</a:t>
            </a:r>
          </a:p>
          <a:p>
            <a:r>
              <a:rPr lang="en-GB" sz="1900" dirty="0">
                <a:solidFill>
                  <a:srgbClr val="000000"/>
                </a:solidFill>
              </a:rPr>
              <a:t>Communication Skills </a:t>
            </a:r>
          </a:p>
          <a:p>
            <a:r>
              <a:rPr lang="en-GB" sz="1900" dirty="0">
                <a:solidFill>
                  <a:srgbClr val="000000"/>
                </a:solidFill>
              </a:rPr>
              <a:t>Teamworking Skills</a:t>
            </a:r>
          </a:p>
          <a:p>
            <a:r>
              <a:rPr lang="en-GB" sz="1900" dirty="0">
                <a:solidFill>
                  <a:srgbClr val="000000"/>
                </a:solidFill>
              </a:rPr>
              <a:t>IT Skills </a:t>
            </a:r>
          </a:p>
          <a:p>
            <a:r>
              <a:rPr lang="en-GB" sz="1900" dirty="0">
                <a:solidFill>
                  <a:srgbClr val="000000"/>
                </a:solidFill>
              </a:rPr>
              <a:t>People Skills.. “add value to the organisations” (Mehta, 2015)</a:t>
            </a:r>
          </a:p>
          <a:p>
            <a:endParaRPr lang="en-GB" sz="1900" dirty="0">
              <a:solidFill>
                <a:srgbClr val="000000"/>
              </a:solidFill>
            </a:endParaRPr>
          </a:p>
        </p:txBody>
      </p:sp>
      <p:pic>
        <p:nvPicPr>
          <p:cNvPr id="5" name="Picture 4" descr="A close up of a newspaper&#10;&#10;Description automatically generated">
            <a:extLst>
              <a:ext uri="{FF2B5EF4-FFF2-40B4-BE49-F238E27FC236}">
                <a16:creationId xmlns:a16="http://schemas.microsoft.com/office/drawing/2014/main" id="{248C3566-DE77-499C-9CC6-737211FF5783}"/>
              </a:ext>
            </a:extLst>
          </p:cNvPr>
          <p:cNvPicPr>
            <a:picLocks noChangeAspect="1"/>
          </p:cNvPicPr>
          <p:nvPr/>
        </p:nvPicPr>
        <p:blipFill>
          <a:blip r:embed="rId2"/>
          <a:stretch>
            <a:fillRect/>
          </a:stretch>
        </p:blipFill>
        <p:spPr>
          <a:xfrm>
            <a:off x="6098193" y="1285153"/>
            <a:ext cx="5176744" cy="4313953"/>
          </a:xfrm>
          <a:prstGeom prst="rect">
            <a:avLst/>
          </a:prstGeom>
        </p:spPr>
      </p:pic>
    </p:spTree>
    <p:extLst>
      <p:ext uri="{BB962C8B-B14F-4D97-AF65-F5344CB8AC3E}">
        <p14:creationId xmlns:p14="http://schemas.microsoft.com/office/powerpoint/2010/main" val="27152205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8B8A94-F13B-4BDF-BE55-227A182EAA44}"/>
              </a:ext>
            </a:extLst>
          </p:cNvPr>
          <p:cNvSpPr>
            <a:spLocks noGrp="1"/>
          </p:cNvSpPr>
          <p:nvPr>
            <p:ph type="title"/>
          </p:nvPr>
        </p:nvSpPr>
        <p:spPr/>
        <p:txBody>
          <a:bodyPr/>
          <a:lstStyle/>
          <a:p>
            <a:r>
              <a:rPr lang="en-GB" dirty="0"/>
              <a:t>Work experience</a:t>
            </a:r>
          </a:p>
        </p:txBody>
      </p:sp>
      <p:sp>
        <p:nvSpPr>
          <p:cNvPr id="3" name="Content Placeholder 2">
            <a:extLst>
              <a:ext uri="{FF2B5EF4-FFF2-40B4-BE49-F238E27FC236}">
                <a16:creationId xmlns:a16="http://schemas.microsoft.com/office/drawing/2014/main" id="{F87F1A3A-EE53-4BC5-9324-14E424EADAC3}"/>
              </a:ext>
            </a:extLst>
          </p:cNvPr>
          <p:cNvSpPr>
            <a:spLocks noGrp="1"/>
          </p:cNvSpPr>
          <p:nvPr>
            <p:ph idx="1"/>
          </p:nvPr>
        </p:nvSpPr>
        <p:spPr>
          <a:xfrm>
            <a:off x="1251678" y="1409699"/>
            <a:ext cx="10178322" cy="5065915"/>
          </a:xfrm>
        </p:spPr>
        <p:txBody>
          <a:bodyPr>
            <a:normAutofit/>
          </a:bodyPr>
          <a:lstStyle/>
          <a:p>
            <a:r>
              <a:rPr lang="en-GB" sz="2400" dirty="0"/>
              <a:t>Relevant Work Experience </a:t>
            </a:r>
          </a:p>
          <a:p>
            <a:endParaRPr lang="en-GB" sz="2400" dirty="0"/>
          </a:p>
          <a:p>
            <a:r>
              <a:rPr lang="en-GB" sz="2400" dirty="0"/>
              <a:t>Working alongside Victims of Sexual and Domestic Violence (Women’s Aid) and Vulnerable adults</a:t>
            </a:r>
          </a:p>
          <a:p>
            <a:endParaRPr lang="en-GB" sz="2400" dirty="0"/>
          </a:p>
          <a:p>
            <a:r>
              <a:rPr lang="en-GB" sz="2400" dirty="0"/>
              <a:t>Project (NO..SH! Project)</a:t>
            </a:r>
          </a:p>
          <a:p>
            <a:endParaRPr lang="en-GB" sz="2400" dirty="0"/>
          </a:p>
        </p:txBody>
      </p:sp>
    </p:spTree>
    <p:extLst>
      <p:ext uri="{BB962C8B-B14F-4D97-AF65-F5344CB8AC3E}">
        <p14:creationId xmlns:p14="http://schemas.microsoft.com/office/powerpoint/2010/main" val="2811234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Freeform 6">
            <a:extLst>
              <a:ext uri="{FF2B5EF4-FFF2-40B4-BE49-F238E27FC236}">
                <a16:creationId xmlns:a16="http://schemas.microsoft.com/office/drawing/2014/main" id="{126ADEF2-2BA7-419F-A580-9C6541A73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28" name="Rectangle 27">
            <a:extLst>
              <a:ext uri="{FF2B5EF4-FFF2-40B4-BE49-F238E27FC236}">
                <a16:creationId xmlns:a16="http://schemas.microsoft.com/office/drawing/2014/main" id="{2B146248-6675-4D3A-B34A-7363E28C91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30" name="Rectangle 29">
            <a:extLst>
              <a:ext uri="{FF2B5EF4-FFF2-40B4-BE49-F238E27FC236}">
                <a16:creationId xmlns:a16="http://schemas.microsoft.com/office/drawing/2014/main" id="{8E52EA45-4231-40F0-A5F9-509764441E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2" name="Freeform 22">
            <a:extLst>
              <a:ext uri="{FF2B5EF4-FFF2-40B4-BE49-F238E27FC236}">
                <a16:creationId xmlns:a16="http://schemas.microsoft.com/office/drawing/2014/main" id="{E26580E3-C3E7-4C81-9BC7-D725DBB743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1" y="0"/>
            <a:ext cx="4695443" cy="6858000"/>
          </a:xfrm>
          <a:custGeom>
            <a:avLst/>
            <a:gdLst>
              <a:gd name="connsiteX0" fmla="*/ 0 w 4992864"/>
              <a:gd name="connsiteY0" fmla="*/ 0 h 6858000"/>
              <a:gd name="connsiteX1" fmla="*/ 4813476 w 4992864"/>
              <a:gd name="connsiteY1" fmla="*/ 0 h 6858000"/>
              <a:gd name="connsiteX2" fmla="*/ 4818239 w 4992864"/>
              <a:gd name="connsiteY2" fmla="*/ 66675 h 6858000"/>
              <a:gd name="connsiteX3" fmla="*/ 4826176 w 4992864"/>
              <a:gd name="connsiteY3" fmla="*/ 122237 h 6858000"/>
              <a:gd name="connsiteX4" fmla="*/ 4835701 w 4992864"/>
              <a:gd name="connsiteY4" fmla="*/ 174625 h 6858000"/>
              <a:gd name="connsiteX5" fmla="*/ 4851576 w 4992864"/>
              <a:gd name="connsiteY5" fmla="*/ 217487 h 6858000"/>
              <a:gd name="connsiteX6" fmla="*/ 4867451 w 4992864"/>
              <a:gd name="connsiteY6" fmla="*/ 260350 h 6858000"/>
              <a:gd name="connsiteX7" fmla="*/ 4886501 w 4992864"/>
              <a:gd name="connsiteY7" fmla="*/ 296862 h 6858000"/>
              <a:gd name="connsiteX8" fmla="*/ 4905551 w 4992864"/>
              <a:gd name="connsiteY8" fmla="*/ 334962 h 6858000"/>
              <a:gd name="connsiteX9" fmla="*/ 4923014 w 4992864"/>
              <a:gd name="connsiteY9" fmla="*/ 369887 h 6858000"/>
              <a:gd name="connsiteX10" fmla="*/ 4940476 w 4992864"/>
              <a:gd name="connsiteY10" fmla="*/ 409575 h 6858000"/>
              <a:gd name="connsiteX11" fmla="*/ 4956351 w 4992864"/>
              <a:gd name="connsiteY11" fmla="*/ 450850 h 6858000"/>
              <a:gd name="connsiteX12" fmla="*/ 4970639 w 4992864"/>
              <a:gd name="connsiteY12" fmla="*/ 496887 h 6858000"/>
              <a:gd name="connsiteX13" fmla="*/ 4981751 w 4992864"/>
              <a:gd name="connsiteY13" fmla="*/ 546100 h 6858000"/>
              <a:gd name="connsiteX14" fmla="*/ 4989689 w 4992864"/>
              <a:gd name="connsiteY14" fmla="*/ 606425 h 6858000"/>
              <a:gd name="connsiteX15" fmla="*/ 4992864 w 4992864"/>
              <a:gd name="connsiteY15" fmla="*/ 673100 h 6858000"/>
              <a:gd name="connsiteX16" fmla="*/ 4989689 w 4992864"/>
              <a:gd name="connsiteY16" fmla="*/ 744537 h 6858000"/>
              <a:gd name="connsiteX17" fmla="*/ 4981751 w 4992864"/>
              <a:gd name="connsiteY17" fmla="*/ 801687 h 6858000"/>
              <a:gd name="connsiteX18" fmla="*/ 4970639 w 4992864"/>
              <a:gd name="connsiteY18" fmla="*/ 854075 h 6858000"/>
              <a:gd name="connsiteX19" fmla="*/ 4956351 w 4992864"/>
              <a:gd name="connsiteY19" fmla="*/ 901700 h 6858000"/>
              <a:gd name="connsiteX20" fmla="*/ 4940476 w 4992864"/>
              <a:gd name="connsiteY20" fmla="*/ 942975 h 6858000"/>
              <a:gd name="connsiteX21" fmla="*/ 4921426 w 4992864"/>
              <a:gd name="connsiteY21" fmla="*/ 981075 h 6858000"/>
              <a:gd name="connsiteX22" fmla="*/ 4902376 w 4992864"/>
              <a:gd name="connsiteY22" fmla="*/ 1017587 h 6858000"/>
              <a:gd name="connsiteX23" fmla="*/ 4883326 w 4992864"/>
              <a:gd name="connsiteY23" fmla="*/ 1055687 h 6858000"/>
              <a:gd name="connsiteX24" fmla="*/ 4865864 w 4992864"/>
              <a:gd name="connsiteY24" fmla="*/ 1095375 h 6858000"/>
              <a:gd name="connsiteX25" fmla="*/ 4848401 w 4992864"/>
              <a:gd name="connsiteY25" fmla="*/ 1136650 h 6858000"/>
              <a:gd name="connsiteX26" fmla="*/ 4834114 w 4992864"/>
              <a:gd name="connsiteY26" fmla="*/ 1182687 h 6858000"/>
              <a:gd name="connsiteX27" fmla="*/ 4824589 w 4992864"/>
              <a:gd name="connsiteY27" fmla="*/ 1235075 h 6858000"/>
              <a:gd name="connsiteX28" fmla="*/ 4815064 w 4992864"/>
              <a:gd name="connsiteY28" fmla="*/ 1295400 h 6858000"/>
              <a:gd name="connsiteX29" fmla="*/ 4813476 w 4992864"/>
              <a:gd name="connsiteY29" fmla="*/ 1363662 h 6858000"/>
              <a:gd name="connsiteX30" fmla="*/ 4815064 w 4992864"/>
              <a:gd name="connsiteY30" fmla="*/ 1431925 h 6858000"/>
              <a:gd name="connsiteX31" fmla="*/ 4824589 w 4992864"/>
              <a:gd name="connsiteY31" fmla="*/ 1492250 h 6858000"/>
              <a:gd name="connsiteX32" fmla="*/ 4834114 w 4992864"/>
              <a:gd name="connsiteY32" fmla="*/ 1544637 h 6858000"/>
              <a:gd name="connsiteX33" fmla="*/ 4848401 w 4992864"/>
              <a:gd name="connsiteY33" fmla="*/ 1589087 h 6858000"/>
              <a:gd name="connsiteX34" fmla="*/ 4865864 w 4992864"/>
              <a:gd name="connsiteY34" fmla="*/ 1631950 h 6858000"/>
              <a:gd name="connsiteX35" fmla="*/ 4883326 w 4992864"/>
              <a:gd name="connsiteY35" fmla="*/ 1671637 h 6858000"/>
              <a:gd name="connsiteX36" fmla="*/ 4902376 w 4992864"/>
              <a:gd name="connsiteY36" fmla="*/ 1708150 h 6858000"/>
              <a:gd name="connsiteX37" fmla="*/ 4921426 w 4992864"/>
              <a:gd name="connsiteY37" fmla="*/ 1743075 h 6858000"/>
              <a:gd name="connsiteX38" fmla="*/ 4940476 w 4992864"/>
              <a:gd name="connsiteY38" fmla="*/ 1782762 h 6858000"/>
              <a:gd name="connsiteX39" fmla="*/ 4956351 w 4992864"/>
              <a:gd name="connsiteY39" fmla="*/ 1824037 h 6858000"/>
              <a:gd name="connsiteX40" fmla="*/ 4970639 w 4992864"/>
              <a:gd name="connsiteY40" fmla="*/ 1870075 h 6858000"/>
              <a:gd name="connsiteX41" fmla="*/ 4981751 w 4992864"/>
              <a:gd name="connsiteY41" fmla="*/ 1922462 h 6858000"/>
              <a:gd name="connsiteX42" fmla="*/ 4989689 w 4992864"/>
              <a:gd name="connsiteY42" fmla="*/ 1982787 h 6858000"/>
              <a:gd name="connsiteX43" fmla="*/ 4992864 w 4992864"/>
              <a:gd name="connsiteY43" fmla="*/ 2051050 h 6858000"/>
              <a:gd name="connsiteX44" fmla="*/ 4989689 w 4992864"/>
              <a:gd name="connsiteY44" fmla="*/ 2119312 h 6858000"/>
              <a:gd name="connsiteX45" fmla="*/ 4981751 w 4992864"/>
              <a:gd name="connsiteY45" fmla="*/ 2179637 h 6858000"/>
              <a:gd name="connsiteX46" fmla="*/ 4970639 w 4992864"/>
              <a:gd name="connsiteY46" fmla="*/ 2232025 h 6858000"/>
              <a:gd name="connsiteX47" fmla="*/ 4956351 w 4992864"/>
              <a:gd name="connsiteY47" fmla="*/ 2278062 h 6858000"/>
              <a:gd name="connsiteX48" fmla="*/ 4940476 w 4992864"/>
              <a:gd name="connsiteY48" fmla="*/ 2319337 h 6858000"/>
              <a:gd name="connsiteX49" fmla="*/ 4921426 w 4992864"/>
              <a:gd name="connsiteY49" fmla="*/ 2359025 h 6858000"/>
              <a:gd name="connsiteX50" fmla="*/ 4902376 w 4992864"/>
              <a:gd name="connsiteY50" fmla="*/ 2395537 h 6858000"/>
              <a:gd name="connsiteX51" fmla="*/ 4883326 w 4992864"/>
              <a:gd name="connsiteY51" fmla="*/ 2433637 h 6858000"/>
              <a:gd name="connsiteX52" fmla="*/ 4865864 w 4992864"/>
              <a:gd name="connsiteY52" fmla="*/ 2471737 h 6858000"/>
              <a:gd name="connsiteX53" fmla="*/ 4848401 w 4992864"/>
              <a:gd name="connsiteY53" fmla="*/ 2513012 h 6858000"/>
              <a:gd name="connsiteX54" fmla="*/ 4834114 w 4992864"/>
              <a:gd name="connsiteY54" fmla="*/ 2560637 h 6858000"/>
              <a:gd name="connsiteX55" fmla="*/ 4824589 w 4992864"/>
              <a:gd name="connsiteY55" fmla="*/ 2613025 h 6858000"/>
              <a:gd name="connsiteX56" fmla="*/ 4815064 w 4992864"/>
              <a:gd name="connsiteY56" fmla="*/ 2671762 h 6858000"/>
              <a:gd name="connsiteX57" fmla="*/ 4813476 w 4992864"/>
              <a:gd name="connsiteY57" fmla="*/ 2741612 h 6858000"/>
              <a:gd name="connsiteX58" fmla="*/ 4815064 w 4992864"/>
              <a:gd name="connsiteY58" fmla="*/ 2809875 h 6858000"/>
              <a:gd name="connsiteX59" fmla="*/ 4824589 w 4992864"/>
              <a:gd name="connsiteY59" fmla="*/ 2868612 h 6858000"/>
              <a:gd name="connsiteX60" fmla="*/ 4834114 w 4992864"/>
              <a:gd name="connsiteY60" fmla="*/ 2922587 h 6858000"/>
              <a:gd name="connsiteX61" fmla="*/ 4848401 w 4992864"/>
              <a:gd name="connsiteY61" fmla="*/ 2967037 h 6858000"/>
              <a:gd name="connsiteX62" fmla="*/ 4865864 w 4992864"/>
              <a:gd name="connsiteY62" fmla="*/ 3009900 h 6858000"/>
              <a:gd name="connsiteX63" fmla="*/ 4883326 w 4992864"/>
              <a:gd name="connsiteY63" fmla="*/ 3046412 h 6858000"/>
              <a:gd name="connsiteX64" fmla="*/ 4902376 w 4992864"/>
              <a:gd name="connsiteY64" fmla="*/ 3084512 h 6858000"/>
              <a:gd name="connsiteX65" fmla="*/ 4921426 w 4992864"/>
              <a:gd name="connsiteY65" fmla="*/ 3121025 h 6858000"/>
              <a:gd name="connsiteX66" fmla="*/ 4940476 w 4992864"/>
              <a:gd name="connsiteY66" fmla="*/ 3160712 h 6858000"/>
              <a:gd name="connsiteX67" fmla="*/ 4956351 w 4992864"/>
              <a:gd name="connsiteY67" fmla="*/ 3201987 h 6858000"/>
              <a:gd name="connsiteX68" fmla="*/ 4970639 w 4992864"/>
              <a:gd name="connsiteY68" fmla="*/ 3248025 h 6858000"/>
              <a:gd name="connsiteX69" fmla="*/ 4981751 w 4992864"/>
              <a:gd name="connsiteY69" fmla="*/ 3300412 h 6858000"/>
              <a:gd name="connsiteX70" fmla="*/ 4989689 w 4992864"/>
              <a:gd name="connsiteY70" fmla="*/ 3360737 h 6858000"/>
              <a:gd name="connsiteX71" fmla="*/ 4992864 w 4992864"/>
              <a:gd name="connsiteY71" fmla="*/ 3427412 h 6858000"/>
              <a:gd name="connsiteX72" fmla="*/ 4989689 w 4992864"/>
              <a:gd name="connsiteY72" fmla="*/ 3497262 h 6858000"/>
              <a:gd name="connsiteX73" fmla="*/ 4981751 w 4992864"/>
              <a:gd name="connsiteY73" fmla="*/ 3557587 h 6858000"/>
              <a:gd name="connsiteX74" fmla="*/ 4970639 w 4992864"/>
              <a:gd name="connsiteY74" fmla="*/ 3609975 h 6858000"/>
              <a:gd name="connsiteX75" fmla="*/ 4956351 w 4992864"/>
              <a:gd name="connsiteY75" fmla="*/ 3656012 h 6858000"/>
              <a:gd name="connsiteX76" fmla="*/ 4940476 w 4992864"/>
              <a:gd name="connsiteY76" fmla="*/ 3697287 h 6858000"/>
              <a:gd name="connsiteX77" fmla="*/ 4921426 w 4992864"/>
              <a:gd name="connsiteY77" fmla="*/ 3736975 h 6858000"/>
              <a:gd name="connsiteX78" fmla="*/ 4883326 w 4992864"/>
              <a:gd name="connsiteY78" fmla="*/ 3811587 h 6858000"/>
              <a:gd name="connsiteX79" fmla="*/ 4865864 w 4992864"/>
              <a:gd name="connsiteY79" fmla="*/ 3848100 h 6858000"/>
              <a:gd name="connsiteX80" fmla="*/ 4848401 w 4992864"/>
              <a:gd name="connsiteY80" fmla="*/ 3890962 h 6858000"/>
              <a:gd name="connsiteX81" fmla="*/ 4834114 w 4992864"/>
              <a:gd name="connsiteY81" fmla="*/ 3935412 h 6858000"/>
              <a:gd name="connsiteX82" fmla="*/ 4824589 w 4992864"/>
              <a:gd name="connsiteY82" fmla="*/ 3987800 h 6858000"/>
              <a:gd name="connsiteX83" fmla="*/ 4815064 w 4992864"/>
              <a:gd name="connsiteY83" fmla="*/ 4048125 h 6858000"/>
              <a:gd name="connsiteX84" fmla="*/ 4813476 w 4992864"/>
              <a:gd name="connsiteY84" fmla="*/ 4116387 h 6858000"/>
              <a:gd name="connsiteX85" fmla="*/ 4815064 w 4992864"/>
              <a:gd name="connsiteY85" fmla="*/ 4186237 h 6858000"/>
              <a:gd name="connsiteX86" fmla="*/ 4824589 w 4992864"/>
              <a:gd name="connsiteY86" fmla="*/ 4244975 h 6858000"/>
              <a:gd name="connsiteX87" fmla="*/ 4834114 w 4992864"/>
              <a:gd name="connsiteY87" fmla="*/ 4297362 h 6858000"/>
              <a:gd name="connsiteX88" fmla="*/ 4848401 w 4992864"/>
              <a:gd name="connsiteY88" fmla="*/ 4343400 h 6858000"/>
              <a:gd name="connsiteX89" fmla="*/ 4865864 w 4992864"/>
              <a:gd name="connsiteY89" fmla="*/ 4386262 h 6858000"/>
              <a:gd name="connsiteX90" fmla="*/ 4883326 w 4992864"/>
              <a:gd name="connsiteY90" fmla="*/ 4424362 h 6858000"/>
              <a:gd name="connsiteX91" fmla="*/ 4921426 w 4992864"/>
              <a:gd name="connsiteY91" fmla="*/ 4498975 h 6858000"/>
              <a:gd name="connsiteX92" fmla="*/ 4940476 w 4992864"/>
              <a:gd name="connsiteY92" fmla="*/ 4537075 h 6858000"/>
              <a:gd name="connsiteX93" fmla="*/ 4956351 w 4992864"/>
              <a:gd name="connsiteY93" fmla="*/ 4579937 h 6858000"/>
              <a:gd name="connsiteX94" fmla="*/ 4970639 w 4992864"/>
              <a:gd name="connsiteY94" fmla="*/ 4625975 h 6858000"/>
              <a:gd name="connsiteX95" fmla="*/ 4981751 w 4992864"/>
              <a:gd name="connsiteY95" fmla="*/ 4678362 h 6858000"/>
              <a:gd name="connsiteX96" fmla="*/ 4989689 w 4992864"/>
              <a:gd name="connsiteY96" fmla="*/ 4738687 h 6858000"/>
              <a:gd name="connsiteX97" fmla="*/ 4992864 w 4992864"/>
              <a:gd name="connsiteY97" fmla="*/ 4806950 h 6858000"/>
              <a:gd name="connsiteX98" fmla="*/ 4989689 w 4992864"/>
              <a:gd name="connsiteY98" fmla="*/ 4875212 h 6858000"/>
              <a:gd name="connsiteX99" fmla="*/ 4981751 w 4992864"/>
              <a:gd name="connsiteY99" fmla="*/ 4935537 h 6858000"/>
              <a:gd name="connsiteX100" fmla="*/ 4970639 w 4992864"/>
              <a:gd name="connsiteY100" fmla="*/ 4987925 h 6858000"/>
              <a:gd name="connsiteX101" fmla="*/ 4956351 w 4992864"/>
              <a:gd name="connsiteY101" fmla="*/ 5033962 h 6858000"/>
              <a:gd name="connsiteX102" fmla="*/ 4940476 w 4992864"/>
              <a:gd name="connsiteY102" fmla="*/ 5075237 h 6858000"/>
              <a:gd name="connsiteX103" fmla="*/ 4921426 w 4992864"/>
              <a:gd name="connsiteY103" fmla="*/ 5114925 h 6858000"/>
              <a:gd name="connsiteX104" fmla="*/ 4902376 w 4992864"/>
              <a:gd name="connsiteY104" fmla="*/ 5149850 h 6858000"/>
              <a:gd name="connsiteX105" fmla="*/ 4883326 w 4992864"/>
              <a:gd name="connsiteY105" fmla="*/ 5186362 h 6858000"/>
              <a:gd name="connsiteX106" fmla="*/ 4865864 w 4992864"/>
              <a:gd name="connsiteY106" fmla="*/ 5226050 h 6858000"/>
              <a:gd name="connsiteX107" fmla="*/ 4848401 w 4992864"/>
              <a:gd name="connsiteY107" fmla="*/ 5268912 h 6858000"/>
              <a:gd name="connsiteX108" fmla="*/ 4834114 w 4992864"/>
              <a:gd name="connsiteY108" fmla="*/ 5313362 h 6858000"/>
              <a:gd name="connsiteX109" fmla="*/ 4824589 w 4992864"/>
              <a:gd name="connsiteY109" fmla="*/ 5365750 h 6858000"/>
              <a:gd name="connsiteX110" fmla="*/ 4815064 w 4992864"/>
              <a:gd name="connsiteY110" fmla="*/ 5426075 h 6858000"/>
              <a:gd name="connsiteX111" fmla="*/ 4813476 w 4992864"/>
              <a:gd name="connsiteY111" fmla="*/ 5494337 h 6858000"/>
              <a:gd name="connsiteX112" fmla="*/ 4815064 w 4992864"/>
              <a:gd name="connsiteY112" fmla="*/ 5562600 h 6858000"/>
              <a:gd name="connsiteX113" fmla="*/ 4824589 w 4992864"/>
              <a:gd name="connsiteY113" fmla="*/ 5622925 h 6858000"/>
              <a:gd name="connsiteX114" fmla="*/ 4834114 w 4992864"/>
              <a:gd name="connsiteY114" fmla="*/ 5675312 h 6858000"/>
              <a:gd name="connsiteX115" fmla="*/ 4848401 w 4992864"/>
              <a:gd name="connsiteY115" fmla="*/ 5721350 h 6858000"/>
              <a:gd name="connsiteX116" fmla="*/ 4865864 w 4992864"/>
              <a:gd name="connsiteY116" fmla="*/ 5762625 h 6858000"/>
              <a:gd name="connsiteX117" fmla="*/ 4883326 w 4992864"/>
              <a:gd name="connsiteY117" fmla="*/ 5802312 h 6858000"/>
              <a:gd name="connsiteX118" fmla="*/ 4902376 w 4992864"/>
              <a:gd name="connsiteY118" fmla="*/ 5840412 h 6858000"/>
              <a:gd name="connsiteX119" fmla="*/ 4921426 w 4992864"/>
              <a:gd name="connsiteY119" fmla="*/ 5876925 h 6858000"/>
              <a:gd name="connsiteX120" fmla="*/ 4940476 w 4992864"/>
              <a:gd name="connsiteY120" fmla="*/ 5915025 h 6858000"/>
              <a:gd name="connsiteX121" fmla="*/ 4956351 w 4992864"/>
              <a:gd name="connsiteY121" fmla="*/ 5956300 h 6858000"/>
              <a:gd name="connsiteX122" fmla="*/ 4970639 w 4992864"/>
              <a:gd name="connsiteY122" fmla="*/ 6003925 h 6858000"/>
              <a:gd name="connsiteX123" fmla="*/ 4981751 w 4992864"/>
              <a:gd name="connsiteY123" fmla="*/ 6056312 h 6858000"/>
              <a:gd name="connsiteX124" fmla="*/ 4989689 w 4992864"/>
              <a:gd name="connsiteY124" fmla="*/ 6113462 h 6858000"/>
              <a:gd name="connsiteX125" fmla="*/ 4992864 w 4992864"/>
              <a:gd name="connsiteY125" fmla="*/ 6183312 h 6858000"/>
              <a:gd name="connsiteX126" fmla="*/ 4989689 w 4992864"/>
              <a:gd name="connsiteY126" fmla="*/ 6251575 h 6858000"/>
              <a:gd name="connsiteX127" fmla="*/ 4981751 w 4992864"/>
              <a:gd name="connsiteY127" fmla="*/ 6311900 h 6858000"/>
              <a:gd name="connsiteX128" fmla="*/ 4970639 w 4992864"/>
              <a:gd name="connsiteY128" fmla="*/ 6361112 h 6858000"/>
              <a:gd name="connsiteX129" fmla="*/ 4956351 w 4992864"/>
              <a:gd name="connsiteY129" fmla="*/ 6407150 h 6858000"/>
              <a:gd name="connsiteX130" fmla="*/ 4940476 w 4992864"/>
              <a:gd name="connsiteY130" fmla="*/ 6448425 h 6858000"/>
              <a:gd name="connsiteX131" fmla="*/ 4923014 w 4992864"/>
              <a:gd name="connsiteY131" fmla="*/ 6488112 h 6858000"/>
              <a:gd name="connsiteX132" fmla="*/ 4905551 w 4992864"/>
              <a:gd name="connsiteY132" fmla="*/ 6523037 h 6858000"/>
              <a:gd name="connsiteX133" fmla="*/ 4886501 w 4992864"/>
              <a:gd name="connsiteY133" fmla="*/ 6561137 h 6858000"/>
              <a:gd name="connsiteX134" fmla="*/ 4867451 w 4992864"/>
              <a:gd name="connsiteY134" fmla="*/ 6597650 h 6858000"/>
              <a:gd name="connsiteX135" fmla="*/ 4851576 w 4992864"/>
              <a:gd name="connsiteY135" fmla="*/ 6640512 h 6858000"/>
              <a:gd name="connsiteX136" fmla="*/ 4835701 w 4992864"/>
              <a:gd name="connsiteY136" fmla="*/ 6683375 h 6858000"/>
              <a:gd name="connsiteX137" fmla="*/ 4826176 w 4992864"/>
              <a:gd name="connsiteY137" fmla="*/ 6735762 h 6858000"/>
              <a:gd name="connsiteX138" fmla="*/ 4818239 w 4992864"/>
              <a:gd name="connsiteY138" fmla="*/ 6791325 h 6858000"/>
              <a:gd name="connsiteX139" fmla="*/ 4813476 w 4992864"/>
              <a:gd name="connsiteY139" fmla="*/ 6858000 h 6858000"/>
              <a:gd name="connsiteX140" fmla="*/ 0 w 4992864"/>
              <a:gd name="connsiteY14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Lst>
            <a:rect l="l" t="t" r="r" b="b"/>
            <a:pathLst>
              <a:path w="4992864" h="6858000">
                <a:moveTo>
                  <a:pt x="0" y="0"/>
                </a:moveTo>
                <a:lnTo>
                  <a:pt x="4813476" y="0"/>
                </a:lnTo>
                <a:lnTo>
                  <a:pt x="4818239" y="66675"/>
                </a:lnTo>
                <a:lnTo>
                  <a:pt x="4826176" y="122237"/>
                </a:lnTo>
                <a:lnTo>
                  <a:pt x="4835701" y="174625"/>
                </a:lnTo>
                <a:lnTo>
                  <a:pt x="4851576" y="217487"/>
                </a:lnTo>
                <a:lnTo>
                  <a:pt x="4867451" y="260350"/>
                </a:lnTo>
                <a:lnTo>
                  <a:pt x="4886501" y="296862"/>
                </a:lnTo>
                <a:lnTo>
                  <a:pt x="4905551" y="334962"/>
                </a:lnTo>
                <a:lnTo>
                  <a:pt x="4923014" y="369887"/>
                </a:lnTo>
                <a:lnTo>
                  <a:pt x="4940476" y="409575"/>
                </a:lnTo>
                <a:lnTo>
                  <a:pt x="4956351" y="450850"/>
                </a:lnTo>
                <a:lnTo>
                  <a:pt x="4970639" y="496887"/>
                </a:lnTo>
                <a:lnTo>
                  <a:pt x="4981751" y="546100"/>
                </a:lnTo>
                <a:lnTo>
                  <a:pt x="4989689" y="606425"/>
                </a:lnTo>
                <a:lnTo>
                  <a:pt x="4992864" y="673100"/>
                </a:lnTo>
                <a:lnTo>
                  <a:pt x="4989689" y="744537"/>
                </a:lnTo>
                <a:lnTo>
                  <a:pt x="4981751" y="801687"/>
                </a:lnTo>
                <a:lnTo>
                  <a:pt x="4970639" y="854075"/>
                </a:lnTo>
                <a:lnTo>
                  <a:pt x="4956351" y="901700"/>
                </a:lnTo>
                <a:lnTo>
                  <a:pt x="4940476" y="942975"/>
                </a:lnTo>
                <a:lnTo>
                  <a:pt x="4921426" y="981075"/>
                </a:lnTo>
                <a:lnTo>
                  <a:pt x="4902376" y="1017587"/>
                </a:lnTo>
                <a:lnTo>
                  <a:pt x="4883326" y="1055687"/>
                </a:lnTo>
                <a:lnTo>
                  <a:pt x="4865864" y="1095375"/>
                </a:lnTo>
                <a:lnTo>
                  <a:pt x="4848401" y="1136650"/>
                </a:lnTo>
                <a:lnTo>
                  <a:pt x="4834114" y="1182687"/>
                </a:lnTo>
                <a:lnTo>
                  <a:pt x="4824589" y="1235075"/>
                </a:lnTo>
                <a:lnTo>
                  <a:pt x="4815064" y="1295400"/>
                </a:lnTo>
                <a:lnTo>
                  <a:pt x="4813476" y="1363662"/>
                </a:lnTo>
                <a:lnTo>
                  <a:pt x="4815064" y="1431925"/>
                </a:lnTo>
                <a:lnTo>
                  <a:pt x="4824589" y="1492250"/>
                </a:lnTo>
                <a:lnTo>
                  <a:pt x="4834114" y="1544637"/>
                </a:lnTo>
                <a:lnTo>
                  <a:pt x="4848401" y="1589087"/>
                </a:lnTo>
                <a:lnTo>
                  <a:pt x="4865864" y="1631950"/>
                </a:lnTo>
                <a:lnTo>
                  <a:pt x="4883326" y="1671637"/>
                </a:lnTo>
                <a:lnTo>
                  <a:pt x="4902376" y="1708150"/>
                </a:lnTo>
                <a:lnTo>
                  <a:pt x="4921426" y="1743075"/>
                </a:lnTo>
                <a:lnTo>
                  <a:pt x="4940476" y="1782762"/>
                </a:lnTo>
                <a:lnTo>
                  <a:pt x="4956351" y="1824037"/>
                </a:lnTo>
                <a:lnTo>
                  <a:pt x="4970639" y="1870075"/>
                </a:lnTo>
                <a:lnTo>
                  <a:pt x="4981751" y="1922462"/>
                </a:lnTo>
                <a:lnTo>
                  <a:pt x="4989689" y="1982787"/>
                </a:lnTo>
                <a:lnTo>
                  <a:pt x="4992864" y="2051050"/>
                </a:lnTo>
                <a:lnTo>
                  <a:pt x="4989689" y="2119312"/>
                </a:lnTo>
                <a:lnTo>
                  <a:pt x="4981751" y="2179637"/>
                </a:lnTo>
                <a:lnTo>
                  <a:pt x="4970639" y="2232025"/>
                </a:lnTo>
                <a:lnTo>
                  <a:pt x="4956351" y="2278062"/>
                </a:lnTo>
                <a:lnTo>
                  <a:pt x="4940476" y="2319337"/>
                </a:lnTo>
                <a:lnTo>
                  <a:pt x="4921426" y="2359025"/>
                </a:lnTo>
                <a:lnTo>
                  <a:pt x="4902376" y="2395537"/>
                </a:lnTo>
                <a:lnTo>
                  <a:pt x="4883326" y="2433637"/>
                </a:lnTo>
                <a:lnTo>
                  <a:pt x="4865864" y="2471737"/>
                </a:lnTo>
                <a:lnTo>
                  <a:pt x="4848401" y="2513012"/>
                </a:lnTo>
                <a:lnTo>
                  <a:pt x="4834114" y="2560637"/>
                </a:lnTo>
                <a:lnTo>
                  <a:pt x="4824589" y="2613025"/>
                </a:lnTo>
                <a:lnTo>
                  <a:pt x="4815064" y="2671762"/>
                </a:lnTo>
                <a:lnTo>
                  <a:pt x="4813476" y="2741612"/>
                </a:lnTo>
                <a:lnTo>
                  <a:pt x="4815064" y="2809875"/>
                </a:lnTo>
                <a:lnTo>
                  <a:pt x="4824589" y="2868612"/>
                </a:lnTo>
                <a:lnTo>
                  <a:pt x="4834114" y="2922587"/>
                </a:lnTo>
                <a:lnTo>
                  <a:pt x="4848401" y="2967037"/>
                </a:lnTo>
                <a:lnTo>
                  <a:pt x="4865864" y="3009900"/>
                </a:lnTo>
                <a:lnTo>
                  <a:pt x="4883326" y="3046412"/>
                </a:lnTo>
                <a:lnTo>
                  <a:pt x="4902376" y="3084512"/>
                </a:lnTo>
                <a:lnTo>
                  <a:pt x="4921426" y="3121025"/>
                </a:lnTo>
                <a:lnTo>
                  <a:pt x="4940476" y="3160712"/>
                </a:lnTo>
                <a:lnTo>
                  <a:pt x="4956351" y="3201987"/>
                </a:lnTo>
                <a:lnTo>
                  <a:pt x="4970639" y="3248025"/>
                </a:lnTo>
                <a:lnTo>
                  <a:pt x="4981751" y="3300412"/>
                </a:lnTo>
                <a:lnTo>
                  <a:pt x="4989689" y="3360737"/>
                </a:lnTo>
                <a:lnTo>
                  <a:pt x="4992864" y="3427412"/>
                </a:lnTo>
                <a:lnTo>
                  <a:pt x="4989689" y="3497262"/>
                </a:lnTo>
                <a:lnTo>
                  <a:pt x="4981751" y="3557587"/>
                </a:lnTo>
                <a:lnTo>
                  <a:pt x="4970639" y="3609975"/>
                </a:lnTo>
                <a:lnTo>
                  <a:pt x="4956351" y="3656012"/>
                </a:lnTo>
                <a:lnTo>
                  <a:pt x="4940476" y="3697287"/>
                </a:lnTo>
                <a:lnTo>
                  <a:pt x="4921426" y="3736975"/>
                </a:lnTo>
                <a:lnTo>
                  <a:pt x="4883326" y="3811587"/>
                </a:lnTo>
                <a:lnTo>
                  <a:pt x="4865864" y="3848100"/>
                </a:lnTo>
                <a:lnTo>
                  <a:pt x="4848401" y="3890962"/>
                </a:lnTo>
                <a:lnTo>
                  <a:pt x="4834114" y="3935412"/>
                </a:lnTo>
                <a:lnTo>
                  <a:pt x="4824589" y="3987800"/>
                </a:lnTo>
                <a:lnTo>
                  <a:pt x="4815064" y="4048125"/>
                </a:lnTo>
                <a:lnTo>
                  <a:pt x="4813476" y="4116387"/>
                </a:lnTo>
                <a:lnTo>
                  <a:pt x="4815064" y="4186237"/>
                </a:lnTo>
                <a:lnTo>
                  <a:pt x="4824589" y="4244975"/>
                </a:lnTo>
                <a:lnTo>
                  <a:pt x="4834114" y="4297362"/>
                </a:lnTo>
                <a:lnTo>
                  <a:pt x="4848401" y="4343400"/>
                </a:lnTo>
                <a:lnTo>
                  <a:pt x="4865864" y="4386262"/>
                </a:lnTo>
                <a:lnTo>
                  <a:pt x="4883326" y="4424362"/>
                </a:lnTo>
                <a:lnTo>
                  <a:pt x="4921426" y="4498975"/>
                </a:lnTo>
                <a:lnTo>
                  <a:pt x="4940476" y="4537075"/>
                </a:lnTo>
                <a:lnTo>
                  <a:pt x="4956351" y="4579937"/>
                </a:lnTo>
                <a:lnTo>
                  <a:pt x="4970639" y="4625975"/>
                </a:lnTo>
                <a:lnTo>
                  <a:pt x="4981751" y="4678362"/>
                </a:lnTo>
                <a:lnTo>
                  <a:pt x="4989689" y="4738687"/>
                </a:lnTo>
                <a:lnTo>
                  <a:pt x="4992864" y="4806950"/>
                </a:lnTo>
                <a:lnTo>
                  <a:pt x="4989689" y="4875212"/>
                </a:lnTo>
                <a:lnTo>
                  <a:pt x="4981751" y="4935537"/>
                </a:lnTo>
                <a:lnTo>
                  <a:pt x="4970639" y="4987925"/>
                </a:lnTo>
                <a:lnTo>
                  <a:pt x="4956351" y="5033962"/>
                </a:lnTo>
                <a:lnTo>
                  <a:pt x="4940476" y="5075237"/>
                </a:lnTo>
                <a:lnTo>
                  <a:pt x="4921426" y="5114925"/>
                </a:lnTo>
                <a:lnTo>
                  <a:pt x="4902376" y="5149850"/>
                </a:lnTo>
                <a:lnTo>
                  <a:pt x="4883326" y="5186362"/>
                </a:lnTo>
                <a:lnTo>
                  <a:pt x="4865864" y="5226050"/>
                </a:lnTo>
                <a:lnTo>
                  <a:pt x="4848401" y="5268912"/>
                </a:lnTo>
                <a:lnTo>
                  <a:pt x="4834114" y="5313362"/>
                </a:lnTo>
                <a:lnTo>
                  <a:pt x="4824589" y="5365750"/>
                </a:lnTo>
                <a:lnTo>
                  <a:pt x="4815064" y="5426075"/>
                </a:lnTo>
                <a:lnTo>
                  <a:pt x="4813476" y="5494337"/>
                </a:lnTo>
                <a:lnTo>
                  <a:pt x="4815064" y="5562600"/>
                </a:lnTo>
                <a:lnTo>
                  <a:pt x="4824589" y="5622925"/>
                </a:lnTo>
                <a:lnTo>
                  <a:pt x="4834114" y="5675312"/>
                </a:lnTo>
                <a:lnTo>
                  <a:pt x="4848401" y="5721350"/>
                </a:lnTo>
                <a:lnTo>
                  <a:pt x="4865864" y="5762625"/>
                </a:lnTo>
                <a:lnTo>
                  <a:pt x="4883326" y="5802312"/>
                </a:lnTo>
                <a:lnTo>
                  <a:pt x="4902376" y="5840412"/>
                </a:lnTo>
                <a:lnTo>
                  <a:pt x="4921426" y="5876925"/>
                </a:lnTo>
                <a:lnTo>
                  <a:pt x="4940476" y="5915025"/>
                </a:lnTo>
                <a:lnTo>
                  <a:pt x="4956351" y="5956300"/>
                </a:lnTo>
                <a:lnTo>
                  <a:pt x="4970639" y="6003925"/>
                </a:lnTo>
                <a:lnTo>
                  <a:pt x="4981751" y="6056312"/>
                </a:lnTo>
                <a:lnTo>
                  <a:pt x="4989689" y="6113462"/>
                </a:lnTo>
                <a:lnTo>
                  <a:pt x="4992864" y="6183312"/>
                </a:lnTo>
                <a:lnTo>
                  <a:pt x="4989689" y="6251575"/>
                </a:lnTo>
                <a:lnTo>
                  <a:pt x="4981751" y="6311900"/>
                </a:lnTo>
                <a:lnTo>
                  <a:pt x="4970639" y="6361112"/>
                </a:lnTo>
                <a:lnTo>
                  <a:pt x="4956351" y="6407150"/>
                </a:lnTo>
                <a:lnTo>
                  <a:pt x="4940476" y="6448425"/>
                </a:lnTo>
                <a:lnTo>
                  <a:pt x="4923014" y="6488112"/>
                </a:lnTo>
                <a:lnTo>
                  <a:pt x="4905551" y="6523037"/>
                </a:lnTo>
                <a:lnTo>
                  <a:pt x="4886501" y="6561137"/>
                </a:lnTo>
                <a:lnTo>
                  <a:pt x="4867451" y="6597650"/>
                </a:lnTo>
                <a:lnTo>
                  <a:pt x="4851576" y="6640512"/>
                </a:lnTo>
                <a:lnTo>
                  <a:pt x="4835701" y="6683375"/>
                </a:lnTo>
                <a:lnTo>
                  <a:pt x="4826176" y="6735762"/>
                </a:lnTo>
                <a:lnTo>
                  <a:pt x="4818239" y="6791325"/>
                </a:lnTo>
                <a:lnTo>
                  <a:pt x="4813476" y="6858000"/>
                </a:lnTo>
                <a:lnTo>
                  <a:pt x="0" y="6858000"/>
                </a:lnTo>
                <a:close/>
              </a:path>
            </a:pathLst>
          </a:custGeom>
          <a:solidFill>
            <a:schemeClr val="accent1"/>
          </a:solidFill>
          <a:ln w="0">
            <a:noFill/>
            <a:prstDash val="solid"/>
            <a:round/>
            <a:headEnd/>
            <a:tailEnd/>
          </a:ln>
        </p:spPr>
      </p:sp>
      <p:sp>
        <p:nvSpPr>
          <p:cNvPr id="2" name="Title 1">
            <a:extLst>
              <a:ext uri="{FF2B5EF4-FFF2-40B4-BE49-F238E27FC236}">
                <a16:creationId xmlns:a16="http://schemas.microsoft.com/office/drawing/2014/main" id="{E4D15A86-958D-4031-A880-8105CCAA298A}"/>
              </a:ext>
            </a:extLst>
          </p:cNvPr>
          <p:cNvSpPr>
            <a:spLocks noGrp="1"/>
          </p:cNvSpPr>
          <p:nvPr>
            <p:ph type="title"/>
          </p:nvPr>
        </p:nvSpPr>
        <p:spPr>
          <a:xfrm>
            <a:off x="644854" y="643464"/>
            <a:ext cx="3437290" cy="4374850"/>
          </a:xfrm>
        </p:spPr>
        <p:txBody>
          <a:bodyPr vert="horz" lIns="91440" tIns="45720" rIns="91440" bIns="45720" rtlCol="0" anchor="ctr">
            <a:normAutofit/>
          </a:bodyPr>
          <a:lstStyle/>
          <a:p>
            <a:pPr algn="ctr"/>
            <a:r>
              <a:rPr lang="en-US" sz="3300" spc="800"/>
              <a:t>PERSONAL ATTRIBUTES</a:t>
            </a:r>
          </a:p>
        </p:txBody>
      </p:sp>
      <p:pic>
        <p:nvPicPr>
          <p:cNvPr id="5" name="Picture 4" descr="A screenshot of a cell phone&#10;&#10;Description automatically generated">
            <a:extLst>
              <a:ext uri="{FF2B5EF4-FFF2-40B4-BE49-F238E27FC236}">
                <a16:creationId xmlns:a16="http://schemas.microsoft.com/office/drawing/2014/main" id="{74BAA8CE-79DF-4F44-B5FF-01CCF8E5CE00}"/>
              </a:ext>
            </a:extLst>
          </p:cNvPr>
          <p:cNvPicPr>
            <a:picLocks noChangeAspect="1"/>
          </p:cNvPicPr>
          <p:nvPr/>
        </p:nvPicPr>
        <p:blipFill rotWithShape="1">
          <a:blip r:embed="rId2"/>
          <a:srcRect l="32687" t="60449" r="36753" b="3113"/>
          <a:stretch/>
        </p:blipFill>
        <p:spPr>
          <a:xfrm>
            <a:off x="5340297" y="1456246"/>
            <a:ext cx="6220332" cy="3949425"/>
          </a:xfrm>
          <a:prstGeom prst="rect">
            <a:avLst/>
          </a:prstGeom>
        </p:spPr>
      </p:pic>
      <p:sp>
        <p:nvSpPr>
          <p:cNvPr id="22" name="TextBox 21">
            <a:extLst>
              <a:ext uri="{FF2B5EF4-FFF2-40B4-BE49-F238E27FC236}">
                <a16:creationId xmlns:a16="http://schemas.microsoft.com/office/drawing/2014/main" id="{09EE2896-CBC4-4785-85AC-F2E151F88BF0}"/>
              </a:ext>
            </a:extLst>
          </p:cNvPr>
          <p:cNvSpPr txBox="1"/>
          <p:nvPr/>
        </p:nvSpPr>
        <p:spPr>
          <a:xfrm>
            <a:off x="9647583" y="6598702"/>
            <a:ext cx="3504253" cy="261610"/>
          </a:xfrm>
          <a:prstGeom prst="rect">
            <a:avLst/>
          </a:prstGeom>
          <a:noFill/>
        </p:spPr>
        <p:txBody>
          <a:bodyPr wrap="square" rtlCol="0">
            <a:spAutoFit/>
          </a:bodyPr>
          <a:lstStyle/>
          <a:p>
            <a:r>
              <a:rPr lang="en-GB" sz="1100" dirty="0"/>
              <a:t>Example retrieved from: AXIS Counselling </a:t>
            </a:r>
          </a:p>
        </p:txBody>
      </p:sp>
    </p:spTree>
    <p:extLst>
      <p:ext uri="{BB962C8B-B14F-4D97-AF65-F5344CB8AC3E}">
        <p14:creationId xmlns:p14="http://schemas.microsoft.com/office/powerpoint/2010/main" val="3697292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E39E64-C666-48A7-AC72-1054057786BE}"/>
              </a:ext>
            </a:extLst>
          </p:cNvPr>
          <p:cNvSpPr>
            <a:spLocks noGrp="1"/>
          </p:cNvSpPr>
          <p:nvPr>
            <p:ph type="title"/>
          </p:nvPr>
        </p:nvSpPr>
        <p:spPr>
          <a:xfrm>
            <a:off x="1251677" y="645105"/>
            <a:ext cx="4357499" cy="1320855"/>
          </a:xfrm>
        </p:spPr>
        <p:txBody>
          <a:bodyPr>
            <a:normAutofit/>
          </a:bodyPr>
          <a:lstStyle/>
          <a:p>
            <a:r>
              <a:rPr lang="en-GB" sz="4400"/>
              <a:t>Personal attributes</a:t>
            </a:r>
          </a:p>
        </p:txBody>
      </p:sp>
      <p:sp>
        <p:nvSpPr>
          <p:cNvPr id="9" name="Content Placeholder 8">
            <a:extLst>
              <a:ext uri="{FF2B5EF4-FFF2-40B4-BE49-F238E27FC236}">
                <a16:creationId xmlns:a16="http://schemas.microsoft.com/office/drawing/2014/main" id="{942CD205-EC9A-4F60-9A1D-548A49A320C1}"/>
              </a:ext>
            </a:extLst>
          </p:cNvPr>
          <p:cNvSpPr>
            <a:spLocks noGrp="1"/>
          </p:cNvSpPr>
          <p:nvPr>
            <p:ph idx="1"/>
          </p:nvPr>
        </p:nvSpPr>
        <p:spPr>
          <a:xfrm>
            <a:off x="1251678" y="1965960"/>
            <a:ext cx="4363595" cy="4659429"/>
          </a:xfrm>
        </p:spPr>
        <p:txBody>
          <a:bodyPr>
            <a:normAutofit fontScale="92500" lnSpcReduction="20000"/>
          </a:bodyPr>
          <a:lstStyle/>
          <a:p>
            <a:r>
              <a:rPr lang="en-US" dirty="0">
                <a:solidFill>
                  <a:srgbClr val="000000"/>
                </a:solidFill>
              </a:rPr>
              <a:t>Ability to work on own initiative, as well as in a team</a:t>
            </a:r>
          </a:p>
          <a:p>
            <a:pPr marL="0" indent="0">
              <a:buNone/>
            </a:pPr>
            <a:r>
              <a:rPr lang="en-US" dirty="0">
                <a:solidFill>
                  <a:srgbClr val="000000"/>
                </a:solidFill>
              </a:rPr>
              <a:t>Implementing effective teamworking skills can directly, and significantly affect service users care and outcomes (</a:t>
            </a:r>
            <a:r>
              <a:rPr lang="en-US" dirty="0" err="1">
                <a:solidFill>
                  <a:srgbClr val="000000"/>
                </a:solidFill>
              </a:rPr>
              <a:t>Babiker</a:t>
            </a:r>
            <a:r>
              <a:rPr lang="en-US" dirty="0">
                <a:solidFill>
                  <a:srgbClr val="000000"/>
                </a:solidFill>
              </a:rPr>
              <a:t> et al., 2014)</a:t>
            </a:r>
          </a:p>
          <a:p>
            <a:r>
              <a:rPr lang="en-US" dirty="0">
                <a:solidFill>
                  <a:srgbClr val="000000"/>
                </a:solidFill>
              </a:rPr>
              <a:t>Communication skills</a:t>
            </a:r>
          </a:p>
          <a:p>
            <a:pPr marL="0" indent="0">
              <a:buNone/>
            </a:pPr>
            <a:r>
              <a:rPr lang="en-US" dirty="0">
                <a:solidFill>
                  <a:srgbClr val="000000"/>
                </a:solidFill>
              </a:rPr>
              <a:t>“Effective communication is essential for significant outcomes for individual care” (</a:t>
            </a:r>
            <a:r>
              <a:rPr lang="en-US" dirty="0" err="1">
                <a:solidFill>
                  <a:srgbClr val="000000"/>
                </a:solidFill>
              </a:rPr>
              <a:t>Kourkouta</a:t>
            </a:r>
            <a:r>
              <a:rPr lang="en-US" dirty="0">
                <a:solidFill>
                  <a:srgbClr val="000000"/>
                </a:solidFill>
              </a:rPr>
              <a:t> &amp; </a:t>
            </a:r>
            <a:r>
              <a:rPr lang="en-US" dirty="0" err="1">
                <a:solidFill>
                  <a:srgbClr val="000000"/>
                </a:solidFill>
              </a:rPr>
              <a:t>Papathanasiou</a:t>
            </a:r>
            <a:r>
              <a:rPr lang="en-US" dirty="0">
                <a:solidFill>
                  <a:srgbClr val="000000"/>
                </a:solidFill>
              </a:rPr>
              <a:t>, 2014).</a:t>
            </a:r>
          </a:p>
          <a:p>
            <a:r>
              <a:rPr lang="en-US" dirty="0">
                <a:solidFill>
                  <a:srgbClr val="000000"/>
                </a:solidFill>
              </a:rPr>
              <a:t>Empathetic, Honest &amp; Understanding</a:t>
            </a:r>
          </a:p>
          <a:p>
            <a:r>
              <a:rPr lang="en-US" dirty="0">
                <a:solidFill>
                  <a:srgbClr val="000000"/>
                </a:solidFill>
              </a:rPr>
              <a:t>Motivated </a:t>
            </a:r>
          </a:p>
          <a:p>
            <a:r>
              <a:rPr lang="en-US" dirty="0">
                <a:solidFill>
                  <a:srgbClr val="000000"/>
                </a:solidFill>
              </a:rPr>
              <a:t>Willing to further learning </a:t>
            </a:r>
          </a:p>
          <a:p>
            <a:r>
              <a:rPr lang="en-US" dirty="0">
                <a:solidFill>
                  <a:srgbClr val="000000"/>
                </a:solidFill>
              </a:rPr>
              <a:t>Self-awareness</a:t>
            </a:r>
          </a:p>
          <a:p>
            <a:endParaRPr lang="en-US" dirty="0">
              <a:solidFill>
                <a:srgbClr val="000000"/>
              </a:solidFill>
            </a:endParaRPr>
          </a:p>
          <a:p>
            <a:endParaRPr lang="en-US" dirty="0">
              <a:solidFill>
                <a:srgbClr val="000000"/>
              </a:solidFill>
            </a:endParaRPr>
          </a:p>
        </p:txBody>
      </p:sp>
      <p:pic>
        <p:nvPicPr>
          <p:cNvPr id="5" name="Content Placeholder 4" descr="A picture containing device, stool&#10;&#10;Description automatically generated">
            <a:extLst>
              <a:ext uri="{FF2B5EF4-FFF2-40B4-BE49-F238E27FC236}">
                <a16:creationId xmlns:a16="http://schemas.microsoft.com/office/drawing/2014/main" id="{F76CED70-28AB-4B05-B584-546511220418}"/>
              </a:ext>
            </a:extLst>
          </p:cNvPr>
          <p:cNvPicPr>
            <a:picLocks noChangeAspect="1"/>
          </p:cNvPicPr>
          <p:nvPr/>
        </p:nvPicPr>
        <p:blipFill>
          <a:blip r:embed="rId2"/>
          <a:stretch>
            <a:fillRect/>
          </a:stretch>
        </p:blipFill>
        <p:spPr>
          <a:xfrm>
            <a:off x="6098193" y="853757"/>
            <a:ext cx="5176744" cy="5176744"/>
          </a:xfrm>
          <a:prstGeom prst="rect">
            <a:avLst/>
          </a:prstGeom>
        </p:spPr>
      </p:pic>
      <p:sp>
        <p:nvSpPr>
          <p:cNvPr id="6" name="TextBox 5">
            <a:extLst>
              <a:ext uri="{FF2B5EF4-FFF2-40B4-BE49-F238E27FC236}">
                <a16:creationId xmlns:a16="http://schemas.microsoft.com/office/drawing/2014/main" id="{36D087E3-71B5-40D4-940C-297E54C018E4}"/>
              </a:ext>
            </a:extLst>
          </p:cNvPr>
          <p:cNvSpPr txBox="1"/>
          <p:nvPr/>
        </p:nvSpPr>
        <p:spPr>
          <a:xfrm>
            <a:off x="9609221" y="6504710"/>
            <a:ext cx="3015916" cy="369332"/>
          </a:xfrm>
          <a:prstGeom prst="rect">
            <a:avLst/>
          </a:prstGeom>
          <a:noFill/>
        </p:spPr>
        <p:txBody>
          <a:bodyPr wrap="square" rtlCol="0">
            <a:spAutoFit/>
          </a:bodyPr>
          <a:lstStyle/>
          <a:p>
            <a:r>
              <a:rPr lang="en-GB" dirty="0"/>
              <a:t>(Stratford White, 2014)</a:t>
            </a:r>
          </a:p>
        </p:txBody>
      </p:sp>
    </p:spTree>
    <p:extLst>
      <p:ext uri="{BB962C8B-B14F-4D97-AF65-F5344CB8AC3E}">
        <p14:creationId xmlns:p14="http://schemas.microsoft.com/office/powerpoint/2010/main" val="37764319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BB5BCA-71AD-48EC-8E59-9D0AB5699C40}"/>
              </a:ext>
            </a:extLst>
          </p:cNvPr>
          <p:cNvSpPr>
            <a:spLocks noGrp="1"/>
          </p:cNvSpPr>
          <p:nvPr>
            <p:ph type="title"/>
          </p:nvPr>
        </p:nvSpPr>
        <p:spPr/>
        <p:txBody>
          <a:bodyPr/>
          <a:lstStyle/>
          <a:p>
            <a:r>
              <a:rPr lang="en-GB" dirty="0"/>
              <a:t>Legal frameworks</a:t>
            </a:r>
          </a:p>
        </p:txBody>
      </p:sp>
      <p:sp>
        <p:nvSpPr>
          <p:cNvPr id="3" name="Content Placeholder 2">
            <a:extLst>
              <a:ext uri="{FF2B5EF4-FFF2-40B4-BE49-F238E27FC236}">
                <a16:creationId xmlns:a16="http://schemas.microsoft.com/office/drawing/2014/main" id="{DA8B5B1D-B1B0-4C1A-A71F-F5E6FCA5AB9C}"/>
              </a:ext>
            </a:extLst>
          </p:cNvPr>
          <p:cNvSpPr>
            <a:spLocks noGrp="1"/>
          </p:cNvSpPr>
          <p:nvPr>
            <p:ph idx="1"/>
          </p:nvPr>
        </p:nvSpPr>
        <p:spPr>
          <a:xfrm>
            <a:off x="1251678" y="1632204"/>
            <a:ext cx="10178322" cy="4843411"/>
          </a:xfrm>
        </p:spPr>
        <p:txBody>
          <a:bodyPr>
            <a:normAutofit/>
          </a:bodyPr>
          <a:lstStyle/>
          <a:p>
            <a:r>
              <a:rPr lang="en-GB" dirty="0"/>
              <a:t>It is important to be aware of the Legal Frameworks and Policies. ISVA’s provide support around the Criminal Justice Process, and will provide individuals with support independently, to address their needs and help ensure they are provided with the correct support (Survivors UK). </a:t>
            </a:r>
          </a:p>
          <a:p>
            <a:pPr marL="0" indent="0">
              <a:buNone/>
            </a:pPr>
            <a:endParaRPr lang="en-GB" dirty="0"/>
          </a:p>
          <a:p>
            <a:r>
              <a:rPr lang="en-GB" dirty="0"/>
              <a:t>Some of the legislations that are important to be aware of are:  Violence against Women, Domestic Abuse and Sexual Violence (Wales) Act 2015; Domestic Violence, Crime and Victims Act 2012; The Serious Crime Act 2015; Sexual Offences Act 2003 (Legislation GOV, 2020).</a:t>
            </a:r>
          </a:p>
        </p:txBody>
      </p:sp>
    </p:spTree>
    <p:extLst>
      <p:ext uri="{BB962C8B-B14F-4D97-AF65-F5344CB8AC3E}">
        <p14:creationId xmlns:p14="http://schemas.microsoft.com/office/powerpoint/2010/main" val="27454902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8E617-43D4-48BD-838D-37D781F52673}"/>
              </a:ext>
            </a:extLst>
          </p:cNvPr>
          <p:cNvSpPr>
            <a:spLocks noGrp="1"/>
          </p:cNvSpPr>
          <p:nvPr>
            <p:ph type="title"/>
          </p:nvPr>
        </p:nvSpPr>
        <p:spPr/>
        <p:txBody>
          <a:bodyPr/>
          <a:lstStyle/>
          <a:p>
            <a:r>
              <a:rPr lang="en-GB" dirty="0"/>
              <a:t>How has this module/university helped?</a:t>
            </a:r>
          </a:p>
        </p:txBody>
      </p:sp>
      <p:sp>
        <p:nvSpPr>
          <p:cNvPr id="3" name="Content Placeholder 2">
            <a:extLst>
              <a:ext uri="{FF2B5EF4-FFF2-40B4-BE49-F238E27FC236}">
                <a16:creationId xmlns:a16="http://schemas.microsoft.com/office/drawing/2014/main" id="{E779A1B9-C5F8-43DD-A7A0-13CA7B665C41}"/>
              </a:ext>
            </a:extLst>
          </p:cNvPr>
          <p:cNvSpPr>
            <a:spLocks noGrp="1"/>
          </p:cNvSpPr>
          <p:nvPr>
            <p:ph idx="1"/>
          </p:nvPr>
        </p:nvSpPr>
        <p:spPr>
          <a:xfrm>
            <a:off x="1251678" y="1874516"/>
            <a:ext cx="10178322" cy="4983483"/>
          </a:xfrm>
        </p:spPr>
        <p:txBody>
          <a:bodyPr>
            <a:normAutofit fontScale="77500" lnSpcReduction="20000"/>
          </a:bodyPr>
          <a:lstStyle/>
          <a:p>
            <a:r>
              <a:rPr lang="en-GB" sz="2400" dirty="0"/>
              <a:t>Studying in BSc Mental Health in University, has provided me with relevant knowledge, understanding and experience in a wide range of topics, ranging from Communication to Mental Health disorders. </a:t>
            </a:r>
          </a:p>
          <a:p>
            <a:endParaRPr lang="en-GB" sz="2400" dirty="0"/>
          </a:p>
          <a:p>
            <a:r>
              <a:rPr lang="en-GB" sz="2400" dirty="0"/>
              <a:t>It has provided me with the knowledge and understanding, and on how to put it into practice.</a:t>
            </a:r>
          </a:p>
          <a:p>
            <a:endParaRPr lang="en-GB" sz="2400" dirty="0"/>
          </a:p>
          <a:p>
            <a:r>
              <a:rPr lang="en-GB" sz="2400" dirty="0"/>
              <a:t>The Skills for life: Employability and Future Pathways Module has provided me with knowledge and understanding on how to apply for a job role, what skills are required, and how to apply them. </a:t>
            </a:r>
          </a:p>
          <a:p>
            <a:endParaRPr lang="en-GB" sz="2400" dirty="0"/>
          </a:p>
          <a:p>
            <a:r>
              <a:rPr lang="en-GB" sz="2400" dirty="0"/>
              <a:t>University overall has provided me with many skills, such as Communication, Teamworking and Effective listening skills,  organisational skills, time-management, and able to keep on top of workload. </a:t>
            </a:r>
          </a:p>
          <a:p>
            <a:endParaRPr lang="en-GB" sz="2400" dirty="0"/>
          </a:p>
          <a:p>
            <a:r>
              <a:rPr lang="en-GB" sz="2400" dirty="0"/>
              <a:t>University has provided me with the opportunity to gain knowledge and experience through Work Experience.</a:t>
            </a:r>
          </a:p>
          <a:p>
            <a:endParaRPr lang="en-GB" dirty="0"/>
          </a:p>
        </p:txBody>
      </p:sp>
    </p:spTree>
    <p:extLst>
      <p:ext uri="{BB962C8B-B14F-4D97-AF65-F5344CB8AC3E}">
        <p14:creationId xmlns:p14="http://schemas.microsoft.com/office/powerpoint/2010/main" val="4083670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09253F-17F9-4F56-BFF9-215B3145993C}"/>
              </a:ext>
            </a:extLst>
          </p:cNvPr>
          <p:cNvSpPr>
            <a:spLocks noGrp="1"/>
          </p:cNvSpPr>
          <p:nvPr>
            <p:ph type="title"/>
          </p:nvPr>
        </p:nvSpPr>
        <p:spPr>
          <a:xfrm>
            <a:off x="1251677" y="645105"/>
            <a:ext cx="4357499" cy="1320855"/>
          </a:xfrm>
        </p:spPr>
        <p:txBody>
          <a:bodyPr>
            <a:normAutofit/>
          </a:bodyPr>
          <a:lstStyle/>
          <a:p>
            <a:r>
              <a:rPr lang="en-GB" sz="3100"/>
              <a:t>Employment and transferable skills</a:t>
            </a:r>
          </a:p>
        </p:txBody>
      </p:sp>
      <p:sp>
        <p:nvSpPr>
          <p:cNvPr id="13" name="Content Placeholder 10">
            <a:extLst>
              <a:ext uri="{FF2B5EF4-FFF2-40B4-BE49-F238E27FC236}">
                <a16:creationId xmlns:a16="http://schemas.microsoft.com/office/drawing/2014/main" id="{B9D66642-76C4-48C6-86A1-D4C53310212F}"/>
              </a:ext>
            </a:extLst>
          </p:cNvPr>
          <p:cNvSpPr>
            <a:spLocks noGrp="1"/>
          </p:cNvSpPr>
          <p:nvPr>
            <p:ph idx="1"/>
          </p:nvPr>
        </p:nvSpPr>
        <p:spPr>
          <a:xfrm>
            <a:off x="1251677" y="1771651"/>
            <a:ext cx="5053873" cy="4876800"/>
          </a:xfrm>
        </p:spPr>
        <p:txBody>
          <a:bodyPr>
            <a:normAutofit lnSpcReduction="10000"/>
          </a:bodyPr>
          <a:lstStyle/>
          <a:p>
            <a:r>
              <a:rPr lang="en-US" sz="2800" dirty="0"/>
              <a:t>University has provided me with many transferrable skills..</a:t>
            </a:r>
          </a:p>
          <a:p>
            <a:endParaRPr lang="en-US" sz="2800" dirty="0"/>
          </a:p>
          <a:p>
            <a:endParaRPr lang="en-US" sz="2800" dirty="0"/>
          </a:p>
          <a:p>
            <a:r>
              <a:rPr lang="en-US" sz="2800" dirty="0"/>
              <a:t>It has provided me with effective employability skills, attributes and attitudes towards being successfully employed in the required job role (Yaqoob, 2016).</a:t>
            </a:r>
          </a:p>
        </p:txBody>
      </p:sp>
      <p:pic>
        <p:nvPicPr>
          <p:cNvPr id="5" name="Content Placeholder 4" descr="A picture containing toy, drawing&#10;&#10;Description automatically generated">
            <a:extLst>
              <a:ext uri="{FF2B5EF4-FFF2-40B4-BE49-F238E27FC236}">
                <a16:creationId xmlns:a16="http://schemas.microsoft.com/office/drawing/2014/main" id="{BD7CC4A3-A859-4C61-8840-C6BBDB9E91F8}"/>
              </a:ext>
            </a:extLst>
          </p:cNvPr>
          <p:cNvPicPr>
            <a:picLocks noChangeAspect="1"/>
          </p:cNvPicPr>
          <p:nvPr/>
        </p:nvPicPr>
        <p:blipFill>
          <a:blip r:embed="rId2"/>
          <a:stretch>
            <a:fillRect/>
          </a:stretch>
        </p:blipFill>
        <p:spPr>
          <a:xfrm>
            <a:off x="6875505" y="645105"/>
            <a:ext cx="3622120" cy="2716590"/>
          </a:xfrm>
          <a:prstGeom prst="rect">
            <a:avLst/>
          </a:prstGeom>
        </p:spPr>
      </p:pic>
      <p:pic>
        <p:nvPicPr>
          <p:cNvPr id="7" name="Content Placeholder 6" descr="A picture containing orange, refrigerator, room, shirt&#10;&#10;Description automatically generated">
            <a:extLst>
              <a:ext uri="{FF2B5EF4-FFF2-40B4-BE49-F238E27FC236}">
                <a16:creationId xmlns:a16="http://schemas.microsoft.com/office/drawing/2014/main" id="{E1622FB8-7EEF-440C-82D7-0357CAB8FAD3}"/>
              </a:ext>
            </a:extLst>
          </p:cNvPr>
          <p:cNvPicPr>
            <a:picLocks noChangeAspect="1"/>
          </p:cNvPicPr>
          <p:nvPr/>
        </p:nvPicPr>
        <p:blipFill>
          <a:blip r:embed="rId3"/>
          <a:stretch>
            <a:fillRect/>
          </a:stretch>
        </p:blipFill>
        <p:spPr>
          <a:xfrm>
            <a:off x="6604887" y="3522563"/>
            <a:ext cx="4163356" cy="2716590"/>
          </a:xfrm>
          <a:prstGeom prst="rect">
            <a:avLst/>
          </a:prstGeom>
        </p:spPr>
      </p:pic>
      <p:sp>
        <p:nvSpPr>
          <p:cNvPr id="8" name="TextBox 7">
            <a:extLst>
              <a:ext uri="{FF2B5EF4-FFF2-40B4-BE49-F238E27FC236}">
                <a16:creationId xmlns:a16="http://schemas.microsoft.com/office/drawing/2014/main" id="{1B932328-777C-4028-B022-4DC79C3CECDA}"/>
              </a:ext>
            </a:extLst>
          </p:cNvPr>
          <p:cNvSpPr txBox="1"/>
          <p:nvPr/>
        </p:nvSpPr>
        <p:spPr>
          <a:xfrm>
            <a:off x="9201150" y="6488668"/>
            <a:ext cx="3676650" cy="369332"/>
          </a:xfrm>
          <a:prstGeom prst="rect">
            <a:avLst/>
          </a:prstGeom>
          <a:noFill/>
        </p:spPr>
        <p:txBody>
          <a:bodyPr wrap="square" rtlCol="0">
            <a:spAutoFit/>
          </a:bodyPr>
          <a:lstStyle/>
          <a:p>
            <a:r>
              <a:rPr lang="en-GB" dirty="0"/>
              <a:t>(CHAP, 2019; Yaqoob, 2016)</a:t>
            </a:r>
          </a:p>
        </p:txBody>
      </p:sp>
    </p:spTree>
    <p:extLst>
      <p:ext uri="{BB962C8B-B14F-4D97-AF65-F5344CB8AC3E}">
        <p14:creationId xmlns:p14="http://schemas.microsoft.com/office/powerpoint/2010/main" val="18750714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46F6AA-83D3-44BE-8AF0-CEF48ABB58D7}"/>
              </a:ext>
            </a:extLst>
          </p:cNvPr>
          <p:cNvSpPr>
            <a:spLocks noGrp="1"/>
          </p:cNvSpPr>
          <p:nvPr>
            <p:ph type="title"/>
          </p:nvPr>
        </p:nvSpPr>
        <p:spPr/>
        <p:txBody>
          <a:bodyPr/>
          <a:lstStyle/>
          <a:p>
            <a:r>
              <a:rPr lang="en-GB" dirty="0"/>
              <a:t>Transferable skills</a:t>
            </a:r>
          </a:p>
        </p:txBody>
      </p:sp>
      <p:sp>
        <p:nvSpPr>
          <p:cNvPr id="3" name="Content Placeholder 2">
            <a:extLst>
              <a:ext uri="{FF2B5EF4-FFF2-40B4-BE49-F238E27FC236}">
                <a16:creationId xmlns:a16="http://schemas.microsoft.com/office/drawing/2014/main" id="{2FF33E91-2850-40C4-AC61-8A4A50FA2546}"/>
              </a:ext>
            </a:extLst>
          </p:cNvPr>
          <p:cNvSpPr>
            <a:spLocks noGrp="1"/>
          </p:cNvSpPr>
          <p:nvPr>
            <p:ph idx="1"/>
          </p:nvPr>
        </p:nvSpPr>
        <p:spPr>
          <a:xfrm>
            <a:off x="1251678" y="1389893"/>
            <a:ext cx="10178322" cy="5352101"/>
          </a:xfrm>
        </p:spPr>
        <p:txBody>
          <a:bodyPr>
            <a:normAutofit fontScale="92500" lnSpcReduction="20000"/>
          </a:bodyPr>
          <a:lstStyle/>
          <a:p>
            <a:r>
              <a:rPr lang="en-GB" dirty="0"/>
              <a:t>Teamworking</a:t>
            </a:r>
          </a:p>
          <a:p>
            <a:pPr marL="0" indent="0">
              <a:buNone/>
            </a:pPr>
            <a:r>
              <a:rPr lang="en-GB" dirty="0"/>
              <a:t>Teamwork ensures effective, quality care (Rosen et al., 2018)</a:t>
            </a:r>
          </a:p>
          <a:p>
            <a:r>
              <a:rPr lang="en-GB" dirty="0"/>
              <a:t>Communication </a:t>
            </a:r>
          </a:p>
          <a:p>
            <a:pPr marL="0" indent="0">
              <a:buNone/>
            </a:pPr>
            <a:r>
              <a:rPr lang="en-GB" dirty="0"/>
              <a:t>Having effective communication includes having knowledge, and an understanding of patients, and their personal experiences. Effective communication is vital. (</a:t>
            </a:r>
            <a:r>
              <a:rPr lang="en-GB" dirty="0" err="1"/>
              <a:t>Kourkouta</a:t>
            </a:r>
            <a:r>
              <a:rPr lang="en-GB" dirty="0"/>
              <a:t> &amp; </a:t>
            </a:r>
            <a:r>
              <a:rPr lang="en-GB" dirty="0" err="1"/>
              <a:t>Papathansiou</a:t>
            </a:r>
            <a:r>
              <a:rPr lang="en-GB" dirty="0"/>
              <a:t>, 2014). </a:t>
            </a:r>
          </a:p>
          <a:p>
            <a:r>
              <a:rPr lang="en-GB" dirty="0"/>
              <a:t>Time management &amp; Organisation</a:t>
            </a:r>
          </a:p>
          <a:p>
            <a:pPr marL="0" indent="0">
              <a:buNone/>
            </a:pPr>
            <a:r>
              <a:rPr lang="en-GB" dirty="0"/>
              <a:t>Effective time management and organisation is important, to prioritise workload, and maintain focus on goals and achievements (Porta et al., 2013)</a:t>
            </a:r>
          </a:p>
          <a:p>
            <a:r>
              <a:rPr lang="en-GB" dirty="0"/>
              <a:t>Motivation </a:t>
            </a:r>
          </a:p>
          <a:p>
            <a:pPr marL="0" indent="0">
              <a:buNone/>
            </a:pPr>
            <a:r>
              <a:rPr lang="en-GB" dirty="0"/>
              <a:t>Self motivation is important to apply, in order for a goal to be completed within the workplace (</a:t>
            </a:r>
            <a:r>
              <a:rPr lang="en-GB" dirty="0" err="1"/>
              <a:t>Papathanasiou</a:t>
            </a:r>
            <a:r>
              <a:rPr lang="en-GB" dirty="0"/>
              <a:t> et al., 2014).  According to the World Health Organisation, it is important to stay self-motivated within the mental health sector, as it is based on competencies and motivation, in order to provide effective care to those who have a psychological disorder (WHO, 2005). </a:t>
            </a:r>
          </a:p>
          <a:p>
            <a:r>
              <a:rPr lang="en-GB" dirty="0"/>
              <a:t> Critical Thinking </a:t>
            </a:r>
          </a:p>
          <a:p>
            <a:pPr marL="0" indent="0">
              <a:buNone/>
            </a:pPr>
            <a:r>
              <a:rPr lang="en-GB" dirty="0"/>
              <a:t>Utilising critical thinking is significant, and essential for safe, effective working practice (</a:t>
            </a:r>
            <a:r>
              <a:rPr lang="en-GB" dirty="0" err="1"/>
              <a:t>Papathanasiou</a:t>
            </a:r>
            <a:r>
              <a:rPr lang="en-GB" dirty="0"/>
              <a:t> et al., 2014).</a:t>
            </a:r>
          </a:p>
        </p:txBody>
      </p:sp>
    </p:spTree>
    <p:extLst>
      <p:ext uri="{BB962C8B-B14F-4D97-AF65-F5344CB8AC3E}">
        <p14:creationId xmlns:p14="http://schemas.microsoft.com/office/powerpoint/2010/main" val="3310010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437A33-CC33-425A-AA2A-846E4A56B03F}"/>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97D8C917-3E8C-4CC9-A183-12EB8E7CD1E8}"/>
              </a:ext>
            </a:extLst>
          </p:cNvPr>
          <p:cNvSpPr>
            <a:spLocks noGrp="1"/>
          </p:cNvSpPr>
          <p:nvPr>
            <p:ph idx="1"/>
          </p:nvPr>
        </p:nvSpPr>
        <p:spPr>
          <a:xfrm>
            <a:off x="1251678" y="1437661"/>
            <a:ext cx="10178322" cy="4886939"/>
          </a:xfrm>
        </p:spPr>
        <p:txBody>
          <a:bodyPr>
            <a:normAutofit/>
          </a:bodyPr>
          <a:lstStyle/>
          <a:p>
            <a:pPr marL="0" indent="0">
              <a:buNone/>
            </a:pPr>
            <a:r>
              <a:rPr lang="en-GB" sz="3200" dirty="0"/>
              <a:t>To conclude, although there are area of improvements, and I am willing to learn and further my knowledge, I believe I have the correct and applicable knowledge and understanding to become an Independent Sexual Violence Advisor. </a:t>
            </a:r>
          </a:p>
          <a:p>
            <a:pPr marL="0" indent="0">
              <a:buNone/>
            </a:pPr>
            <a:endParaRPr lang="en-GB" sz="3200" dirty="0"/>
          </a:p>
          <a:p>
            <a:pPr marL="0" indent="0">
              <a:buNone/>
            </a:pPr>
            <a:r>
              <a:rPr lang="en-GB" sz="3200" dirty="0"/>
              <a:t>I believe I have the significant skills and personal attributes which are needed, and suits the job. </a:t>
            </a:r>
          </a:p>
        </p:txBody>
      </p:sp>
    </p:spTree>
    <p:extLst>
      <p:ext uri="{BB962C8B-B14F-4D97-AF65-F5344CB8AC3E}">
        <p14:creationId xmlns:p14="http://schemas.microsoft.com/office/powerpoint/2010/main" val="15526041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667FCF-06CA-40E6-9442-F81288B107A8}"/>
              </a:ext>
            </a:extLst>
          </p:cNvPr>
          <p:cNvSpPr>
            <a:spLocks noGrp="1"/>
          </p:cNvSpPr>
          <p:nvPr>
            <p:ph type="title"/>
          </p:nvPr>
        </p:nvSpPr>
        <p:spPr>
          <a:xfrm>
            <a:off x="679293" y="0"/>
            <a:ext cx="10178322" cy="1492132"/>
          </a:xfrm>
        </p:spPr>
        <p:txBody>
          <a:bodyPr>
            <a:normAutofit/>
          </a:bodyPr>
          <a:lstStyle/>
          <a:p>
            <a:r>
              <a:rPr lang="en-GB" sz="1400" dirty="0"/>
              <a:t>REFERENCES </a:t>
            </a:r>
          </a:p>
        </p:txBody>
      </p:sp>
      <p:sp>
        <p:nvSpPr>
          <p:cNvPr id="3" name="Content Placeholder 2">
            <a:extLst>
              <a:ext uri="{FF2B5EF4-FFF2-40B4-BE49-F238E27FC236}">
                <a16:creationId xmlns:a16="http://schemas.microsoft.com/office/drawing/2014/main" id="{B08E942A-D0CF-4FD3-9CE5-1E9AC86E6CC8}"/>
              </a:ext>
            </a:extLst>
          </p:cNvPr>
          <p:cNvSpPr>
            <a:spLocks noGrp="1"/>
          </p:cNvSpPr>
          <p:nvPr>
            <p:ph idx="1"/>
          </p:nvPr>
        </p:nvSpPr>
        <p:spPr>
          <a:xfrm>
            <a:off x="1006839" y="187208"/>
            <a:ext cx="10178322" cy="6265220"/>
          </a:xfrm>
        </p:spPr>
        <p:txBody>
          <a:bodyPr>
            <a:normAutofit fontScale="25000" lnSpcReduction="20000"/>
          </a:bodyPr>
          <a:lstStyle/>
          <a:p>
            <a:pPr marL="0" indent="0">
              <a:buNone/>
            </a:pPr>
            <a:r>
              <a:rPr lang="en-GB" sz="3200" dirty="0"/>
              <a:t>AXIS Counselling. (2019).  Independent Sexual Violence Advisor Job Description. </a:t>
            </a:r>
            <a:r>
              <a:rPr lang="en-GB" sz="3200" dirty="0">
                <a:hlinkClick r:id="rId2"/>
              </a:rPr>
              <a:t>http://axiscounselling.org.uk/adverts/ISVA%20Job%20Description.pdf</a:t>
            </a:r>
            <a:endParaRPr lang="en-GB" sz="3200" dirty="0"/>
          </a:p>
          <a:p>
            <a:pPr marL="0" indent="0">
              <a:buNone/>
            </a:pPr>
            <a:endParaRPr lang="en-GB" sz="3200" dirty="0"/>
          </a:p>
          <a:p>
            <a:pPr marL="0" indent="0">
              <a:buNone/>
            </a:pPr>
            <a:r>
              <a:rPr lang="en-GB" sz="3200" dirty="0" err="1"/>
              <a:t>Babiker</a:t>
            </a:r>
            <a:r>
              <a:rPr lang="en-GB" sz="3200" dirty="0"/>
              <a:t>, A., Husseini, M.E., </a:t>
            </a:r>
            <a:r>
              <a:rPr lang="en-GB" sz="3200" dirty="0" err="1"/>
              <a:t>Nemri</a:t>
            </a:r>
            <a:r>
              <a:rPr lang="en-GB" sz="3200" dirty="0"/>
              <a:t>, A.A., </a:t>
            </a:r>
            <a:r>
              <a:rPr lang="en-GB" sz="3200" dirty="0" err="1"/>
              <a:t>Frayh</a:t>
            </a:r>
            <a:r>
              <a:rPr lang="en-GB" sz="3200" dirty="0"/>
              <a:t>, A.A., </a:t>
            </a:r>
            <a:r>
              <a:rPr lang="en-GB" sz="3200" dirty="0" err="1"/>
              <a:t>Juryyan</a:t>
            </a:r>
            <a:r>
              <a:rPr lang="en-GB" sz="3200" dirty="0"/>
              <a:t>, N.A., </a:t>
            </a:r>
            <a:r>
              <a:rPr lang="en-GB" sz="3200" dirty="0" err="1"/>
              <a:t>Faki</a:t>
            </a:r>
            <a:r>
              <a:rPr lang="en-GB" sz="3200" dirty="0"/>
              <a:t>, M.O., </a:t>
            </a:r>
            <a:r>
              <a:rPr lang="en-GB" sz="3200" dirty="0" err="1"/>
              <a:t>Assiri</a:t>
            </a:r>
            <a:r>
              <a:rPr lang="en-GB" sz="3200" dirty="0"/>
              <a:t>, A., </a:t>
            </a:r>
            <a:r>
              <a:rPr lang="en-GB" sz="3200" dirty="0" err="1"/>
              <a:t>Saadi</a:t>
            </a:r>
            <a:r>
              <a:rPr lang="en-GB" sz="3200" dirty="0"/>
              <a:t>, M.A., Shaikh, F. &amp; Zamil, F.A. (2014). Health care professional development: Working as a team to improve patient care. </a:t>
            </a:r>
            <a:r>
              <a:rPr lang="en-GB" sz="3200" i="1" dirty="0"/>
              <a:t>Sudanese Journal of Paediatrics</a:t>
            </a:r>
            <a:r>
              <a:rPr lang="en-GB" sz="3200" dirty="0"/>
              <a:t>. 14(2): 9-17</a:t>
            </a:r>
          </a:p>
          <a:p>
            <a:pPr marL="0" indent="0">
              <a:buNone/>
            </a:pPr>
            <a:endParaRPr lang="en-GB" sz="3200" dirty="0"/>
          </a:p>
          <a:p>
            <a:pPr marL="0" indent="0">
              <a:buNone/>
            </a:pPr>
            <a:r>
              <a:rPr lang="en-GB" sz="3200" dirty="0"/>
              <a:t>CHAP. (2019). Education. </a:t>
            </a:r>
            <a:r>
              <a:rPr lang="en-GB" sz="3200" dirty="0">
                <a:hlinkClick r:id="rId3"/>
              </a:rPr>
              <a:t>https://education.chaplinq.org/</a:t>
            </a:r>
            <a:endParaRPr lang="en-GB" sz="3200" dirty="0"/>
          </a:p>
          <a:p>
            <a:pPr marL="0" indent="0">
              <a:buNone/>
            </a:pPr>
            <a:endParaRPr lang="en-GB" sz="3200" dirty="0"/>
          </a:p>
          <a:p>
            <a:pPr marL="0" indent="0">
              <a:buNone/>
            </a:pPr>
            <a:r>
              <a:rPr lang="en-GB" sz="3200" dirty="0"/>
              <a:t>GOV. (2017).  The role of the Independent Sexual Violence Adviser (ISVA). </a:t>
            </a:r>
            <a:r>
              <a:rPr lang="en-GB" sz="3200" dirty="0">
                <a:hlinkClick r:id="rId4"/>
              </a:rPr>
              <a:t>https://www.gov.uk/government/publications/the-role-of-the-independent-sexual-violence-adviser-isva</a:t>
            </a:r>
            <a:endParaRPr lang="en-GB" sz="3200" dirty="0"/>
          </a:p>
          <a:p>
            <a:pPr marL="0" indent="0">
              <a:buNone/>
            </a:pPr>
            <a:endParaRPr lang="en-GB" sz="3200" dirty="0"/>
          </a:p>
          <a:p>
            <a:pPr marL="0" indent="0">
              <a:buNone/>
            </a:pPr>
            <a:r>
              <a:rPr lang="en-GB" sz="3200" dirty="0" err="1"/>
              <a:t>Kourkouta</a:t>
            </a:r>
            <a:r>
              <a:rPr lang="en-GB" sz="3200" dirty="0"/>
              <a:t>, L. &amp; </a:t>
            </a:r>
            <a:r>
              <a:rPr lang="en-GB" sz="3200" dirty="0" err="1"/>
              <a:t>Papathanasiou</a:t>
            </a:r>
            <a:r>
              <a:rPr lang="en-GB" sz="3200" dirty="0"/>
              <a:t>, I.V. (2014). Communication in Nursing Practice. </a:t>
            </a:r>
            <a:r>
              <a:rPr lang="en-GB" sz="3200" i="1" dirty="0"/>
              <a:t>Journal of the Academy of Medical Sciences of Bosna and Herzegovina</a:t>
            </a:r>
            <a:r>
              <a:rPr lang="en-GB" sz="3200" dirty="0"/>
              <a:t>. 26(1): 65-67</a:t>
            </a:r>
          </a:p>
          <a:p>
            <a:pPr marL="0" indent="0">
              <a:buNone/>
            </a:pPr>
            <a:endParaRPr lang="en-GB" sz="3200" dirty="0"/>
          </a:p>
          <a:p>
            <a:pPr marL="0" indent="0">
              <a:buNone/>
            </a:pPr>
            <a:r>
              <a:rPr lang="en-GB" sz="3200" dirty="0"/>
              <a:t>Legislation GOV. (2020). </a:t>
            </a:r>
            <a:r>
              <a:rPr lang="en-GB" sz="3200" dirty="0">
                <a:hlinkClick r:id="rId5"/>
              </a:rPr>
              <a:t>http://www.legislation.gov.uk/anaw/2015/3/contents</a:t>
            </a:r>
            <a:endParaRPr lang="en-GB" sz="3200" dirty="0"/>
          </a:p>
          <a:p>
            <a:pPr marL="0" indent="0">
              <a:buNone/>
            </a:pPr>
            <a:endParaRPr lang="en-GB" sz="3200" dirty="0"/>
          </a:p>
          <a:p>
            <a:pPr marL="0" indent="0">
              <a:buNone/>
            </a:pPr>
            <a:r>
              <a:rPr lang="en-GB" sz="3200" dirty="0"/>
              <a:t>Mehta, P. (2015). Why People Skills are Important in an Organisation? </a:t>
            </a:r>
            <a:r>
              <a:rPr lang="en-GB" sz="3200" dirty="0">
                <a:hlinkClick r:id="rId6"/>
              </a:rPr>
              <a:t>https://www.linkedin.com/pulse/why-people-skills-important-organization-pallavi-kapoor</a:t>
            </a:r>
            <a:endParaRPr lang="en-GB" sz="3200" dirty="0"/>
          </a:p>
          <a:p>
            <a:pPr marL="0" indent="0">
              <a:buNone/>
            </a:pPr>
            <a:endParaRPr lang="en-GB" sz="3200" dirty="0"/>
          </a:p>
          <a:p>
            <a:pPr marL="0" indent="0">
              <a:buNone/>
            </a:pPr>
            <a:r>
              <a:rPr lang="en-GB" sz="3200" dirty="0" err="1"/>
              <a:t>Papathanasiou</a:t>
            </a:r>
            <a:r>
              <a:rPr lang="en-GB" sz="3200" dirty="0"/>
              <a:t>, I.V., </a:t>
            </a:r>
            <a:r>
              <a:rPr lang="en-GB" sz="3200" dirty="0" err="1"/>
              <a:t>Kleisiaris</a:t>
            </a:r>
            <a:r>
              <a:rPr lang="en-GB" sz="3200" dirty="0"/>
              <a:t>, C.F., </a:t>
            </a:r>
            <a:r>
              <a:rPr lang="en-GB" sz="3200" dirty="0" err="1"/>
              <a:t>Fradelos</a:t>
            </a:r>
            <a:r>
              <a:rPr lang="en-GB" sz="3200" dirty="0"/>
              <a:t>, E.C., </a:t>
            </a:r>
            <a:r>
              <a:rPr lang="en-GB" sz="3200" dirty="0" err="1"/>
              <a:t>Kakou</a:t>
            </a:r>
            <a:r>
              <a:rPr lang="en-GB" sz="3200" dirty="0"/>
              <a:t>, K. &amp; </a:t>
            </a:r>
            <a:r>
              <a:rPr lang="en-GB" sz="3200" dirty="0" err="1"/>
              <a:t>Kourkouta</a:t>
            </a:r>
            <a:r>
              <a:rPr lang="en-GB" sz="3200" dirty="0"/>
              <a:t>, L. (2014). Critical Thinking: The Development of an Essential Skill for Nursing Students. Journal of Academy of Medical Sciences of Bosnia and Herzegovina. 22(4): 283-286</a:t>
            </a:r>
          </a:p>
          <a:p>
            <a:pPr marL="0" indent="0">
              <a:buNone/>
            </a:pPr>
            <a:endParaRPr lang="en-GB" sz="3200" dirty="0"/>
          </a:p>
          <a:p>
            <a:pPr marL="0" indent="0">
              <a:buNone/>
            </a:pPr>
            <a:r>
              <a:rPr lang="en-GB" sz="3200" dirty="0" err="1"/>
              <a:t>Papathanasiou</a:t>
            </a:r>
            <a:r>
              <a:rPr lang="en-GB" sz="3200" dirty="0"/>
              <a:t>, I.V., </a:t>
            </a:r>
            <a:r>
              <a:rPr lang="en-GB" sz="3200" dirty="0" err="1"/>
              <a:t>Fradelos</a:t>
            </a:r>
            <a:r>
              <a:rPr lang="en-GB" sz="3200" dirty="0"/>
              <a:t>, E.C., </a:t>
            </a:r>
            <a:r>
              <a:rPr lang="en-GB" sz="3200" dirty="0" err="1"/>
              <a:t>Kleisiaris</a:t>
            </a:r>
            <a:r>
              <a:rPr lang="en-GB" sz="3200" dirty="0"/>
              <a:t>, C.F., </a:t>
            </a:r>
            <a:r>
              <a:rPr lang="en-GB" sz="3200" dirty="0" err="1"/>
              <a:t>Tsaras</a:t>
            </a:r>
            <a:r>
              <a:rPr lang="en-GB" sz="3200" dirty="0"/>
              <a:t>, K., </a:t>
            </a:r>
            <a:r>
              <a:rPr lang="en-GB" sz="3200" dirty="0" err="1"/>
              <a:t>Kalota</a:t>
            </a:r>
            <a:r>
              <a:rPr lang="en-GB" sz="3200" dirty="0"/>
              <a:t>, M.A. &amp; </a:t>
            </a:r>
            <a:r>
              <a:rPr lang="en-GB" sz="3200" dirty="0" err="1"/>
              <a:t>Kourkouta</a:t>
            </a:r>
            <a:r>
              <a:rPr lang="en-GB" sz="3200" dirty="0"/>
              <a:t>, L. (2014). Motivation, Leadership, Empowerment and Confidence: Their Relation with Nurses’ Burnout. Mater </a:t>
            </a:r>
            <a:r>
              <a:rPr lang="en-GB" sz="3200" dirty="0" err="1"/>
              <a:t>Sociomed</a:t>
            </a:r>
            <a:r>
              <a:rPr lang="en-GB" sz="3200" dirty="0"/>
              <a:t>. 26(6): 405-410</a:t>
            </a:r>
          </a:p>
          <a:p>
            <a:pPr marL="0" indent="0">
              <a:buNone/>
            </a:pPr>
            <a:endParaRPr lang="en-GB" sz="3200" dirty="0"/>
          </a:p>
          <a:p>
            <a:pPr marL="0" indent="0">
              <a:buNone/>
            </a:pPr>
            <a:r>
              <a:rPr lang="en-GB" sz="3200" dirty="0"/>
              <a:t>Rosen, M.A., </a:t>
            </a:r>
            <a:r>
              <a:rPr lang="en-GB" sz="3200" dirty="0" err="1"/>
              <a:t>DiazGranados</a:t>
            </a:r>
            <a:r>
              <a:rPr lang="en-GB" sz="3200" dirty="0"/>
              <a:t>, D., Dietz, A.S., Benishek, L.E., Thompson, D., Pronovost, P.J. &amp; Weaver, S.J. (2018). Teamwork in Healthcare: Key Discoveries Enabling Safer, High-Quality Care. </a:t>
            </a:r>
            <a:r>
              <a:rPr lang="en-GB" sz="3200" i="1" dirty="0"/>
              <a:t>Am Psychol</a:t>
            </a:r>
            <a:r>
              <a:rPr lang="en-GB" sz="3200" dirty="0"/>
              <a:t>. 73(4):433-450</a:t>
            </a:r>
          </a:p>
          <a:p>
            <a:pPr marL="0" indent="0">
              <a:buNone/>
            </a:pPr>
            <a:endParaRPr lang="en-GB" sz="3200" dirty="0"/>
          </a:p>
          <a:p>
            <a:pPr marL="0" indent="0">
              <a:buNone/>
            </a:pPr>
            <a:r>
              <a:rPr lang="en-GB" sz="3200" dirty="0"/>
              <a:t>Porta, C.R., Anderson, M.R. &amp; Steele, S.R. (2013). Effective Time Management: Surgery, Research, Service, Travel, Fitness, and Family. </a:t>
            </a:r>
            <a:r>
              <a:rPr lang="en-GB" sz="3200" i="1" dirty="0"/>
              <a:t>Clin Colon Rectal Surg</a:t>
            </a:r>
            <a:r>
              <a:rPr lang="en-GB" sz="3200" dirty="0"/>
              <a:t>. 26(4): 239-243</a:t>
            </a:r>
          </a:p>
          <a:p>
            <a:pPr marL="0" indent="0">
              <a:buNone/>
            </a:pPr>
            <a:endParaRPr lang="en-GB" sz="3200" dirty="0"/>
          </a:p>
          <a:p>
            <a:pPr marL="0" indent="0">
              <a:buNone/>
            </a:pPr>
            <a:r>
              <a:rPr lang="en-GB" sz="3200" dirty="0"/>
              <a:t>Stratford White. (2014). Attributes. </a:t>
            </a:r>
            <a:r>
              <a:rPr lang="en-GB" sz="3200" i="1" dirty="0"/>
              <a:t>Word Press</a:t>
            </a:r>
            <a:r>
              <a:rPr lang="en-GB" sz="3200" dirty="0"/>
              <a:t>. </a:t>
            </a:r>
            <a:r>
              <a:rPr lang="en-GB" sz="3200" dirty="0">
                <a:hlinkClick r:id="rId7"/>
              </a:rPr>
              <a:t>https://stratfordwhite.wordpress.com/2014/05/22/attributes-2/</a:t>
            </a:r>
            <a:endParaRPr lang="en-GB" sz="3200" dirty="0"/>
          </a:p>
          <a:p>
            <a:pPr marL="0" indent="0">
              <a:buNone/>
            </a:pPr>
            <a:endParaRPr lang="en-GB" sz="3200" dirty="0"/>
          </a:p>
          <a:p>
            <a:pPr marL="0" indent="0">
              <a:buNone/>
            </a:pPr>
            <a:r>
              <a:rPr lang="en-GB" sz="3200" dirty="0"/>
              <a:t>SURVIVORS UK. (N.D.). Independent Sexual Violence Adviser (ISVA) Services. </a:t>
            </a:r>
            <a:r>
              <a:rPr lang="en-GB" sz="3200" dirty="0">
                <a:hlinkClick r:id="rId8"/>
              </a:rPr>
              <a:t>https://www.survivorsuk.org/ways-we-can-help/isva/</a:t>
            </a:r>
            <a:endParaRPr lang="en-GB" sz="3200" dirty="0"/>
          </a:p>
          <a:p>
            <a:pPr marL="0" indent="0">
              <a:buNone/>
            </a:pPr>
            <a:endParaRPr lang="en-GB" sz="3200" dirty="0"/>
          </a:p>
          <a:p>
            <a:pPr marL="0" indent="0">
              <a:buNone/>
            </a:pPr>
            <a:r>
              <a:rPr lang="en-GB" sz="3200" dirty="0"/>
              <a:t>UCAS. (2017). Is work experience important? </a:t>
            </a:r>
            <a:r>
              <a:rPr lang="en-GB" sz="3200" dirty="0">
                <a:hlinkClick r:id="rId9"/>
              </a:rPr>
              <a:t>https://www.ucas.com/connect/blogs/work-experience-important</a:t>
            </a:r>
            <a:endParaRPr lang="en-GB" sz="3200" dirty="0"/>
          </a:p>
          <a:p>
            <a:pPr marL="0" indent="0">
              <a:buNone/>
            </a:pPr>
            <a:endParaRPr lang="en-GB" sz="3200" dirty="0"/>
          </a:p>
          <a:p>
            <a:pPr marL="0" indent="0">
              <a:buNone/>
            </a:pPr>
            <a:r>
              <a:rPr lang="en-GB" sz="3200" dirty="0"/>
              <a:t>WHO (2005). Human Resources and Training in Mental Health, (Mental Health Policy and Service Guidance Package); (</a:t>
            </a:r>
            <a:r>
              <a:rPr lang="en-GB" sz="3200" dirty="0" err="1"/>
              <a:t>ch.</a:t>
            </a:r>
            <a:r>
              <a:rPr lang="en-GB" sz="3200" dirty="0"/>
              <a:t> 4). </a:t>
            </a:r>
          </a:p>
          <a:p>
            <a:pPr marL="0" indent="0">
              <a:buNone/>
            </a:pPr>
            <a:endParaRPr lang="en-GB" sz="3200" dirty="0"/>
          </a:p>
          <a:p>
            <a:pPr marL="0" indent="0">
              <a:buNone/>
            </a:pPr>
            <a:r>
              <a:rPr lang="en-GB" sz="3200" dirty="0"/>
              <a:t>Yaqoob, N. (2016). Employment vs Employability. </a:t>
            </a:r>
            <a:r>
              <a:rPr lang="en-GB" sz="3200" dirty="0">
                <a:hlinkClick r:id="rId10"/>
              </a:rPr>
              <a:t>https://fromtheresearchdesk.wordpress.com/2016/07/10/employment-vs-employability/</a:t>
            </a:r>
            <a:endParaRPr lang="en-GB" sz="3200" dirty="0"/>
          </a:p>
          <a:p>
            <a:pPr marL="0" indent="0">
              <a:buNone/>
            </a:pPr>
            <a:endParaRPr lang="en-GB" sz="3400" dirty="0"/>
          </a:p>
          <a:p>
            <a:pPr marL="0" indent="0">
              <a:buNone/>
            </a:pPr>
            <a:endParaRPr lang="en-GB" sz="3400" dirty="0"/>
          </a:p>
          <a:p>
            <a:pPr marL="0" indent="0">
              <a:buNone/>
            </a:pPr>
            <a:endParaRPr lang="en-GB" sz="3400" dirty="0"/>
          </a:p>
          <a:p>
            <a:pPr marL="0" indent="0">
              <a:buNone/>
            </a:pPr>
            <a:endParaRPr lang="en-GB" dirty="0"/>
          </a:p>
        </p:txBody>
      </p:sp>
    </p:spTree>
    <p:extLst>
      <p:ext uri="{BB962C8B-B14F-4D97-AF65-F5344CB8AC3E}">
        <p14:creationId xmlns:p14="http://schemas.microsoft.com/office/powerpoint/2010/main" val="33471149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80D2E2-98CB-4FD3-A0E0-E61A6ED05D50}"/>
              </a:ext>
            </a:extLst>
          </p:cNvPr>
          <p:cNvSpPr>
            <a:spLocks noGrp="1"/>
          </p:cNvSpPr>
          <p:nvPr>
            <p:ph type="ctrTitle"/>
          </p:nvPr>
        </p:nvSpPr>
        <p:spPr/>
        <p:txBody>
          <a:bodyPr/>
          <a:lstStyle/>
          <a:p>
            <a:r>
              <a:rPr lang="en-GB" dirty="0"/>
              <a:t>Questions?</a:t>
            </a:r>
          </a:p>
        </p:txBody>
      </p:sp>
      <p:sp>
        <p:nvSpPr>
          <p:cNvPr id="3" name="Subtitle 2">
            <a:extLst>
              <a:ext uri="{FF2B5EF4-FFF2-40B4-BE49-F238E27FC236}">
                <a16:creationId xmlns:a16="http://schemas.microsoft.com/office/drawing/2014/main" id="{2601EBCB-326E-4C21-8279-85715CC80887}"/>
              </a:ext>
            </a:extLst>
          </p:cNvPr>
          <p:cNvSpPr>
            <a:spLocks noGrp="1"/>
          </p:cNvSpPr>
          <p:nvPr>
            <p:ph type="subTitle" idx="1"/>
          </p:nvPr>
        </p:nvSpPr>
        <p:spPr/>
        <p:txBody>
          <a:bodyPr/>
          <a:lstStyle/>
          <a:p>
            <a:r>
              <a:rPr lang="en-GB" dirty="0"/>
              <a:t> </a:t>
            </a:r>
          </a:p>
        </p:txBody>
      </p:sp>
    </p:spTree>
    <p:extLst>
      <p:ext uri="{BB962C8B-B14F-4D97-AF65-F5344CB8AC3E}">
        <p14:creationId xmlns:p14="http://schemas.microsoft.com/office/powerpoint/2010/main" val="10849341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6CD0B2-A5CE-40F6-81C1-763803ABD4AF}"/>
              </a:ext>
            </a:extLst>
          </p:cNvPr>
          <p:cNvSpPr>
            <a:spLocks noGrp="1"/>
          </p:cNvSpPr>
          <p:nvPr>
            <p:ph type="title"/>
          </p:nvPr>
        </p:nvSpPr>
        <p:spPr/>
        <p:txBody>
          <a:bodyPr>
            <a:noAutofit/>
          </a:bodyPr>
          <a:lstStyle/>
          <a:p>
            <a:r>
              <a:rPr lang="en-GB" sz="3200" dirty="0"/>
              <a:t>Q1) if you were to be successful In this future job opportunity/venture, how do you see yourself developing the role? What specific attributes do you feel would be most use to you?</a:t>
            </a:r>
            <a:endParaRPr lang="en-GB" sz="2800" dirty="0"/>
          </a:p>
        </p:txBody>
      </p:sp>
      <p:sp>
        <p:nvSpPr>
          <p:cNvPr id="3" name="Content Placeholder 2">
            <a:extLst>
              <a:ext uri="{FF2B5EF4-FFF2-40B4-BE49-F238E27FC236}">
                <a16:creationId xmlns:a16="http://schemas.microsoft.com/office/drawing/2014/main" id="{7DE2DF05-AB59-42A8-A9C0-DD17C4CE20C8}"/>
              </a:ext>
            </a:extLst>
          </p:cNvPr>
          <p:cNvSpPr>
            <a:spLocks noGrp="1"/>
          </p:cNvSpPr>
          <p:nvPr>
            <p:ph idx="1"/>
          </p:nvPr>
        </p:nvSpPr>
        <p:spPr>
          <a:xfrm>
            <a:off x="1251678" y="2514601"/>
            <a:ext cx="10178322" cy="3593591"/>
          </a:xfrm>
        </p:spPr>
        <p:txBody>
          <a:bodyPr>
            <a:normAutofit lnSpcReduction="10000"/>
          </a:bodyPr>
          <a:lstStyle/>
          <a:p>
            <a:r>
              <a:rPr lang="en-GB" sz="2800" dirty="0"/>
              <a:t>To ensure skills and personal attributes required are implemented</a:t>
            </a:r>
          </a:p>
          <a:p>
            <a:r>
              <a:rPr lang="en-GB" sz="2800" dirty="0"/>
              <a:t>To ensure I maintain problem-solving skills, and being able to work on my own initiative, as well as within a team, to provide effective care</a:t>
            </a:r>
          </a:p>
          <a:p>
            <a:r>
              <a:rPr lang="en-GB" sz="2800" dirty="0"/>
              <a:t>Ensuring I have constantly willing to learn new things, to develop skills </a:t>
            </a:r>
          </a:p>
          <a:p>
            <a:r>
              <a:rPr lang="en-GB" sz="2800" dirty="0"/>
              <a:t>Manage workload and caseload </a:t>
            </a:r>
          </a:p>
        </p:txBody>
      </p:sp>
    </p:spTree>
    <p:extLst>
      <p:ext uri="{BB962C8B-B14F-4D97-AF65-F5344CB8AC3E}">
        <p14:creationId xmlns:p14="http://schemas.microsoft.com/office/powerpoint/2010/main" val="269502433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C924F3-CCE2-4844-9433-58344402C35F}"/>
              </a:ext>
            </a:extLst>
          </p:cNvPr>
          <p:cNvSpPr>
            <a:spLocks noGrp="1"/>
          </p:cNvSpPr>
          <p:nvPr>
            <p:ph type="title"/>
          </p:nvPr>
        </p:nvSpPr>
        <p:spPr/>
        <p:txBody>
          <a:bodyPr>
            <a:noAutofit/>
          </a:bodyPr>
          <a:lstStyle/>
          <a:p>
            <a:r>
              <a:rPr lang="en-GB" sz="3600" dirty="0"/>
              <a:t>Q2) what are the most important changes happening in your field and how do you see these informing your future development needs/career plans?</a:t>
            </a:r>
            <a:endParaRPr lang="en-GB" sz="3200" dirty="0"/>
          </a:p>
        </p:txBody>
      </p:sp>
      <p:sp>
        <p:nvSpPr>
          <p:cNvPr id="3" name="Content Placeholder 2">
            <a:extLst>
              <a:ext uri="{FF2B5EF4-FFF2-40B4-BE49-F238E27FC236}">
                <a16:creationId xmlns:a16="http://schemas.microsoft.com/office/drawing/2014/main" id="{D70A159D-CEEF-4CCF-82DE-AE82D2E087AF}"/>
              </a:ext>
            </a:extLst>
          </p:cNvPr>
          <p:cNvSpPr>
            <a:spLocks noGrp="1"/>
          </p:cNvSpPr>
          <p:nvPr>
            <p:ph idx="1"/>
          </p:nvPr>
        </p:nvSpPr>
        <p:spPr>
          <a:xfrm>
            <a:off x="1251678" y="2533651"/>
            <a:ext cx="10178322" cy="3593591"/>
          </a:xfrm>
        </p:spPr>
        <p:txBody>
          <a:bodyPr>
            <a:normAutofit/>
          </a:bodyPr>
          <a:lstStyle/>
          <a:p>
            <a:r>
              <a:rPr lang="en-GB" sz="3200" dirty="0"/>
              <a:t>Important to keep on top of new information</a:t>
            </a:r>
          </a:p>
          <a:p>
            <a:r>
              <a:rPr lang="en-GB" sz="3200" dirty="0"/>
              <a:t>Ensuring to stay knowledgeable on policies, legislation and being aware of different techniques</a:t>
            </a:r>
          </a:p>
          <a:p>
            <a:r>
              <a:rPr lang="en-GB" sz="3200" dirty="0"/>
              <a:t>Being willing to learn new things</a:t>
            </a:r>
          </a:p>
          <a:p>
            <a:r>
              <a:rPr lang="en-GB" sz="3200" dirty="0"/>
              <a:t>To ensure quality care is provided</a:t>
            </a:r>
          </a:p>
        </p:txBody>
      </p:sp>
    </p:spTree>
    <p:extLst>
      <p:ext uri="{BB962C8B-B14F-4D97-AF65-F5344CB8AC3E}">
        <p14:creationId xmlns:p14="http://schemas.microsoft.com/office/powerpoint/2010/main" val="2570194798"/>
      </p:ext>
    </p:extLst>
  </p:cSld>
  <p:clrMapOvr>
    <a:masterClrMapping/>
  </p:clrMapOvr>
</p:sld>
</file>

<file path=ppt/theme/theme1.xml><?xml version="1.0" encoding="utf-8"?>
<a:theme xmlns:a="http://schemas.openxmlformats.org/drawingml/2006/main" name="Badge">
  <a:themeElements>
    <a:clrScheme name="Badge">
      <a:dk1>
        <a:sysClr val="windowText" lastClr="000000"/>
      </a:dk1>
      <a:lt1>
        <a:sysClr val="window" lastClr="FFFFFF"/>
      </a:lt1>
      <a:dk2>
        <a:srgbClr val="0B082E"/>
      </a:dk2>
      <a:lt2>
        <a:srgbClr val="F3F3F2"/>
      </a:lt2>
      <a:accent1>
        <a:srgbClr val="62B4C6"/>
      </a:accent1>
      <a:accent2>
        <a:srgbClr val="1B376E"/>
      </a:accent2>
      <a:accent3>
        <a:srgbClr val="9EBE55"/>
      </a:accent3>
      <a:accent4>
        <a:srgbClr val="C65E5E"/>
      </a:accent4>
      <a:accent5>
        <a:srgbClr val="D3BA55"/>
      </a:accent5>
      <a:accent6>
        <a:srgbClr val="96648A"/>
      </a:accent6>
      <a:hlink>
        <a:srgbClr val="62B4C6"/>
      </a:hlink>
      <a:folHlink>
        <a:srgbClr val="96648A"/>
      </a:folHlink>
    </a:clrScheme>
    <a:fontScheme name="Badge">
      <a:majorFont>
        <a:latin typeface="Impact" panose="020B080603090205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ill Sans MT" panose="020B0502020104020203"/>
        <a:ea typeface=""/>
        <a:cs typeface=""/>
        <a:font script="Grek" typeface="Corbel"/>
        <a:font script="Cyrl" typeface="Corbel"/>
        <a:font script="Jpan" typeface="メイリオ"/>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Badg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12700" cap="flat" cmpd="sng" algn="in">
          <a:solidFill>
            <a:schemeClr val="phClr"/>
          </a:solidFill>
          <a:prstDash val="solid"/>
        </a:ln>
        <a:ln w="50800" cap="flat" cmpd="sng" algn="in">
          <a:solidFill>
            <a:schemeClr val="phClr"/>
          </a:solidFill>
          <a:prstDash val="solid"/>
        </a:ln>
      </a:lnStyleLst>
      <a:effectStyleLst>
        <a:effectStyle>
          <a:effectLst/>
        </a:effectStyle>
        <a:effectStyle>
          <a:effectLst/>
        </a:effectStyle>
        <a:effectStyle>
          <a:effectLst>
            <a:outerShdw blurRad="38100" dist="25400" dir="5400000" algn="ctr" rotWithShape="0">
              <a:srgbClr val="000000">
                <a:alpha val="2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adge" id="{71A07785-5930-41D4-9A83-E23602B48E98}" vid="{D71F8F05-6246-47AF-9E68-E57F6C93F792}"/>
    </a:ext>
  </a:extLst>
</a:theme>
</file>

<file path=docProps/app.xml><?xml version="1.0" encoding="utf-8"?>
<Properties xmlns="http://schemas.openxmlformats.org/officeDocument/2006/extended-properties" xmlns:vt="http://schemas.openxmlformats.org/officeDocument/2006/docPropsVTypes">
  <TotalTime>0</TotalTime>
  <Words>1545</Words>
  <Application>Microsoft Office PowerPoint</Application>
  <PresentationFormat>Widescreen</PresentationFormat>
  <Paragraphs>129</Paragraphs>
  <Slides>18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Gill Sans MT</vt:lpstr>
      <vt:lpstr>Impact</vt:lpstr>
      <vt:lpstr>Badge</vt:lpstr>
      <vt:lpstr>Why you should hire me as an Independent sexual violence adviser (isva)</vt:lpstr>
      <vt:lpstr>Job description</vt:lpstr>
      <vt:lpstr>Core principles of an isva..</vt:lpstr>
      <vt:lpstr>Objectives..</vt:lpstr>
      <vt:lpstr>SKILLS AND ABILITIES</vt:lpstr>
      <vt:lpstr>Skills I have..</vt:lpstr>
      <vt:lpstr>Work experience</vt:lpstr>
      <vt:lpstr>PERSONAL ATTRIBUTES</vt:lpstr>
      <vt:lpstr>Personal attributes</vt:lpstr>
      <vt:lpstr>Legal frameworks</vt:lpstr>
      <vt:lpstr>How has this module/university helped?</vt:lpstr>
      <vt:lpstr>Employment and transferable skills</vt:lpstr>
      <vt:lpstr>Transferable skills</vt:lpstr>
      <vt:lpstr>Conclusion</vt:lpstr>
      <vt:lpstr>REFERENCES </vt:lpstr>
      <vt:lpstr>Questions?</vt:lpstr>
      <vt:lpstr>Q1) if you were to be successful In this future job opportunity/venture, how do you see yourself developing the role? What specific attributes do you feel would be most use to you?</vt:lpstr>
      <vt:lpstr>Q2) what are the most important changes happening in your field and how do you see these informing your future development needs/career plans?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Why you should hire me as an Independent sexual violence adviser (isva)</dc:title>
  <dc:creator>Maisie Morgan (1700945)</dc:creator>
  <cp:lastModifiedBy>Maisie Morgan (1700945)</cp:lastModifiedBy>
  <cp:revision>13</cp:revision>
  <dcterms:created xsi:type="dcterms:W3CDTF">2020-04-27T11:50:40Z</dcterms:created>
  <dcterms:modified xsi:type="dcterms:W3CDTF">2020-04-27T13:55:03Z</dcterms:modified>
</cp:coreProperties>
</file>