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87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43CE-4F2F-99DF-55B2-2A1C31FDFC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DC37F01-457E-7F09-4C83-BE542245B0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BB836F5-46FA-5C1C-5EAA-D24B88B26648}"/>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5" name="Footer Placeholder 4">
            <a:extLst>
              <a:ext uri="{FF2B5EF4-FFF2-40B4-BE49-F238E27FC236}">
                <a16:creationId xmlns:a16="http://schemas.microsoft.com/office/drawing/2014/main" id="{9F92E2C0-7290-1B0A-CE4D-223C24FE25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CC5320-CF15-463C-F3B9-DDADBB32C20F}"/>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1744295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0DC2-6AF6-D972-9818-BA610683C8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5B6C53-C34F-81B5-E011-D57556FBAE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B8B00F-0148-81CA-C06F-01B1FA881839}"/>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5" name="Footer Placeholder 4">
            <a:extLst>
              <a:ext uri="{FF2B5EF4-FFF2-40B4-BE49-F238E27FC236}">
                <a16:creationId xmlns:a16="http://schemas.microsoft.com/office/drawing/2014/main" id="{9B15463A-AB5B-3FCD-FD57-A9BEE71003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1F4A4A-7229-6EEE-92FB-30D8F1D08D12}"/>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1375257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13E2F-5498-985B-E31F-F0FDE04F1D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9BB4E80-45B8-308D-EDB4-AB78C9A787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20707B-6EB4-A160-B792-198905F79C48}"/>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5" name="Footer Placeholder 4">
            <a:extLst>
              <a:ext uri="{FF2B5EF4-FFF2-40B4-BE49-F238E27FC236}">
                <a16:creationId xmlns:a16="http://schemas.microsoft.com/office/drawing/2014/main" id="{02EB1A9B-069E-8D59-F244-A737571212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3FDC78-FF4A-8759-0A96-5FD85D14CF55}"/>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3802108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FFF9E-5A24-5FC8-37DD-6F54A9E20D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AED595-F066-27EC-401E-131EA4D177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988A3B3-1ED9-DA4B-858E-2602976F8F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468BDA-A90B-846E-CD3D-D8ECD15D1268}"/>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6" name="Footer Placeholder 5">
            <a:extLst>
              <a:ext uri="{FF2B5EF4-FFF2-40B4-BE49-F238E27FC236}">
                <a16:creationId xmlns:a16="http://schemas.microsoft.com/office/drawing/2014/main" id="{88DD042E-93C6-B29D-A0A8-87226C7E31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4EBE89-161A-5B63-D909-90B00AA7001A}"/>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2570257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73D49-09F8-62A6-C414-73D630DDB26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DD5DE6-8144-BF03-DE5E-A51F98D3B1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F5CF9A3-1CCF-53C4-A29F-4EAD22ABBA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C99255-D82E-0AC9-E12C-FA365E3C50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308D5E-8752-EC9D-096F-91DAC9BA11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7F6BA8-C27B-0A58-4651-CD21CB0A3B61}"/>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8" name="Footer Placeholder 7">
            <a:extLst>
              <a:ext uri="{FF2B5EF4-FFF2-40B4-BE49-F238E27FC236}">
                <a16:creationId xmlns:a16="http://schemas.microsoft.com/office/drawing/2014/main" id="{8F9AE347-4E5F-A04A-BC7C-7E2E235612C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5DA6A7-31A0-D35B-49CD-CADA824BDCED}"/>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1293527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B4E7-3643-DE57-44D9-7090DB77F97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75B99A6-90FF-EFD3-7E0A-BB2A75D6F580}"/>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4" name="Footer Placeholder 3">
            <a:extLst>
              <a:ext uri="{FF2B5EF4-FFF2-40B4-BE49-F238E27FC236}">
                <a16:creationId xmlns:a16="http://schemas.microsoft.com/office/drawing/2014/main" id="{6D14E601-BCE7-DD64-AB1E-DF410FB7FF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DA9322D-FDC4-5684-2720-0DD80C2F5DE5}"/>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747447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B20A5E-72D8-F177-31FA-6035D5CE5349}"/>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3" name="Footer Placeholder 2">
            <a:extLst>
              <a:ext uri="{FF2B5EF4-FFF2-40B4-BE49-F238E27FC236}">
                <a16:creationId xmlns:a16="http://schemas.microsoft.com/office/drawing/2014/main" id="{D5DEFB88-810C-E1F1-28B5-82BC196406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4BFEDA-6296-FA75-470E-E4DD8B89C7F9}"/>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4142221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87BFC-A6D7-4A8B-168B-C7FC7DFCA6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5A81A9-9F0C-61DC-3092-AE2F1520B0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E613491-98F2-548E-5910-5D4DE3193E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9AC3F5-4EEC-F864-86CC-026DA968C480}"/>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6" name="Footer Placeholder 5">
            <a:extLst>
              <a:ext uri="{FF2B5EF4-FFF2-40B4-BE49-F238E27FC236}">
                <a16:creationId xmlns:a16="http://schemas.microsoft.com/office/drawing/2014/main" id="{F8FF73CA-FDAC-902A-69CD-090D1B60BB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74382B-6EFE-A063-2296-391BA11A234E}"/>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2491877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52-455E-61FF-CE7C-71F876EF16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F4BB841-C3F7-2014-2571-B080C73DFC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B146E9-1EF8-8D50-7E3A-4761C911A4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FB4505-C6A2-770A-7900-443306E63D87}"/>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6" name="Footer Placeholder 5">
            <a:extLst>
              <a:ext uri="{FF2B5EF4-FFF2-40B4-BE49-F238E27FC236}">
                <a16:creationId xmlns:a16="http://schemas.microsoft.com/office/drawing/2014/main" id="{CC60D656-FEAA-94E6-F6D7-AA67C11461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C37A4B-2668-2A4F-210E-8F052441FB94}"/>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927910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3144A-7F80-B847-9FF1-244E589C5A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C6499F-4611-CAC2-1DC1-0515459BA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720BA2-EA14-AB3A-E198-723BA500733D}"/>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5" name="Footer Placeholder 4">
            <a:extLst>
              <a:ext uri="{FF2B5EF4-FFF2-40B4-BE49-F238E27FC236}">
                <a16:creationId xmlns:a16="http://schemas.microsoft.com/office/drawing/2014/main" id="{D50B15EF-6859-9036-465B-161A5A8455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9997F3-E0E4-0051-F761-7D50979B53C1}"/>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3320994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0740BF-C931-2B3D-07ED-C59056C7416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D5BC435-AB4A-5F26-937A-2A41C212D9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A98783-B629-D882-7C05-53998B7A2DE6}"/>
              </a:ext>
            </a:extLst>
          </p:cNvPr>
          <p:cNvSpPr>
            <a:spLocks noGrp="1"/>
          </p:cNvSpPr>
          <p:nvPr>
            <p:ph type="dt" sz="half" idx="10"/>
          </p:nvPr>
        </p:nvSpPr>
        <p:spPr/>
        <p:txBody>
          <a:bodyPr/>
          <a:lstStyle/>
          <a:p>
            <a:fld id="{5BF99F24-0D64-2D48-8B2A-E2D1CDA1E333}" type="datetimeFigureOut">
              <a:rPr lang="en-US" smtClean="0"/>
              <a:t>11/11/22</a:t>
            </a:fld>
            <a:endParaRPr lang="en-US"/>
          </a:p>
        </p:txBody>
      </p:sp>
      <p:sp>
        <p:nvSpPr>
          <p:cNvPr id="5" name="Footer Placeholder 4">
            <a:extLst>
              <a:ext uri="{FF2B5EF4-FFF2-40B4-BE49-F238E27FC236}">
                <a16:creationId xmlns:a16="http://schemas.microsoft.com/office/drawing/2014/main" id="{6FEBFC83-731D-EAA2-6351-07B96DEDFC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01889F-75F9-652F-1121-35C3D3C97676}"/>
              </a:ext>
            </a:extLst>
          </p:cNvPr>
          <p:cNvSpPr>
            <a:spLocks noGrp="1"/>
          </p:cNvSpPr>
          <p:nvPr>
            <p:ph type="sldNum" sz="quarter" idx="12"/>
          </p:nvPr>
        </p:nvSpPr>
        <p:spPr/>
        <p:txBody>
          <a:bodyPr/>
          <a:lstStyle/>
          <a:p>
            <a:fld id="{BC36B689-EA94-8041-82C2-BB5032EF6508}" type="slidenum">
              <a:rPr lang="en-US" smtClean="0"/>
              <a:t>‹#›</a:t>
            </a:fld>
            <a:endParaRPr lang="en-US"/>
          </a:p>
        </p:txBody>
      </p:sp>
    </p:spTree>
    <p:extLst>
      <p:ext uri="{BB962C8B-B14F-4D97-AF65-F5344CB8AC3E}">
        <p14:creationId xmlns:p14="http://schemas.microsoft.com/office/powerpoint/2010/main" val="1677856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7A24F7-636A-3F0E-8ADE-FD57F6290F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B137AB-B7B4-9747-74B9-427759141A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A7F9BA-A649-E474-FF2B-4B1326204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F99F24-0D64-2D48-8B2A-E2D1CDA1E333}" type="datetimeFigureOut">
              <a:rPr lang="en-US" smtClean="0"/>
              <a:t>11/11/22</a:t>
            </a:fld>
            <a:endParaRPr lang="en-US"/>
          </a:p>
        </p:txBody>
      </p:sp>
      <p:sp>
        <p:nvSpPr>
          <p:cNvPr id="5" name="Footer Placeholder 4">
            <a:extLst>
              <a:ext uri="{FF2B5EF4-FFF2-40B4-BE49-F238E27FC236}">
                <a16:creationId xmlns:a16="http://schemas.microsoft.com/office/drawing/2014/main" id="{C557E6C1-CD28-1B25-96BF-9F18EAA2F0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C3C601C-B61D-080B-A769-246164015B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6B689-EA94-8041-82C2-BB5032EF6508}" type="slidenum">
              <a:rPr lang="en-US" smtClean="0"/>
              <a:t>‹#›</a:t>
            </a:fld>
            <a:endParaRPr lang="en-US"/>
          </a:p>
        </p:txBody>
      </p:sp>
    </p:spTree>
    <p:extLst>
      <p:ext uri="{BB962C8B-B14F-4D97-AF65-F5344CB8AC3E}">
        <p14:creationId xmlns:p14="http://schemas.microsoft.com/office/powerpoint/2010/main" val="357774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39000" b="-3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EECB9480-AEA3-00A5-49FA-2DF57E641E7F}"/>
              </a:ext>
            </a:extLst>
          </p:cNvPr>
          <p:cNvSpPr/>
          <p:nvPr/>
        </p:nvSpPr>
        <p:spPr>
          <a:xfrm>
            <a:off x="4246375" y="2235200"/>
            <a:ext cx="3699249" cy="2387600"/>
          </a:xfrm>
          <a:prstGeom prst="ellipse">
            <a:avLst/>
          </a:prstGeom>
          <a:solidFill>
            <a:srgbClr val="FF787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900" b="1" dirty="0">
                <a:solidFill>
                  <a:schemeClr val="tx1"/>
                </a:solidFill>
                <a:latin typeface="Copperplate Gothic Light" panose="020F0302020204030204" pitchFamily="34" charset="0"/>
                <a:ea typeface="Baskerville" panose="02020502070401020303" pitchFamily="18" charset="0"/>
              </a:rPr>
              <a:t>How does Wes Anderson’s Fantastic Mr Fox link to my personal beliefs?</a:t>
            </a:r>
          </a:p>
        </p:txBody>
      </p:sp>
      <p:sp>
        <p:nvSpPr>
          <p:cNvPr id="3" name="Rectangle: Rounded Corners 2">
            <a:extLst>
              <a:ext uri="{FF2B5EF4-FFF2-40B4-BE49-F238E27FC236}">
                <a16:creationId xmlns:a16="http://schemas.microsoft.com/office/drawing/2014/main" id="{E45A03B6-B4EF-229A-7F80-39B27364C4EF}"/>
              </a:ext>
            </a:extLst>
          </p:cNvPr>
          <p:cNvSpPr/>
          <p:nvPr/>
        </p:nvSpPr>
        <p:spPr>
          <a:xfrm>
            <a:off x="8847666" y="9526"/>
            <a:ext cx="3344333" cy="3038474"/>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u="sng" dirty="0">
                <a:solidFill>
                  <a:schemeClr val="tx1"/>
                </a:solidFill>
                <a:latin typeface="Copperplate Gothic Light" panose="020E0507020206020404" pitchFamily="34" charset="77"/>
              </a:rPr>
              <a:t>Anti Capitalist ideas</a:t>
            </a:r>
          </a:p>
          <a:p>
            <a:pPr algn="ctr"/>
            <a:r>
              <a:rPr lang="en-GB" sz="1500" dirty="0">
                <a:solidFill>
                  <a:schemeClr val="tx1"/>
                </a:solidFill>
              </a:rPr>
              <a:t>At its core, this film is about the ugliness of greed. With three farmers representing the ruling class and Mr. Fox and his family representing the working class, we see how this film employs capitalist imagery to propel the story forward. At the end of the film, we see the main cast enjoying the produce that their oppressors made, representing the triumph of the workers over the 1%.</a:t>
            </a:r>
          </a:p>
        </p:txBody>
      </p:sp>
      <p:sp>
        <p:nvSpPr>
          <p:cNvPr id="5" name="Rectangle: Rounded Corners 4">
            <a:extLst>
              <a:ext uri="{FF2B5EF4-FFF2-40B4-BE49-F238E27FC236}">
                <a16:creationId xmlns:a16="http://schemas.microsoft.com/office/drawing/2014/main" id="{08EB19BC-F0A0-E48D-032E-4A99D7B777CF}"/>
              </a:ext>
            </a:extLst>
          </p:cNvPr>
          <p:cNvSpPr/>
          <p:nvPr/>
        </p:nvSpPr>
        <p:spPr>
          <a:xfrm>
            <a:off x="0" y="-1"/>
            <a:ext cx="3344332" cy="303847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u="sng" dirty="0">
                <a:solidFill>
                  <a:schemeClr val="tx1"/>
                </a:solidFill>
                <a:latin typeface="Copperplate Gothic Light" panose="020E0507020206020404" pitchFamily="34" charset="77"/>
              </a:rPr>
              <a:t> environmental protection</a:t>
            </a:r>
          </a:p>
          <a:p>
            <a:pPr algn="ctr"/>
            <a:r>
              <a:rPr lang="en-GB" sz="1500" dirty="0">
                <a:solidFill>
                  <a:schemeClr val="tx1"/>
                </a:solidFill>
              </a:rPr>
              <a:t> Mr. Fox and his family are driven out of their home by “Digging machines”, as the farmers flatten </a:t>
            </a:r>
            <a:r>
              <a:rPr lang="en-GB" sz="1500">
                <a:solidFill>
                  <a:schemeClr val="tx1"/>
                </a:solidFill>
              </a:rPr>
              <a:t>the Fox’s land. </a:t>
            </a:r>
            <a:r>
              <a:rPr lang="en-GB" sz="1500" dirty="0">
                <a:solidFill>
                  <a:schemeClr val="tx1"/>
                </a:solidFill>
              </a:rPr>
              <a:t>This represents the increasing use of harmful machinery in modern farming, and how this effects biodiversity. However, the Foxes eventually prevail, symbolising how nature always bounces back despite human intervention.</a:t>
            </a:r>
            <a:endParaRPr lang="en-US" sz="1500" b="1" u="sng" dirty="0">
              <a:solidFill>
                <a:schemeClr val="tx1"/>
              </a:solidFill>
              <a:latin typeface="Copperplate Gothic Light" panose="020E0507020206020404" pitchFamily="34" charset="77"/>
            </a:endParaRPr>
          </a:p>
        </p:txBody>
      </p:sp>
      <p:sp>
        <p:nvSpPr>
          <p:cNvPr id="7" name="Rectangle: Rounded Corners 6">
            <a:extLst>
              <a:ext uri="{FF2B5EF4-FFF2-40B4-BE49-F238E27FC236}">
                <a16:creationId xmlns:a16="http://schemas.microsoft.com/office/drawing/2014/main" id="{A6A61DFC-984B-EEEF-552E-CC64BCE0B516}"/>
              </a:ext>
            </a:extLst>
          </p:cNvPr>
          <p:cNvSpPr/>
          <p:nvPr/>
        </p:nvSpPr>
        <p:spPr>
          <a:xfrm>
            <a:off x="-2" y="3509963"/>
            <a:ext cx="3344333" cy="324925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u="sng" dirty="0">
                <a:solidFill>
                  <a:schemeClr val="tx1"/>
                </a:solidFill>
                <a:latin typeface="Copperplate Gothic Light" panose="020E0507020206020404" pitchFamily="34" charset="77"/>
              </a:rPr>
              <a:t>Ash as a character</a:t>
            </a:r>
            <a:r>
              <a:rPr lang="en-GB" b="1" u="sng" dirty="0">
                <a:solidFill>
                  <a:schemeClr val="tx1"/>
                </a:solidFill>
              </a:rPr>
              <a:t> </a:t>
            </a:r>
          </a:p>
          <a:p>
            <a:pPr algn="ctr"/>
            <a:r>
              <a:rPr lang="en-GB" sz="1400" dirty="0">
                <a:solidFill>
                  <a:schemeClr val="tx1"/>
                </a:solidFill>
              </a:rPr>
              <a:t> Ash is an amazing complex character. He is constantly pushed aside by the other Forrest creatures, his own father, and dismissed as being “different” throughout the whole film, and all he craves is the approval of his father who he admires greatly. Ash also represents a struggle with identity, something I can relate to deeply. He wants to fit in, but at the end of the film, we see him differ from his family purposely, suggesting he has finally come to terms with his identity and himself. </a:t>
            </a:r>
            <a:endParaRPr lang="en-US" sz="1400" dirty="0">
              <a:solidFill>
                <a:schemeClr val="tx1"/>
              </a:solidFill>
            </a:endParaRPr>
          </a:p>
        </p:txBody>
      </p:sp>
      <p:sp>
        <p:nvSpPr>
          <p:cNvPr id="9" name="Rectangle: Rounded Corners 8">
            <a:extLst>
              <a:ext uri="{FF2B5EF4-FFF2-40B4-BE49-F238E27FC236}">
                <a16:creationId xmlns:a16="http://schemas.microsoft.com/office/drawing/2014/main" id="{E0E8390C-A563-04FF-062A-E4672FC684D2}"/>
              </a:ext>
            </a:extLst>
          </p:cNvPr>
          <p:cNvSpPr/>
          <p:nvPr/>
        </p:nvSpPr>
        <p:spPr>
          <a:xfrm>
            <a:off x="8847666" y="3509963"/>
            <a:ext cx="3344333" cy="3249259"/>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u="sng" dirty="0">
                <a:solidFill>
                  <a:schemeClr val="tx1"/>
                </a:solidFill>
                <a:latin typeface="Copperplate Gothic Light" panose="020E0507020206020404" pitchFamily="34" charset="77"/>
              </a:rPr>
              <a:t>Unionisation</a:t>
            </a:r>
            <a:r>
              <a:rPr lang="en-GB" sz="1700" u="sng" dirty="0">
                <a:solidFill>
                  <a:schemeClr val="tx1"/>
                </a:solidFill>
              </a:rPr>
              <a:t> </a:t>
            </a:r>
          </a:p>
          <a:p>
            <a:pPr algn="ctr"/>
            <a:r>
              <a:rPr lang="en-GB" sz="1600" dirty="0">
                <a:solidFill>
                  <a:schemeClr val="tx1"/>
                </a:solidFill>
              </a:rPr>
              <a:t>A key moment in the film is when the Forrest animals who have been driven out of their homes by The farmers unionise to take back their land. This was a powerful moment, as I believe that all workers reserve the right to unionise and fight back against an inherently oppressive system. No one should have to settle for a system that  works to suppress people.</a:t>
            </a:r>
            <a:endParaRPr lang="en-US" sz="1600" dirty="0">
              <a:solidFill>
                <a:schemeClr val="tx1"/>
              </a:solidFill>
            </a:endParaRPr>
          </a:p>
        </p:txBody>
      </p:sp>
      <p:pic>
        <p:nvPicPr>
          <p:cNvPr id="13" name="Picture 13">
            <a:extLst>
              <a:ext uri="{FF2B5EF4-FFF2-40B4-BE49-F238E27FC236}">
                <a16:creationId xmlns:a16="http://schemas.microsoft.com/office/drawing/2014/main" id="{C68E8F66-44EF-A9E7-C6FB-9FC5553FE9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1490" y="4487332"/>
            <a:ext cx="1664877" cy="22718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4">
            <a:extLst>
              <a:ext uri="{FF2B5EF4-FFF2-40B4-BE49-F238E27FC236}">
                <a16:creationId xmlns:a16="http://schemas.microsoft.com/office/drawing/2014/main" id="{FCD300FF-5355-976A-C050-3766C1B128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28099" y="98779"/>
            <a:ext cx="2817187" cy="19896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 name="Picture 15">
            <a:extLst>
              <a:ext uri="{FF2B5EF4-FFF2-40B4-BE49-F238E27FC236}">
                <a16:creationId xmlns:a16="http://schemas.microsoft.com/office/drawing/2014/main" id="{FB45ED37-0BD6-C723-AE2C-50E4616F73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30333" y="4805455"/>
            <a:ext cx="3097463" cy="19244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 name="Picture 5">
            <a:extLst>
              <a:ext uri="{FF2B5EF4-FFF2-40B4-BE49-F238E27FC236}">
                <a16:creationId xmlns:a16="http://schemas.microsoft.com/office/drawing/2014/main" id="{2F10C2BA-195B-95C9-CAB3-27C285CEAC0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9762" y="128051"/>
            <a:ext cx="2028034" cy="19896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71339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Rosie Trueman (2204064)</dc:creator>
  <cp:lastModifiedBy>Rosie Trueman (2204064)</cp:lastModifiedBy>
  <cp:revision>4</cp:revision>
  <dcterms:created xsi:type="dcterms:W3CDTF">2022-11-08T23:10:02Z</dcterms:created>
  <dcterms:modified xsi:type="dcterms:W3CDTF">2022-11-11T11:05:44Z</dcterms:modified>
</cp:coreProperties>
</file>