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20"/>
  </p:notesMasterIdLst>
  <p:sldIdLst>
    <p:sldId id="256" r:id="rId5"/>
    <p:sldId id="270" r:id="rId6"/>
    <p:sldId id="259" r:id="rId7"/>
    <p:sldId id="261" r:id="rId8"/>
    <p:sldId id="258" r:id="rId9"/>
    <p:sldId id="257" r:id="rId10"/>
    <p:sldId id="262" r:id="rId11"/>
    <p:sldId id="260" r:id="rId12"/>
    <p:sldId id="263" r:id="rId13"/>
    <p:sldId id="264" r:id="rId14"/>
    <p:sldId id="266" r:id="rId15"/>
    <p:sldId id="267" r:id="rId16"/>
    <p:sldId id="268" r:id="rId17"/>
    <p:sldId id="272" r:id="rId18"/>
    <p:sldId id="274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AE921B7-629D-76FB-483A-20B2F1E3B465}" v="145" dt="2021-05-11T10:41:17.05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69" autoAdjust="0"/>
    <p:restoredTop sz="94660"/>
  </p:normalViewPr>
  <p:slideViewPr>
    <p:cSldViewPr snapToGrid="0">
      <p:cViewPr varScale="1">
        <p:scale>
          <a:sx n="122" d="100"/>
          <a:sy n="122" d="100"/>
        </p:scale>
        <p:origin x="96" y="-91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F016E5-21BD-41B1-BDE3-816A6692BEEC}" type="datetimeFigureOut">
              <a:rPr lang="en-GB" smtClean="0"/>
              <a:t>24/04/2023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1E2AC7-31EE-477C-BFCE-98B1E7E581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98505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99D2A-B1C8-F442-8A00-A90C26B47DD5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16895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15A4411-EA40-4C01-8279-AD0F5A609573}" type="slidenum">
              <a:rPr lang="en-GB" smtClean="0"/>
              <a:pPr/>
              <a:t>15</a:t>
            </a:fld>
            <a:endParaRPr lang="en-GB"/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42507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4/24/2023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203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4/24/2023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97225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4/24/2023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65672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4/24/2023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39423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4/24/2023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95000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4/24/2023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68034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4/24/2023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31716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4/24/2023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76909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4/24/2023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78953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4/24/2023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0953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4/24/2023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41071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4/24/2023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78421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s://support.microsoft.com/en-us/office/create-professional-slide-layouts-with-powerpoint-designer-53c77d7b-dc40-45c2-b684-81415eac0617" TargetMode="Externa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4673" y="3320859"/>
            <a:ext cx="6070260" cy="2076333"/>
          </a:xfrm>
        </p:spPr>
        <p:txBody>
          <a:bodyPr anchor="t">
            <a:normAutofit fontScale="90000"/>
          </a:bodyPr>
          <a:lstStyle/>
          <a:p>
            <a:pPr algn="l"/>
            <a:r>
              <a:rPr lang="en-GB" sz="6700" dirty="0">
                <a:solidFill>
                  <a:srgbClr val="FFC000"/>
                </a:solidFill>
              </a:rPr>
              <a:t>PowerPoint Presentation </a:t>
            </a:r>
            <a:r>
              <a:rPr lang="en-GB" sz="6700" dirty="0" err="1">
                <a:solidFill>
                  <a:srgbClr val="FFC000"/>
                </a:solidFill>
              </a:rPr>
              <a:t>Tips</a:t>
            </a:r>
            <a:r>
              <a:rPr lang="en-GB" sz="4800" dirty="0" err="1">
                <a:solidFill>
                  <a:schemeClr val="bg1"/>
                </a:solidFill>
              </a:rPr>
              <a:t>ips</a:t>
            </a:r>
            <a:endParaRPr lang="en-GB" sz="4800">
              <a:solidFill>
                <a:schemeClr val="bg1"/>
              </a:solidFill>
              <a:cs typeface="Calibri Light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50244" y="811074"/>
            <a:ext cx="6499641" cy="2087965"/>
          </a:xfrm>
        </p:spPr>
        <p:txBody>
          <a:bodyPr anchor="b">
            <a:normAutofit/>
          </a:bodyPr>
          <a:lstStyle/>
          <a:p>
            <a:pPr algn="l"/>
            <a:r>
              <a:rPr lang="en-GB" sz="3200" dirty="0"/>
              <a:t>Alex Scott</a:t>
            </a:r>
            <a:endParaRPr lang="en-GB" sz="3200">
              <a:cs typeface="Calibri"/>
            </a:endParaRPr>
          </a:p>
          <a:p>
            <a:pPr algn="l"/>
            <a:r>
              <a:rPr lang="en-GB" sz="3200" dirty="0"/>
              <a:t>HPFY3001 Academic Survival Skills</a:t>
            </a:r>
            <a:endParaRPr lang="en-GB" sz="3200">
              <a:cs typeface="Calibri"/>
            </a:endParaRPr>
          </a:p>
          <a:p>
            <a:pPr algn="l"/>
            <a:r>
              <a:rPr lang="en-GB" sz="1400" dirty="0">
                <a:solidFill>
                  <a:schemeClr val="bg1"/>
                </a:solidFill>
              </a:rPr>
              <a:t>11 May 2021</a:t>
            </a:r>
            <a:endParaRPr lang="en-GB" sz="1400" dirty="0">
              <a:solidFill>
                <a:schemeClr val="bg1"/>
              </a:solidFill>
              <a:cs typeface="Calibri"/>
            </a:endParaRPr>
          </a:p>
        </p:txBody>
      </p:sp>
      <p:pic>
        <p:nvPicPr>
          <p:cNvPr id="7" name="Graphic 6" descr="Teacher">
            <a:extLst>
              <a:ext uri="{FF2B5EF4-FFF2-40B4-BE49-F238E27FC236}">
                <a16:creationId xmlns:a16="http://schemas.microsoft.com/office/drawing/2014/main" id="{EF08C2AA-3643-4B43-8AAC-9B4AA67660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210424" y="1845770"/>
            <a:ext cx="4333875" cy="4333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94301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Presentation: by Monday 22 May </a:t>
            </a:r>
            <a:br>
              <a:rPr lang="en-GB" dirty="0"/>
            </a:br>
            <a:r>
              <a:rPr lang="en-GB" dirty="0"/>
              <a:t>(25% module grade)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dirty="0"/>
              <a:t>Prepare and deliver a 5-minute presentation reflecting on your experiences of the foundation year as a whole. Assessment will be based on an oral presentation and visual accompaniments (using appropriate software e.g. PowerPoint, Prezi, etc.). </a:t>
            </a:r>
          </a:p>
          <a:p>
            <a:pPr marL="0" indent="0">
              <a:buNone/>
            </a:pPr>
            <a:r>
              <a:rPr lang="en-GB" dirty="0"/>
              <a:t>The presentation should address: </a:t>
            </a:r>
          </a:p>
          <a:p>
            <a:r>
              <a:rPr lang="en-GB" dirty="0"/>
              <a:t>Your learning ‘journey’ over the course of the foundation year: where you started from and where you are now </a:t>
            </a:r>
          </a:p>
          <a:p>
            <a:r>
              <a:rPr lang="en-GB" dirty="0"/>
              <a:t>Aspects of the course that you have enjoyed the most and/or found the most useful </a:t>
            </a:r>
          </a:p>
          <a:p>
            <a:r>
              <a:rPr lang="en-GB" dirty="0"/>
              <a:t>Aspects of studying and university life where you feel you have demonstrated the most improvement and/or gained more confidence </a:t>
            </a:r>
          </a:p>
          <a:p>
            <a:r>
              <a:rPr lang="en-GB" dirty="0"/>
              <a:t>Whether your impressions of university life have changed over the course of the academic year </a:t>
            </a:r>
          </a:p>
          <a:p>
            <a:r>
              <a:rPr lang="en-GB" dirty="0"/>
              <a:t>Your next steps, and what you are looking forward to next year.  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933101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What is the point of PowerPoint?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144643" y="1493251"/>
            <a:ext cx="6219719" cy="3513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39773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What is the point of PowerPoint?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What are some of the pros and cons of PowerPoint?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635465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1" y="188640"/>
            <a:ext cx="9143999" cy="63728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Straight Connector 4"/>
          <p:cNvCxnSpPr/>
          <p:nvPr/>
        </p:nvCxnSpPr>
        <p:spPr>
          <a:xfrm>
            <a:off x="8184232" y="4941168"/>
            <a:ext cx="1152128" cy="1368152"/>
          </a:xfrm>
          <a:prstGeom prst="line">
            <a:avLst/>
          </a:prstGeom>
          <a:ln w="793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V="1">
            <a:off x="7932204" y="4941168"/>
            <a:ext cx="1548172" cy="1224254"/>
          </a:xfrm>
          <a:prstGeom prst="line">
            <a:avLst/>
          </a:prstGeom>
          <a:ln w="793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6528048" y="4032794"/>
            <a:ext cx="403244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>
                <a:latin typeface="Harlow Solid Italic" panose="04030604020F02020D02" pitchFamily="82" charset="0"/>
              </a:rPr>
              <a:t>PowerPoin</a:t>
            </a:r>
            <a:r>
              <a:rPr lang="en-GB" sz="5400" dirty="0">
                <a:latin typeface="Harlow Solid Italic" panose="04030604020F02020D02" pitchFamily="82" charset="0"/>
              </a:rPr>
              <a:t>t</a:t>
            </a:r>
          </a:p>
        </p:txBody>
      </p:sp>
    </p:spTree>
    <p:extLst>
      <p:ext uri="{BB962C8B-B14F-4D97-AF65-F5344CB8AC3E}">
        <p14:creationId xmlns:p14="http://schemas.microsoft.com/office/powerpoint/2010/main" val="13393105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/>
              <a:t> PowerPoint presentations COMPLEMENT what you say, but shouldn’t be an exact replica 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73098" y="5654643"/>
            <a:ext cx="10515600" cy="4351338"/>
          </a:xfrm>
        </p:spPr>
        <p:txBody>
          <a:bodyPr/>
          <a:lstStyle/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1885" y="1825625"/>
            <a:ext cx="6567255" cy="3694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97340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/>
              <a:t> PowerPoint presentations COMPLEMENT what you say, but shouldn’t be an exact replica 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1885" y="1596166"/>
            <a:ext cx="6567255" cy="36940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1193180" y="5290247"/>
            <a:ext cx="9879981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dirty="0"/>
              <a:t> PowerPoint presentations can convey your ideas in a VISUALLY APPEALING (and, sometimes, memorable) fashion </a:t>
            </a:r>
          </a:p>
        </p:txBody>
      </p:sp>
    </p:spTree>
    <p:extLst>
      <p:ext uri="{BB962C8B-B14F-4D97-AF65-F5344CB8AC3E}">
        <p14:creationId xmlns:p14="http://schemas.microsoft.com/office/powerpoint/2010/main" val="30603782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solidFill>
                  <a:srgbClr val="FFC000"/>
                </a:solidFill>
              </a:rPr>
              <a:t>Aims of a PowerPoint presentation</a:t>
            </a:r>
            <a:endParaRPr lang="en-GB" dirty="0">
              <a:solidFill>
                <a:srgbClr val="FFC000"/>
              </a:solidFill>
              <a:cs typeface="Calibri Ligh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5986346" cy="4351338"/>
          </a:xfrm>
        </p:spPr>
        <p:txBody>
          <a:bodyPr>
            <a:normAutofit/>
          </a:bodyPr>
          <a:lstStyle/>
          <a:p>
            <a:r>
              <a:rPr lang="en-GB" dirty="0"/>
              <a:t>To present information accurately and memorably </a:t>
            </a:r>
          </a:p>
          <a:p>
            <a:endParaRPr lang="en-GB" dirty="0"/>
          </a:p>
          <a:p>
            <a:r>
              <a:rPr lang="en-GB" dirty="0"/>
              <a:t>To send a clear, informative message confidently</a:t>
            </a:r>
          </a:p>
          <a:p>
            <a:endParaRPr lang="en-GB" dirty="0"/>
          </a:p>
          <a:p>
            <a:r>
              <a:rPr lang="en-GB" dirty="0"/>
              <a:t>To engage your audience</a:t>
            </a:r>
          </a:p>
          <a:p>
            <a:endParaRPr lang="en-GB" dirty="0"/>
          </a:p>
          <a:p>
            <a:r>
              <a:rPr lang="en-GB" dirty="0"/>
              <a:t>To the audience </a:t>
            </a:r>
            <a:r>
              <a:rPr lang="en-GB" i="1" dirty="0"/>
              <a:t>see </a:t>
            </a:r>
            <a:r>
              <a:rPr lang="en-GB" dirty="0"/>
              <a:t>what you </a:t>
            </a:r>
            <a:r>
              <a:rPr lang="en-GB" i="1" dirty="0"/>
              <a:t>say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07997" y="3396012"/>
            <a:ext cx="3876651" cy="3194360"/>
          </a:xfrm>
          <a:prstGeom prst="rect">
            <a:avLst/>
          </a:prstGeom>
        </p:spPr>
      </p:pic>
      <p:sp>
        <p:nvSpPr>
          <p:cNvPr id="18" name="Curved Left Arrow 17"/>
          <p:cNvSpPr/>
          <p:nvPr/>
        </p:nvSpPr>
        <p:spPr>
          <a:xfrm>
            <a:off x="10245307" y="4641522"/>
            <a:ext cx="1851103" cy="1535441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9" name="Curved Left Arrow 18"/>
          <p:cNvSpPr/>
          <p:nvPr/>
        </p:nvSpPr>
        <p:spPr>
          <a:xfrm flipH="1" flipV="1">
            <a:off x="6465387" y="4184294"/>
            <a:ext cx="1608095" cy="1617796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19526" y="1525161"/>
            <a:ext cx="3448573" cy="1870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94101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solidFill>
                  <a:srgbClr val="FFC000"/>
                </a:solidFill>
              </a:rPr>
              <a:t>Ros’s ABC of PowerPoint Presentations</a:t>
            </a:r>
            <a:endParaRPr lang="en-GB" dirty="0">
              <a:solidFill>
                <a:srgbClr val="FFC000"/>
              </a:solidFill>
              <a:cs typeface="Calibri Ligh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solidFill>
                  <a:srgbClr val="FFFF00"/>
                </a:solidFill>
              </a:rPr>
              <a:t>Accuracy</a:t>
            </a:r>
          </a:p>
          <a:p>
            <a:pPr lvl="1"/>
            <a:r>
              <a:rPr lang="en-GB" sz="2800" dirty="0"/>
              <a:t>Spelling, content etc.</a:t>
            </a:r>
          </a:p>
          <a:p>
            <a:pPr lvl="1"/>
            <a:endParaRPr lang="en-GB" sz="2800" dirty="0"/>
          </a:p>
          <a:p>
            <a:r>
              <a:rPr lang="en-GB" dirty="0">
                <a:solidFill>
                  <a:srgbClr val="FFFF00"/>
                </a:solidFill>
              </a:rPr>
              <a:t>Brevity</a:t>
            </a:r>
          </a:p>
          <a:p>
            <a:pPr lvl="1"/>
            <a:r>
              <a:rPr lang="en-GB" sz="2800" dirty="0"/>
              <a:t>Slides’ points should be brief - </a:t>
            </a:r>
            <a:r>
              <a:rPr lang="en-GB" sz="2800" b="1" i="1" dirty="0"/>
              <a:t> bare min. </a:t>
            </a:r>
          </a:p>
          <a:p>
            <a:pPr marL="457200" lvl="1" indent="0">
              <a:buNone/>
            </a:pPr>
            <a:endParaRPr lang="en-GB" sz="2800" b="1" i="1" dirty="0"/>
          </a:p>
          <a:p>
            <a:r>
              <a:rPr lang="en-GB" dirty="0">
                <a:solidFill>
                  <a:srgbClr val="FFFF00"/>
                </a:solidFill>
              </a:rPr>
              <a:t>Clarity</a:t>
            </a:r>
          </a:p>
          <a:p>
            <a:pPr lvl="1"/>
            <a:r>
              <a:rPr lang="en-GB" sz="2800" dirty="0"/>
              <a:t>Neat, simple, uncluttered </a:t>
            </a:r>
          </a:p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4566" y="1690688"/>
            <a:ext cx="3230136" cy="3230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60582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365125"/>
            <a:ext cx="11156100" cy="6724650"/>
          </a:xfrm>
          <a:prstGeom prst="rect">
            <a:avLst/>
          </a:prstGeom>
        </p:spPr>
      </p:pic>
      <p:sp>
        <p:nvSpPr>
          <p:cNvPr id="6" name="Oval 5"/>
          <p:cNvSpPr/>
          <p:nvPr/>
        </p:nvSpPr>
        <p:spPr>
          <a:xfrm>
            <a:off x="323850" y="250032"/>
            <a:ext cx="1371600" cy="1845468"/>
          </a:xfrm>
          <a:prstGeom prst="ellipse">
            <a:avLst/>
          </a:prstGeom>
          <a:noFill/>
          <a:ln w="177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4210050" y="0"/>
            <a:ext cx="1885950" cy="2095500"/>
          </a:xfrm>
          <a:prstGeom prst="ellipse">
            <a:avLst/>
          </a:prstGeom>
          <a:noFill/>
          <a:ln w="177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91994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solidFill>
                  <a:srgbClr val="FFC000"/>
                </a:solidFill>
              </a:rPr>
              <a:t>Slide Design</a:t>
            </a:r>
            <a:endParaRPr lang="en-GB" dirty="0">
              <a:solidFill>
                <a:srgbClr val="FFC000"/>
              </a:solidFill>
              <a:cs typeface="Calibri Ligh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Consistency </a:t>
            </a:r>
          </a:p>
          <a:p>
            <a:endParaRPr lang="en-GB" dirty="0"/>
          </a:p>
          <a:p>
            <a:r>
              <a:rPr lang="en-GB" dirty="0"/>
              <a:t>Readability/‘scan-ability’</a:t>
            </a:r>
          </a:p>
          <a:p>
            <a:endParaRPr lang="en-GB" dirty="0"/>
          </a:p>
          <a:p>
            <a:r>
              <a:rPr lang="en-GB" dirty="0"/>
              <a:t>Limit text (except when using quotations to illustrate points)</a:t>
            </a:r>
          </a:p>
          <a:p>
            <a:endParaRPr lang="en-GB" dirty="0"/>
          </a:p>
          <a:p>
            <a:r>
              <a:rPr lang="en-GB" dirty="0">
                <a:solidFill>
                  <a:schemeClr val="tx1">
                    <a:lumMod val="50000"/>
                  </a:schemeClr>
                </a:solidFill>
              </a:rPr>
              <a:t>S</a:t>
            </a:r>
            <a:r>
              <a:rPr lang="en-GB" sz="1400" dirty="0">
                <a:solidFill>
                  <a:schemeClr val="tx1">
                    <a:lumMod val="50000"/>
                  </a:schemeClr>
                </a:solidFill>
              </a:rPr>
              <a:t>ize</a:t>
            </a:r>
            <a:r>
              <a:rPr lang="en-GB" dirty="0">
                <a:solidFill>
                  <a:schemeClr val="tx1">
                    <a:lumMod val="50000"/>
                  </a:schemeClr>
                </a:solidFill>
              </a:rPr>
              <a:t> and </a:t>
            </a:r>
            <a:r>
              <a:rPr lang="en-GB" b="1" i="1" dirty="0">
                <a:solidFill>
                  <a:schemeClr val="tx1">
                    <a:lumMod val="50000"/>
                  </a:schemeClr>
                </a:solidFill>
                <a:latin typeface="Bauhaus 93" panose="04030905020B02020C02" pitchFamily="82" charset="0"/>
              </a:rPr>
              <a:t>clarity</a:t>
            </a:r>
            <a:r>
              <a:rPr lang="en-GB" dirty="0">
                <a:solidFill>
                  <a:schemeClr val="tx1">
                    <a:lumMod val="50000"/>
                  </a:schemeClr>
                </a:solidFill>
              </a:rPr>
              <a:t> of </a:t>
            </a:r>
            <a:r>
              <a:rPr lang="en-GB" dirty="0">
                <a:solidFill>
                  <a:schemeClr val="tx1">
                    <a:lumMod val="50000"/>
                  </a:schemeClr>
                </a:solidFill>
                <a:latin typeface="Algerian" panose="04020705040A02060702" pitchFamily="82" charset="0"/>
              </a:rPr>
              <a:t>font</a:t>
            </a:r>
          </a:p>
          <a:p>
            <a:pPr marL="0" indent="0">
              <a:buNone/>
            </a:pPr>
            <a:r>
              <a:rPr lang="en-GB" dirty="0"/>
              <a:t> 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348033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solidFill>
                  <a:srgbClr val="FFC000"/>
                </a:solidFill>
              </a:rPr>
              <a:t>Poor slides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solidFill>
            <a:schemeClr val="accent1">
              <a:lumMod val="60000"/>
              <a:lumOff val="40000"/>
            </a:schemeClr>
          </a:solidFill>
        </p:spPr>
        <p:txBody>
          <a:bodyPr/>
          <a:lstStyle/>
          <a:p>
            <a:r>
              <a:rPr lang="en-GB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Background colour not  contrasted enough with text’s colour</a:t>
            </a:r>
          </a:p>
          <a:p>
            <a:r>
              <a:rPr lang="en-GB" sz="1100" dirty="0"/>
              <a:t>Text too small</a:t>
            </a:r>
          </a:p>
          <a:p>
            <a:r>
              <a:rPr lang="en-GB" sz="4000" dirty="0">
                <a:latin typeface="Blackadder ITC" pitchFamily="82" charset="0"/>
              </a:rPr>
              <a:t>Font too florid</a:t>
            </a:r>
          </a:p>
        </p:txBody>
      </p:sp>
      <p:pic>
        <p:nvPicPr>
          <p:cNvPr id="30725" name="Picture 5" descr="C:\Documents and Settings\sa025\Local Settings\Temporary Internet Files\Content.IE5\4RZFZ93F\MP900444322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55371" y="2307771"/>
            <a:ext cx="3635829" cy="3810000"/>
          </a:xfrm>
          <a:prstGeom prst="rect">
            <a:avLst/>
          </a:prstGeom>
          <a:noFill/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93ACB89-7FEB-477F-8E69-A54684A70EA9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Content Placeholder 5">
            <a:extLst>
              <a:ext uri="{FF2B5EF4-FFF2-40B4-BE49-F238E27FC236}">
                <a16:creationId xmlns:a16="http://schemas.microsoft.com/office/drawing/2014/main" id="{35CD66D2-8151-4DAA-94B0-2F892A114BDF}"/>
              </a:ext>
            </a:extLst>
          </p:cNvPr>
          <p:cNvSpPr>
            <a:spLocks noGrp="1"/>
          </p:cNvSpPr>
          <p:nvPr/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Text written over the picture so that you can’t see it</a:t>
            </a:r>
          </a:p>
        </p:txBody>
      </p:sp>
    </p:spTree>
    <p:extLst>
      <p:ext uri="{BB962C8B-B14F-4D97-AF65-F5344CB8AC3E}">
        <p14:creationId xmlns:p14="http://schemas.microsoft.com/office/powerpoint/2010/main" val="5310244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25F41B-1A30-4D36-AEFE-54B5362FB4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0100" y="2876551"/>
            <a:ext cx="3905250" cy="1371790"/>
          </a:xfrm>
        </p:spPr>
        <p:txBody>
          <a:bodyPr>
            <a:normAutofit fontScale="90000"/>
          </a:bodyPr>
          <a:lstStyle/>
          <a:p>
            <a:r>
              <a:rPr lang="en-US" u="sng" dirty="0">
                <a:solidFill>
                  <a:srgbClr val="FF0000"/>
                </a:solidFill>
              </a:rPr>
              <a:t>Tip:</a:t>
            </a:r>
            <a:br>
              <a:rPr lang="en-US" dirty="0">
                <a:solidFill>
                  <a:srgbClr val="FF0000"/>
                </a:solidFill>
              </a:rPr>
            </a:br>
            <a:r>
              <a:rPr lang="en-US" dirty="0">
                <a:solidFill>
                  <a:srgbClr val="FF0000"/>
                </a:solidFill>
              </a:rPr>
              <a:t>Use ‘Design Ideas’ function on UWTSD Office version of PowerPoint to help with layout</a:t>
            </a:r>
            <a:br>
              <a:rPr lang="en-US" u="sng" dirty="0"/>
            </a:br>
            <a:r>
              <a:rPr lang="en-US" sz="2000" u="sng" dirty="0">
                <a:hlinkClick r:id="rId2"/>
              </a:rPr>
              <a:t>https://support.microsoft.com/en-us/office/create-professional-slide-layouts-with-powerpoint-designer-53c77d7b-dc40-45c2-b684-81415eac0617</a:t>
            </a:r>
            <a:br>
              <a:rPr lang="en-US" u="sng" dirty="0"/>
            </a:br>
            <a:endParaRPr lang="en-GB" u="sng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-139" t="7674" r="2638" b="9535"/>
          <a:stretch/>
        </p:blipFill>
        <p:spPr>
          <a:xfrm>
            <a:off x="5353050" y="1924960"/>
            <a:ext cx="6457950" cy="3274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844708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solidFill>
                  <a:srgbClr val="FFC000"/>
                </a:solidFill>
              </a:rPr>
              <a:t>Structure Tips</a:t>
            </a:r>
            <a:endParaRPr lang="en-GB" dirty="0">
              <a:solidFill>
                <a:srgbClr val="FFC000"/>
              </a:solidFill>
              <a:cs typeface="Calibri Ligh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Include title slide</a:t>
            </a:r>
          </a:p>
          <a:p>
            <a:endParaRPr lang="en-GB" dirty="0"/>
          </a:p>
          <a:p>
            <a:r>
              <a:rPr lang="en-GB" dirty="0"/>
              <a:t>Follow the bullet-point list in the assignment brief</a:t>
            </a:r>
          </a:p>
          <a:p>
            <a:endParaRPr lang="en-GB" dirty="0"/>
          </a:p>
          <a:p>
            <a:r>
              <a:rPr lang="en-GB" dirty="0"/>
              <a:t>Otherwise, feel free to be creative!</a:t>
            </a:r>
          </a:p>
        </p:txBody>
      </p:sp>
    </p:spTree>
    <p:extLst>
      <p:ext uri="{BB962C8B-B14F-4D97-AF65-F5344CB8AC3E}">
        <p14:creationId xmlns:p14="http://schemas.microsoft.com/office/powerpoint/2010/main" val="63900894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solidFill>
                  <a:srgbClr val="FFC000"/>
                </a:solidFill>
              </a:rPr>
              <a:t>Vocal Presentation Tips (</a:t>
            </a:r>
            <a:r>
              <a:rPr lang="en-GB" i="1" dirty="0">
                <a:solidFill>
                  <a:srgbClr val="FFC000"/>
                </a:solidFill>
              </a:rPr>
              <a:t>aka</a:t>
            </a:r>
            <a:r>
              <a:rPr lang="en-GB" dirty="0">
                <a:solidFill>
                  <a:srgbClr val="FFC000"/>
                </a:solidFill>
              </a:rPr>
              <a:t> 'Oral Hygiene')</a:t>
            </a:r>
            <a:endParaRPr lang="en-GB" dirty="0">
              <a:solidFill>
                <a:srgbClr val="FFC000"/>
              </a:solidFill>
              <a:cs typeface="Calibri Light"/>
            </a:endParaRPr>
          </a:p>
        </p:txBody>
      </p:sp>
      <p:sp>
        <p:nvSpPr>
          <p:cNvPr id="16387" name="Rectangle 3"/>
          <p:cNvSpPr>
            <a:spLocks noGrp="1" noChangeArrowheads="1"/>
          </p:cNvSpPr>
          <p:nvPr>
            <p:ph idx="1"/>
          </p:nvPr>
        </p:nvSpPr>
        <p:spPr>
          <a:xfrm>
            <a:off x="838201" y="1823736"/>
            <a:ext cx="4876799" cy="4843462"/>
          </a:xfrm>
        </p:spPr>
        <p:txBody>
          <a:bodyPr anchor="ctr">
            <a:normAutofit lnSpcReduction="10000"/>
          </a:bodyPr>
          <a:lstStyle/>
          <a:p>
            <a:pPr eaLnBrk="1" hangingPunct="1"/>
            <a:r>
              <a:rPr lang="en-GB" sz="2400" dirty="0"/>
              <a:t>Breathe!</a:t>
            </a:r>
          </a:p>
          <a:p>
            <a:pPr eaLnBrk="1" hangingPunct="1"/>
            <a:endParaRPr lang="en-GB" sz="2400" dirty="0"/>
          </a:p>
          <a:p>
            <a:pPr eaLnBrk="1" hangingPunct="1"/>
            <a:r>
              <a:rPr lang="en-GB" sz="2400" dirty="0"/>
              <a:t>Take your time</a:t>
            </a:r>
          </a:p>
          <a:p>
            <a:pPr eaLnBrk="1" hangingPunct="1"/>
            <a:endParaRPr lang="en-GB" sz="2400" dirty="0"/>
          </a:p>
          <a:p>
            <a:pPr eaLnBrk="1" hangingPunct="1"/>
            <a:r>
              <a:rPr lang="en-GB" sz="2400" dirty="0"/>
              <a:t>Don’t worry if you stumble … it’s natural</a:t>
            </a:r>
          </a:p>
          <a:p>
            <a:pPr eaLnBrk="1" hangingPunct="1"/>
            <a:endParaRPr lang="en-GB" sz="2400" dirty="0"/>
          </a:p>
          <a:p>
            <a:pPr eaLnBrk="1" hangingPunct="1"/>
            <a:r>
              <a:rPr lang="en-GB" sz="2400" dirty="0"/>
              <a:t>Try not to </a:t>
            </a:r>
            <a:r>
              <a:rPr lang="en-GB" sz="2400" i="1" dirty="0"/>
              <a:t>just </a:t>
            </a:r>
            <a:r>
              <a:rPr lang="en-GB" sz="2400" dirty="0"/>
              <a:t>read from the slides</a:t>
            </a:r>
          </a:p>
          <a:p>
            <a:pPr eaLnBrk="1" hangingPunct="1"/>
            <a:endParaRPr lang="en-GB" sz="2400" dirty="0"/>
          </a:p>
          <a:p>
            <a:pPr eaLnBrk="1" hangingPunct="1"/>
            <a:r>
              <a:rPr lang="en-GB" sz="2400" dirty="0"/>
              <a:t>Try not to be monotone – vary vocal emphasis; try to use energy and enthusiasm</a:t>
            </a:r>
          </a:p>
          <a:p>
            <a:pPr eaLnBrk="1" hangingPunct="1"/>
            <a:endParaRPr lang="en-GB" sz="1700" dirty="0"/>
          </a:p>
          <a:p>
            <a:pPr eaLnBrk="1" hangingPunct="1"/>
            <a:endParaRPr lang="en-GB" sz="17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1763259"/>
            <a:ext cx="5829298" cy="3455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0530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F7A323828CAF9489EB735D269CCCC9E" ma:contentTypeVersion="13" ma:contentTypeDescription="Create a new document." ma:contentTypeScope="" ma:versionID="7f11b34a410671f2f6a5ab58227bc3f0">
  <xsd:schema xmlns:xsd="http://www.w3.org/2001/XMLSchema" xmlns:xs="http://www.w3.org/2001/XMLSchema" xmlns:p="http://schemas.microsoft.com/office/2006/metadata/properties" xmlns:ns3="18e00798-69c8-4d73-a841-5247a1895ee0" xmlns:ns4="53eb33a0-f383-4069-9f53-0e79fd56955c" targetNamespace="http://schemas.microsoft.com/office/2006/metadata/properties" ma:root="true" ma:fieldsID="c27b843f18229e56049d961bc9af308b" ns3:_="" ns4:_="">
    <xsd:import namespace="18e00798-69c8-4d73-a841-5247a1895ee0"/>
    <xsd:import namespace="53eb33a0-f383-4069-9f53-0e79fd56955c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DateTaken" minOccurs="0"/>
                <xsd:element ref="ns4:MediaServiceAutoTags" minOccurs="0"/>
                <xsd:element ref="ns4:MediaServiceLocation" minOccurs="0"/>
                <xsd:element ref="ns4:MediaServiceOCR" minOccurs="0"/>
                <xsd:element ref="ns4:MediaServiceGenerationTime" minOccurs="0"/>
                <xsd:element ref="ns4:MediaServiceEventHashCode" minOccurs="0"/>
                <xsd:element ref="ns4:MediaServiceAutoKeyPoints" minOccurs="0"/>
                <xsd:element ref="ns4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8e00798-69c8-4d73-a841-5247a1895ee0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description="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3eb33a0-f383-4069-9f53-0e79fd56955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D5980D9-383F-4F9C-8B89-F9410E62895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894E087-58FB-4051-B149-E8AC04DA3797}">
  <ds:schemaRefs>
    <ds:schemaRef ds:uri="http://schemas.microsoft.com/office/infopath/2007/PartnerControls"/>
    <ds:schemaRef ds:uri="http://purl.org/dc/elements/1.1/"/>
    <ds:schemaRef ds:uri="http://schemas.microsoft.com/office/2006/metadata/properties"/>
    <ds:schemaRef ds:uri="18e00798-69c8-4d73-a841-5247a1895ee0"/>
    <ds:schemaRef ds:uri="http://purl.org/dc/terms/"/>
    <ds:schemaRef ds:uri="http://schemas.openxmlformats.org/package/2006/metadata/core-properties"/>
    <ds:schemaRef ds:uri="53eb33a0-f383-4069-9f53-0e79fd56955c"/>
    <ds:schemaRef ds:uri="http://schemas.microsoft.com/office/2006/documentManagement/typ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9CF6DBC0-FCBB-4DC8-B3D9-07CB687133E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8e00798-69c8-4d73-a841-5247a1895ee0"/>
    <ds:schemaRef ds:uri="53eb33a0-f383-4069-9f53-0e79fd56955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446</Words>
  <Application>Microsoft Office PowerPoint</Application>
  <PresentationFormat>Widescreen</PresentationFormat>
  <Paragraphs>69</Paragraphs>
  <Slides>15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3" baseType="lpstr">
      <vt:lpstr>Algerian</vt:lpstr>
      <vt:lpstr>Arial</vt:lpstr>
      <vt:lpstr>Bauhaus 93</vt:lpstr>
      <vt:lpstr>Blackadder ITC</vt:lpstr>
      <vt:lpstr>Calibri</vt:lpstr>
      <vt:lpstr>Calibri Light</vt:lpstr>
      <vt:lpstr>Harlow Solid Italic</vt:lpstr>
      <vt:lpstr>Office Theme</vt:lpstr>
      <vt:lpstr>PowerPoint Presentation Tipsips</vt:lpstr>
      <vt:lpstr>Presentation: by Monday 22 May  (25% module grade) </vt:lpstr>
      <vt:lpstr>What is the point of PowerPoint?</vt:lpstr>
      <vt:lpstr>What is the point of PowerPoint?</vt:lpstr>
      <vt:lpstr>PowerPoint Presentation</vt:lpstr>
      <vt:lpstr> PowerPoint presentations COMPLEMENT what you say, but shouldn’t be an exact replica  </vt:lpstr>
      <vt:lpstr> PowerPoint presentations COMPLEMENT what you say, but shouldn’t be an exact replica  </vt:lpstr>
      <vt:lpstr>Aims of a PowerPoint presentation</vt:lpstr>
      <vt:lpstr>Ros’s ABC of PowerPoint Presentations</vt:lpstr>
      <vt:lpstr>PowerPoint Presentation</vt:lpstr>
      <vt:lpstr>Slide Design</vt:lpstr>
      <vt:lpstr>Poor slides</vt:lpstr>
      <vt:lpstr>Tip: Use ‘Design Ideas’ function on UWTSD Office version of PowerPoint to help with layout https://support.microsoft.com/en-us/office/create-professional-slide-layouts-with-powerpoint-designer-53c77d7b-dc40-45c2-b684-81415eac0617 </vt:lpstr>
      <vt:lpstr>Structure Tips</vt:lpstr>
      <vt:lpstr>Vocal Presentation Tips (aka 'Oral Hygiene')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Alexander Scott</dc:creator>
  <cp:lastModifiedBy>Yiying Jiao</cp:lastModifiedBy>
  <cp:revision>37</cp:revision>
  <dcterms:created xsi:type="dcterms:W3CDTF">2021-05-10T16:16:24Z</dcterms:created>
  <dcterms:modified xsi:type="dcterms:W3CDTF">2023-04-24T08:53:15Z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0x0101000F7A323828CAF9489EB735D269CCCC9E</vt:lpwstr>
  </property>
</Properties>
</file>