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57" r:id="rId5"/>
    <p:sldId id="262" r:id="rId6"/>
    <p:sldId id="258" r:id="rId7"/>
    <p:sldId id="282" r:id="rId8"/>
    <p:sldId id="283" r:id="rId9"/>
    <p:sldId id="265" r:id="rId10"/>
    <p:sldId id="285" r:id="rId11"/>
    <p:sldId id="286" r:id="rId12"/>
    <p:sldId id="287" r:id="rId13"/>
    <p:sldId id="288" r:id="rId14"/>
  </p:sldIdLst>
  <p:sldSz cx="12188825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D702E5-915E-4684-9EE0-1FAB72CE4B74}" v="23" dt="2025-11-13T09:12:00.850"/>
  </p1510:revLst>
</p1510:revInfo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280" autoAdjust="0"/>
  </p:normalViewPr>
  <p:slideViewPr>
    <p:cSldViewPr>
      <p:cViewPr varScale="1">
        <p:scale>
          <a:sx n="55" d="100"/>
          <a:sy n="55" d="100"/>
        </p:scale>
        <p:origin x="1096" y="44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barChart>
        <c:barDir val="col"/>
        <c:grouping val="clustered"/>
        <c:varyColors val="0"/>
        <c:dLbls>
          <c:showLegendKey val="0"/>
          <c:showVal val="0"/>
          <c:showCatName val="0"/>
          <c:showSerName val="0"/>
          <c:showPercent val="0"/>
          <c:showBubbleSize val="0"/>
        </c:dLbls>
        <c:gapWidth val="80"/>
        <c:overlap val="25"/>
        <c:axId val="601069440"/>
        <c:axId val="601069048"/>
      </c:barChart>
      <c:catAx>
        <c:axId val="60106944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587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cap="none" spc="20" normalizeH="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01069048"/>
        <c:crosses val="autoZero"/>
        <c:auto val="1"/>
        <c:lblAlgn val="ctr"/>
        <c:lblOffset val="100"/>
        <c:noMultiLvlLbl val="0"/>
      </c:catAx>
      <c:valAx>
        <c:axId val="60106904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spc="20" baseline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0106944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15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587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1197" kern="1200" cap="none" spc="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bg1"/>
    </cs:fontRef>
    <cs:spPr>
      <a:solidFill>
        <a:schemeClr val="tx1">
          <a:lumMod val="50000"/>
          <a:lumOff val="50000"/>
        </a:schemeClr>
      </a:solidFill>
    </cs:spPr>
    <cs:defRPr sz="1197" kern="1200"/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70000"/>
        </a:schemeClr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70000"/>
        </a:schemeClr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>
            <a:alpha val="70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70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 baseline="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ajor">
      <a:schemeClr val="tx1">
        <a:lumMod val="65000"/>
        <a:lumOff val="35000"/>
      </a:schemeClr>
    </cs:fontRef>
    <cs:defRPr sz="2128" b="0" i="0" kern="1200" cap="none" spc="5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587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 spc="20" baseline="0"/>
  </cs:valueAxis>
  <cs:wall>
    <cs:lnRef idx="0"/>
    <cs:fillRef idx="0"/>
    <cs:effectRef idx="0"/>
    <cs:fontRef idx="minor">
      <a:schemeClr val="dk1"/>
    </cs:fontRef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r>
              <a:rPr lang="en-US"/>
              <a:t>2/8/2016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C567D4A-04CB-4EDF-8FB1-342A02FC8EC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801253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r>
              <a:rPr lang="en-US"/>
              <a:t>2/8/2016</a:t>
            </a:r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t>Click to edit Master text styles</a:t>
            </a:r>
          </a:p>
          <a:p>
            <a:pPr lvl="1" rtl="0"/>
            <a:r>
              <a:t>Second level</a:t>
            </a:r>
          </a:p>
          <a:p>
            <a:pPr lvl="2" rtl="0"/>
            <a:r>
              <a:t>Third level</a:t>
            </a:r>
          </a:p>
          <a:p>
            <a:pPr lvl="3" rtl="0"/>
            <a:r>
              <a:t>Fourth level</a:t>
            </a:r>
          </a:p>
          <a:p>
            <a:pPr lvl="4" rtl="0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2E61351F-DBB1-4664-ADA9-83BC7CB8848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42362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2588" y="685800"/>
            <a:ext cx="6092825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A0D00EA6-0821-4AC5-933C-321AA6545349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7723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E61351F-DBB1-4664-ADA9-83BC7CB8848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07701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3814" y="990600"/>
            <a:ext cx="8458200" cy="3200400"/>
          </a:xfrm>
        </p:spPr>
        <p:txBody>
          <a:bodyPr rtlCol="0">
            <a:normAutofit/>
          </a:bodyPr>
          <a:lstStyle>
            <a:lvl1pPr>
              <a:defRPr sz="6000"/>
            </a:lvl1pPr>
          </a:lstStyle>
          <a:p>
            <a:pPr rtl="0"/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3813" y="4267200"/>
            <a:ext cx="8458200" cy="1371600"/>
          </a:xfrm>
        </p:spPr>
        <p:txBody>
          <a:bodyPr rtlCol="0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GB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r>
              <a:rPr lang="en-US"/>
              <a:t>2/8/2016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538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r>
              <a:rPr lang="en-US"/>
              <a:t>2/8/2016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768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3" y="2057400"/>
            <a:ext cx="8458201" cy="2666999"/>
          </a:xfrm>
        </p:spPr>
        <p:txBody>
          <a:bodyPr rtlCol="0" anchor="b">
            <a:normAutofit/>
          </a:bodyPr>
          <a:lstStyle>
            <a:lvl1pPr algn="l">
              <a:defRPr sz="4800" b="0" i="0" cap="none" baseline="0"/>
            </a:lvl1pPr>
          </a:lstStyle>
          <a:p>
            <a:pPr rtl="0"/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4876800"/>
            <a:ext cx="8458201" cy="1143000"/>
          </a:xfrm>
        </p:spPr>
        <p:txBody>
          <a:bodyPr rtlCol="0"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r>
              <a:rPr lang="en-US"/>
              <a:t>2/8/2016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620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3812" y="1676400"/>
            <a:ext cx="4700016" cy="44958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035" y="1676401"/>
            <a:ext cx="4700016" cy="44958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r>
              <a:rPr lang="en-US"/>
              <a:t>2/8/2016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462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1676399"/>
            <a:ext cx="4701142" cy="762001"/>
          </a:xfrm>
        </p:spPr>
        <p:txBody>
          <a:bodyPr rtlCol="0"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3813" y="2516457"/>
            <a:ext cx="4701142" cy="3655743"/>
          </a:xfrm>
        </p:spPr>
        <p:txBody>
          <a:bodyPr rtlCol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1754" y="1676399"/>
            <a:ext cx="4703259" cy="762001"/>
          </a:xfrm>
        </p:spPr>
        <p:txBody>
          <a:bodyPr rtlCol="0"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2516457"/>
            <a:ext cx="4703259" cy="3655743"/>
          </a:xfrm>
        </p:spPr>
        <p:txBody>
          <a:bodyPr rtlCol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r>
              <a:rPr lang="en-US"/>
              <a:t>2/8/2016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552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r>
              <a:rPr lang="en-US"/>
              <a:t>2/8/2016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595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r>
              <a:rPr lang="en-US"/>
              <a:t>2/8/2016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399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0811" y="1676400"/>
            <a:ext cx="3810000" cy="2438400"/>
          </a:xfrm>
        </p:spPr>
        <p:txBody>
          <a:bodyPr rtlCol="0" anchor="b">
            <a:normAutofit/>
          </a:bodyPr>
          <a:lstStyle>
            <a:lvl1pPr algn="l">
              <a:defRPr sz="3200" b="0"/>
            </a:lvl1pPr>
          </a:lstStyle>
          <a:p>
            <a:pPr rtl="0"/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3813" y="685800"/>
            <a:ext cx="6172200" cy="54864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70811" y="4191000"/>
            <a:ext cx="3810000" cy="1524000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r>
              <a:rPr lang="en-US"/>
              <a:t>2/8/2016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858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0812" y="1676400"/>
            <a:ext cx="3810000" cy="2438400"/>
          </a:xfrm>
        </p:spPr>
        <p:txBody>
          <a:bodyPr rtlCol="0" anchor="b">
            <a:noAutofit/>
          </a:bodyPr>
          <a:lstStyle>
            <a:lvl1pPr algn="l">
              <a:defRPr sz="3200" b="0"/>
            </a:lvl1pPr>
          </a:lstStyle>
          <a:p>
            <a:pPr rtl="0"/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522412" y="0"/>
            <a:ext cx="5943601" cy="6858000"/>
          </a:xfrm>
        </p:spPr>
        <p:txBody>
          <a:bodyPr tIns="914400" rtlCol="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70812" y="4191000"/>
            <a:ext cx="3810000" cy="1524000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39490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>
            <a:lvl5pPr>
              <a:defRPr/>
            </a:lvl5pPr>
            <a:lvl6pPr marL="1600200">
              <a:defRPr/>
            </a:lvl6pPr>
            <a:lvl7pPr marL="1874520">
              <a:defRPr/>
            </a:lvl7pPr>
            <a:lvl8pPr marL="2148840">
              <a:defRPr/>
            </a:lvl8pPr>
            <a:lvl9pPr marL="2423160">
              <a:defRPr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r>
              <a:rPr lang="en-US"/>
              <a:t>2/8/2016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575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52014" y="381000"/>
            <a:ext cx="1904998" cy="5791200"/>
          </a:xfrm>
        </p:spPr>
        <p:txBody>
          <a:bodyPr vert="eaVert" rtlCol="0"/>
          <a:lstStyle/>
          <a:p>
            <a:pPr rtl="0"/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3814" y="381000"/>
            <a:ext cx="8305800" cy="5791200"/>
          </a:xfrm>
        </p:spPr>
        <p:txBody>
          <a:bodyPr vert="eaVert"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r>
              <a:rPr lang="en-US"/>
              <a:t>2/8/2016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1100"/>
            </a:lvl1pPr>
          </a:lstStyle>
          <a:p>
            <a:pPr rtl="0"/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264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36614" y="0"/>
            <a:ext cx="11352212" cy="6858000"/>
          </a:xfrm>
          <a:prstGeom prst="rect">
            <a:avLst/>
          </a:prstGeom>
          <a:gradFill>
            <a:gsLst>
              <a:gs pos="0">
                <a:schemeClr val="bg1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3813" y="381000"/>
            <a:ext cx="96012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1676400"/>
            <a:ext cx="9601200" cy="4495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71781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pPr rtl="0"/>
            <a:r>
              <a:rPr lang="en-US"/>
              <a:t>2/8/2016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4515" y="6356351"/>
            <a:ext cx="3859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51225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pPr rtl="0"/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721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8600" algn="l" defTabSz="914400" rtl="0" eaLnBrk="1" latinLnBrk="0" hangingPunct="1">
        <a:lnSpc>
          <a:spcPct val="90000"/>
        </a:lnSpc>
        <a:spcBef>
          <a:spcPts val="16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87452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2316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sv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9756" y="620688"/>
            <a:ext cx="11809312" cy="3816424"/>
          </a:xfrm>
        </p:spPr>
        <p:txBody>
          <a:bodyPr rtlCol="0">
            <a:normAutofit/>
          </a:bodyPr>
          <a:lstStyle/>
          <a:p>
            <a:pPr algn="ctr"/>
            <a:r>
              <a:rPr lang="en-GB" sz="4000" b="1" dirty="0"/>
              <a:t> A Review of Patients Perspective on The Therapeutic Relationship and Session Quality: The Central Role of Alliance</a:t>
            </a:r>
            <a:br>
              <a:rPr lang="en-GB" sz="4000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8176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500938" y="0"/>
            <a:ext cx="4687887" cy="5733256"/>
          </a:xfrm>
        </p:spPr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>
          <a:xfrm>
            <a:off x="7606580" y="188640"/>
            <a:ext cx="4582244" cy="5976664"/>
          </a:xfrm>
        </p:spPr>
        <p:txBody>
          <a:bodyPr rtlCol="0">
            <a:normAutofit/>
          </a:bodyPr>
          <a:lstStyle/>
          <a:p>
            <a:r>
              <a:rPr lang="en-GB" sz="3600" dirty="0">
                <a:latin typeface="Aptos" panose="020B0004020202020204" pitchFamily="34" charset="0"/>
              </a:rPr>
              <a:t>#</a:t>
            </a:r>
            <a:endParaRPr lang="en-US" sz="3600" dirty="0">
              <a:latin typeface="Aptos" panose="020B0004020202020204" pitchFamily="34" charset="0"/>
            </a:endParaRPr>
          </a:p>
        </p:txBody>
      </p:sp>
      <p:pic>
        <p:nvPicPr>
          <p:cNvPr id="2" name="Picture Placeholder 1" descr="Mountain scenery with tea fields">
            <a:extLst>
              <a:ext uri="{FF2B5EF4-FFF2-40B4-BE49-F238E27FC236}">
                <a16:creationId xmlns:a16="http://schemas.microsoft.com/office/drawing/2014/main" id="{EE18DA09-5CF2-FA11-D41C-5D11BFED381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745" r="30745"/>
          <a:stretch>
            <a:fillRect/>
          </a:stretch>
        </p:blipFill>
        <p:spPr>
          <a:xfrm>
            <a:off x="1" y="0"/>
            <a:ext cx="12188824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9B6DE8D-3B46-A84F-7F00-53D8A248B788}"/>
              </a:ext>
            </a:extLst>
          </p:cNvPr>
          <p:cNvSpPr txBox="1"/>
          <p:nvPr/>
        </p:nvSpPr>
        <p:spPr>
          <a:xfrm>
            <a:off x="981844" y="332656"/>
            <a:ext cx="9433048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Aptos" panose="020B0004020202020204" pitchFamily="34" charset="0"/>
              </a:rPr>
              <a:t>Today I will be presenting a review of the 2024 article, 'Patients’ perspective on the therapeutic relationship and session quality,' which investigates the key elements of the therapeutic relationship from the Patients Perspective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2769088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- 1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1763" y="260648"/>
            <a:ext cx="6408713" cy="6120680"/>
          </a:xfrm>
        </p:spPr>
        <p:txBody>
          <a:bodyPr rtlCol="0">
            <a:normAutofit/>
          </a:bodyPr>
          <a:lstStyle/>
          <a:p>
            <a:pPr lvl="0"/>
            <a:r>
              <a:rPr lang="en-GB" sz="3200" b="1" dirty="0">
                <a:latin typeface="Aptos" panose="020B0004020202020204" pitchFamily="34" charset="0"/>
              </a:rPr>
              <a:t>Why This Matters?...</a:t>
            </a:r>
          </a:p>
          <a:p>
            <a:pPr lvl="0"/>
            <a:endParaRPr lang="en-GB" sz="3200" dirty="0">
              <a:latin typeface="Aptos" panose="020B0004020202020204" pitchFamily="34" charset="0"/>
            </a:endParaRPr>
          </a:p>
          <a:p>
            <a:pPr lvl="0"/>
            <a:r>
              <a:rPr lang="en-GB" sz="3200" dirty="0">
                <a:latin typeface="Aptos" panose="020B0004020202020204" pitchFamily="34" charset="0"/>
              </a:rPr>
              <a:t>The Therapeutic Relationship (TR) is fundamental to success.</a:t>
            </a:r>
          </a:p>
          <a:p>
            <a:pPr lvl="0"/>
            <a:endParaRPr lang="en-GB" sz="3200" dirty="0">
              <a:latin typeface="Aptos" panose="020B0004020202020204" pitchFamily="34" charset="0"/>
            </a:endParaRPr>
          </a:p>
          <a:p>
            <a:pPr lvl="0"/>
            <a:r>
              <a:rPr lang="en-GB" sz="3200" dirty="0">
                <a:latin typeface="Aptos" panose="020B0004020202020204" pitchFamily="34" charset="0"/>
              </a:rPr>
              <a:t>But most research focuses on the </a:t>
            </a:r>
            <a:r>
              <a:rPr lang="en-GB" sz="3200" b="1" dirty="0">
                <a:latin typeface="Aptos" panose="020B0004020202020204" pitchFamily="34" charset="0"/>
              </a:rPr>
              <a:t>therapist's view</a:t>
            </a:r>
            <a:r>
              <a:rPr lang="en-GB" sz="3200" dirty="0">
                <a:latin typeface="Aptos" panose="020B0004020202020204" pitchFamily="34" charset="0"/>
              </a:rPr>
              <a:t>.</a:t>
            </a:r>
          </a:p>
          <a:p>
            <a:pPr lvl="0"/>
            <a:endParaRPr lang="en-GB" sz="3200" dirty="0">
              <a:latin typeface="Aptos" panose="020B0004020202020204" pitchFamily="34" charset="0"/>
            </a:endParaRPr>
          </a:p>
          <a:p>
            <a:pPr lvl="0"/>
            <a:r>
              <a:rPr lang="en-GB" sz="3200" b="1" dirty="0">
                <a:latin typeface="Aptos" panose="020B0004020202020204" pitchFamily="34" charset="0"/>
              </a:rPr>
              <a:t>The Goal of This Study:</a:t>
            </a:r>
          </a:p>
          <a:p>
            <a:pPr lvl="0"/>
            <a:endParaRPr lang="en-GB" sz="3200" dirty="0">
              <a:latin typeface="Aptos" panose="020B0004020202020204" pitchFamily="34" charset="0"/>
            </a:endParaRPr>
          </a:p>
          <a:p>
            <a:pPr lvl="0"/>
            <a:r>
              <a:rPr lang="en-GB" sz="3200" dirty="0">
                <a:latin typeface="Aptos" panose="020B0004020202020204" pitchFamily="34" charset="0"/>
              </a:rPr>
              <a:t>To test a </a:t>
            </a:r>
            <a:r>
              <a:rPr lang="en-GB" sz="3200" b="1" dirty="0">
                <a:latin typeface="Aptos" panose="020B0004020202020204" pitchFamily="34" charset="0"/>
              </a:rPr>
              <a:t>4-part model</a:t>
            </a:r>
            <a:r>
              <a:rPr lang="en-GB" sz="3200" dirty="0">
                <a:latin typeface="Aptos" panose="020B0004020202020204" pitchFamily="34" charset="0"/>
              </a:rPr>
              <a:t> of the TR entirely from the </a:t>
            </a:r>
            <a:r>
              <a:rPr lang="en-GB" sz="3200" b="1" dirty="0">
                <a:latin typeface="Aptos" panose="020B0004020202020204" pitchFamily="34" charset="0"/>
              </a:rPr>
              <a:t>patient's perspective.</a:t>
            </a:r>
            <a:endParaRPr lang="en-GB" sz="3200" dirty="0">
              <a:latin typeface="Aptos" panose="020B0004020202020204" pitchFamily="34" charset="0"/>
            </a:endParaRPr>
          </a:p>
          <a:p>
            <a:pPr rtl="0"/>
            <a:endParaRPr lang="en-US" sz="1200" dirty="0"/>
          </a:p>
        </p:txBody>
      </p:sp>
      <p:pic>
        <p:nvPicPr>
          <p:cNvPr id="5" name="Picture 4" descr="Group of adults sitting in circle">
            <a:extLst>
              <a:ext uri="{FF2B5EF4-FFF2-40B4-BE49-F238E27FC236}">
                <a16:creationId xmlns:a16="http://schemas.microsoft.com/office/drawing/2014/main" id="{64566248-21CF-839E-F3C0-CA0A5533882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4492" y="188640"/>
            <a:ext cx="5256584" cy="6120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768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E3C29D-FA16-0D1C-DC49-769477B2DE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23503-02B7-242D-6A86-0A69206EF5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Add a Slide Title - 1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2F99A1-959B-4EF3-4AE2-63FA95C52C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428" y="116633"/>
            <a:ext cx="5921627" cy="6624734"/>
          </a:xfrm>
        </p:spPr>
        <p:txBody>
          <a:bodyPr rtlCol="0">
            <a:normAutofit/>
          </a:bodyPr>
          <a:lstStyle/>
          <a:p>
            <a:pPr lvl="0"/>
            <a:r>
              <a:rPr lang="en-GB" b="1" dirty="0"/>
              <a:t> </a:t>
            </a:r>
            <a:r>
              <a:rPr lang="en-GB" sz="2800" b="1" dirty="0">
                <a:latin typeface="Aptos" panose="020B0004020202020204" pitchFamily="34" charset="0"/>
              </a:rPr>
              <a:t>The Quadripartite Model of the TR</a:t>
            </a:r>
            <a:endParaRPr lang="en-GB" sz="2800" dirty="0">
              <a:latin typeface="Aptos" panose="020B0004020202020204" pitchFamily="34" charset="0"/>
            </a:endParaRPr>
          </a:p>
          <a:p>
            <a:r>
              <a:rPr lang="en-GB" sz="2800" dirty="0">
                <a:latin typeface="Aptos" panose="020B0004020202020204" pitchFamily="34" charset="0"/>
              </a:rPr>
              <a:t> </a:t>
            </a:r>
          </a:p>
          <a:p>
            <a:pPr marL="514350" lvl="0" indent="-514350">
              <a:buAutoNum type="arabicPeriod"/>
            </a:pPr>
            <a:r>
              <a:rPr lang="en-GB" sz="2800" b="1" dirty="0">
                <a:latin typeface="Aptos" panose="020B0004020202020204" pitchFamily="34" charset="0"/>
              </a:rPr>
              <a:t>Working Alliance</a:t>
            </a:r>
            <a:r>
              <a:rPr lang="en-GB" sz="2800" dirty="0">
                <a:latin typeface="Aptos" panose="020B0004020202020204" pitchFamily="34" charset="0"/>
              </a:rPr>
              <a:t> (Goals, Tasks, Bond)</a:t>
            </a:r>
          </a:p>
          <a:p>
            <a:pPr marL="514350" lvl="0" indent="-514350">
              <a:buAutoNum type="arabicPeriod"/>
            </a:pPr>
            <a:endParaRPr lang="en-GB" sz="2800" dirty="0">
              <a:latin typeface="Aptos" panose="020B0004020202020204" pitchFamily="34" charset="0"/>
            </a:endParaRPr>
          </a:p>
          <a:p>
            <a:pPr lvl="0"/>
            <a:r>
              <a:rPr lang="en-GB" sz="2800" b="1" dirty="0">
                <a:latin typeface="Aptos" panose="020B0004020202020204" pitchFamily="34" charset="0"/>
              </a:rPr>
              <a:t>2. Real Relationship</a:t>
            </a:r>
            <a:r>
              <a:rPr lang="en-GB" sz="2800" dirty="0">
                <a:latin typeface="Aptos" panose="020B0004020202020204" pitchFamily="34" charset="0"/>
              </a:rPr>
              <a:t> (Genuineness, Realism)</a:t>
            </a:r>
          </a:p>
          <a:p>
            <a:pPr lvl="0"/>
            <a:endParaRPr lang="en-GB" sz="2800" dirty="0">
              <a:latin typeface="Aptos" panose="020B0004020202020204" pitchFamily="34" charset="0"/>
            </a:endParaRPr>
          </a:p>
          <a:p>
            <a:pPr lvl="0"/>
            <a:r>
              <a:rPr lang="en-GB" sz="2800" b="1" dirty="0">
                <a:latin typeface="Aptos" panose="020B0004020202020204" pitchFamily="34" charset="0"/>
              </a:rPr>
              <a:t>3. Positive Affect</a:t>
            </a:r>
            <a:r>
              <a:rPr lang="en-GB" sz="2800" dirty="0">
                <a:latin typeface="Aptos" panose="020B0004020202020204" pitchFamily="34" charset="0"/>
              </a:rPr>
              <a:t> (Feeling Happy, Cared For)</a:t>
            </a:r>
          </a:p>
          <a:p>
            <a:pPr lvl="0"/>
            <a:endParaRPr lang="en-GB" sz="2800" dirty="0">
              <a:latin typeface="Aptos" panose="020B0004020202020204" pitchFamily="34" charset="0"/>
            </a:endParaRPr>
          </a:p>
          <a:p>
            <a:pPr lvl="0"/>
            <a:r>
              <a:rPr lang="en-GB" sz="2800" b="1" dirty="0">
                <a:latin typeface="Aptos" panose="020B0004020202020204" pitchFamily="34" charset="0"/>
              </a:rPr>
              <a:t>4. Negative Affect</a:t>
            </a:r>
            <a:r>
              <a:rPr lang="en-GB" sz="2800" dirty="0">
                <a:latin typeface="Aptos" panose="020B0004020202020204" pitchFamily="34" charset="0"/>
              </a:rPr>
              <a:t> (Feeling Shame, Fear)</a:t>
            </a:r>
          </a:p>
          <a:p>
            <a:pPr rtl="0"/>
            <a:endParaRPr lang="en-US" dirty="0"/>
          </a:p>
        </p:txBody>
      </p:sp>
      <p:pic>
        <p:nvPicPr>
          <p:cNvPr id="6" name="Picture 5" descr="Hands holding puzzle pieces">
            <a:extLst>
              <a:ext uri="{FF2B5EF4-FFF2-40B4-BE49-F238E27FC236}">
                <a16:creationId xmlns:a16="http://schemas.microsoft.com/office/drawing/2014/main" id="{73EBC3A2-B388-8A2E-EB22-6918345E7A3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70" y="146112"/>
            <a:ext cx="6209658" cy="6595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5999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5F8F5F-23C8-F718-D4DA-CFF35CBA28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01660D-1C6C-1127-2548-FDAF86EEE0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1763" y="332656"/>
            <a:ext cx="5976665" cy="6336704"/>
          </a:xfrm>
        </p:spPr>
        <p:txBody>
          <a:bodyPr rtlCol="0">
            <a:normAutofit lnSpcReduction="10000"/>
          </a:bodyPr>
          <a:lstStyle/>
          <a:p>
            <a:pPr lvl="0"/>
            <a:r>
              <a:rPr lang="en-GB" sz="2800" b="1" dirty="0">
                <a:latin typeface="Aptos" panose="020B0004020202020204" pitchFamily="34" charset="0"/>
              </a:rPr>
              <a:t>How The Study Was Done</a:t>
            </a:r>
            <a:endParaRPr lang="en-GB" sz="2800" dirty="0">
              <a:latin typeface="Aptos" panose="020B0004020202020204" pitchFamily="34" charset="0"/>
            </a:endParaRPr>
          </a:p>
          <a:p>
            <a:pPr lvl="0"/>
            <a:r>
              <a:rPr lang="en-GB" sz="2800" b="1" dirty="0">
                <a:latin typeface="Aptos" panose="020B0004020202020204" pitchFamily="34" charset="0"/>
              </a:rPr>
              <a:t>👥 700 Participants</a:t>
            </a:r>
          </a:p>
          <a:p>
            <a:pPr lvl="0"/>
            <a:endParaRPr lang="en-GB" sz="2800" dirty="0">
              <a:latin typeface="Aptos" panose="020B0004020202020204" pitchFamily="34" charset="0"/>
            </a:endParaRPr>
          </a:p>
          <a:p>
            <a:pPr lvl="1"/>
            <a:r>
              <a:rPr lang="en-GB" sz="2800" b="1" dirty="0">
                <a:solidFill>
                  <a:srgbClr val="002060"/>
                </a:solidFill>
                <a:latin typeface="Aptos" panose="020B0004020202020204" pitchFamily="34" charset="0"/>
              </a:rPr>
              <a:t>Adults in therapy in the US</a:t>
            </a:r>
          </a:p>
          <a:p>
            <a:pPr lvl="1"/>
            <a:r>
              <a:rPr lang="en-GB" sz="2800" b="1" dirty="0">
                <a:solidFill>
                  <a:srgbClr val="002060"/>
                </a:solidFill>
                <a:latin typeface="Aptos" panose="020B0004020202020204" pitchFamily="34" charset="0"/>
              </a:rPr>
              <a:t>Mostly female (81%) with Anxiety/Depression</a:t>
            </a:r>
          </a:p>
          <a:p>
            <a:pPr lvl="1"/>
            <a:endParaRPr lang="en-GB" sz="2800" dirty="0">
              <a:latin typeface="Aptos" panose="020B0004020202020204" pitchFamily="34" charset="0"/>
            </a:endParaRPr>
          </a:p>
          <a:p>
            <a:pPr lvl="0"/>
            <a:r>
              <a:rPr lang="en-GB" sz="2800" b="1" dirty="0">
                <a:latin typeface="Aptos" panose="020B0004020202020204" pitchFamily="34" charset="0"/>
              </a:rPr>
              <a:t>💻 Online Survey</a:t>
            </a:r>
          </a:p>
          <a:p>
            <a:pPr lvl="0"/>
            <a:endParaRPr lang="en-GB" sz="2800" dirty="0">
              <a:latin typeface="Aptos" panose="020B0004020202020204" pitchFamily="34" charset="0"/>
            </a:endParaRPr>
          </a:p>
          <a:p>
            <a:pPr lvl="1"/>
            <a:r>
              <a:rPr lang="en-GB" sz="2800" b="1" dirty="0">
                <a:solidFill>
                  <a:srgbClr val="002060"/>
                </a:solidFill>
                <a:latin typeface="Aptos" panose="020B0004020202020204" pitchFamily="34" charset="0"/>
              </a:rPr>
              <a:t>After their most recent session</a:t>
            </a:r>
          </a:p>
          <a:p>
            <a:pPr lvl="1"/>
            <a:r>
              <a:rPr lang="en-GB" sz="2800" b="1" dirty="0">
                <a:solidFill>
                  <a:srgbClr val="002060"/>
                </a:solidFill>
                <a:latin typeface="Aptos" panose="020B0004020202020204" pitchFamily="34" charset="0"/>
              </a:rPr>
              <a:t>Used validated questionnaires (WAI-SR, RRI-C-SF, SPARQ, SES)</a:t>
            </a:r>
          </a:p>
          <a:p>
            <a:pPr lvl="1"/>
            <a:endParaRPr lang="en-GB" sz="2800" dirty="0">
              <a:latin typeface="Aptos" panose="020B0004020202020204" pitchFamily="34" charset="0"/>
            </a:endParaRPr>
          </a:p>
          <a:p>
            <a:pPr lvl="0"/>
            <a:r>
              <a:rPr lang="en-GB" sz="2800" b="1" dirty="0">
                <a:latin typeface="Aptos" panose="020B0004020202020204" pitchFamily="34" charset="0"/>
              </a:rPr>
              <a:t>📊 Analysis</a:t>
            </a:r>
            <a:endParaRPr lang="en-GB" sz="2800" dirty="0">
              <a:latin typeface="Aptos" panose="020B0004020202020204" pitchFamily="34" charset="0"/>
            </a:endParaRPr>
          </a:p>
          <a:p>
            <a:pPr lvl="1"/>
            <a:r>
              <a:rPr lang="en-GB" sz="2800" b="1" dirty="0">
                <a:solidFill>
                  <a:srgbClr val="002060"/>
                </a:solidFill>
                <a:latin typeface="Aptos" panose="020B0004020202020204" pitchFamily="34" charset="0"/>
              </a:rPr>
              <a:t>Correlations &amp; Regression</a:t>
            </a:r>
          </a:p>
          <a:p>
            <a:pPr rtl="0"/>
            <a:endParaRPr lang="en-US" dirty="0">
              <a:latin typeface="Aptos" panose="020B0004020202020204" pitchFamily="34" charset="0"/>
            </a:endParaRPr>
          </a:p>
        </p:txBody>
      </p:sp>
      <p:pic>
        <p:nvPicPr>
          <p:cNvPr id="6" name="Picture 5" descr="People at meeting">
            <a:extLst>
              <a:ext uri="{FF2B5EF4-FFF2-40B4-BE49-F238E27FC236}">
                <a16:creationId xmlns:a16="http://schemas.microsoft.com/office/drawing/2014/main" id="{41DD00DD-1216-6731-7F2B-C3BDF69A099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2442" y="188640"/>
            <a:ext cx="5688633" cy="6480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4973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3" y="116632"/>
            <a:ext cx="9769151" cy="3816424"/>
          </a:xfrm>
        </p:spPr>
        <p:txBody>
          <a:bodyPr rtlCol="0">
            <a:noAutofit/>
          </a:bodyPr>
          <a:lstStyle/>
          <a:p>
            <a:pPr lvl="0"/>
            <a:r>
              <a:rPr lang="en-GB" sz="2800" b="1" dirty="0">
                <a:latin typeface="Aptos" panose="020B0004020202020204" pitchFamily="34" charset="0"/>
              </a:rPr>
              <a:t>Correlation with Session Outcome</a:t>
            </a:r>
            <a:br>
              <a:rPr lang="en-GB" sz="2800" dirty="0">
                <a:latin typeface="Aptos" panose="020B0004020202020204" pitchFamily="34" charset="0"/>
              </a:rPr>
            </a:br>
            <a:r>
              <a:rPr lang="en-GB" sz="2800" b="1" dirty="0">
                <a:latin typeface="Aptos" panose="020B0004020202020204" pitchFamily="34" charset="0"/>
              </a:rPr>
              <a:t>Working Alliance:</a:t>
            </a:r>
            <a:r>
              <a:rPr lang="en-GB" sz="2800" dirty="0">
                <a:latin typeface="Aptos" panose="020B0004020202020204" pitchFamily="34" charset="0"/>
              </a:rPr>
              <a:t> [Bar to ~75%] </a:t>
            </a:r>
            <a:r>
              <a:rPr lang="en-GB" sz="2800" b="1" dirty="0">
                <a:latin typeface="Aptos" panose="020B0004020202020204" pitchFamily="34" charset="0"/>
              </a:rPr>
              <a:t>r = 0.74</a:t>
            </a:r>
            <a:br>
              <a:rPr lang="en-GB" sz="2800" dirty="0">
                <a:latin typeface="Aptos" panose="020B0004020202020204" pitchFamily="34" charset="0"/>
              </a:rPr>
            </a:br>
            <a:r>
              <a:rPr lang="en-GB" sz="2800" b="1" dirty="0">
                <a:latin typeface="Aptos" panose="020B0004020202020204" pitchFamily="34" charset="0"/>
              </a:rPr>
              <a:t>Positive Affect:</a:t>
            </a:r>
            <a:r>
              <a:rPr lang="en-GB" sz="2800" dirty="0">
                <a:latin typeface="Aptos" panose="020B0004020202020204" pitchFamily="34" charset="0"/>
              </a:rPr>
              <a:t> [Bar to ~65%] </a:t>
            </a:r>
            <a:r>
              <a:rPr lang="en-GB" sz="2800" b="1" dirty="0">
                <a:latin typeface="Aptos" panose="020B0004020202020204" pitchFamily="34" charset="0"/>
              </a:rPr>
              <a:t>r = 0.66</a:t>
            </a:r>
            <a:br>
              <a:rPr lang="en-GB" sz="2800" dirty="0">
                <a:latin typeface="Aptos" panose="020B0004020202020204" pitchFamily="34" charset="0"/>
              </a:rPr>
            </a:br>
            <a:r>
              <a:rPr lang="en-GB" sz="2800" b="1" dirty="0">
                <a:latin typeface="Aptos" panose="020B0004020202020204" pitchFamily="34" charset="0"/>
              </a:rPr>
              <a:t>Real Relationship:</a:t>
            </a:r>
            <a:r>
              <a:rPr lang="en-GB" sz="2800" dirty="0">
                <a:latin typeface="Aptos" panose="020B0004020202020204" pitchFamily="34" charset="0"/>
              </a:rPr>
              <a:t> [Bar to ~50%] </a:t>
            </a:r>
            <a:r>
              <a:rPr lang="en-GB" sz="2800" b="1" dirty="0">
                <a:latin typeface="Aptos" panose="020B0004020202020204" pitchFamily="34" charset="0"/>
              </a:rPr>
              <a:t>r = 0.48</a:t>
            </a:r>
            <a:br>
              <a:rPr lang="en-GB" sz="2800" dirty="0">
                <a:latin typeface="Aptos" panose="020B0004020202020204" pitchFamily="34" charset="0"/>
              </a:rPr>
            </a:br>
            <a:r>
              <a:rPr lang="en-GB" sz="2800" b="1" dirty="0">
                <a:latin typeface="Aptos" panose="020B0004020202020204" pitchFamily="34" charset="0"/>
              </a:rPr>
              <a:t>Negative Affect:</a:t>
            </a:r>
            <a:r>
              <a:rPr lang="en-GB" sz="2800" dirty="0">
                <a:latin typeface="Aptos" panose="020B0004020202020204" pitchFamily="34" charset="0"/>
              </a:rPr>
              <a:t> [Bar going DOWN] </a:t>
            </a:r>
            <a:r>
              <a:rPr lang="en-GB" sz="2800" b="1" dirty="0">
                <a:latin typeface="Aptos" panose="020B0004020202020204" pitchFamily="34" charset="0"/>
              </a:rPr>
              <a:t>r = -0.49</a:t>
            </a:r>
            <a:br>
              <a:rPr lang="en-GB" sz="2800" dirty="0">
                <a:latin typeface="Aptos" panose="020B0004020202020204" pitchFamily="34" charset="0"/>
              </a:rPr>
            </a:br>
            <a:r>
              <a:rPr lang="en-GB" sz="2800" b="1" dirty="0">
                <a:latin typeface="Aptos" panose="020B0004020202020204" pitchFamily="34" charset="0"/>
              </a:rPr>
              <a:t>The Key Results</a:t>
            </a:r>
            <a:br>
              <a:rPr lang="en-GB" sz="2800" dirty="0">
                <a:latin typeface="Aptos" panose="020B0004020202020204" pitchFamily="34" charset="0"/>
              </a:rPr>
            </a:br>
            <a:r>
              <a:rPr lang="en-GB" sz="2800" dirty="0">
                <a:latin typeface="Aptos" panose="020B0004020202020204" pitchFamily="34" charset="0"/>
              </a:rPr>
              <a:t>All 4 components were significantly linked to session quality.</a:t>
            </a:r>
            <a:br>
              <a:rPr lang="en-GB" sz="2800" dirty="0">
                <a:latin typeface="Aptos" panose="020B0004020202020204" pitchFamily="34" charset="0"/>
              </a:rPr>
            </a:br>
            <a:r>
              <a:rPr lang="en-GB" sz="2800" b="1" dirty="0">
                <a:latin typeface="Aptos" panose="020B0004020202020204" pitchFamily="34" charset="0"/>
              </a:rPr>
              <a:t>Working Alliance</a:t>
            </a:r>
            <a:r>
              <a:rPr lang="en-GB" sz="2800" dirty="0">
                <a:latin typeface="Aptos" panose="020B0004020202020204" pitchFamily="34" charset="0"/>
              </a:rPr>
              <a:t> was the </a:t>
            </a:r>
            <a:r>
              <a:rPr lang="en-GB" sz="2800" b="1" dirty="0">
                <a:latin typeface="Aptos" panose="020B0004020202020204" pitchFamily="34" charset="0"/>
              </a:rPr>
              <a:t>strongest predictor</a:t>
            </a:r>
            <a:r>
              <a:rPr lang="en-GB" sz="2800" dirty="0">
                <a:latin typeface="Aptos" panose="020B0004020202020204" pitchFamily="34" charset="0"/>
              </a:rPr>
              <a:t>.</a:t>
            </a:r>
            <a:br>
              <a:rPr lang="en-GB" sz="2800" dirty="0">
                <a:latin typeface="Aptos" panose="020B0004020202020204" pitchFamily="34" charset="0"/>
              </a:rPr>
            </a:br>
            <a:r>
              <a:rPr lang="en-GB" sz="2800" dirty="0">
                <a:latin typeface="Aptos" panose="020B0004020202020204" pitchFamily="34" charset="0"/>
              </a:rPr>
              <a:t>Together, they explained </a:t>
            </a:r>
            <a:r>
              <a:rPr lang="en-GB" sz="2800" b="1" dirty="0">
                <a:latin typeface="Aptos" panose="020B0004020202020204" pitchFamily="34" charset="0"/>
              </a:rPr>
              <a:t>58% of the variance</a:t>
            </a:r>
            <a:r>
              <a:rPr lang="en-GB" sz="2800" dirty="0">
                <a:latin typeface="Aptos" panose="020B0004020202020204" pitchFamily="34" charset="0"/>
              </a:rPr>
              <a:t> in outcome</a:t>
            </a:r>
            <a:br>
              <a:rPr lang="en-GB" dirty="0"/>
            </a:br>
            <a:endParaRPr lang="en-gb" sz="1800" dirty="0"/>
          </a:p>
        </p:txBody>
      </p:sp>
      <p:graphicFrame>
        <p:nvGraphicFramePr>
          <p:cNvPr id="6" name="Content Placeholder 5" descr="Clustered column chart showing the values of 3 series for 4 categories.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7676588"/>
              </p:ext>
            </p:extLst>
          </p:nvPr>
        </p:nvGraphicFramePr>
        <p:xfrm>
          <a:off x="-4346748" y="2317576"/>
          <a:ext cx="10153128" cy="23355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4" name="Graphic 3" descr="Signal with solid fill">
            <a:extLst>
              <a:ext uri="{FF2B5EF4-FFF2-40B4-BE49-F238E27FC236}">
                <a16:creationId xmlns:a16="http://schemas.microsoft.com/office/drawing/2014/main" id="{1146DB43-2C91-A8F6-F30A-EF57DDA277B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53853" y="3717032"/>
            <a:ext cx="10945216" cy="3024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674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D46B7A-4848-89B4-3C25-E4D290A289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B5698-3AA7-3CCB-8957-2CB0C3D1C4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41" y="116632"/>
            <a:ext cx="6984775" cy="6741368"/>
          </a:xfrm>
        </p:spPr>
        <p:txBody>
          <a:bodyPr rtlCol="0">
            <a:normAutofit/>
          </a:bodyPr>
          <a:lstStyle/>
          <a:p>
            <a:pPr lvl="0"/>
            <a:r>
              <a:rPr lang="en-GB" sz="2800" b="1" dirty="0">
                <a:latin typeface="Aptos" panose="020B0004020202020204" pitchFamily="34" charset="0"/>
              </a:rPr>
              <a:t>The Bond is Different</a:t>
            </a:r>
            <a:br>
              <a:rPr lang="en-GB" sz="2800" dirty="0">
                <a:latin typeface="Aptos" panose="020B0004020202020204" pitchFamily="34" charset="0"/>
              </a:rPr>
            </a:br>
            <a:r>
              <a:rPr lang="en-GB" sz="2800" b="1" dirty="0">
                <a:latin typeface="Aptos" panose="020B0004020202020204" pitchFamily="34" charset="0"/>
              </a:rPr>
              <a:t>Circle 1:</a:t>
            </a:r>
            <a:r>
              <a:rPr lang="en-GB" sz="2800" dirty="0">
                <a:latin typeface="Aptos" panose="020B0004020202020204" pitchFamily="34" charset="0"/>
              </a:rPr>
              <a:t> </a:t>
            </a:r>
            <a:r>
              <a:rPr lang="en-GB" sz="2800" b="1" dirty="0">
                <a:latin typeface="Aptos" panose="020B0004020202020204" pitchFamily="34" charset="0"/>
              </a:rPr>
              <a:t>"Bond"</a:t>
            </a:r>
            <a:r>
              <a:rPr lang="en-GB" sz="2800" dirty="0">
                <a:latin typeface="Aptos" panose="020B0004020202020204" pitchFamily="34" charset="0"/>
              </a:rPr>
              <a:t> + </a:t>
            </a:r>
            <a:r>
              <a:rPr lang="en-GB" sz="2800" b="1" dirty="0">
                <a:latin typeface="Aptos" panose="020B0004020202020204" pitchFamily="34" charset="0"/>
              </a:rPr>
              <a:t>"Positive Affect"</a:t>
            </a:r>
            <a:br>
              <a:rPr lang="en-GB" sz="2800" dirty="0">
                <a:latin typeface="Aptos" panose="020B0004020202020204" pitchFamily="34" charset="0"/>
              </a:rPr>
            </a:br>
            <a:r>
              <a:rPr lang="en-GB" sz="2800" b="1" dirty="0">
                <a:latin typeface="Aptos" panose="020B0004020202020204" pitchFamily="34" charset="0"/>
              </a:rPr>
              <a:t>Circle 2:</a:t>
            </a:r>
            <a:r>
              <a:rPr lang="en-GB" sz="2800" dirty="0">
                <a:latin typeface="Aptos" panose="020B0004020202020204" pitchFamily="34" charset="0"/>
              </a:rPr>
              <a:t> </a:t>
            </a:r>
            <a:r>
              <a:rPr lang="en-GB" sz="2800" b="1" dirty="0">
                <a:latin typeface="Aptos" panose="020B0004020202020204" pitchFamily="34" charset="0"/>
              </a:rPr>
              <a:t>"Goals &amp; Tasks"</a:t>
            </a:r>
            <a:br>
              <a:rPr lang="en-GB" sz="2800" dirty="0">
                <a:latin typeface="Aptos" panose="020B0004020202020204" pitchFamily="34" charset="0"/>
              </a:rPr>
            </a:br>
            <a:r>
              <a:rPr lang="en-GB" sz="2800" b="1" dirty="0">
                <a:latin typeface="Aptos" panose="020B0004020202020204" pitchFamily="34" charset="0"/>
              </a:rPr>
              <a:t> </a:t>
            </a:r>
            <a:br>
              <a:rPr lang="en-GB" sz="2800" dirty="0">
                <a:latin typeface="Aptos" panose="020B0004020202020204" pitchFamily="34" charset="0"/>
              </a:rPr>
            </a:br>
            <a:r>
              <a:rPr lang="en-GB" sz="2800" b="1" dirty="0">
                <a:latin typeface="Aptos" panose="020B0004020202020204" pitchFamily="34" charset="0"/>
              </a:rPr>
              <a:t>The Most Interesting Finding</a:t>
            </a:r>
            <a:br>
              <a:rPr lang="en-GB" sz="2800" dirty="0">
                <a:latin typeface="Aptos" panose="020B0004020202020204" pitchFamily="34" charset="0"/>
              </a:rPr>
            </a:br>
            <a:r>
              <a:rPr lang="en-GB" sz="2800" dirty="0">
                <a:latin typeface="Aptos" panose="020B0004020202020204" pitchFamily="34" charset="0"/>
              </a:rPr>
              <a:t>Factor analysis showed the </a:t>
            </a:r>
            <a:r>
              <a:rPr lang="en-GB" sz="2800" b="1" dirty="0">
                <a:latin typeface="Aptos" panose="020B0004020202020204" pitchFamily="34" charset="0"/>
              </a:rPr>
              <a:t>emotional Bond</a:t>
            </a:r>
            <a:r>
              <a:rPr lang="en-GB" sz="2800" dirty="0">
                <a:latin typeface="Aptos" panose="020B0004020202020204" pitchFamily="34" charset="0"/>
              </a:rPr>
              <a:t> was separate from cognitive </a:t>
            </a:r>
            <a:r>
              <a:rPr lang="en-GB" sz="2800" b="1" dirty="0">
                <a:latin typeface="Aptos" panose="020B0004020202020204" pitchFamily="34" charset="0"/>
              </a:rPr>
              <a:t>Goals &amp; Tasks</a:t>
            </a:r>
            <a:r>
              <a:rPr lang="en-GB" sz="2800" dirty="0">
                <a:latin typeface="Aptos" panose="020B0004020202020204" pitchFamily="34" charset="0"/>
              </a:rPr>
              <a:t>.</a:t>
            </a:r>
            <a:br>
              <a:rPr lang="en-GB" sz="2800" dirty="0">
                <a:latin typeface="Aptos" panose="020B0004020202020204" pitchFamily="34" charset="0"/>
              </a:rPr>
            </a:br>
            <a:r>
              <a:rPr lang="en-GB" sz="2800" dirty="0">
                <a:latin typeface="Aptos" panose="020B0004020202020204" pitchFamily="34" charset="0"/>
              </a:rPr>
              <a:t>It clustered with the patient's </a:t>
            </a:r>
            <a:r>
              <a:rPr lang="en-GB" sz="2800" b="1" dirty="0">
                <a:latin typeface="Aptos" panose="020B0004020202020204" pitchFamily="34" charset="0"/>
              </a:rPr>
              <a:t>Positive Affective reactions</a:t>
            </a:r>
            <a:r>
              <a:rPr lang="en-GB" sz="2800" dirty="0">
                <a:latin typeface="Aptos" panose="020B0004020202020204" pitchFamily="34" charset="0"/>
              </a:rPr>
              <a:t>.</a:t>
            </a:r>
            <a:br>
              <a:rPr lang="en-GB" sz="2800" dirty="0">
                <a:latin typeface="Aptos" panose="020B0004020202020204" pitchFamily="34" charset="0"/>
              </a:rPr>
            </a:br>
            <a:r>
              <a:rPr lang="en-GB" sz="2800" b="1" dirty="0">
                <a:latin typeface="Aptos" panose="020B0004020202020204" pitchFamily="34" charset="0"/>
              </a:rPr>
              <a:t>Implication:</a:t>
            </a:r>
            <a:r>
              <a:rPr lang="en-GB" sz="2800" dirty="0">
                <a:latin typeface="Aptos" panose="020B0004020202020204" pitchFamily="34" charset="0"/>
              </a:rPr>
              <a:t> The emotional connection may be a distinct construct.</a:t>
            </a:r>
            <a:br>
              <a:rPr lang="en-GB" dirty="0"/>
            </a:br>
            <a:endParaRPr lang="en-gb" dirty="0"/>
          </a:p>
        </p:txBody>
      </p:sp>
      <p:pic>
        <p:nvPicPr>
          <p:cNvPr id="5" name="Picture 4" descr="Aerial Venn diagram with people">
            <a:extLst>
              <a:ext uri="{FF2B5EF4-FFF2-40B4-BE49-F238E27FC236}">
                <a16:creationId xmlns:a16="http://schemas.microsoft.com/office/drawing/2014/main" id="{9553F227-ABB0-7F60-C969-5836B3D037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0516" y="116632"/>
            <a:ext cx="5112568" cy="6624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6708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932373-89E1-16E2-FF25-5B25357911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8085D6-7AB2-08DD-80F6-2DDB4E775A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Add a Slide Title - 1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4E9DEF-CEAC-F4CA-89CA-155751C8C8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42483" y="116632"/>
            <a:ext cx="5446341" cy="6552728"/>
          </a:xfrm>
        </p:spPr>
        <p:txBody>
          <a:bodyPr rtlCol="0">
            <a:normAutofit/>
          </a:bodyPr>
          <a:lstStyle/>
          <a:p>
            <a:pPr lvl="0"/>
            <a:r>
              <a:rPr lang="en-GB" b="1" dirty="0">
                <a:latin typeface="Aptos" panose="020B0004020202020204" pitchFamily="34" charset="0"/>
              </a:rPr>
              <a:t>What This Means For Us</a:t>
            </a:r>
            <a:endParaRPr lang="en-GB" dirty="0">
              <a:latin typeface="Aptos" panose="020B0004020202020204" pitchFamily="34" charset="0"/>
            </a:endParaRPr>
          </a:p>
          <a:p>
            <a:pPr lvl="0"/>
            <a:r>
              <a:rPr lang="en-GB" b="1" dirty="0">
                <a:latin typeface="Aptos" panose="020B0004020202020204" pitchFamily="34" charset="0"/>
              </a:rPr>
              <a:t>For Practice:</a:t>
            </a:r>
          </a:p>
          <a:p>
            <a:pPr lvl="0"/>
            <a:endParaRPr lang="en-GB" dirty="0">
              <a:latin typeface="Aptos" panose="020B0004020202020204" pitchFamily="34" charset="0"/>
            </a:endParaRPr>
          </a:p>
          <a:p>
            <a:pPr lvl="1"/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We can't just be technicians.</a:t>
            </a:r>
          </a:p>
          <a:p>
            <a:pPr lvl="1"/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We must actively build the emotional bond.</a:t>
            </a:r>
          </a:p>
          <a:p>
            <a:pPr lvl="1"/>
            <a:endParaRPr lang="en-GB" sz="2400" b="1" dirty="0">
              <a:solidFill>
                <a:schemeClr val="accent6">
                  <a:lumMod val="75000"/>
                </a:schemeClr>
              </a:solidFill>
              <a:latin typeface="Aptos" panose="020B0004020202020204" pitchFamily="34" charset="0"/>
            </a:endParaRPr>
          </a:p>
          <a:p>
            <a:pPr lvl="1"/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Attend to client affect - it's meaningful data.</a:t>
            </a:r>
          </a:p>
          <a:p>
            <a:pPr lvl="1"/>
            <a:endParaRPr lang="en-GB" sz="2400" dirty="0">
              <a:latin typeface="Aptos" panose="020B0004020202020204" pitchFamily="34" charset="0"/>
            </a:endParaRPr>
          </a:p>
          <a:p>
            <a:pPr lvl="0"/>
            <a:r>
              <a:rPr lang="en-GB" b="1" dirty="0">
                <a:latin typeface="Aptos" panose="020B0004020202020204" pitchFamily="34" charset="0"/>
              </a:rPr>
              <a:t>A Critique:</a:t>
            </a:r>
          </a:p>
          <a:p>
            <a:pPr lvl="0"/>
            <a:endParaRPr lang="en-GB" dirty="0">
              <a:latin typeface="Aptos" panose="020B0004020202020204" pitchFamily="34" charset="0"/>
            </a:endParaRPr>
          </a:p>
          <a:p>
            <a:pPr lvl="1"/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Strength: Patient-centred.</a:t>
            </a:r>
          </a:p>
          <a:p>
            <a:pPr lvl="1"/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latin typeface="Aptos" panose="020B0004020202020204" pitchFamily="34" charset="0"/>
              </a:rPr>
              <a:t>Limitation: Snapshot, not long-term.</a:t>
            </a:r>
          </a:p>
          <a:p>
            <a:pPr rtl="0"/>
            <a:endParaRPr lang="en-US" sz="3200" dirty="0">
              <a:latin typeface="Aptos" panose="020B0004020202020204" pitchFamily="34" charset="0"/>
            </a:endParaRPr>
          </a:p>
        </p:txBody>
      </p:sp>
      <p:pic>
        <p:nvPicPr>
          <p:cNvPr id="5" name="Picture 4" descr="Sunlight in the forest">
            <a:extLst>
              <a:ext uri="{FF2B5EF4-FFF2-40B4-BE49-F238E27FC236}">
                <a16:creationId xmlns:a16="http://schemas.microsoft.com/office/drawing/2014/main" id="{3DD5F0E6-A13A-B9DD-2F3D-EBC35B26C23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757" y="116632"/>
            <a:ext cx="6552727" cy="6552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4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6EDD2-277C-F5D8-43B6-B42661FC31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756" y="0"/>
            <a:ext cx="11809311" cy="3140969"/>
          </a:xfrm>
        </p:spPr>
        <p:txBody>
          <a:bodyPr>
            <a:normAutofit fontScale="90000"/>
          </a:bodyPr>
          <a:lstStyle/>
          <a:p>
            <a:pPr lvl="0"/>
            <a:br>
              <a:rPr lang="en-GB" sz="2700" b="1" dirty="0">
                <a:latin typeface="Aptos" panose="020B0004020202020204" pitchFamily="34" charset="0"/>
              </a:rPr>
            </a:br>
            <a:br>
              <a:rPr lang="en-GB" sz="2700" b="1" dirty="0">
                <a:latin typeface="Aptos" panose="020B0004020202020204" pitchFamily="34" charset="0"/>
              </a:rPr>
            </a:br>
            <a:br>
              <a:rPr lang="en-GB" dirty="0"/>
            </a:br>
            <a:br>
              <a:rPr lang="en-GB" dirty="0"/>
            </a:br>
            <a:br>
              <a:rPr lang="en-GB" sz="2200" dirty="0"/>
            </a:br>
            <a:br>
              <a:rPr lang="en-GB" sz="2200" dirty="0"/>
            </a:br>
            <a:br>
              <a:rPr lang="en-GB" sz="2200" dirty="0"/>
            </a:br>
            <a:endParaRPr lang="en-GB" sz="22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15963D-CD99-A6A0-6DC0-FF3C2C5E58E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Scales of justice on blue background">
            <a:extLst>
              <a:ext uri="{FF2B5EF4-FFF2-40B4-BE49-F238E27FC236}">
                <a16:creationId xmlns:a16="http://schemas.microsoft.com/office/drawing/2014/main" id="{C66CFFA6-A3A1-B1A7-BBF7-3403F64BF4E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748" y="3140968"/>
            <a:ext cx="11881320" cy="371703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D0C0901-2BCA-B89C-2B2F-DAA030D6B059}"/>
              </a:ext>
            </a:extLst>
          </p:cNvPr>
          <p:cNvSpPr txBox="1"/>
          <p:nvPr/>
        </p:nvSpPr>
        <p:spPr>
          <a:xfrm>
            <a:off x="0" y="0"/>
            <a:ext cx="12071076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Aptos" panose="020B0004020202020204" pitchFamily="34" charset="0"/>
              </a:rPr>
              <a:t>To Conclude…</a:t>
            </a:r>
            <a:br>
              <a:rPr lang="en-GB" sz="2800" b="1" dirty="0">
                <a:latin typeface="Aptos" panose="020B0004020202020204" pitchFamily="34" charset="0"/>
              </a:rPr>
            </a:br>
            <a:r>
              <a:rPr lang="en-GB" sz="2800" dirty="0">
                <a:latin typeface="Aptos" panose="020B0004020202020204" pitchFamily="34" charset="0"/>
              </a:rPr>
              <a:t>The patient's view confirms the TR is multi-dimensional.</a:t>
            </a:r>
          </a:p>
          <a:p>
            <a:br>
              <a:rPr lang="en-GB" sz="2800" dirty="0">
                <a:latin typeface="Aptos" panose="020B0004020202020204" pitchFamily="34" charset="0"/>
              </a:rPr>
            </a:br>
            <a:r>
              <a:rPr lang="en-GB" sz="2800" dirty="0">
                <a:latin typeface="Aptos" panose="020B0004020202020204" pitchFamily="34" charset="0"/>
              </a:rPr>
              <a:t>The </a:t>
            </a:r>
            <a:r>
              <a:rPr lang="en-GB" sz="2800" b="1" dirty="0">
                <a:latin typeface="Aptos" panose="020B0004020202020204" pitchFamily="34" charset="0"/>
              </a:rPr>
              <a:t>emotional bond is central</a:t>
            </a:r>
            <a:r>
              <a:rPr lang="en-GB" sz="2800" dirty="0">
                <a:latin typeface="Aptos" panose="020B0004020202020204" pitchFamily="34" charset="0"/>
              </a:rPr>
              <a:t> and may be distinct.</a:t>
            </a:r>
          </a:p>
          <a:p>
            <a:br>
              <a:rPr lang="en-GB" sz="2800" dirty="0">
                <a:latin typeface="Aptos" panose="020B0004020202020204" pitchFamily="34" charset="0"/>
              </a:rPr>
            </a:br>
            <a:r>
              <a:rPr lang="en-GB" sz="2800" b="1" dirty="0">
                <a:latin typeface="Aptos" panose="020B0004020202020204" pitchFamily="34" charset="0"/>
              </a:rPr>
              <a:t>Effective therapy requires nurturing all aspects</a:t>
            </a:r>
            <a:r>
              <a:rPr lang="en-GB" sz="2800" dirty="0">
                <a:latin typeface="Aptos" panose="020B0004020202020204" pitchFamily="34" charset="0"/>
              </a:rPr>
              <a:t> of the relationship.</a:t>
            </a:r>
            <a:br>
              <a:rPr lang="en-GB" sz="2800" dirty="0">
                <a:latin typeface="Aptos" panose="020B0004020202020204" pitchFamily="34" charset="0"/>
              </a:rPr>
            </a:br>
            <a:r>
              <a:rPr lang="en-GB" sz="2800" b="1" dirty="0">
                <a:latin typeface="Aptos" panose="020B0004020202020204" pitchFamily="34" charset="0"/>
              </a:rPr>
              <a:t>Thank you </a:t>
            </a:r>
            <a:r>
              <a:rPr lang="en-GB" sz="2800" b="1">
                <a:latin typeface="Aptos" panose="020B0004020202020204" pitchFamily="34" charset="0"/>
              </a:rPr>
              <a:t>for Listening.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53454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0FD53A-812A-A8F3-C5CD-913BC25CF7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CE84D-9594-EDD1-33C3-AA2EDA24A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9756" y="188640"/>
            <a:ext cx="11809312" cy="5832648"/>
          </a:xfrm>
        </p:spPr>
        <p:txBody>
          <a:bodyPr rtlCol="0">
            <a:normAutofit fontScale="90000"/>
          </a:bodyPr>
          <a:lstStyle/>
          <a:p>
            <a:br>
              <a:rPr lang="en-GB" dirty="0"/>
            </a:br>
            <a:r>
              <a:rPr lang="en-GB" sz="4000" b="1" dirty="0"/>
              <a:t>Content:</a:t>
            </a:r>
            <a:br>
              <a:rPr lang="en-GB" sz="4000" dirty="0"/>
            </a:br>
            <a:r>
              <a:rPr lang="en-GB" sz="4000" b="1" dirty="0"/>
              <a:t>Reference:</a:t>
            </a:r>
            <a:br>
              <a:rPr lang="en-GB" sz="4000" dirty="0"/>
            </a:br>
            <a:r>
              <a:rPr lang="en-GB" sz="4000" dirty="0"/>
              <a:t>Stefana, A., </a:t>
            </a:r>
            <a:r>
              <a:rPr lang="en-GB" sz="4000" dirty="0" err="1"/>
              <a:t>Fusar</a:t>
            </a:r>
            <a:r>
              <a:rPr lang="en-GB" sz="4000" dirty="0"/>
              <a:t>-Poli, P., Vieta, E., &amp; Youngstrom, E. A. (2024).</a:t>
            </a:r>
            <a:br>
              <a:rPr lang="en-GB" sz="4000" dirty="0"/>
            </a:br>
            <a:r>
              <a:rPr lang="en-GB" sz="4000" dirty="0"/>
              <a:t>Patients’ perspective on the therapeutic relationship and session quality: the central role of alliance. </a:t>
            </a:r>
            <a:r>
              <a:rPr lang="en-GB" sz="4000" i="1" dirty="0"/>
              <a:t>Frontiers in Psychology, 15</a:t>
            </a:r>
            <a:r>
              <a:rPr lang="en-GB" sz="4000" dirty="0"/>
              <a:t>, 1367516.</a:t>
            </a:r>
            <a:br>
              <a:rPr lang="en-GB" sz="4000" dirty="0"/>
            </a:br>
            <a:r>
              <a:rPr lang="en-GB" sz="4000" b="1" dirty="0"/>
              <a:t>Thank You!</a:t>
            </a:r>
            <a:br>
              <a:rPr lang="en-GB" sz="4000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6283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Serenity 16x9">
  <a:themeElements>
    <a:clrScheme name="Serenity_16x9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/>
        </a:defPPr>
      </a:lstStyle>
    </a:txDef>
  </a:objectDefaults>
  <a:extraClrSchemeLst/>
  <a:extLst>
    <a:ext uri="{05A4C25C-085E-4340-85A3-A5531E510DB2}">
      <thm15:themeFamily xmlns:thm15="http://schemas.microsoft.com/office/thememl/2012/main" name="TF02801109.potx" id="{B47C65E8-9F73-4C4F-A3C2-84725F71438E}" vid="{CFC30A9F-F7E5-41F4-B6B7-D2E5B79E3BFB}"/>
    </a:ext>
  </a:extLst>
</a:theme>
</file>

<file path=ppt/theme/theme2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rectSourceMarket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ThumbnailAssetId xmlns="4873beb7-5857-4685-be1f-d57550cc96cc" xsi:nil="true"/>
    <PrimaryImageGen xmlns="4873beb7-5857-4685-be1f-d57550cc96cc">false</PrimaryImageGen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1360506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 xsi:nil="true"/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2011-12-12T13:37:00+00:00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ShowIn xmlns="4873beb7-5857-4685-be1f-d57550cc96cc">Show everywhere</ShowIn>
    <UANotes xmlns="4873beb7-5857-4685-be1f-d57550cc96cc" xsi:nil="true"/>
    <TemplateStatus xmlns="4873beb7-5857-4685-be1f-d57550cc96cc">Complete</TemplateStatus>
    <InternalTagsTaxHTField0 xmlns="4873beb7-5857-4685-be1f-d57550cc96cc">
      <Terms xmlns="http://schemas.microsoft.com/office/infopath/2007/PartnerControls"/>
    </InternalTagsTaxHTField0>
    <CSXHash xmlns="4873beb7-5857-4685-be1f-d57550cc96cc" xsi:nil="true"/>
    <Downloads xmlns="4873beb7-5857-4685-be1f-d57550cc96cc">0</Downloads>
    <VoteCount xmlns="4873beb7-5857-4685-be1f-d57550cc96cc" xsi:nil="true"/>
    <OOCacheId xmlns="4873beb7-5857-4685-be1f-d57550cc96cc" xsi:nil="true"/>
    <IsDeleted xmlns="4873beb7-5857-4685-be1f-d57550cc96cc">false</IsDeleted>
    <AssetExpire xmlns="4873beb7-5857-4685-be1f-d57550cc96cc">2035-01-01T08:00:00+00:00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SubmitterId xmlns="4873beb7-5857-4685-be1f-d57550cc96cc" xsi:nil="true"/>
    <EditorialTags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TP102801108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706526</LocLastLocAttemptVersionLookup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>false</IntlLangReview>
    <OutputCachingOn xmlns="4873beb7-5857-4685-be1f-d57550cc96cc">false</OutputCachingOn>
    <AverageRating xmlns="4873beb7-5857-4685-be1f-d57550cc96cc" xsi:nil="true"/>
    <APAuthor xmlns="4873beb7-5857-4685-be1f-d57550cc96cc">
      <UserInfo>
        <DisplayName>REDMOND\v-soujap</DisplayName>
        <AccountId>1954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OriginalRelease xmlns="4873beb7-5857-4685-be1f-d57550cc96cc">14</OriginalRelease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LocMarketGroupTiers2 xmlns="4873beb7-5857-4685-be1f-d57550cc96cc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11E33DF-2340-4F4E-B874-B73FEFEBFC8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F249165-F638-412C-8E0A-DFB7045CA2E0}">
  <ds:schemaRefs>
    <ds:schemaRef ds:uri="4873beb7-5857-4685-be1f-d57550cc96cc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4683C129-7B42-490A-AD74-E9303BC76D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Serenity nature presentation (widescreen)</Template>
  <TotalTime>108</TotalTime>
  <Words>529</Words>
  <Application>Microsoft Office PowerPoint</Application>
  <PresentationFormat>Custom</PresentationFormat>
  <Paragraphs>58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Arial</vt:lpstr>
      <vt:lpstr>Euphemia</vt:lpstr>
      <vt:lpstr>Serenity 16x9</vt:lpstr>
      <vt:lpstr> A Review of Patients Perspective on The Therapeutic Relationship and Session Quality: The Central Role of Alliance  </vt:lpstr>
      <vt:lpstr>PowerPoint Presentation</vt:lpstr>
      <vt:lpstr>- 1</vt:lpstr>
      <vt:lpstr>Add a Slide Title - 1</vt:lpstr>
      <vt:lpstr>PowerPoint Presentation</vt:lpstr>
      <vt:lpstr>Correlation with Session Outcome Working Alliance: [Bar to ~75%] r = 0.74 Positive Affect: [Bar to ~65%] r = 0.66 Real Relationship: [Bar to ~50%] r = 0.48 Negative Affect: [Bar going DOWN] r = -0.49 The Key Results All 4 components were significantly linked to session quality. Working Alliance was the strongest predictor. Together, they explained 58% of the variance in outcome </vt:lpstr>
      <vt:lpstr>The Bond is Different Circle 1: "Bond" + "Positive Affect" Circle 2: "Goals &amp; Tasks"   The Most Interesting Finding Factor analysis showed the emotional Bond was separate from cognitive Goals &amp; Tasks. It clustered with the patient's Positive Affective reactions. Implication: The emotional connection may be a distinct construct. </vt:lpstr>
      <vt:lpstr>Add a Slide Title - 1</vt:lpstr>
      <vt:lpstr>       </vt:lpstr>
      <vt:lpstr> Content: Reference: Stefana, A., Fusar-Poli, P., Vieta, E., &amp; Youngstrom, E. A. (2024). Patients’ perspective on the therapeutic relationship and session quality: the central role of alliance. Frontiers in Psychology, 15, 1367516. Thank You!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Carol Chadwick (2406192)</dc:creator>
  <cp:lastModifiedBy>Carol Chadwick (2406192)</cp:lastModifiedBy>
  <cp:revision>1</cp:revision>
  <dcterms:created xsi:type="dcterms:W3CDTF">2025-11-12T08:50:24Z</dcterms:created>
  <dcterms:modified xsi:type="dcterms:W3CDTF">2025-11-13T09:20:15Z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