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C5503A-C0CD-4DC2-8865-40574F8E259A}" type="datetimeFigureOut">
              <a:rPr lang="en-US" smtClean="0"/>
              <a:t>3/21/2011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29861-018B-40EF-A65A-94296E4E9B2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Academic Writing for International Students of Business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Chapter 1.7</a:t>
            </a:r>
          </a:p>
          <a:p>
            <a:r>
              <a:rPr lang="en-GB" b="1" dirty="0" smtClean="0"/>
              <a:t>Summarising</a:t>
            </a:r>
            <a:endParaRPr lang="en-GB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2, p52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(a) Read the original text carefully and check any </a:t>
            </a:r>
            <a:r>
              <a:rPr lang="en-GB" dirty="0" smtClean="0">
                <a:solidFill>
                  <a:srgbClr val="FF0000"/>
                </a:solidFill>
              </a:rPr>
              <a:t>difficult/unknown </a:t>
            </a:r>
            <a:r>
              <a:rPr lang="en-GB" dirty="0" smtClean="0"/>
              <a:t>vocabulary.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2, p52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Both"/>
            </a:pPr>
            <a:r>
              <a:rPr lang="en-GB" dirty="0" smtClean="0"/>
              <a:t>Read the original text carefully and check any </a:t>
            </a:r>
            <a:r>
              <a:rPr lang="en-GB" dirty="0" smtClean="0">
                <a:solidFill>
                  <a:srgbClr val="FF0000"/>
                </a:solidFill>
              </a:rPr>
              <a:t>difficult/unknown </a:t>
            </a:r>
            <a:r>
              <a:rPr lang="en-GB" dirty="0" smtClean="0"/>
              <a:t>vocabulary.</a:t>
            </a:r>
          </a:p>
          <a:p>
            <a:pPr marL="514350" indent="-514350">
              <a:buNone/>
            </a:pPr>
            <a:r>
              <a:rPr lang="en-GB" dirty="0" smtClean="0"/>
              <a:t>(b) </a:t>
            </a:r>
            <a:r>
              <a:rPr lang="en-GB" dirty="0" smtClean="0">
                <a:solidFill>
                  <a:srgbClr val="FF0000"/>
                </a:solidFill>
              </a:rPr>
              <a:t>Select </a:t>
            </a:r>
            <a:r>
              <a:rPr lang="en-GB" dirty="0" smtClean="0"/>
              <a:t>the key points by underlining or highlighting.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1472" y="1643050"/>
            <a:ext cx="828680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3200" dirty="0" smtClean="0"/>
          </a:p>
          <a:p>
            <a:endParaRPr lang="en-GB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2, p52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Both"/>
            </a:pPr>
            <a:r>
              <a:rPr lang="en-GB" dirty="0" smtClean="0"/>
              <a:t>Read the original text carefully and check any </a:t>
            </a:r>
            <a:r>
              <a:rPr lang="en-GB" dirty="0" smtClean="0">
                <a:solidFill>
                  <a:srgbClr val="FF0000"/>
                </a:solidFill>
              </a:rPr>
              <a:t>difficult/unknown </a:t>
            </a:r>
            <a:r>
              <a:rPr lang="en-GB" dirty="0" smtClean="0"/>
              <a:t>vocabulary.</a:t>
            </a:r>
          </a:p>
          <a:p>
            <a:pPr marL="514350" indent="-514350">
              <a:buNone/>
            </a:pPr>
            <a:r>
              <a:rPr lang="en-GB" dirty="0" smtClean="0"/>
              <a:t>(b) </a:t>
            </a:r>
            <a:r>
              <a:rPr lang="en-GB" dirty="0" smtClean="0">
                <a:solidFill>
                  <a:srgbClr val="FF0000"/>
                </a:solidFill>
              </a:rPr>
              <a:t>Select </a:t>
            </a:r>
            <a:r>
              <a:rPr lang="en-GB" dirty="0" smtClean="0"/>
              <a:t>the key points by underlining or highlighting.</a:t>
            </a:r>
          </a:p>
          <a:p>
            <a:pPr marL="514350" indent="-514350">
              <a:buNone/>
            </a:pPr>
            <a:r>
              <a:rPr lang="en-GB" dirty="0" smtClean="0"/>
              <a:t>(c) Make </a:t>
            </a:r>
            <a:r>
              <a:rPr lang="en-GB" dirty="0" smtClean="0">
                <a:solidFill>
                  <a:srgbClr val="FF0000"/>
                </a:solidFill>
              </a:rPr>
              <a:t>notes </a:t>
            </a:r>
            <a:r>
              <a:rPr lang="en-GB" dirty="0" smtClean="0"/>
              <a:t>of the key points, paraphrasing where possible.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2, p52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Both"/>
            </a:pPr>
            <a:r>
              <a:rPr lang="en-GB" dirty="0" smtClean="0"/>
              <a:t>Read the original text carefully and check any </a:t>
            </a:r>
            <a:r>
              <a:rPr lang="en-GB" dirty="0" smtClean="0">
                <a:solidFill>
                  <a:srgbClr val="FF0000"/>
                </a:solidFill>
              </a:rPr>
              <a:t>difficult/unknown </a:t>
            </a:r>
            <a:r>
              <a:rPr lang="en-GB" dirty="0" smtClean="0"/>
              <a:t>vocabulary.</a:t>
            </a:r>
          </a:p>
          <a:p>
            <a:pPr marL="514350" indent="-514350">
              <a:buNone/>
            </a:pPr>
            <a:r>
              <a:rPr lang="en-GB" dirty="0" smtClean="0"/>
              <a:t>(b) </a:t>
            </a:r>
            <a:r>
              <a:rPr lang="en-GB" dirty="0" smtClean="0">
                <a:solidFill>
                  <a:srgbClr val="FF0000"/>
                </a:solidFill>
              </a:rPr>
              <a:t>Select </a:t>
            </a:r>
            <a:r>
              <a:rPr lang="en-GB" dirty="0" smtClean="0"/>
              <a:t>the key points by underlining or highlighting.</a:t>
            </a:r>
          </a:p>
          <a:p>
            <a:pPr marL="514350" indent="-514350">
              <a:buNone/>
            </a:pPr>
            <a:r>
              <a:rPr lang="en-GB" dirty="0" smtClean="0"/>
              <a:t>(c) Make </a:t>
            </a:r>
            <a:r>
              <a:rPr lang="en-GB" dirty="0" smtClean="0">
                <a:solidFill>
                  <a:srgbClr val="FF0000"/>
                </a:solidFill>
              </a:rPr>
              <a:t>notes </a:t>
            </a:r>
            <a:r>
              <a:rPr lang="en-GB" dirty="0" smtClean="0"/>
              <a:t>of the key points, paraphrasing where possible.</a:t>
            </a:r>
          </a:p>
          <a:p>
            <a:pPr marL="514350" indent="-514350">
              <a:buNone/>
            </a:pPr>
            <a:r>
              <a:rPr lang="en-GB" dirty="0" smtClean="0"/>
              <a:t>(d) Write the </a:t>
            </a:r>
            <a:r>
              <a:rPr lang="en-GB" dirty="0" smtClean="0">
                <a:solidFill>
                  <a:srgbClr val="FF0000"/>
                </a:solidFill>
              </a:rPr>
              <a:t>summary</a:t>
            </a:r>
            <a:r>
              <a:rPr lang="en-GB" dirty="0" smtClean="0"/>
              <a:t> from your notes, reorganising the structure if needed.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2, p52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lphaLcParenBoth"/>
            </a:pPr>
            <a:r>
              <a:rPr lang="en-GB" dirty="0" smtClean="0"/>
              <a:t>Read the original text carefully and check any </a:t>
            </a:r>
            <a:r>
              <a:rPr lang="en-GB" dirty="0" smtClean="0">
                <a:solidFill>
                  <a:srgbClr val="FF0000"/>
                </a:solidFill>
              </a:rPr>
              <a:t>difficult/unknown </a:t>
            </a:r>
            <a:r>
              <a:rPr lang="en-GB" dirty="0" smtClean="0"/>
              <a:t>vocabulary.</a:t>
            </a:r>
          </a:p>
          <a:p>
            <a:pPr marL="514350" indent="-514350">
              <a:buNone/>
            </a:pPr>
            <a:r>
              <a:rPr lang="en-GB" dirty="0" smtClean="0"/>
              <a:t>(b) </a:t>
            </a:r>
            <a:r>
              <a:rPr lang="en-GB" dirty="0" smtClean="0">
                <a:solidFill>
                  <a:srgbClr val="FF0000"/>
                </a:solidFill>
              </a:rPr>
              <a:t>Select </a:t>
            </a:r>
            <a:r>
              <a:rPr lang="en-GB" dirty="0" smtClean="0"/>
              <a:t>the key points by underlining or highlighting.</a:t>
            </a:r>
          </a:p>
          <a:p>
            <a:pPr marL="514350" indent="-514350">
              <a:buNone/>
            </a:pPr>
            <a:r>
              <a:rPr lang="en-GB" dirty="0" smtClean="0"/>
              <a:t>(c) Make </a:t>
            </a:r>
            <a:r>
              <a:rPr lang="en-GB" dirty="0" smtClean="0">
                <a:solidFill>
                  <a:srgbClr val="FF0000"/>
                </a:solidFill>
              </a:rPr>
              <a:t>notes </a:t>
            </a:r>
            <a:r>
              <a:rPr lang="en-GB" dirty="0" smtClean="0"/>
              <a:t>of the key points, paraphrasing where possible.</a:t>
            </a:r>
          </a:p>
          <a:p>
            <a:pPr marL="514350" indent="-514350">
              <a:buNone/>
            </a:pPr>
            <a:r>
              <a:rPr lang="en-GB" dirty="0" smtClean="0"/>
              <a:t>(d) Write the </a:t>
            </a:r>
            <a:r>
              <a:rPr lang="en-GB" dirty="0" smtClean="0">
                <a:solidFill>
                  <a:srgbClr val="FF0000"/>
                </a:solidFill>
              </a:rPr>
              <a:t>summary</a:t>
            </a:r>
            <a:r>
              <a:rPr lang="en-GB" dirty="0" smtClean="0"/>
              <a:t> from your notes, reorganising the structure if needed.</a:t>
            </a:r>
          </a:p>
          <a:p>
            <a:pPr marL="514350" indent="-514350">
              <a:buNone/>
            </a:pPr>
            <a:r>
              <a:rPr lang="en-GB" dirty="0" smtClean="0"/>
              <a:t>(e) Check the summary to ensure it is </a:t>
            </a:r>
            <a:r>
              <a:rPr lang="en-GB" dirty="0" smtClean="0">
                <a:solidFill>
                  <a:srgbClr val="FF0000"/>
                </a:solidFill>
              </a:rPr>
              <a:t>readable / accurate </a:t>
            </a:r>
            <a:r>
              <a:rPr lang="en-GB" dirty="0" smtClean="0"/>
              <a:t>and nothing important has been changed or lost.</a:t>
            </a:r>
            <a:endParaRPr lang="en-GB" dirty="0" smtClean="0"/>
          </a:p>
          <a:p>
            <a:pPr marL="514350" indent="-514350"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4, p54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Key Points</a:t>
            </a:r>
          </a:p>
          <a:p>
            <a:pPr>
              <a:buNone/>
            </a:pPr>
            <a:r>
              <a:rPr lang="en-GB" sz="2400" dirty="0" smtClean="0"/>
              <a:t>1 …as a country got richer, the average number of children born to each woman got smaller.</a:t>
            </a:r>
            <a:endParaRPr lang="en-GB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4, p54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Key Points</a:t>
            </a:r>
          </a:p>
          <a:p>
            <a:pPr>
              <a:buNone/>
            </a:pPr>
            <a:r>
              <a:rPr lang="en-GB" sz="2400" dirty="0" smtClean="0"/>
              <a:t>1 …as a country got richer, the average number of children born to each woman got smaller.</a:t>
            </a:r>
          </a:p>
          <a:p>
            <a:pPr>
              <a:buNone/>
            </a:pPr>
            <a:r>
              <a:rPr lang="en-GB" sz="2400" dirty="0" smtClean="0"/>
              <a:t>2 …the rate fell as low as 1.3 in some European countries such as Italy, which is below the replacement rate.</a:t>
            </a:r>
            <a:endParaRPr lang="en-GB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4, p54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Key Points</a:t>
            </a:r>
          </a:p>
          <a:p>
            <a:pPr>
              <a:buNone/>
            </a:pPr>
            <a:r>
              <a:rPr lang="en-GB" sz="2400" dirty="0" smtClean="0"/>
              <a:t>1 …as a country got richer, the average number of children born to each woman got smaller.</a:t>
            </a:r>
          </a:p>
          <a:p>
            <a:pPr>
              <a:buNone/>
            </a:pPr>
            <a:r>
              <a:rPr lang="en-GB" sz="2400" dirty="0" smtClean="0"/>
              <a:t>2 …the rate fell as low as 1.3 in some European countries such as Italy, which is below the replacement rate.</a:t>
            </a:r>
          </a:p>
          <a:p>
            <a:pPr>
              <a:buNone/>
            </a:pPr>
            <a:r>
              <a:rPr lang="en-GB" sz="2400" dirty="0" smtClean="0"/>
              <a:t>3 …the population will fall in the long term, and a growing number of old people will have to be supported by a shrinking number of young.</a:t>
            </a:r>
            <a:endParaRPr lang="en-GB" sz="2400" dirty="0" smtClean="0"/>
          </a:p>
          <a:p>
            <a:pPr algn="ctr"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4, p54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Key Points</a:t>
            </a:r>
          </a:p>
          <a:p>
            <a:pPr>
              <a:buNone/>
            </a:pPr>
            <a:r>
              <a:rPr lang="en-GB" sz="2400" dirty="0" smtClean="0"/>
              <a:t>1 …as a country got richer, the average number of children born to each woman got smaller.</a:t>
            </a:r>
          </a:p>
          <a:p>
            <a:pPr>
              <a:buNone/>
            </a:pPr>
            <a:r>
              <a:rPr lang="en-GB" sz="2400" dirty="0" smtClean="0"/>
              <a:t>2 …the rate fell as low as 1.3 in some European countries such as Italy, which is below the replacement rate.</a:t>
            </a:r>
          </a:p>
          <a:p>
            <a:pPr>
              <a:buNone/>
            </a:pPr>
            <a:r>
              <a:rPr lang="en-GB" sz="2400" dirty="0" smtClean="0"/>
              <a:t>3 …the population will fall in the long term, and a growing number of old people will have to be supported by a shrinking number of young.</a:t>
            </a:r>
          </a:p>
          <a:p>
            <a:pPr>
              <a:buNone/>
            </a:pPr>
            <a:r>
              <a:rPr lang="en-GB" sz="2400" dirty="0" smtClean="0"/>
              <a:t>4 But a recent study by researchers from Pennsylvania University suggests that this pattern may be changing.</a:t>
            </a:r>
            <a:endParaRPr lang="en-GB" sz="2400" dirty="0" smtClean="0"/>
          </a:p>
          <a:p>
            <a:pPr algn="ctr"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4, p54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2400" b="1" dirty="0" smtClean="0"/>
              <a:t>Key Points</a:t>
            </a:r>
          </a:p>
          <a:p>
            <a:pPr>
              <a:buNone/>
            </a:pPr>
            <a:r>
              <a:rPr lang="en-GB" sz="2400" dirty="0" smtClean="0"/>
              <a:t>1 …as a country got richer, the average number of children born to each woman got smaller.</a:t>
            </a:r>
          </a:p>
          <a:p>
            <a:pPr>
              <a:buNone/>
            </a:pPr>
            <a:r>
              <a:rPr lang="en-GB" sz="2400" dirty="0" smtClean="0"/>
              <a:t>2 …the rate fell as low as 1.3 in some European countries such as Italy, which is below the replacement rate.</a:t>
            </a:r>
          </a:p>
          <a:p>
            <a:pPr>
              <a:buNone/>
            </a:pPr>
            <a:r>
              <a:rPr lang="en-GB" sz="2400" dirty="0" smtClean="0"/>
              <a:t>3 …the population will fall in the long term, and a growing number of old people will have to be supported by a shrinking number of young.</a:t>
            </a:r>
          </a:p>
          <a:p>
            <a:pPr>
              <a:buNone/>
            </a:pPr>
            <a:r>
              <a:rPr lang="en-GB" sz="2400" dirty="0" smtClean="0"/>
              <a:t>4 But a recent study by researchers from Pennsylvania University suggests that this pattern may be changing.</a:t>
            </a:r>
          </a:p>
          <a:p>
            <a:pPr>
              <a:buNone/>
            </a:pPr>
            <a:r>
              <a:rPr lang="en-GB" sz="2400" dirty="0" smtClean="0"/>
              <a:t>5 Over 20 countries now have an HDI of more than 0.9, and in a majority of these the fertility rate has started to increase…</a:t>
            </a:r>
            <a:endParaRPr lang="en-GB" sz="2400" dirty="0" smtClean="0"/>
          </a:p>
          <a:p>
            <a:pPr algn="ctr"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5, p54-55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For Example</a:t>
            </a:r>
          </a:p>
          <a:p>
            <a:pPr>
              <a:buNone/>
            </a:pPr>
            <a:r>
              <a:rPr lang="en-GB" sz="2400" dirty="0" smtClean="0"/>
              <a:t>(a) Falling levels of fertility have generally been found </a:t>
            </a:r>
            <a:r>
              <a:rPr lang="en-GB" sz="2400" dirty="0" smtClean="0">
                <a:solidFill>
                  <a:srgbClr val="FF0000"/>
                </a:solidFill>
              </a:rPr>
              <a:t>as countries become richer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5, p54-55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For Example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Falling levels of fertility have generally been found </a:t>
            </a:r>
            <a:r>
              <a:rPr lang="en-GB" sz="2400" dirty="0" smtClean="0">
                <a:solidFill>
                  <a:srgbClr val="FF0000"/>
                </a:solidFill>
              </a:rPr>
              <a:t>as countries become richer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In some, number of children born </a:t>
            </a:r>
            <a:r>
              <a:rPr lang="en-GB" sz="2400" dirty="0" smtClean="0">
                <a:solidFill>
                  <a:srgbClr val="FF0000"/>
                </a:solidFill>
              </a:rPr>
              <a:t>fell below replacement rate</a:t>
            </a:r>
            <a:r>
              <a:rPr lang="en-GB" sz="2400" dirty="0" smtClean="0"/>
              <a:t>.</a:t>
            </a:r>
          </a:p>
          <a:p>
            <a:pPr algn="ctr">
              <a:buNone/>
            </a:pPr>
            <a:endParaRPr lang="en-GB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5, p54-55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For Example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Falling levels of fertility have generally been found </a:t>
            </a:r>
            <a:r>
              <a:rPr lang="en-GB" sz="2400" dirty="0" smtClean="0">
                <a:solidFill>
                  <a:srgbClr val="FF0000"/>
                </a:solidFill>
              </a:rPr>
              <a:t>as countries become richer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In some, number of children born </a:t>
            </a:r>
            <a:r>
              <a:rPr lang="en-GB" sz="2400" dirty="0" smtClean="0">
                <a:solidFill>
                  <a:srgbClr val="FF0000"/>
                </a:solidFill>
              </a:rPr>
              <a:t>fell below replacement rate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Two results: smaller populations and </a:t>
            </a:r>
            <a:r>
              <a:rPr lang="en-GB" sz="2400" dirty="0" smtClean="0">
                <a:solidFill>
                  <a:srgbClr val="FF0000"/>
                </a:solidFill>
              </a:rPr>
              <a:t>larger numbers of elderly needing assistance</a:t>
            </a:r>
            <a:r>
              <a:rPr lang="en-GB" sz="2400" dirty="0" smtClean="0"/>
              <a:t>.</a:t>
            </a:r>
            <a:endParaRPr lang="en-GB" sz="2400" dirty="0" smtClean="0"/>
          </a:p>
          <a:p>
            <a:pPr algn="ctr">
              <a:buNone/>
            </a:pPr>
            <a:endParaRPr lang="en-GB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5, p54-55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For Example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Falling levels of fertility have generally been found </a:t>
            </a:r>
            <a:r>
              <a:rPr lang="en-GB" sz="2400" dirty="0" smtClean="0">
                <a:solidFill>
                  <a:srgbClr val="FF0000"/>
                </a:solidFill>
              </a:rPr>
              <a:t>as countries become richer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In some, number of children born </a:t>
            </a:r>
            <a:r>
              <a:rPr lang="en-GB" sz="2400" dirty="0" smtClean="0">
                <a:solidFill>
                  <a:srgbClr val="FF0000"/>
                </a:solidFill>
              </a:rPr>
              <a:t>fell below replacement rate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Two results: smaller populations and </a:t>
            </a:r>
            <a:r>
              <a:rPr lang="en-GB" sz="2400" dirty="0" smtClean="0">
                <a:solidFill>
                  <a:srgbClr val="FF0000"/>
                </a:solidFill>
              </a:rPr>
              <a:t>larger numbers of elderly needing assistance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Recent research claims that </a:t>
            </a:r>
            <a:r>
              <a:rPr lang="en-GB" sz="2400" dirty="0" smtClean="0">
                <a:solidFill>
                  <a:srgbClr val="FF0000"/>
                </a:solidFill>
              </a:rPr>
              <a:t>a new situation may be developing</a:t>
            </a:r>
            <a:r>
              <a:rPr lang="en-GB" sz="2400" dirty="0" smtClean="0"/>
              <a:t>.</a:t>
            </a:r>
            <a:endParaRPr lang="en-GB" sz="2400" dirty="0" smtClean="0"/>
          </a:p>
          <a:p>
            <a:pPr algn="ctr">
              <a:buNone/>
            </a:pPr>
            <a:endParaRPr lang="en-GB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5, p54-55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2400" b="1" dirty="0" smtClean="0"/>
              <a:t>For Example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Falling levels of fertility have generally been found </a:t>
            </a:r>
            <a:r>
              <a:rPr lang="en-GB" sz="2400" dirty="0" smtClean="0">
                <a:solidFill>
                  <a:srgbClr val="FF0000"/>
                </a:solidFill>
              </a:rPr>
              <a:t>as countries become richer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In some, number of children born </a:t>
            </a:r>
            <a:r>
              <a:rPr lang="en-GB" sz="2400" dirty="0" smtClean="0">
                <a:solidFill>
                  <a:srgbClr val="FF0000"/>
                </a:solidFill>
              </a:rPr>
              <a:t>fell below replacement rate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Two results: smaller populations and </a:t>
            </a:r>
            <a:r>
              <a:rPr lang="en-GB" sz="2400" dirty="0" smtClean="0">
                <a:solidFill>
                  <a:srgbClr val="FF0000"/>
                </a:solidFill>
              </a:rPr>
              <a:t>larger numbers of elderly needing assistance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Recent research claims that </a:t>
            </a:r>
            <a:r>
              <a:rPr lang="en-GB" sz="2400" dirty="0" smtClean="0">
                <a:solidFill>
                  <a:srgbClr val="FF0000"/>
                </a:solidFill>
              </a:rPr>
              <a:t>a new situation may be developing</a:t>
            </a:r>
            <a:r>
              <a:rPr lang="en-GB" sz="2400" dirty="0" smtClean="0"/>
              <a:t>.</a:t>
            </a:r>
          </a:p>
          <a:p>
            <a:pPr marL="457200" indent="-457200">
              <a:buAutoNum type="alphaLcParenBoth"/>
            </a:pPr>
            <a:r>
              <a:rPr lang="en-GB" sz="2400" dirty="0" smtClean="0"/>
              <a:t>Comparison of HDI (human development index: </a:t>
            </a:r>
            <a:r>
              <a:rPr lang="en-GB" sz="2400" dirty="0" smtClean="0">
                <a:solidFill>
                  <a:srgbClr val="FF0000"/>
                </a:solidFill>
              </a:rPr>
              <a:t>life expectancy, income and education</a:t>
            </a:r>
            <a:r>
              <a:rPr lang="en-GB" sz="2400" dirty="0" smtClean="0"/>
              <a:t>) with fertility found that in most highly rated (+0.9) countries, </a:t>
            </a:r>
            <a:r>
              <a:rPr lang="en-GB" sz="2400" dirty="0" smtClean="0">
                <a:solidFill>
                  <a:srgbClr val="FF0000"/>
                </a:solidFill>
              </a:rPr>
              <a:t>fertility is rising</a:t>
            </a:r>
            <a:r>
              <a:rPr lang="en-GB" sz="2400" dirty="0" smtClean="0"/>
              <a:t>.</a:t>
            </a:r>
            <a:endParaRPr lang="en-GB" sz="2400" dirty="0" smtClean="0"/>
          </a:p>
          <a:p>
            <a:pPr algn="ctr">
              <a:buNone/>
            </a:pPr>
            <a:endParaRPr lang="en-GB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6, p55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Example of summary</a:t>
            </a:r>
          </a:p>
          <a:p>
            <a:pPr>
              <a:buNone/>
            </a:pPr>
            <a:r>
              <a:rPr lang="en-GB" sz="2400" dirty="0" smtClean="0"/>
              <a:t>Falling levels of fertility have generally been found as countries become richer. In some, the number of children born has fallen below the replacement rate. There are two likely results: smaller populations and larger numbers of elderly needing assistance. But recent research claims this pattern may be changing. A comparison of HDI (human development index: life expectancy, income and education) with fertility found that in most highly rated (HDI +0.9) countries, fertility is rising.</a:t>
            </a:r>
          </a:p>
          <a:p>
            <a:pPr>
              <a:buNone/>
            </a:pPr>
            <a:r>
              <a:rPr lang="en-GB" sz="2400" dirty="0" smtClean="0"/>
              <a:t>[74 words]</a:t>
            </a:r>
            <a:endParaRPr lang="en-GB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7, p56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800" b="1" dirty="0" smtClean="0"/>
              <a:t>Example of reduced summary</a:t>
            </a:r>
          </a:p>
          <a:p>
            <a:pPr>
              <a:buNone/>
            </a:pPr>
            <a:r>
              <a:rPr lang="en-GB" sz="2800" dirty="0" smtClean="0"/>
              <a:t>Research suggests that the long-term decline in human fertility may be reversing in some of the most advanced societies.</a:t>
            </a:r>
          </a:p>
          <a:p>
            <a:pPr>
              <a:buNone/>
            </a:pPr>
            <a:r>
              <a:rPr lang="en-GB" sz="2800" dirty="0" smtClean="0"/>
              <a:t>[19 words]</a:t>
            </a:r>
            <a:endParaRPr lang="en-GB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8, p56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800" b="1" dirty="0" smtClean="0"/>
              <a:t>Example summary</a:t>
            </a:r>
          </a:p>
          <a:p>
            <a:pPr>
              <a:buNone/>
            </a:pPr>
            <a:r>
              <a:rPr lang="en-GB" sz="2800" dirty="0" smtClean="0"/>
              <a:t>The Washlet is an expensive lavatory which is popular in Japan, with a range of special features. Its maker, the Toto company, is hoping to develop sales in the West, but different regulations about toilet design and electrical fittings make this a challenging goal.</a:t>
            </a:r>
          </a:p>
          <a:p>
            <a:pPr>
              <a:buNone/>
            </a:pPr>
            <a:r>
              <a:rPr lang="en-GB" sz="2800" dirty="0" smtClean="0"/>
              <a:t>[44 words]</a:t>
            </a:r>
            <a:endParaRPr lang="en-GB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1042</Words>
  <Application>Microsoft Office PowerPoint</Application>
  <PresentationFormat>On-screen Show (4:3)</PresentationFormat>
  <Paragraphs>85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Academic Writing for International Students of Business</vt:lpstr>
      <vt:lpstr>Exercise 2, p52</vt:lpstr>
      <vt:lpstr>Exercise 2, p52</vt:lpstr>
      <vt:lpstr>Exercise 2, p52</vt:lpstr>
      <vt:lpstr>Exercise 2, p52</vt:lpstr>
      <vt:lpstr>Exercise 2, p52</vt:lpstr>
      <vt:lpstr>Exercise 4, p54</vt:lpstr>
      <vt:lpstr>Exercise 4, p54</vt:lpstr>
      <vt:lpstr>Exercise 4, p54</vt:lpstr>
      <vt:lpstr>Exercise 4, p54</vt:lpstr>
      <vt:lpstr>Exercise 4, p54</vt:lpstr>
      <vt:lpstr>Exercise 5, p54-55</vt:lpstr>
      <vt:lpstr>Exercise 5, p54-55</vt:lpstr>
      <vt:lpstr>Exercise 5, p54-55</vt:lpstr>
      <vt:lpstr>Exercise 5, p54-55</vt:lpstr>
      <vt:lpstr>Exercise 5, p54-55</vt:lpstr>
      <vt:lpstr>Exercise 6, p55</vt:lpstr>
      <vt:lpstr>Exercise 7, p56</vt:lpstr>
      <vt:lpstr>Exercise 8, p56</vt:lpstr>
    </vt:vector>
  </TitlesOfParts>
  <Company>CTL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 for International Students of Business</dc:title>
  <dc:creator>peter</dc:creator>
  <cp:lastModifiedBy>peter</cp:lastModifiedBy>
  <cp:revision>28</cp:revision>
  <dcterms:created xsi:type="dcterms:W3CDTF">2011-03-21T09:18:39Z</dcterms:created>
  <dcterms:modified xsi:type="dcterms:W3CDTF">2011-03-21T10:15:19Z</dcterms:modified>
</cp:coreProperties>
</file>