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1" r:id="rId5"/>
    <p:sldId id="262" r:id="rId6"/>
    <p:sldId id="266" r:id="rId7"/>
    <p:sldId id="264" r:id="rId8"/>
    <p:sldId id="258" r:id="rId9"/>
    <p:sldId id="260" r:id="rId10"/>
    <p:sldId id="265"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2" d="100"/>
          <a:sy n="42" d="100"/>
        </p:scale>
        <p:origin x="64" y="5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5A65CA-5CD3-4658-9F8B-E1AD9C42D708}"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3021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199324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5A65CA-5CD3-4658-9F8B-E1AD9C42D708}"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0921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403139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2624208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3057813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3077577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15697D7-5FA1-40E7-AB08-037A02C9ED07}" type="datetimeFigureOut">
              <a:rPr lang="en-GB" smtClean="0"/>
              <a:t>02/05/2018</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C5A65CA-5CD3-4658-9F8B-E1AD9C42D708}" type="slidenum">
              <a:rPr lang="en-GB" smtClean="0"/>
              <a:t>‹#›</a:t>
            </a:fld>
            <a:endParaRPr lang="en-GB" dirty="0"/>
          </a:p>
        </p:txBody>
      </p:sp>
    </p:spTree>
    <p:extLst>
      <p:ext uri="{BB962C8B-B14F-4D97-AF65-F5344CB8AC3E}">
        <p14:creationId xmlns:p14="http://schemas.microsoft.com/office/powerpoint/2010/main" val="1981616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1730629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1853505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697D7-5FA1-40E7-AB08-037A02C9ED07}" type="datetimeFigureOut">
              <a:rPr lang="en-GB" smtClean="0"/>
              <a:t>02/05/2018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5A65CA-5CD3-4658-9F8B-E1AD9C42D708}" type="slidenum">
              <a:rPr lang="en-GB" smtClean="0"/>
              <a:t>‹#›</a:t>
            </a:fld>
            <a:endParaRPr lang="en-GB" dirty="0"/>
          </a:p>
        </p:txBody>
      </p:sp>
    </p:spTree>
    <p:extLst>
      <p:ext uri="{BB962C8B-B14F-4D97-AF65-F5344CB8AC3E}">
        <p14:creationId xmlns:p14="http://schemas.microsoft.com/office/powerpoint/2010/main" val="725312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15697D7-5FA1-40E7-AB08-037A02C9ED07}" type="datetimeFigureOut">
              <a:rPr lang="en-GB" smtClean="0"/>
              <a:t>02/05/2018</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C5A65CA-5CD3-4658-9F8B-E1AD9C42D708}"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65079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6A830-3DA4-4751-9632-28E8720C0E94}"/>
              </a:ext>
            </a:extLst>
          </p:cNvPr>
          <p:cNvSpPr>
            <a:spLocks noGrp="1"/>
          </p:cNvSpPr>
          <p:nvPr>
            <p:ph type="ctrTitle"/>
          </p:nvPr>
        </p:nvSpPr>
        <p:spPr/>
        <p:txBody>
          <a:bodyPr>
            <a:normAutofit/>
          </a:bodyPr>
          <a:lstStyle/>
          <a:p>
            <a:r>
              <a:rPr lang="en-GB" sz="5400" dirty="0"/>
              <a:t>The life of the Tenth Guru, Gobind Singh, and the nature and importance of his contribution to the Sikh tradition.</a:t>
            </a:r>
          </a:p>
        </p:txBody>
      </p:sp>
      <p:sp>
        <p:nvSpPr>
          <p:cNvPr id="3" name="Subtitle 2">
            <a:extLst>
              <a:ext uri="{FF2B5EF4-FFF2-40B4-BE49-F238E27FC236}">
                <a16:creationId xmlns:a16="http://schemas.microsoft.com/office/drawing/2014/main" id="{2AEDA695-9EA2-4278-9BA6-4C3FEA692A87}"/>
              </a:ext>
            </a:extLst>
          </p:cNvPr>
          <p:cNvSpPr>
            <a:spLocks noGrp="1"/>
          </p:cNvSpPr>
          <p:nvPr>
            <p:ph type="subTitle" idx="1"/>
          </p:nvPr>
        </p:nvSpPr>
        <p:spPr/>
        <p:txBody>
          <a:bodyPr/>
          <a:lstStyle/>
          <a:p>
            <a:r>
              <a:rPr lang="en-GB" dirty="0"/>
              <a:t>By Alison Forbes</a:t>
            </a:r>
          </a:p>
        </p:txBody>
      </p:sp>
    </p:spTree>
    <p:extLst>
      <p:ext uri="{BB962C8B-B14F-4D97-AF65-F5344CB8AC3E}">
        <p14:creationId xmlns:p14="http://schemas.microsoft.com/office/powerpoint/2010/main" val="294269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C949-C0F5-4C48-9749-9A1E16D8CB26}"/>
              </a:ext>
            </a:extLst>
          </p:cNvPr>
          <p:cNvSpPr>
            <a:spLocks noGrp="1"/>
          </p:cNvSpPr>
          <p:nvPr>
            <p:ph type="title"/>
          </p:nvPr>
        </p:nvSpPr>
        <p:spPr/>
        <p:txBody>
          <a:bodyPr/>
          <a:lstStyle/>
          <a:p>
            <a:r>
              <a:rPr lang="en-GB" dirty="0"/>
              <a:t>Bio</a:t>
            </a:r>
          </a:p>
        </p:txBody>
      </p:sp>
      <p:sp>
        <p:nvSpPr>
          <p:cNvPr id="3" name="Content Placeholder 2">
            <a:extLst>
              <a:ext uri="{FF2B5EF4-FFF2-40B4-BE49-F238E27FC236}">
                <a16:creationId xmlns:a16="http://schemas.microsoft.com/office/drawing/2014/main" id="{B0FF4BDA-62C7-49B4-BD5A-6C8C60B76894}"/>
              </a:ext>
            </a:extLst>
          </p:cNvPr>
          <p:cNvSpPr>
            <a:spLocks noGrp="1"/>
          </p:cNvSpPr>
          <p:nvPr>
            <p:ph idx="1"/>
          </p:nvPr>
        </p:nvSpPr>
        <p:spPr>
          <a:xfrm>
            <a:off x="1097280" y="1845733"/>
            <a:ext cx="10058400" cy="3274907"/>
          </a:xfrm>
        </p:spPr>
        <p:txBody>
          <a:bodyPr>
            <a:normAutofit fontScale="92500" lnSpcReduction="10000"/>
          </a:bodyPr>
          <a:lstStyle/>
          <a:p>
            <a:pPr>
              <a:buFont typeface="Wingdings" panose="05000000000000000000" pitchFamily="2" charset="2"/>
              <a:buChar char="§"/>
            </a:pPr>
            <a:r>
              <a:rPr lang="en-GB" dirty="0"/>
              <a:t> Succeeded Guru Tegh Bahadur – His father</a:t>
            </a:r>
          </a:p>
          <a:p>
            <a:pPr>
              <a:buFont typeface="Wingdings" panose="05000000000000000000" pitchFamily="2" charset="2"/>
              <a:buChar char="§"/>
            </a:pPr>
            <a:r>
              <a:rPr lang="en-GB" dirty="0"/>
              <a:t>Born into a society under the control of the Mughal Empire </a:t>
            </a:r>
          </a:p>
          <a:p>
            <a:pPr>
              <a:buFont typeface="Wingdings" panose="05000000000000000000" pitchFamily="2" charset="2"/>
              <a:buChar char="§"/>
            </a:pPr>
            <a:r>
              <a:rPr lang="en-GB" dirty="0"/>
              <a:t>Born in 1661 in Patna, Bihar, India</a:t>
            </a:r>
          </a:p>
          <a:p>
            <a:pPr>
              <a:buFont typeface="Wingdings" panose="05000000000000000000" pitchFamily="2" charset="2"/>
              <a:buChar char="§"/>
            </a:pPr>
            <a:r>
              <a:rPr lang="en-GB" dirty="0"/>
              <a:t>Given name is Gobind Rai- Changes during his time as Guru</a:t>
            </a:r>
          </a:p>
          <a:p>
            <a:pPr>
              <a:buFont typeface="Wingdings" panose="05000000000000000000" pitchFamily="2" charset="2"/>
              <a:buChar char="§"/>
            </a:pPr>
            <a:r>
              <a:rPr lang="en-GB" dirty="0"/>
              <a:t>Guru from 1675 – 1708</a:t>
            </a:r>
          </a:p>
          <a:p>
            <a:pPr>
              <a:buFont typeface="Wingdings" panose="05000000000000000000" pitchFamily="2" charset="2"/>
              <a:buChar char="§"/>
            </a:pPr>
            <a:r>
              <a:rPr lang="en-GB" dirty="0"/>
              <a:t>Lead the Sikhs through many battles </a:t>
            </a:r>
          </a:p>
          <a:p>
            <a:pPr>
              <a:buFont typeface="Wingdings" panose="05000000000000000000" pitchFamily="2" charset="2"/>
              <a:buChar char="§"/>
            </a:pPr>
            <a:r>
              <a:rPr lang="en-GB" dirty="0"/>
              <a:t>Last human Guru of the Sikhs</a:t>
            </a:r>
          </a:p>
          <a:p>
            <a:pPr>
              <a:buFont typeface="Wingdings" panose="05000000000000000000" pitchFamily="2" charset="2"/>
              <a:buChar char="§"/>
            </a:pPr>
            <a:r>
              <a:rPr lang="en-GB" dirty="0"/>
              <a:t>Often considered to have close teachings to Guru Nanak </a:t>
            </a:r>
          </a:p>
          <a:p>
            <a:pPr marL="0" indent="0">
              <a:buNone/>
            </a:pPr>
            <a:endParaRPr lang="en-GB" dirty="0"/>
          </a:p>
        </p:txBody>
      </p:sp>
      <p:pic>
        <p:nvPicPr>
          <p:cNvPr id="5" name="Picture 4">
            <a:extLst>
              <a:ext uri="{FF2B5EF4-FFF2-40B4-BE49-F238E27FC236}">
                <a16:creationId xmlns:a16="http://schemas.microsoft.com/office/drawing/2014/main" id="{8E6663A7-F69D-48C9-B056-8E120E7E79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6828" y="593578"/>
            <a:ext cx="2816013" cy="4587240"/>
          </a:xfrm>
          <a:prstGeom prst="rect">
            <a:avLst/>
          </a:prstGeom>
        </p:spPr>
      </p:pic>
      <p:sp>
        <p:nvSpPr>
          <p:cNvPr id="7" name="TextBox 6">
            <a:extLst>
              <a:ext uri="{FF2B5EF4-FFF2-40B4-BE49-F238E27FC236}">
                <a16:creationId xmlns:a16="http://schemas.microsoft.com/office/drawing/2014/main" id="{D63E40E4-5506-4E8F-9E8C-89A0A0579AB3}"/>
              </a:ext>
            </a:extLst>
          </p:cNvPr>
          <p:cNvSpPr txBox="1"/>
          <p:nvPr/>
        </p:nvSpPr>
        <p:spPr>
          <a:xfrm>
            <a:off x="9389097" y="5433425"/>
            <a:ext cx="2573744" cy="830997"/>
          </a:xfrm>
          <a:prstGeom prst="rect">
            <a:avLst/>
          </a:prstGeom>
          <a:noFill/>
        </p:spPr>
        <p:txBody>
          <a:bodyPr wrap="square" rtlCol="0">
            <a:spAutoFit/>
          </a:bodyPr>
          <a:lstStyle/>
          <a:p>
            <a:r>
              <a:rPr lang="en-US" sz="1200" i="1" dirty="0"/>
              <a:t>Guru Gobind Singh Ji, </a:t>
            </a:r>
            <a:r>
              <a:rPr lang="en-US" sz="1200" dirty="0"/>
              <a:t>Available at: </a:t>
            </a:r>
            <a:r>
              <a:rPr lang="en-US" sz="1200" i="1" u="sng" dirty="0"/>
              <a:t>http://althistory.wikia.com/wiki/File:Guru_Gobind_Singh_Ji_(Ranjit_SIngh_Lives).png</a:t>
            </a:r>
            <a:r>
              <a:rPr lang="en-US" sz="1200" dirty="0"/>
              <a:t> (Accessed: 25th April 2018).</a:t>
            </a:r>
            <a:endParaRPr lang="en-GB" sz="1200" dirty="0"/>
          </a:p>
        </p:txBody>
      </p:sp>
    </p:spTree>
    <p:extLst>
      <p:ext uri="{BB962C8B-B14F-4D97-AF65-F5344CB8AC3E}">
        <p14:creationId xmlns:p14="http://schemas.microsoft.com/office/powerpoint/2010/main" val="1228847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968D-64BF-4766-9FE9-738B1C5E2397}"/>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55425027-6D1F-453A-B9C8-3B832FCC09EA}"/>
              </a:ext>
            </a:extLst>
          </p:cNvPr>
          <p:cNvSpPr>
            <a:spLocks noGrp="1"/>
          </p:cNvSpPr>
          <p:nvPr>
            <p:ph idx="1"/>
          </p:nvPr>
        </p:nvSpPr>
        <p:spPr>
          <a:xfrm>
            <a:off x="1097280" y="1845733"/>
            <a:ext cx="10058400" cy="3274907"/>
          </a:xfrm>
        </p:spPr>
        <p:txBody>
          <a:bodyPr>
            <a:normAutofit fontScale="85000" lnSpcReduction="10000"/>
          </a:bodyPr>
          <a:lstStyle/>
          <a:p>
            <a:pPr>
              <a:buFont typeface="Wingdings" panose="05000000000000000000" pitchFamily="2" charset="2"/>
              <a:buChar char="§"/>
            </a:pPr>
            <a:r>
              <a:rPr lang="en-GB" dirty="0"/>
              <a:t>Began time as Guru after his predecessor was martyred by the Mughal Empire</a:t>
            </a:r>
          </a:p>
          <a:p>
            <a:pPr>
              <a:buFont typeface="Wingdings" panose="05000000000000000000" pitchFamily="2" charset="2"/>
              <a:buChar char="§"/>
            </a:pPr>
            <a:r>
              <a:rPr lang="en-GB" dirty="0"/>
              <a:t>The Mughal Empire is attempting to convert people to Islam</a:t>
            </a:r>
          </a:p>
          <a:p>
            <a:pPr>
              <a:buFont typeface="Wingdings" panose="05000000000000000000" pitchFamily="2" charset="2"/>
              <a:buChar char="§"/>
            </a:pPr>
            <a:r>
              <a:rPr lang="en-GB" dirty="0"/>
              <a:t>Only nine years old – he is said to not respond with violence to the Empire after his fathers death</a:t>
            </a:r>
          </a:p>
          <a:p>
            <a:pPr>
              <a:buFont typeface="Wingdings" panose="05000000000000000000" pitchFamily="2" charset="2"/>
              <a:buChar char="§"/>
            </a:pPr>
            <a:r>
              <a:rPr lang="en-GB" dirty="0"/>
              <a:t>“Still, it does not mean he did not feel that a great and unpardonable wrong had been done to him and his people" </a:t>
            </a:r>
          </a:p>
          <a:p>
            <a:pPr marL="0" indent="0">
              <a:buNone/>
            </a:pPr>
            <a:r>
              <a:rPr lang="en-GB" dirty="0"/>
              <a:t>(Karatāra Singha (1967) </a:t>
            </a:r>
            <a:r>
              <a:rPr lang="en-GB" i="1" dirty="0"/>
              <a:t>Guru Gobind Singh and the Mughals</a:t>
            </a:r>
            <a:r>
              <a:rPr lang="en-GB" dirty="0"/>
              <a:t>, Chandigarh: Guru Gobind Singh Foundation)</a:t>
            </a:r>
          </a:p>
          <a:p>
            <a:pPr>
              <a:buFont typeface="Wingdings" panose="05000000000000000000" pitchFamily="2" charset="2"/>
              <a:buChar char="§"/>
            </a:pPr>
            <a:r>
              <a:rPr lang="en-GB" dirty="0"/>
              <a:t> He also lead the Sikhs through many battles - “He was repeatedly involved in warfare”</a:t>
            </a:r>
          </a:p>
          <a:p>
            <a:pPr marL="0" indent="0">
              <a:buNone/>
            </a:pPr>
            <a:r>
              <a:rPr lang="en-GB" dirty="0"/>
              <a:t>(</a:t>
            </a:r>
            <a:r>
              <a:rPr lang="en-US" dirty="0"/>
              <a:t>W.H. McLeod (1989) </a:t>
            </a:r>
            <a:r>
              <a:rPr lang="en-US" i="1" dirty="0"/>
              <a:t>The Sikhs; History, Religion and Society</a:t>
            </a:r>
            <a:r>
              <a:rPr lang="en-US" dirty="0"/>
              <a:t>, New York: Columbia University Press.)</a:t>
            </a:r>
            <a:endParaRPr lang="en-GB" dirty="0"/>
          </a:p>
          <a:p>
            <a:pPr>
              <a:buFont typeface="Wingdings" panose="05000000000000000000" pitchFamily="2" charset="2"/>
              <a:buChar char="§"/>
            </a:pPr>
            <a:r>
              <a:rPr lang="en-GB" dirty="0"/>
              <a:t>Suggests that Guru Gobind Singh needed to unite the Panth despite the political situation</a:t>
            </a:r>
          </a:p>
          <a:p>
            <a:pPr marL="0" indent="0">
              <a:buNone/>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1194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B3425-D21D-403C-BA0D-DD754EC25540}"/>
              </a:ext>
            </a:extLst>
          </p:cNvPr>
          <p:cNvSpPr>
            <a:spLocks noGrp="1"/>
          </p:cNvSpPr>
          <p:nvPr>
            <p:ph type="title"/>
          </p:nvPr>
        </p:nvSpPr>
        <p:spPr/>
        <p:txBody>
          <a:bodyPr/>
          <a:lstStyle/>
          <a:p>
            <a:r>
              <a:rPr lang="en-GB" dirty="0"/>
              <a:t>Initiation </a:t>
            </a:r>
          </a:p>
        </p:txBody>
      </p:sp>
      <p:sp>
        <p:nvSpPr>
          <p:cNvPr id="3" name="Content Placeholder 2">
            <a:extLst>
              <a:ext uri="{FF2B5EF4-FFF2-40B4-BE49-F238E27FC236}">
                <a16:creationId xmlns:a16="http://schemas.microsoft.com/office/drawing/2014/main" id="{19F2685B-C3FD-4EF5-A68D-99ECC7197259}"/>
              </a:ext>
            </a:extLst>
          </p:cNvPr>
          <p:cNvSpPr>
            <a:spLocks noGrp="1"/>
          </p:cNvSpPr>
          <p:nvPr>
            <p:ph idx="1"/>
          </p:nvPr>
        </p:nvSpPr>
        <p:spPr>
          <a:xfrm>
            <a:off x="801278" y="1845734"/>
            <a:ext cx="10354402" cy="3734934"/>
          </a:xfrm>
        </p:spPr>
        <p:txBody>
          <a:bodyPr>
            <a:normAutofit fontScale="25000" lnSpcReduction="20000"/>
          </a:bodyPr>
          <a:lstStyle/>
          <a:p>
            <a:pPr>
              <a:buFont typeface="Wingdings" panose="05000000000000000000" pitchFamily="2" charset="2"/>
              <a:buChar char="§"/>
            </a:pPr>
            <a:r>
              <a:rPr lang="en-GB" sz="7200" dirty="0"/>
              <a:t>Guru Gobind Singh initiated the first Khalsa- who he then had initiate him- seen as his name changes from Gobind Rai to Gobind Singh</a:t>
            </a:r>
          </a:p>
          <a:p>
            <a:pPr>
              <a:buFont typeface="Wingdings" panose="05000000000000000000" pitchFamily="2" charset="2"/>
              <a:buChar char="§"/>
            </a:pPr>
            <a:r>
              <a:rPr lang="en-GB" sz="7200" dirty="0"/>
              <a:t>Fist Khalsa were initiated by trial of faith as well as practical ritual that continues today</a:t>
            </a:r>
          </a:p>
          <a:p>
            <a:pPr>
              <a:buFont typeface="Wingdings" panose="05000000000000000000" pitchFamily="2" charset="2"/>
              <a:buChar char="§"/>
            </a:pPr>
            <a:r>
              <a:rPr lang="en-GB" sz="7200" dirty="0"/>
              <a:t> “These loyal disciples were, [Guru Gobind Singh] declared, to be the nucleus of the new brotherhood.”</a:t>
            </a:r>
          </a:p>
          <a:p>
            <a:pPr marL="0" indent="0">
              <a:buNone/>
            </a:pPr>
            <a:r>
              <a:rPr lang="en-GB" sz="7200" dirty="0"/>
              <a:t>(W.H. McLeod (2001) </a:t>
            </a:r>
            <a:r>
              <a:rPr lang="en-GB" sz="7200" i="1" dirty="0"/>
              <a:t>Exploring Sikhism; Aspects of sikh Identity, Culture and Thought</a:t>
            </a:r>
            <a:r>
              <a:rPr lang="en-GB" sz="7200" dirty="0"/>
              <a:t>, 2nd edn., New Dehli : Oxford University Press)</a:t>
            </a:r>
          </a:p>
          <a:p>
            <a:pPr>
              <a:buFont typeface="Wingdings" panose="05000000000000000000" pitchFamily="2" charset="2"/>
              <a:buChar char="§"/>
            </a:pPr>
            <a:r>
              <a:rPr lang="en-GB" sz="7200" dirty="0"/>
              <a:t>Separated Sikhs from Hindus and Muslims- especially while facing the Mughal empire</a:t>
            </a:r>
          </a:p>
          <a:p>
            <a:pPr>
              <a:buFont typeface="Wingdings" panose="05000000000000000000" pitchFamily="2" charset="2"/>
              <a:buChar char="§"/>
            </a:pPr>
            <a:r>
              <a:rPr lang="en-GB" sz="7200" dirty="0"/>
              <a:t>Were given special rules that they could not do- still followed today </a:t>
            </a:r>
          </a:p>
          <a:p>
            <a:pPr>
              <a:buFont typeface="Wingdings" panose="05000000000000000000" pitchFamily="2" charset="2"/>
              <a:buChar char="§"/>
            </a:pPr>
            <a:r>
              <a:rPr lang="en-GB" sz="7200" dirty="0"/>
              <a:t>Now referred to as Khande Di Pahul or Amrit Sanchar</a:t>
            </a:r>
          </a:p>
          <a:p>
            <a:pPr>
              <a:buFont typeface="Wingdings" panose="05000000000000000000" pitchFamily="2" charset="2"/>
              <a:buChar char="§"/>
            </a:pPr>
            <a:r>
              <a:rPr lang="en-GB" sz="7200" dirty="0"/>
              <a:t>Still a tradition in modern day Sikhism which shows the affect of the Guru</a:t>
            </a:r>
          </a:p>
          <a:p>
            <a:pPr>
              <a:buFont typeface="Wingdings" panose="05000000000000000000" pitchFamily="2" charset="2"/>
              <a:buChar char="§"/>
            </a:pPr>
            <a:endParaRPr lang="en-GB" sz="1900" dirty="0"/>
          </a:p>
          <a:p>
            <a:pPr marL="0" indent="0">
              <a:buNone/>
            </a:pPr>
            <a:r>
              <a:rPr lang="en-GB" dirty="0"/>
              <a:t> </a:t>
            </a:r>
          </a:p>
        </p:txBody>
      </p:sp>
      <p:pic>
        <p:nvPicPr>
          <p:cNvPr id="6" name="Picture 5">
            <a:extLst>
              <a:ext uri="{FF2B5EF4-FFF2-40B4-BE49-F238E27FC236}">
                <a16:creationId xmlns:a16="http://schemas.microsoft.com/office/drawing/2014/main" id="{48ACBE64-FBA3-41F0-8E60-E2CA7607D5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19030" y="3713201"/>
            <a:ext cx="3033073" cy="1934891"/>
          </a:xfrm>
          <a:prstGeom prst="rect">
            <a:avLst/>
          </a:prstGeom>
        </p:spPr>
      </p:pic>
      <p:sp>
        <p:nvSpPr>
          <p:cNvPr id="4" name="TextBox 3">
            <a:extLst>
              <a:ext uri="{FF2B5EF4-FFF2-40B4-BE49-F238E27FC236}">
                <a16:creationId xmlns:a16="http://schemas.microsoft.com/office/drawing/2014/main" id="{4296F50C-F949-47FE-9DF2-F96C37B4D254}"/>
              </a:ext>
            </a:extLst>
          </p:cNvPr>
          <p:cNvSpPr txBox="1"/>
          <p:nvPr/>
        </p:nvSpPr>
        <p:spPr>
          <a:xfrm>
            <a:off x="7773769" y="5591654"/>
            <a:ext cx="4418231" cy="738664"/>
          </a:xfrm>
          <a:prstGeom prst="rect">
            <a:avLst/>
          </a:prstGeom>
          <a:noFill/>
        </p:spPr>
        <p:txBody>
          <a:bodyPr wrap="square" rtlCol="0">
            <a:spAutoFit/>
          </a:bodyPr>
          <a:lstStyle/>
          <a:p>
            <a:r>
              <a:rPr lang="en-US" sz="1400" dirty="0"/>
              <a:t>(2018) </a:t>
            </a:r>
            <a:r>
              <a:rPr lang="en-US" sz="1400" i="1" dirty="0"/>
              <a:t>Beautiful Festival of Baisakhi, </a:t>
            </a:r>
            <a:r>
              <a:rPr lang="en-US" sz="1400" dirty="0"/>
              <a:t>Available at: </a:t>
            </a:r>
            <a:r>
              <a:rPr lang="en-US" sz="1400" i="1" u="sng" dirty="0"/>
              <a:t>http://news.statetimes.in/sunday-magazine-beautiful-festival-of-baisakhi/</a:t>
            </a:r>
            <a:r>
              <a:rPr lang="en-US" sz="1400" dirty="0"/>
              <a:t> (Accessed: 25th April 2018)</a:t>
            </a:r>
            <a:endParaRPr lang="en-US" sz="1400" i="1" dirty="0"/>
          </a:p>
        </p:txBody>
      </p:sp>
    </p:spTree>
    <p:extLst>
      <p:ext uri="{BB962C8B-B14F-4D97-AF65-F5344CB8AC3E}">
        <p14:creationId xmlns:p14="http://schemas.microsoft.com/office/powerpoint/2010/main" val="514990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E8B90-B582-468E-BD7F-C9B4C860E7B9}"/>
              </a:ext>
            </a:extLst>
          </p:cNvPr>
          <p:cNvSpPr>
            <a:spLocks noGrp="1"/>
          </p:cNvSpPr>
          <p:nvPr>
            <p:ph type="title"/>
          </p:nvPr>
        </p:nvSpPr>
        <p:spPr/>
        <p:txBody>
          <a:bodyPr/>
          <a:lstStyle/>
          <a:p>
            <a:r>
              <a:rPr lang="en-GB" dirty="0"/>
              <a:t>Panj Kakke/5 Ks </a:t>
            </a:r>
          </a:p>
        </p:txBody>
      </p:sp>
      <p:sp>
        <p:nvSpPr>
          <p:cNvPr id="3" name="Content Placeholder 2">
            <a:extLst>
              <a:ext uri="{FF2B5EF4-FFF2-40B4-BE49-F238E27FC236}">
                <a16:creationId xmlns:a16="http://schemas.microsoft.com/office/drawing/2014/main" id="{E7EE3963-C4BF-495F-AC78-603329A3790E}"/>
              </a:ext>
            </a:extLst>
          </p:cNvPr>
          <p:cNvSpPr>
            <a:spLocks noGrp="1"/>
          </p:cNvSpPr>
          <p:nvPr>
            <p:ph idx="1"/>
          </p:nvPr>
        </p:nvSpPr>
        <p:spPr>
          <a:xfrm>
            <a:off x="716280" y="1845734"/>
            <a:ext cx="10439400" cy="3533986"/>
          </a:xfrm>
        </p:spPr>
        <p:txBody>
          <a:bodyPr>
            <a:normAutofit fontScale="85000" lnSpcReduction="20000"/>
          </a:bodyPr>
          <a:lstStyle/>
          <a:p>
            <a:pPr>
              <a:buFont typeface="Wingdings" panose="05000000000000000000" pitchFamily="2" charset="2"/>
              <a:buChar char="§"/>
            </a:pPr>
            <a:r>
              <a:rPr lang="en-GB" dirty="0"/>
              <a:t>After Initiation the 5 K’s were developed</a:t>
            </a:r>
          </a:p>
          <a:p>
            <a:pPr>
              <a:buFont typeface="Wingdings" panose="05000000000000000000" pitchFamily="2" charset="2"/>
              <a:buChar char="§"/>
            </a:pPr>
            <a:r>
              <a:rPr lang="en-GB" dirty="0"/>
              <a:t>Practices that are still widely kept by Sikhs today</a:t>
            </a:r>
          </a:p>
          <a:p>
            <a:pPr>
              <a:buFont typeface="Wingdings" panose="05000000000000000000" pitchFamily="2" charset="2"/>
              <a:buChar char="§"/>
            </a:pPr>
            <a:r>
              <a:rPr lang="en-GB" dirty="0"/>
              <a:t>Aimed to further distinguish Sikhs- “The Guru gave them a uniform that would distinguish them”</a:t>
            </a:r>
          </a:p>
          <a:p>
            <a:pPr marL="0" indent="0">
              <a:buNone/>
            </a:pPr>
            <a:r>
              <a:rPr lang="en-GB" dirty="0"/>
              <a:t>(Harbans Singh (1966) </a:t>
            </a:r>
            <a:r>
              <a:rPr lang="en-GB" i="1" dirty="0"/>
              <a:t>Guru Gobind Singh</a:t>
            </a:r>
            <a:r>
              <a:rPr lang="en-GB" dirty="0"/>
              <a:t>, Chandigarh: Guru Gobind Singh Foundation)</a:t>
            </a:r>
          </a:p>
          <a:p>
            <a:pPr>
              <a:buFont typeface="Wingdings" panose="05000000000000000000" pitchFamily="2" charset="2"/>
              <a:buChar char="§"/>
            </a:pPr>
            <a:r>
              <a:rPr lang="en-GB" dirty="0"/>
              <a:t>1. Kesh – 2. Kada – 3. Kachcha -4. Kanga -5. Kirpan</a:t>
            </a:r>
          </a:p>
          <a:p>
            <a:pPr>
              <a:buFont typeface="Wingdings" panose="05000000000000000000" pitchFamily="2" charset="2"/>
              <a:buChar char="§"/>
            </a:pPr>
            <a:r>
              <a:rPr lang="en-GB" dirty="0"/>
              <a:t>Although they are all physical forms of Sikhism- they have symbolic meanings</a:t>
            </a:r>
          </a:p>
          <a:p>
            <a:pPr marL="0" indent="0">
              <a:buNone/>
            </a:pPr>
            <a:r>
              <a:rPr lang="en-GB" dirty="0"/>
              <a:t> for Sikhs</a:t>
            </a:r>
          </a:p>
          <a:p>
            <a:pPr>
              <a:buFont typeface="Wingdings" panose="05000000000000000000" pitchFamily="2" charset="2"/>
              <a:buChar char="§"/>
            </a:pPr>
            <a:r>
              <a:rPr lang="en-GB" dirty="0"/>
              <a:t>Not only of physically importance for Sikhism</a:t>
            </a:r>
          </a:p>
          <a:p>
            <a:pPr>
              <a:buFont typeface="Wingdings" panose="05000000000000000000" pitchFamily="2" charset="2"/>
              <a:buChar char="§"/>
            </a:pPr>
            <a:r>
              <a:rPr lang="en-GB" dirty="0"/>
              <a:t>Shows the changes Guru Gobind Singh made to ritual and spiritual factors </a:t>
            </a:r>
          </a:p>
          <a:p>
            <a:pPr marL="0" indent="0">
              <a:buNone/>
            </a:pPr>
            <a:r>
              <a:rPr lang="en-GB" dirty="0"/>
              <a:t>of Sikhism</a:t>
            </a:r>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
        <p:nvSpPr>
          <p:cNvPr id="5" name="TextBox 4">
            <a:extLst>
              <a:ext uri="{FF2B5EF4-FFF2-40B4-BE49-F238E27FC236}">
                <a16:creationId xmlns:a16="http://schemas.microsoft.com/office/drawing/2014/main" id="{C26A5715-DFBE-4346-B599-527E63132295}"/>
              </a:ext>
            </a:extLst>
          </p:cNvPr>
          <p:cNvSpPr txBox="1"/>
          <p:nvPr/>
        </p:nvSpPr>
        <p:spPr>
          <a:xfrm>
            <a:off x="1097280" y="5897880"/>
            <a:ext cx="8290560" cy="553998"/>
          </a:xfrm>
          <a:prstGeom prst="rect">
            <a:avLst/>
          </a:prstGeom>
          <a:noFill/>
        </p:spPr>
        <p:txBody>
          <a:bodyPr wrap="square" rtlCol="0">
            <a:spAutoFit/>
          </a:bodyPr>
          <a:lstStyle/>
          <a:p>
            <a:r>
              <a:rPr lang="en-GB" sz="1200" dirty="0"/>
              <a:t>.</a:t>
            </a:r>
          </a:p>
          <a:p>
            <a:endParaRPr lang="en-GB" dirty="0"/>
          </a:p>
        </p:txBody>
      </p:sp>
      <p:pic>
        <p:nvPicPr>
          <p:cNvPr id="7" name="Picture 6">
            <a:extLst>
              <a:ext uri="{FF2B5EF4-FFF2-40B4-BE49-F238E27FC236}">
                <a16:creationId xmlns:a16="http://schemas.microsoft.com/office/drawing/2014/main" id="{D0F42909-7E10-4386-8997-6ADC76242F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10524" y="2848623"/>
            <a:ext cx="3374796" cy="2531097"/>
          </a:xfrm>
          <a:prstGeom prst="rect">
            <a:avLst/>
          </a:prstGeom>
        </p:spPr>
      </p:pic>
      <p:sp>
        <p:nvSpPr>
          <p:cNvPr id="4" name="TextBox 3">
            <a:extLst>
              <a:ext uri="{FF2B5EF4-FFF2-40B4-BE49-F238E27FC236}">
                <a16:creationId xmlns:a16="http://schemas.microsoft.com/office/drawing/2014/main" id="{315BA9E8-3EC5-4A6E-A9C0-0C43ECD9D636}"/>
              </a:ext>
            </a:extLst>
          </p:cNvPr>
          <p:cNvSpPr txBox="1"/>
          <p:nvPr/>
        </p:nvSpPr>
        <p:spPr>
          <a:xfrm>
            <a:off x="6979920" y="5379720"/>
            <a:ext cx="5318760" cy="923330"/>
          </a:xfrm>
          <a:prstGeom prst="rect">
            <a:avLst/>
          </a:prstGeom>
          <a:noFill/>
        </p:spPr>
        <p:txBody>
          <a:bodyPr wrap="square" rtlCol="0">
            <a:spAutoFit/>
          </a:bodyPr>
          <a:lstStyle/>
          <a:p>
            <a:r>
              <a:rPr lang="en-US" dirty="0"/>
              <a:t>(2015) </a:t>
            </a:r>
            <a:r>
              <a:rPr lang="en-US" i="1" dirty="0"/>
              <a:t>Guru Gobind Singh the Warrior Saint, </a:t>
            </a:r>
            <a:r>
              <a:rPr lang="en-US" dirty="0"/>
              <a:t>Available at: </a:t>
            </a:r>
            <a:r>
              <a:rPr lang="en-US" i="1" u="sng" dirty="0"/>
              <a:t>https://guides.wikinut.com/Guru-Gobind-the-Warrior-Saint/2yrmmgln/</a:t>
            </a:r>
            <a:r>
              <a:rPr lang="en-US" dirty="0"/>
              <a:t> (Accessed: 25th April 2018).</a:t>
            </a:r>
            <a:endParaRPr lang="en-GB" dirty="0"/>
          </a:p>
        </p:txBody>
      </p:sp>
    </p:spTree>
    <p:extLst>
      <p:ext uri="{BB962C8B-B14F-4D97-AF65-F5344CB8AC3E}">
        <p14:creationId xmlns:p14="http://schemas.microsoft.com/office/powerpoint/2010/main" val="171248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7131B-0EF4-4177-BD2D-FAC91538251E}"/>
              </a:ext>
            </a:extLst>
          </p:cNvPr>
          <p:cNvSpPr>
            <a:spLocks noGrp="1"/>
          </p:cNvSpPr>
          <p:nvPr>
            <p:ph type="title"/>
          </p:nvPr>
        </p:nvSpPr>
        <p:spPr/>
        <p:txBody>
          <a:bodyPr/>
          <a:lstStyle/>
          <a:p>
            <a:r>
              <a:rPr lang="en-GB" dirty="0"/>
              <a:t>Battles</a:t>
            </a:r>
          </a:p>
        </p:txBody>
      </p:sp>
      <p:sp>
        <p:nvSpPr>
          <p:cNvPr id="3" name="Content Placeholder 2">
            <a:extLst>
              <a:ext uri="{FF2B5EF4-FFF2-40B4-BE49-F238E27FC236}">
                <a16:creationId xmlns:a16="http://schemas.microsoft.com/office/drawing/2014/main" id="{B61C384C-3BC9-45B0-879F-8D8403380016}"/>
              </a:ext>
            </a:extLst>
          </p:cNvPr>
          <p:cNvSpPr>
            <a:spLocks noGrp="1"/>
          </p:cNvSpPr>
          <p:nvPr>
            <p:ph idx="1"/>
          </p:nvPr>
        </p:nvSpPr>
        <p:spPr/>
        <p:txBody>
          <a:bodyPr/>
          <a:lstStyle/>
          <a:p>
            <a:pPr>
              <a:buFont typeface="Wingdings" panose="05000000000000000000" pitchFamily="2" charset="2"/>
              <a:buChar char="§"/>
            </a:pPr>
            <a:r>
              <a:rPr lang="en-GB" dirty="0"/>
              <a:t> Lead the Sikhs into many battles – first at age 19</a:t>
            </a:r>
          </a:p>
          <a:p>
            <a:pPr>
              <a:buFont typeface="Wingdings" panose="05000000000000000000" pitchFamily="2" charset="2"/>
              <a:buChar char="§"/>
            </a:pPr>
            <a:r>
              <a:rPr lang="en-GB" dirty="0"/>
              <a:t>Shown as fighting for the right to let Sikhism to continue</a:t>
            </a:r>
          </a:p>
          <a:p>
            <a:pPr>
              <a:buFont typeface="Wingdings" panose="05000000000000000000" pitchFamily="2" charset="2"/>
              <a:buChar char="§"/>
            </a:pPr>
            <a:r>
              <a:rPr lang="en-GB" dirty="0"/>
              <a:t>Powerful message of fighting for what is right </a:t>
            </a:r>
          </a:p>
          <a:p>
            <a:pPr>
              <a:buFont typeface="Wingdings" panose="05000000000000000000" pitchFamily="2" charset="2"/>
              <a:buChar char="§"/>
            </a:pPr>
            <a:r>
              <a:rPr lang="en-GB" dirty="0"/>
              <a:t>Reflected in 5 K’s – the Kirpan</a:t>
            </a:r>
          </a:p>
          <a:p>
            <a:pPr>
              <a:buFont typeface="Wingdings" panose="05000000000000000000" pitchFamily="2" charset="2"/>
              <a:buChar char="§"/>
            </a:pPr>
            <a:r>
              <a:rPr lang="en-GB" dirty="0"/>
              <a:t>“A great battle was fought at Kiratpur in 1701 AD. The Guru’s troops behaved like hero’s.”</a:t>
            </a:r>
          </a:p>
          <a:p>
            <a:pPr marL="0" indent="0">
              <a:buNone/>
            </a:pPr>
            <a:r>
              <a:rPr lang="en-GB" dirty="0"/>
              <a:t>(Karatāra Singha (1967) </a:t>
            </a:r>
            <a:r>
              <a:rPr lang="en-GB" i="1" dirty="0"/>
              <a:t>Guru Gobind Singh and the Mughals</a:t>
            </a:r>
            <a:r>
              <a:rPr lang="en-GB" dirty="0"/>
              <a:t>, Chandigarh: Guru Gobind Singh Foundation)</a:t>
            </a:r>
          </a:p>
          <a:p>
            <a:pPr>
              <a:buFont typeface="Wingdings" panose="05000000000000000000" pitchFamily="2" charset="2"/>
              <a:buChar char="§"/>
            </a:pPr>
            <a:r>
              <a:rPr lang="en-GB" dirty="0"/>
              <a:t>Reflects his devotion to allow Sikhism to continue </a:t>
            </a:r>
          </a:p>
          <a:p>
            <a:pPr>
              <a:buFont typeface="Wingdings" panose="05000000000000000000" pitchFamily="2" charset="2"/>
              <a:buChar char="§"/>
            </a:pPr>
            <a:r>
              <a:rPr lang="en-GB" dirty="0"/>
              <a:t>Message to Sikh’s to fight for their faith</a:t>
            </a:r>
          </a:p>
        </p:txBody>
      </p:sp>
    </p:spTree>
    <p:extLst>
      <p:ext uri="{BB962C8B-B14F-4D97-AF65-F5344CB8AC3E}">
        <p14:creationId xmlns:p14="http://schemas.microsoft.com/office/powerpoint/2010/main" val="175688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486F4-657E-489C-958A-E4E102DC1FAA}"/>
              </a:ext>
            </a:extLst>
          </p:cNvPr>
          <p:cNvSpPr>
            <a:spLocks noGrp="1"/>
          </p:cNvSpPr>
          <p:nvPr>
            <p:ph type="title"/>
          </p:nvPr>
        </p:nvSpPr>
        <p:spPr/>
        <p:txBody>
          <a:bodyPr/>
          <a:lstStyle/>
          <a:p>
            <a:r>
              <a:rPr lang="en-GB" dirty="0"/>
              <a:t>Legacy in the Eternal Guru </a:t>
            </a:r>
          </a:p>
        </p:txBody>
      </p:sp>
      <p:sp>
        <p:nvSpPr>
          <p:cNvPr id="3" name="Content Placeholder 2">
            <a:extLst>
              <a:ext uri="{FF2B5EF4-FFF2-40B4-BE49-F238E27FC236}">
                <a16:creationId xmlns:a16="http://schemas.microsoft.com/office/drawing/2014/main" id="{F31CAC26-0D0B-49F8-829A-495C367B2CF1}"/>
              </a:ext>
            </a:extLst>
          </p:cNvPr>
          <p:cNvSpPr>
            <a:spLocks noGrp="1"/>
          </p:cNvSpPr>
          <p:nvPr>
            <p:ph idx="1"/>
          </p:nvPr>
        </p:nvSpPr>
        <p:spPr>
          <a:xfrm>
            <a:off x="1097280" y="1845734"/>
            <a:ext cx="10058400" cy="2954866"/>
          </a:xfrm>
        </p:spPr>
        <p:txBody>
          <a:bodyPr>
            <a:normAutofit/>
          </a:bodyPr>
          <a:lstStyle/>
          <a:p>
            <a:pPr marL="0" indent="0">
              <a:buNone/>
            </a:pPr>
            <a:r>
              <a:rPr lang="en-GB" sz="4000" dirty="0"/>
              <a:t>“’If you want to see me’ said the Guru to his disciples ‘see the Guru Granth Sahib, and if you want to speak to me, recite the holy verses in the Guru Granth.’”</a:t>
            </a:r>
          </a:p>
        </p:txBody>
      </p:sp>
      <p:sp>
        <p:nvSpPr>
          <p:cNvPr id="4" name="TextBox 3">
            <a:extLst>
              <a:ext uri="{FF2B5EF4-FFF2-40B4-BE49-F238E27FC236}">
                <a16:creationId xmlns:a16="http://schemas.microsoft.com/office/drawing/2014/main" id="{9D9A2D86-C784-4706-87E4-8536C4B81756}"/>
              </a:ext>
            </a:extLst>
          </p:cNvPr>
          <p:cNvSpPr txBox="1"/>
          <p:nvPr/>
        </p:nvSpPr>
        <p:spPr>
          <a:xfrm>
            <a:off x="1493520" y="5869094"/>
            <a:ext cx="9174480" cy="369332"/>
          </a:xfrm>
          <a:prstGeom prst="rect">
            <a:avLst/>
          </a:prstGeom>
          <a:noFill/>
        </p:spPr>
        <p:txBody>
          <a:bodyPr wrap="square" rtlCol="0">
            <a:spAutoFit/>
          </a:bodyPr>
          <a:lstStyle/>
          <a:p>
            <a:r>
              <a:rPr lang="en-GB" dirty="0"/>
              <a:t>Harbans Singh (1966) </a:t>
            </a:r>
            <a:r>
              <a:rPr lang="en-GB" i="1" dirty="0"/>
              <a:t>Guru Gobind Singh</a:t>
            </a:r>
            <a:r>
              <a:rPr lang="en-GB" dirty="0"/>
              <a:t>, Chandigarh: Guru Gobind Singh Foundation</a:t>
            </a:r>
          </a:p>
        </p:txBody>
      </p:sp>
    </p:spTree>
    <p:extLst>
      <p:ext uri="{BB962C8B-B14F-4D97-AF65-F5344CB8AC3E}">
        <p14:creationId xmlns:p14="http://schemas.microsoft.com/office/powerpoint/2010/main" val="3587540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7F51C-2939-4FA7-A830-4BD311A6039E}"/>
              </a:ext>
            </a:extLst>
          </p:cNvPr>
          <p:cNvSpPr>
            <a:spLocks noGrp="1"/>
          </p:cNvSpPr>
          <p:nvPr>
            <p:ph type="title"/>
          </p:nvPr>
        </p:nvSpPr>
        <p:spPr/>
        <p:txBody>
          <a:bodyPr/>
          <a:lstStyle/>
          <a:p>
            <a:r>
              <a:rPr lang="en-GB" dirty="0"/>
              <a:t>Legacy in the eternal Guru </a:t>
            </a:r>
          </a:p>
        </p:txBody>
      </p:sp>
      <p:sp>
        <p:nvSpPr>
          <p:cNvPr id="3" name="Content Placeholder 2">
            <a:extLst>
              <a:ext uri="{FF2B5EF4-FFF2-40B4-BE49-F238E27FC236}">
                <a16:creationId xmlns:a16="http://schemas.microsoft.com/office/drawing/2014/main" id="{17546F6D-E53D-48FA-B898-B97F9BA3EBA7}"/>
              </a:ext>
            </a:extLst>
          </p:cNvPr>
          <p:cNvSpPr>
            <a:spLocks noGrp="1"/>
          </p:cNvSpPr>
          <p:nvPr>
            <p:ph idx="1"/>
          </p:nvPr>
        </p:nvSpPr>
        <p:spPr/>
        <p:txBody>
          <a:bodyPr/>
          <a:lstStyle/>
          <a:p>
            <a:pPr>
              <a:buFont typeface="Wingdings" panose="05000000000000000000" pitchFamily="2" charset="2"/>
              <a:buChar char="§"/>
            </a:pPr>
            <a:r>
              <a:rPr lang="en-GB" dirty="0"/>
              <a:t> The Guru Granth Sahib is the collection of hymns.</a:t>
            </a:r>
          </a:p>
          <a:p>
            <a:pPr>
              <a:buFont typeface="Wingdings" panose="05000000000000000000" pitchFamily="2" charset="2"/>
              <a:buChar char="§"/>
            </a:pPr>
            <a:r>
              <a:rPr lang="en-GB" dirty="0"/>
              <a:t>Important to the Sikhs- it is their ever living Guru – is treated as well as a human Guru.</a:t>
            </a:r>
          </a:p>
          <a:p>
            <a:pPr>
              <a:buFont typeface="Wingdings" panose="05000000000000000000" pitchFamily="2" charset="2"/>
              <a:buChar char="§"/>
            </a:pPr>
            <a:r>
              <a:rPr lang="en-GB" dirty="0"/>
              <a:t>Has absolute authority</a:t>
            </a:r>
          </a:p>
          <a:p>
            <a:pPr>
              <a:buFont typeface="Wingdings" panose="05000000000000000000" pitchFamily="2" charset="2"/>
              <a:buChar char="§"/>
            </a:pPr>
            <a:r>
              <a:rPr lang="en-GB" dirty="0"/>
              <a:t> Guru Gobind Singh declared it to be his successor</a:t>
            </a:r>
          </a:p>
          <a:p>
            <a:pPr>
              <a:buFont typeface="Wingdings" panose="05000000000000000000" pitchFamily="2" charset="2"/>
              <a:buChar char="§"/>
            </a:pPr>
            <a:r>
              <a:rPr lang="en-GB" dirty="0"/>
              <a:t>Debated why he chooses the Granth Sahib </a:t>
            </a:r>
          </a:p>
          <a:p>
            <a:pPr>
              <a:buFont typeface="Wingdings" panose="05000000000000000000" pitchFamily="2" charset="2"/>
              <a:buChar char="§"/>
            </a:pPr>
            <a:r>
              <a:rPr lang="en-GB" dirty="0"/>
              <a:t>This maybe because it is safer to have a Guru that cannot be killed – or because he felt that thee time of human Guru’s was over</a:t>
            </a:r>
          </a:p>
          <a:p>
            <a:pPr>
              <a:buFont typeface="Wingdings" panose="05000000000000000000" pitchFamily="2" charset="2"/>
              <a:buChar char="§"/>
            </a:pPr>
            <a:r>
              <a:rPr lang="en-GB" dirty="0"/>
              <a:t> Affected scripture and the Sikh tradition – one of his most important decisions for the development of Sikhism</a:t>
            </a:r>
          </a:p>
        </p:txBody>
      </p:sp>
    </p:spTree>
    <p:extLst>
      <p:ext uri="{BB962C8B-B14F-4D97-AF65-F5344CB8AC3E}">
        <p14:creationId xmlns:p14="http://schemas.microsoft.com/office/powerpoint/2010/main" val="2448182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BA883-7321-4F83-9BF3-20F82C5249B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DCEFCC8-4358-4737-86C5-0107D0AED129}"/>
              </a:ext>
            </a:extLst>
          </p:cNvPr>
          <p:cNvSpPr>
            <a:spLocks noGrp="1"/>
          </p:cNvSpPr>
          <p:nvPr>
            <p:ph idx="1"/>
          </p:nvPr>
        </p:nvSpPr>
        <p:spPr/>
        <p:txBody>
          <a:bodyPr/>
          <a:lstStyle/>
          <a:p>
            <a:pPr>
              <a:buFont typeface="Wingdings" panose="05000000000000000000" pitchFamily="2" charset="2"/>
              <a:buChar char="§"/>
            </a:pPr>
            <a:r>
              <a:rPr lang="en-GB" dirty="0"/>
              <a:t>Guru Gobind Singh became Guru in a time of tense relationship with the Mughal Empire </a:t>
            </a:r>
          </a:p>
          <a:p>
            <a:pPr>
              <a:buFont typeface="Wingdings" panose="05000000000000000000" pitchFamily="2" charset="2"/>
              <a:buChar char="§"/>
            </a:pPr>
            <a:r>
              <a:rPr lang="en-GB" dirty="0"/>
              <a:t>The Empire killed his father and was forcing people to convert to Islam</a:t>
            </a:r>
          </a:p>
          <a:p>
            <a:pPr>
              <a:buFont typeface="Wingdings" panose="05000000000000000000" pitchFamily="2" charset="2"/>
              <a:buChar char="§"/>
            </a:pPr>
            <a:r>
              <a:rPr lang="en-GB" dirty="0"/>
              <a:t> Although he said to keep peace with the empire- also said to lead the Sikhs through many battles when needed</a:t>
            </a:r>
          </a:p>
          <a:p>
            <a:pPr>
              <a:buFont typeface="Wingdings" panose="05000000000000000000" pitchFamily="2" charset="2"/>
              <a:buChar char="§"/>
            </a:pPr>
            <a:r>
              <a:rPr lang="en-GB" dirty="0"/>
              <a:t>Added many aspects to ritual and spiritual Sikhism</a:t>
            </a:r>
          </a:p>
          <a:p>
            <a:pPr>
              <a:buFont typeface="Wingdings" panose="05000000000000000000" pitchFamily="2" charset="2"/>
              <a:buChar char="§"/>
            </a:pPr>
            <a:r>
              <a:rPr lang="en-GB" dirty="0"/>
              <a:t>Continued his legacy through naming the Adi Granth the last Guru</a:t>
            </a:r>
          </a:p>
          <a:p>
            <a:pPr>
              <a:buFont typeface="Wingdings" panose="05000000000000000000" pitchFamily="2" charset="2"/>
              <a:buChar char="§"/>
            </a:pPr>
            <a:r>
              <a:rPr lang="en-GB" dirty="0"/>
              <a:t>Which now has total authority over Sikhs</a:t>
            </a:r>
          </a:p>
          <a:p>
            <a:pPr>
              <a:buFont typeface="Wingdings" panose="05000000000000000000" pitchFamily="2" charset="2"/>
              <a:buChar char="§"/>
            </a:pPr>
            <a:r>
              <a:rPr lang="en-GB" dirty="0"/>
              <a:t> His legacy mirrors his importance to Sikhism</a:t>
            </a:r>
          </a:p>
        </p:txBody>
      </p:sp>
    </p:spTree>
    <p:extLst>
      <p:ext uri="{BB962C8B-B14F-4D97-AF65-F5344CB8AC3E}">
        <p14:creationId xmlns:p14="http://schemas.microsoft.com/office/powerpoint/2010/main" val="19951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217393-9EFD-4124-99A2-2E2208950727}"/>
              </a:ext>
            </a:extLst>
          </p:cNvPr>
          <p:cNvSpPr>
            <a:spLocks noGrp="1"/>
          </p:cNvSpPr>
          <p:nvPr>
            <p:ph idx="1"/>
          </p:nvPr>
        </p:nvSpPr>
        <p:spPr>
          <a:xfrm>
            <a:off x="2341618" y="1940001"/>
            <a:ext cx="6170786" cy="3254167"/>
          </a:xfrm>
        </p:spPr>
        <p:txBody>
          <a:bodyPr>
            <a:normAutofit/>
          </a:bodyPr>
          <a:lstStyle/>
          <a:p>
            <a:r>
              <a:rPr lang="en-GB" sz="8000" dirty="0"/>
              <a:t>Any Questions?</a:t>
            </a:r>
          </a:p>
        </p:txBody>
      </p:sp>
    </p:spTree>
    <p:extLst>
      <p:ext uri="{BB962C8B-B14F-4D97-AF65-F5344CB8AC3E}">
        <p14:creationId xmlns:p14="http://schemas.microsoft.com/office/powerpoint/2010/main" val="2542877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4446D-DF93-4F4E-8C02-6C3DD69E360B}"/>
              </a:ext>
            </a:extLst>
          </p:cNvPr>
          <p:cNvSpPr>
            <a:spLocks noGrp="1"/>
          </p:cNvSpPr>
          <p:nvPr>
            <p:ph type="title"/>
          </p:nvPr>
        </p:nvSpPr>
        <p:spPr/>
        <p:txBody>
          <a:bodyPr/>
          <a:lstStyle/>
          <a:p>
            <a:r>
              <a:rPr lang="en-GB" b="1" dirty="0"/>
              <a:t>Bibliography </a:t>
            </a:r>
          </a:p>
        </p:txBody>
      </p:sp>
      <p:sp>
        <p:nvSpPr>
          <p:cNvPr id="3" name="Content Placeholder 2">
            <a:extLst>
              <a:ext uri="{FF2B5EF4-FFF2-40B4-BE49-F238E27FC236}">
                <a16:creationId xmlns:a16="http://schemas.microsoft.com/office/drawing/2014/main" id="{1D549554-1C1D-4730-8D87-F6FA7F4825E5}"/>
              </a:ext>
            </a:extLst>
          </p:cNvPr>
          <p:cNvSpPr>
            <a:spLocks noGrp="1"/>
          </p:cNvSpPr>
          <p:nvPr>
            <p:ph idx="1"/>
          </p:nvPr>
        </p:nvSpPr>
        <p:spPr>
          <a:xfrm>
            <a:off x="1097280" y="1845734"/>
            <a:ext cx="10988040" cy="4023360"/>
          </a:xfrm>
        </p:spPr>
        <p:txBody>
          <a:bodyPr>
            <a:normAutofit fontScale="92500" lnSpcReduction="20000"/>
          </a:bodyPr>
          <a:lstStyle/>
          <a:p>
            <a:pPr>
              <a:buFont typeface="Wingdings" panose="05000000000000000000" pitchFamily="2" charset="2"/>
              <a:buChar char="§"/>
            </a:pPr>
            <a:r>
              <a:rPr lang="en-US" sz="1500" dirty="0"/>
              <a:t>(2018) </a:t>
            </a:r>
            <a:r>
              <a:rPr lang="en-US" sz="1500" i="1" dirty="0"/>
              <a:t>Beautiful Festival of Baisakhi, </a:t>
            </a:r>
            <a:r>
              <a:rPr lang="en-US" sz="1500" dirty="0"/>
              <a:t>Available at: </a:t>
            </a:r>
            <a:r>
              <a:rPr lang="en-US" sz="1500" i="1" u="sng" dirty="0"/>
              <a:t>http://news.statetimes.in/sunday-magazine-beautiful-festival-of-baisakhi/</a:t>
            </a:r>
            <a:r>
              <a:rPr lang="en-US" sz="1500" dirty="0"/>
              <a:t> (Accessed: 25th April 2018).</a:t>
            </a:r>
            <a:endParaRPr lang="en-US" sz="1500" i="1" dirty="0"/>
          </a:p>
          <a:p>
            <a:pPr>
              <a:buFont typeface="Wingdings" panose="05000000000000000000" pitchFamily="2" charset="2"/>
              <a:buChar char="§"/>
            </a:pPr>
            <a:r>
              <a:rPr lang="en-US" sz="1400" i="1" dirty="0"/>
              <a:t>Guru Gobind Singh Ji, </a:t>
            </a:r>
            <a:r>
              <a:rPr lang="en-US" sz="1400" dirty="0"/>
              <a:t>Available at: </a:t>
            </a:r>
            <a:r>
              <a:rPr lang="en-US" sz="1400" i="1" u="sng" dirty="0"/>
              <a:t>http://althistory.wikia.com/wiki/File:Guru_Gobind_Singh_Ji_(Ranjit_SIngh_Lives).png</a:t>
            </a:r>
            <a:r>
              <a:rPr lang="en-US" sz="1400" dirty="0"/>
              <a:t> (Accessed: 25th April 2018).</a:t>
            </a:r>
          </a:p>
          <a:p>
            <a:pPr>
              <a:buFont typeface="Wingdings" panose="05000000000000000000" pitchFamily="2" charset="2"/>
              <a:buChar char="§"/>
            </a:pPr>
            <a:r>
              <a:rPr lang="en-US" sz="1500" dirty="0"/>
              <a:t>(2015) </a:t>
            </a:r>
            <a:r>
              <a:rPr lang="en-US" sz="1500" i="1" dirty="0"/>
              <a:t>Guru Gobind Singh the Warrior Saint, </a:t>
            </a:r>
            <a:r>
              <a:rPr lang="en-US" sz="1500" dirty="0"/>
              <a:t>Available at: </a:t>
            </a:r>
            <a:r>
              <a:rPr lang="en-US" sz="1500" i="1" u="sng" dirty="0"/>
              <a:t>https://guides.wikinut.com/Guru-Gobind-the-Warrior-Saint/2yrmmgln/</a:t>
            </a:r>
            <a:r>
              <a:rPr lang="en-US" sz="1500" dirty="0"/>
              <a:t> (Accessed: 25th April 2018).</a:t>
            </a:r>
            <a:endParaRPr lang="en-GB" sz="1500" dirty="0"/>
          </a:p>
          <a:p>
            <a:pPr>
              <a:buFont typeface="Wingdings" panose="05000000000000000000" pitchFamily="2" charset="2"/>
              <a:buChar char="§"/>
            </a:pPr>
            <a:r>
              <a:rPr lang="en-GB" sz="1400" dirty="0"/>
              <a:t>Harbans Singh (1966) </a:t>
            </a:r>
            <a:r>
              <a:rPr lang="en-GB" sz="1400" i="1" dirty="0"/>
              <a:t>Guru Gobind Singh</a:t>
            </a:r>
            <a:r>
              <a:rPr lang="en-GB" sz="1400" dirty="0"/>
              <a:t>, Chandigarh: Guru Gobind Singh Foundation.</a:t>
            </a:r>
          </a:p>
          <a:p>
            <a:pPr>
              <a:buFont typeface="Wingdings" panose="05000000000000000000" pitchFamily="2" charset="2"/>
              <a:buChar char="§"/>
            </a:pPr>
            <a:r>
              <a:rPr lang="en-GB" sz="1400" dirty="0"/>
              <a:t>Kamalroop Singh , Gurinder Singh Mann (2015) </a:t>
            </a:r>
            <a:r>
              <a:rPr lang="en-GB" sz="1400" i="1" dirty="0"/>
              <a:t>The Graṅth of Guru Gobind Singh: Essays, Lectures, and Translations</a:t>
            </a:r>
            <a:r>
              <a:rPr lang="en-GB" sz="1400" dirty="0"/>
              <a:t>, Oxford: Oxford University Press.</a:t>
            </a:r>
          </a:p>
          <a:p>
            <a:pPr>
              <a:buFont typeface="Wingdings" panose="05000000000000000000" pitchFamily="2" charset="2"/>
              <a:buChar char="§"/>
            </a:pPr>
            <a:r>
              <a:rPr lang="en-GB" sz="1400" dirty="0"/>
              <a:t>Karatāra Singha (1967) </a:t>
            </a:r>
            <a:r>
              <a:rPr lang="en-GB" sz="1400" i="1" dirty="0"/>
              <a:t>Guru Gobind Singh and the Mughals</a:t>
            </a:r>
            <a:r>
              <a:rPr lang="en-GB" sz="1400" dirty="0"/>
              <a:t>, Chandigarh: Guru Gobind Singh Foundation.</a:t>
            </a:r>
          </a:p>
          <a:p>
            <a:pPr lvl="0">
              <a:buFont typeface="Wingdings" panose="05000000000000000000" pitchFamily="2" charset="2"/>
              <a:buChar char="§"/>
            </a:pPr>
            <a:r>
              <a:rPr lang="en-GB" sz="1400" dirty="0"/>
              <a:t>K.S.Duggal (2001) </a:t>
            </a:r>
            <a:r>
              <a:rPr lang="en-GB" sz="1400" i="1" dirty="0"/>
              <a:t>Sikh Gurus: Their Lives and Teachings </a:t>
            </a:r>
            <a:r>
              <a:rPr lang="en-GB" sz="1400" dirty="0"/>
              <a:t>, 10th edn., New Deli: Rajkamal Elecctric Press.</a:t>
            </a:r>
          </a:p>
          <a:p>
            <a:pPr>
              <a:buFont typeface="Wingdings" panose="05000000000000000000" pitchFamily="2" charset="2"/>
              <a:buChar char="§"/>
            </a:pPr>
            <a:r>
              <a:rPr lang="en-GB" sz="1400" dirty="0"/>
              <a:t>Late Singh (2016) 'Guru Gobind Singh ', </a:t>
            </a:r>
            <a:r>
              <a:rPr lang="en-GB" sz="1400" i="1" dirty="0"/>
              <a:t>The Sikh Courier International, </a:t>
            </a:r>
            <a:r>
              <a:rPr lang="en-GB" sz="1400" dirty="0"/>
              <a:t>70(122), pp. 29-32.</a:t>
            </a:r>
          </a:p>
          <a:p>
            <a:pPr lvl="0">
              <a:buFont typeface="Wingdings" panose="05000000000000000000" pitchFamily="2" charset="2"/>
              <a:buChar char="§"/>
            </a:pPr>
            <a:r>
              <a:rPr lang="en-GB" sz="1400" dirty="0"/>
              <a:t>Robin Rinehart,. “The Life of Guru Gobind Singh (1666–1708) and the History of the Dasam Granth.(2011) “</a:t>
            </a:r>
            <a:r>
              <a:rPr lang="en-GB" sz="1400" i="1" dirty="0"/>
              <a:t>Debating the Dasam Granth</a:t>
            </a:r>
            <a:r>
              <a:rPr lang="en-GB" sz="1400" dirty="0"/>
              <a:t>, Oxford University Press, pp. Debating the Dasam Granth, Chapter 2.</a:t>
            </a:r>
          </a:p>
          <a:p>
            <a:pPr>
              <a:buFont typeface="Wingdings" panose="05000000000000000000" pitchFamily="2" charset="2"/>
              <a:buChar char="§"/>
            </a:pPr>
            <a:r>
              <a:rPr lang="en-GB" sz="1400" dirty="0"/>
              <a:t>W.H. McLeod (2001) </a:t>
            </a:r>
            <a:r>
              <a:rPr lang="en-GB" sz="1400" i="1" dirty="0"/>
              <a:t>Exploring Sikhism; Aspects of sikh Identity, Culture and Thought</a:t>
            </a:r>
            <a:r>
              <a:rPr lang="en-GB" sz="1400" dirty="0"/>
              <a:t>, 2nd edn., New Dehli : Oxford University Press .</a:t>
            </a:r>
          </a:p>
          <a:p>
            <a:pPr>
              <a:buFont typeface="Wingdings" panose="05000000000000000000" pitchFamily="2" charset="2"/>
              <a:buChar char="§"/>
            </a:pPr>
            <a:r>
              <a:rPr lang="en-US" sz="1400" dirty="0"/>
              <a:t>W.H. McLeod (1989) </a:t>
            </a:r>
            <a:r>
              <a:rPr lang="en-US" sz="1400" i="1" dirty="0"/>
              <a:t>The Sikhs; History, Religion and Society</a:t>
            </a:r>
            <a:r>
              <a:rPr lang="en-US" sz="1400" dirty="0"/>
              <a:t>, New York: Columbia University Press.</a:t>
            </a:r>
          </a:p>
          <a:p>
            <a:pPr marL="0" indent="0">
              <a:buNone/>
            </a:pPr>
            <a:endParaRPr lang="en-GB" sz="1400" dirty="0"/>
          </a:p>
          <a:p>
            <a:pPr lvl="0">
              <a:buFont typeface="Wingdings" panose="05000000000000000000" pitchFamily="2" charset="2"/>
              <a:buChar char="§"/>
            </a:pPr>
            <a:endParaRPr lang="en-GB" sz="1600" dirty="0"/>
          </a:p>
          <a:p>
            <a:endParaRPr lang="en-GB" dirty="0"/>
          </a:p>
        </p:txBody>
      </p:sp>
    </p:spTree>
    <p:extLst>
      <p:ext uri="{BB962C8B-B14F-4D97-AF65-F5344CB8AC3E}">
        <p14:creationId xmlns:p14="http://schemas.microsoft.com/office/powerpoint/2010/main" val="373296992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29872</TotalTime>
  <Words>1254</Words>
  <Application>Microsoft Office PowerPoint</Application>
  <PresentationFormat>Widescreen</PresentationFormat>
  <Paragraphs>88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Calibri Light</vt:lpstr>
      <vt:lpstr>Wingdings</vt:lpstr>
      <vt:lpstr>Retrospect</vt:lpstr>
      <vt:lpstr>The life of the Tenth Guru, Gobind Singh, and the nature and importance of his contribution to the Sikh tradition.</vt:lpstr>
      <vt:lpstr>Bio</vt:lpstr>
      <vt:lpstr>Context</vt:lpstr>
      <vt:lpstr>Initiation </vt:lpstr>
      <vt:lpstr>Panj Kakke/5 Ks </vt:lpstr>
      <vt:lpstr>Battles</vt:lpstr>
      <vt:lpstr>Legacy in the Eternal Guru </vt:lpstr>
      <vt:lpstr>Legacy in the eternal Guru </vt:lpstr>
      <vt:lpstr>Conclusion</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life of the Tenth Guru, Gobind Singh, and the nature and importance of his contribution to the Sikh tradition.</dc:title>
  <dc:creator>Alison Forbes</dc:creator>
  <cp:lastModifiedBy>Alison Forbes (1701733)</cp:lastModifiedBy>
  <cp:revision>124</cp:revision>
  <dcterms:created xsi:type="dcterms:W3CDTF">2018-04-05T17:59:46Z</dcterms:created>
  <dcterms:modified xsi:type="dcterms:W3CDTF">2018-05-02T20:57:10Z</dcterms:modified>
</cp:coreProperties>
</file>