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63" r:id="rId2"/>
    <p:sldId id="264" r:id="rId3"/>
    <p:sldId id="265" r:id="rId4"/>
    <p:sldId id="266" r:id="rId5"/>
    <p:sldId id="267"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285" r:id="rId24"/>
    <p:sldId id="286" r:id="rId25"/>
    <p:sldId id="287"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 id="303" r:id="rId41"/>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5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A60E9FAF-4782-4318-966A-313998198703}" type="slidenum">
              <a:rPr lang="en-GB" smtClean="0"/>
              <a:pPr/>
              <a:t>2</a:t>
            </a:fld>
            <a:endParaRPr lang="en-GB" smtClean="0"/>
          </a:p>
        </p:txBody>
      </p:sp>
      <p:sp>
        <p:nvSpPr>
          <p:cNvPr id="29699" name="Rectangle 2"/>
          <p:cNvSpPr>
            <a:spLocks noGrp="1" noRot="1" noChangeAspect="1" noChangeArrowheads="1" noTextEdit="1"/>
          </p:cNvSpPr>
          <p:nvPr>
            <p:ph type="sldImg"/>
          </p:nvPr>
        </p:nvSpPr>
        <p:spPr>
          <a:ln cap="flat"/>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A4CCCE80-5101-48CA-8C95-7E3796BA940F}" type="slidenum">
              <a:rPr lang="en-GB" smtClean="0"/>
              <a:pPr/>
              <a:t>6</a:t>
            </a:fld>
            <a:endParaRPr lang="en-GB"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lvl="1"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D81B9F48-E0B2-4866-9742-E1B9D30D7D91}" type="slidenum">
              <a:rPr lang="en-GB" smtClean="0"/>
              <a:pPr/>
              <a:t>7</a:t>
            </a:fld>
            <a:endParaRPr lang="en-GB"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706D93CE-5F86-4583-82FF-966600E00CA8}" type="slidenum">
              <a:rPr lang="en-GB" smtClean="0"/>
              <a:pPr/>
              <a:t>8</a:t>
            </a:fld>
            <a:endParaRPr lang="en-GB"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2E328028-9421-4A67-B261-A63155E5E4DB}" type="slidenum">
              <a:rPr lang="en-GB" smtClean="0"/>
              <a:pPr/>
              <a:t>9</a:t>
            </a:fld>
            <a:endParaRPr lang="en-GB" smtClean="0"/>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002A3E9-CAA5-468C-881E-C925C0545A69}" type="slidenum">
              <a:rPr lang="en-GB" smtClean="0"/>
              <a:pPr/>
              <a:t>11</a:t>
            </a:fld>
            <a:endParaRPr lang="en-GB" smtClean="0"/>
          </a:p>
        </p:txBody>
      </p:sp>
      <p:sp>
        <p:nvSpPr>
          <p:cNvPr id="34819" name="Rectangle 2"/>
          <p:cNvSpPr>
            <a:spLocks noGrp="1" noRot="1" noChangeAspect="1" noChangeArrowheads="1" noTextEdit="1"/>
          </p:cNvSpPr>
          <p:nvPr>
            <p:ph type="sldImg"/>
          </p:nvPr>
        </p:nvSpPr>
        <p:spPr>
          <a:ln cap="flat"/>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382E32D3-1459-4CB2-8694-D7FBFB32AFF0}" type="slidenum">
              <a:rPr lang="en-GB" smtClean="0"/>
              <a:pPr/>
              <a:t>12</a:t>
            </a:fld>
            <a:endParaRPr lang="en-GB" smtClean="0"/>
          </a:p>
        </p:txBody>
      </p:sp>
      <p:sp>
        <p:nvSpPr>
          <p:cNvPr id="35843" name="Rectangle 2"/>
          <p:cNvSpPr>
            <a:spLocks noGrp="1" noRot="1" noChangeAspect="1" noChangeArrowheads="1" noTextEdit="1"/>
          </p:cNvSpPr>
          <p:nvPr>
            <p:ph type="sldImg"/>
          </p:nvPr>
        </p:nvSpPr>
        <p:spPr>
          <a:ln cap="flat"/>
        </p:spPr>
      </p:sp>
      <p:sp>
        <p:nvSpPr>
          <p:cNvPr id="358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7FB5156-7495-4C9C-8530-FCF5C5746408}" type="slidenum">
              <a:rPr lang="en-GB" smtClean="0"/>
              <a:pPr/>
              <a:t>14</a:t>
            </a:fld>
            <a:endParaRPr lang="en-GB"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654F65A0-A874-4172-A744-C83B8E065209}" type="slidenum">
              <a:rPr lang="en-GB" smtClean="0"/>
              <a:pPr/>
              <a:t>15</a:t>
            </a:fld>
            <a:endParaRPr lang="en-GB" smtClean="0"/>
          </a:p>
        </p:txBody>
      </p:sp>
      <p:sp>
        <p:nvSpPr>
          <p:cNvPr id="37891" name="Rectangle 2"/>
          <p:cNvSpPr>
            <a:spLocks noGrp="1" noRot="1" noChangeAspect="1" noChangeArrowheads="1" noTextEdit="1"/>
          </p:cNvSpPr>
          <p:nvPr>
            <p:ph type="sldImg"/>
          </p:nvPr>
        </p:nvSpPr>
        <p:spPr>
          <a:ln cap="flat"/>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40D155EC-6F70-45D4-B2C5-06A8CD7E044C}" type="slidenum">
              <a:rPr lang="en-GB" smtClean="0"/>
              <a:pPr/>
              <a:t>16</a:t>
            </a:fld>
            <a:endParaRPr lang="en-GB" smtClean="0"/>
          </a:p>
        </p:txBody>
      </p:sp>
      <p:sp>
        <p:nvSpPr>
          <p:cNvPr id="38915" name="Rectangle 2"/>
          <p:cNvSpPr>
            <a:spLocks noGrp="1" noRot="1" noChangeAspect="1" noChangeArrowheads="1" noTextEdit="1"/>
          </p:cNvSpPr>
          <p:nvPr>
            <p:ph type="sldImg"/>
          </p:nvPr>
        </p:nvSpPr>
        <p:spPr>
          <a:ln cap="flat"/>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9B0DD7F5-1C7C-4C36-8772-F8B05CE87D0E}" type="slidenum">
              <a:rPr lang="en-GB" smtClean="0"/>
              <a:pPr/>
              <a:t>17</a:t>
            </a:fld>
            <a:endParaRPr lang="en-GB" smtClean="0"/>
          </a:p>
        </p:txBody>
      </p:sp>
      <p:sp>
        <p:nvSpPr>
          <p:cNvPr id="39939" name="Rectangle 2"/>
          <p:cNvSpPr>
            <a:spLocks noGrp="1" noRot="1" noChangeAspect="1" noChangeArrowheads="1" noTextEdit="1"/>
          </p:cNvSpPr>
          <p:nvPr>
            <p:ph type="sldImg"/>
          </p:nvPr>
        </p:nvSpPr>
        <p:spPr>
          <a:ln cap="flat"/>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ED6A0404-C626-4D5D-A118-08823682DD2E}" type="slidenum">
              <a:rPr lang="en-GB" smtClean="0"/>
              <a:pPr/>
              <a:t>18</a:t>
            </a:fld>
            <a:endParaRPr lang="en-GB" smtClean="0"/>
          </a:p>
        </p:txBody>
      </p:sp>
      <p:sp>
        <p:nvSpPr>
          <p:cNvPr id="40963" name="Rectangle 2"/>
          <p:cNvSpPr>
            <a:spLocks noGrp="1" noRot="1" noChangeAspect="1" noChangeArrowheads="1" noTextEdit="1"/>
          </p:cNvSpPr>
          <p:nvPr>
            <p:ph type="sldImg"/>
          </p:nvPr>
        </p:nvSpPr>
        <p:spPr>
          <a:ln cap="flat"/>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D83794D0-EB9F-4C53-A1D7-F74B4B02E15F}" type="slidenum">
              <a:rPr lang="en-GB" smtClean="0"/>
              <a:pPr/>
              <a:t>19</a:t>
            </a:fld>
            <a:endParaRPr lang="en-GB" smtClean="0"/>
          </a:p>
        </p:txBody>
      </p:sp>
      <p:sp>
        <p:nvSpPr>
          <p:cNvPr id="41987" name="Rectangle 2"/>
          <p:cNvSpPr>
            <a:spLocks noGrp="1" noRot="1" noChangeAspect="1" noChangeArrowheads="1" noTextEdit="1"/>
          </p:cNvSpPr>
          <p:nvPr>
            <p:ph type="sldImg"/>
          </p:nvPr>
        </p:nvSpPr>
        <p:spPr>
          <a:ln cap="flat"/>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107E7C3-3073-4A29-9669-332175DA6505}" type="slidenum">
              <a:rPr lang="en-GB" smtClean="0"/>
              <a:pPr/>
              <a:t>20</a:t>
            </a:fld>
            <a:endParaRPr lang="en-GB" smtClean="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1EE0A37D-EBD7-4A53-94F4-3E19CC394742}" type="slidenum">
              <a:rPr lang="en-GB" smtClean="0"/>
              <a:pPr/>
              <a:t>23</a:t>
            </a:fld>
            <a:endParaRPr lang="en-GB" smtClean="0"/>
          </a:p>
        </p:txBody>
      </p:sp>
      <p:sp>
        <p:nvSpPr>
          <p:cNvPr id="44035" name="Rectangle 2"/>
          <p:cNvSpPr>
            <a:spLocks noGrp="1" noRot="1" noChangeAspect="1" noChangeArrowheads="1" noTextEdit="1"/>
          </p:cNvSpPr>
          <p:nvPr>
            <p:ph type="sldImg"/>
          </p:nvPr>
        </p:nvSpPr>
        <p:spPr>
          <a:solidFill>
            <a:srgbClr val="FFFFFF"/>
          </a:solidFill>
          <a:ln cap="flat"/>
        </p:spPr>
      </p:sp>
      <p:sp>
        <p:nvSpPr>
          <p:cNvPr id="44036" name="Rectangle 3"/>
          <p:cNvSpPr>
            <a:spLocks noGrp="1" noChangeArrowheads="1"/>
          </p:cNvSpPr>
          <p:nvPr>
            <p:ph type="body" idx="1"/>
          </p:nvPr>
        </p:nvSpPr>
        <p:spPr>
          <a:noFill/>
          <a:ln/>
        </p:spPr>
        <p:txBody>
          <a:bodyPr/>
          <a:lstStyle/>
          <a:p>
            <a:pPr marL="228600" indent="-228600" eaLnBrk="1" hangingPunct="1">
              <a:buFontTx/>
              <a:buAutoNum type="arabicPeriod"/>
            </a:pPr>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4571491B-69C3-40CB-9993-578FED6E98EB}" type="slidenum">
              <a:rPr lang="en-GB" smtClean="0"/>
              <a:pPr/>
              <a:t>24</a:t>
            </a:fld>
            <a:endParaRPr lang="en-GB" smtClean="0"/>
          </a:p>
        </p:txBody>
      </p:sp>
      <p:sp>
        <p:nvSpPr>
          <p:cNvPr id="45059" name="Rectangle 2"/>
          <p:cNvSpPr>
            <a:spLocks noGrp="1" noRot="1" noChangeAspect="1" noChangeArrowheads="1" noTextEdit="1"/>
          </p:cNvSpPr>
          <p:nvPr>
            <p:ph type="sldImg"/>
          </p:nvPr>
        </p:nvSpPr>
        <p:spPr>
          <a:solidFill>
            <a:srgbClr val="FFFFFF"/>
          </a:solidFill>
          <a:ln cap="flat"/>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43E231FE-FB5B-4D0E-96B9-F21FB8955BB4}" type="slidenum">
              <a:rPr lang="en-GB" smtClean="0"/>
              <a:pPr/>
              <a:t>25</a:t>
            </a:fld>
            <a:endParaRPr lang="en-GB" smtClean="0"/>
          </a:p>
        </p:txBody>
      </p:sp>
      <p:sp>
        <p:nvSpPr>
          <p:cNvPr id="46083" name="Rectangle 2"/>
          <p:cNvSpPr>
            <a:spLocks noGrp="1" noRot="1" noChangeAspect="1" noChangeArrowheads="1" noTextEdit="1"/>
          </p:cNvSpPr>
          <p:nvPr>
            <p:ph type="sldImg"/>
          </p:nvPr>
        </p:nvSpPr>
        <p:spPr>
          <a:solidFill>
            <a:srgbClr val="FFFFFF"/>
          </a:solidFill>
          <a:ln cap="flat"/>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2BF41351-8A67-496B-AA49-487F49B4D308}" type="slidenum">
              <a:rPr lang="en-GB" smtClean="0"/>
              <a:pPr/>
              <a:t>26</a:t>
            </a:fld>
            <a:endParaRPr lang="en-GB" smtClean="0"/>
          </a:p>
        </p:txBody>
      </p:sp>
      <p:sp>
        <p:nvSpPr>
          <p:cNvPr id="27651" name="Rectangle 2"/>
          <p:cNvSpPr>
            <a:spLocks noGrp="1" noRot="1" noChangeAspect="1" noChangeArrowheads="1" noTextEdit="1"/>
          </p:cNvSpPr>
          <p:nvPr>
            <p:ph type="sldImg"/>
          </p:nvPr>
        </p:nvSpPr>
        <p:spPr>
          <a:ln cap="flat"/>
        </p:spPr>
      </p:sp>
      <p:sp>
        <p:nvSpPr>
          <p:cNvPr id="276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B73005E6-68D3-4B7A-9450-2F8024A560F3}" type="slidenum">
              <a:rPr lang="en-GB" smtClean="0"/>
              <a:pPr/>
              <a:t>27</a:t>
            </a:fld>
            <a:endParaRPr lang="en-GB" smtClean="0"/>
          </a:p>
        </p:txBody>
      </p:sp>
      <p:sp>
        <p:nvSpPr>
          <p:cNvPr id="28675" name="Rectangle 2"/>
          <p:cNvSpPr>
            <a:spLocks noGrp="1" noRot="1" noChangeAspect="1" noChangeArrowheads="1" noTextEdit="1"/>
          </p:cNvSpPr>
          <p:nvPr>
            <p:ph type="sldImg"/>
          </p:nvPr>
        </p:nvSpPr>
        <p:spPr>
          <a:ln cap="flat"/>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18440A3-3128-4AFE-8C06-36C67589E0BE}" type="slidenum">
              <a:rPr lang="en-GB" smtClean="0"/>
              <a:pPr/>
              <a:t>28</a:t>
            </a:fld>
            <a:endParaRPr lang="en-GB" smtClean="0"/>
          </a:p>
        </p:txBody>
      </p:sp>
      <p:sp>
        <p:nvSpPr>
          <p:cNvPr id="29699" name="Rectangle 2"/>
          <p:cNvSpPr>
            <a:spLocks noGrp="1" noRot="1" noChangeAspect="1" noChangeArrowheads="1" noTextEdit="1"/>
          </p:cNvSpPr>
          <p:nvPr>
            <p:ph type="sldImg"/>
          </p:nvPr>
        </p:nvSpPr>
        <p:spPr>
          <a:ln cap="flat"/>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DFEF50F-8682-4E62-A581-58460844DF4C}" type="slidenum">
              <a:rPr lang="en-GB" smtClean="0"/>
              <a:pPr/>
              <a:t>29</a:t>
            </a:fld>
            <a:endParaRPr lang="en-GB" smtClean="0"/>
          </a:p>
        </p:txBody>
      </p:sp>
      <p:sp>
        <p:nvSpPr>
          <p:cNvPr id="30723" name="Rectangle 2"/>
          <p:cNvSpPr>
            <a:spLocks noGrp="1" noRot="1" noChangeAspect="1" noChangeArrowheads="1" noTextEdit="1"/>
          </p:cNvSpPr>
          <p:nvPr>
            <p:ph type="sldImg"/>
          </p:nvPr>
        </p:nvSpPr>
        <p:spPr>
          <a:ln cap="flat"/>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AAEA592-E6C0-46A0-B63E-F7F2106F76CF}" type="slidenum">
              <a:rPr lang="en-GB" smtClean="0"/>
              <a:pPr/>
              <a:t>30</a:t>
            </a:fld>
            <a:endParaRPr lang="en-GB" smtClean="0"/>
          </a:p>
        </p:txBody>
      </p:sp>
      <p:sp>
        <p:nvSpPr>
          <p:cNvPr id="31747" name="Rectangle 2"/>
          <p:cNvSpPr>
            <a:spLocks noGrp="1" noRot="1" noChangeAspect="1" noChangeArrowheads="1" noTextEdit="1"/>
          </p:cNvSpPr>
          <p:nvPr>
            <p:ph type="sldImg"/>
          </p:nvPr>
        </p:nvSpPr>
        <p:spPr>
          <a:ln cap="flat"/>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49C9F315-66F0-4A96-9AE0-61DDECB6375A}" type="slidenum">
              <a:rPr lang="en-GB" smtClean="0"/>
              <a:pPr/>
              <a:t>31</a:t>
            </a:fld>
            <a:endParaRPr lang="en-GB" smtClean="0"/>
          </a:p>
        </p:txBody>
      </p:sp>
      <p:sp>
        <p:nvSpPr>
          <p:cNvPr id="32771" name="Rectangle 2"/>
          <p:cNvSpPr>
            <a:spLocks noGrp="1" noRot="1" noChangeAspect="1" noChangeArrowheads="1" noTextEdit="1"/>
          </p:cNvSpPr>
          <p:nvPr>
            <p:ph type="sldImg"/>
          </p:nvPr>
        </p:nvSpPr>
        <p:spPr>
          <a:ln cap="flat"/>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D502E9BC-3D90-4AD0-87FD-21E9A32EA00B}" type="slidenum">
              <a:rPr lang="en-GB" smtClean="0"/>
              <a:pPr/>
              <a:t>32</a:t>
            </a:fld>
            <a:endParaRPr lang="en-GB" smtClean="0"/>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FCD00006-E30B-46B8-AA54-FC9A5EEB7803}" type="slidenum">
              <a:rPr lang="en-GB" smtClean="0"/>
              <a:pPr/>
              <a:t>33</a:t>
            </a:fld>
            <a:endParaRPr lang="en-GB" smtClean="0"/>
          </a:p>
        </p:txBody>
      </p:sp>
      <p:sp>
        <p:nvSpPr>
          <p:cNvPr id="34819" name="Rectangle 2"/>
          <p:cNvSpPr>
            <a:spLocks noGrp="1" noRot="1" noChangeAspect="1" noChangeArrowheads="1" noTextEdit="1"/>
          </p:cNvSpPr>
          <p:nvPr>
            <p:ph type="sldImg"/>
          </p:nvPr>
        </p:nvSpPr>
        <p:spPr>
          <a:ln cap="flat"/>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A0D9B0FB-FE50-4459-88EE-8DFF80FF2F20}" type="slidenum">
              <a:rPr lang="en-GB" smtClean="0"/>
              <a:pPr/>
              <a:t>34</a:t>
            </a:fld>
            <a:endParaRPr lang="en-GB" smtClean="0"/>
          </a:p>
        </p:txBody>
      </p:sp>
      <p:sp>
        <p:nvSpPr>
          <p:cNvPr id="35843" name="Rectangle 2"/>
          <p:cNvSpPr>
            <a:spLocks noGrp="1" noRot="1" noChangeAspect="1" noChangeArrowheads="1" noTextEdit="1"/>
          </p:cNvSpPr>
          <p:nvPr>
            <p:ph type="sldImg"/>
          </p:nvPr>
        </p:nvSpPr>
        <p:spPr>
          <a:ln cap="flat"/>
        </p:spPr>
      </p:sp>
      <p:sp>
        <p:nvSpPr>
          <p:cNvPr id="3584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DAEA6A1D-464C-4D5E-B836-44850B383C40}" type="slidenum">
              <a:rPr lang="en-GB" smtClean="0"/>
              <a:pPr/>
              <a:t>35</a:t>
            </a:fld>
            <a:endParaRPr lang="en-GB" smtClean="0"/>
          </a:p>
        </p:txBody>
      </p:sp>
      <p:sp>
        <p:nvSpPr>
          <p:cNvPr id="36867" name="Rectangle 2"/>
          <p:cNvSpPr>
            <a:spLocks noGrp="1" noRot="1" noChangeAspect="1" noChangeArrowheads="1" noTextEdit="1"/>
          </p:cNvSpPr>
          <p:nvPr>
            <p:ph type="sldImg"/>
          </p:nvPr>
        </p:nvSpPr>
        <p:spPr>
          <a:ln cap="flat"/>
        </p:spPr>
      </p:sp>
      <p:sp>
        <p:nvSpPr>
          <p:cNvPr id="3686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0A3B25BE-59B7-4515-A5AE-0044303C6BB5}" type="slidenum">
              <a:rPr lang="en-GB" smtClean="0"/>
              <a:pPr/>
              <a:t>36</a:t>
            </a:fld>
            <a:endParaRPr lang="en-GB" smtClean="0"/>
          </a:p>
        </p:txBody>
      </p:sp>
      <p:sp>
        <p:nvSpPr>
          <p:cNvPr id="37891" name="Rectangle 2"/>
          <p:cNvSpPr>
            <a:spLocks noGrp="1" noRot="1" noChangeAspect="1" noChangeArrowheads="1" noTextEdit="1"/>
          </p:cNvSpPr>
          <p:nvPr>
            <p:ph type="sldImg"/>
          </p:nvPr>
        </p:nvSpPr>
        <p:spPr>
          <a:ln cap="flat"/>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BF21A43E-CD85-4A87-A0C6-6C03C60925EE}" type="slidenum">
              <a:rPr lang="en-GB" smtClean="0"/>
              <a:pPr/>
              <a:t>37</a:t>
            </a:fld>
            <a:endParaRPr lang="en-GB" smtClean="0"/>
          </a:p>
        </p:txBody>
      </p:sp>
      <p:sp>
        <p:nvSpPr>
          <p:cNvPr id="38915" name="Rectangle 2"/>
          <p:cNvSpPr>
            <a:spLocks noGrp="1" noRot="1" noChangeAspect="1" noChangeArrowheads="1" noTextEdit="1"/>
          </p:cNvSpPr>
          <p:nvPr>
            <p:ph type="sldImg"/>
          </p:nvPr>
        </p:nvSpPr>
        <p:spPr>
          <a:ln cap="flat"/>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ECA0E947-DD56-48AF-898E-EFED9EB29A16}" type="slidenum">
              <a:rPr lang="en-GB" smtClean="0"/>
              <a:pPr/>
              <a:t>38</a:t>
            </a:fld>
            <a:endParaRPr lang="en-GB" smtClean="0"/>
          </a:p>
        </p:txBody>
      </p:sp>
      <p:sp>
        <p:nvSpPr>
          <p:cNvPr id="39939" name="Rectangle 2"/>
          <p:cNvSpPr>
            <a:spLocks noGrp="1" noRot="1" noChangeAspect="1" noChangeArrowheads="1" noTextEdit="1"/>
          </p:cNvSpPr>
          <p:nvPr>
            <p:ph type="sldImg"/>
          </p:nvPr>
        </p:nvSpPr>
        <p:spPr>
          <a:ln cap="flat"/>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BBDFD370-A792-43D3-A631-1CAB8E31C085}" type="slidenum">
              <a:rPr lang="en-GB" smtClean="0"/>
              <a:pPr/>
              <a:t>39</a:t>
            </a:fld>
            <a:endParaRPr lang="en-GB" smtClean="0"/>
          </a:p>
        </p:txBody>
      </p:sp>
      <p:sp>
        <p:nvSpPr>
          <p:cNvPr id="40963" name="Rectangle 2"/>
          <p:cNvSpPr>
            <a:spLocks noGrp="1" noRot="1" noChangeAspect="1" noChangeArrowheads="1" noTextEdit="1"/>
          </p:cNvSpPr>
          <p:nvPr>
            <p:ph type="sldImg"/>
          </p:nvPr>
        </p:nvSpPr>
        <p:spPr>
          <a:solidFill>
            <a:srgbClr val="FFFFFF"/>
          </a:solidFill>
          <a:ln cap="flat"/>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8A88252C-527A-4CA5-A195-FF5879043A2D}" type="slidenum">
              <a:rPr lang="en-GB" smtClean="0"/>
              <a:pPr/>
              <a:t>40</a:t>
            </a:fld>
            <a:endParaRPr lang="en-GB" smtClean="0"/>
          </a:p>
        </p:txBody>
      </p:sp>
      <p:sp>
        <p:nvSpPr>
          <p:cNvPr id="41987" name="Rectangle 2"/>
          <p:cNvSpPr>
            <a:spLocks noGrp="1" noRot="1" noChangeAspect="1" noChangeArrowheads="1" noTextEdit="1"/>
          </p:cNvSpPr>
          <p:nvPr>
            <p:ph type="sldImg"/>
          </p:nvPr>
        </p:nvSpPr>
        <p:spPr>
          <a:solidFill>
            <a:srgbClr val="FFFFFF"/>
          </a:solidFill>
          <a:ln cap="flat"/>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AC7CE7CA-CC65-4B52-AA14-C75BF3CCD454}"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3</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50413C75-8F0A-4FF3-900A-7642610501E5}"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3</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B49303BF-FD31-4CE1-8427-B526D040A072}"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3</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8990D6E2-74EB-41C4-BE37-6046278646B2}"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3</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B08571C7-2773-4EF9-B926-FF9EA3943B07}" type="datetime1">
              <a:rPr lang="en-GB" smtClean="0"/>
              <a:pPr/>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3</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BD055683-5381-4775-A977-1A6F6416DAD4}" type="datetime1">
              <a:rPr lang="en-GB" smtClean="0"/>
              <a:pPr/>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3</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A614A6CB-132C-44D0-BD56-88E371D98FFA}" type="datetime1">
              <a:rPr lang="en-GB" smtClean="0"/>
              <a:pPr/>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3</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58BDA8CD-B706-4C79-8AAA-F97BC1C07817}"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3</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0AB687C9-D7EF-4B45-8504-A7F93266FDA4}"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3</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46C931E-772A-4461-8BF7-6F35434AFFE1}"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3</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799A0E3-0CBD-4553-9D6B-A49C3D2DE34D}"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3</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ADF513FA-D055-42FD-B631-66FD6ACBE55A}" type="datetime1">
              <a:rPr lang="en-GB" smtClean="0"/>
              <a:pPr/>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3</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br>
              <a:rPr lang="en-GB" sz="3200" b="1" dirty="0" smtClean="0">
                <a:solidFill>
                  <a:schemeClr val="tx1"/>
                </a:solidFill>
              </a:rPr>
            </a:br>
            <a:r>
              <a:rPr lang="en-GB" sz="3200" b="1" dirty="0" smtClean="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smtClean="0"/>
              <a:t>Lecture</a:t>
            </a:r>
            <a:r>
              <a:rPr lang="en-GB" sz="2400" smtClean="0"/>
              <a:t> </a:t>
            </a:r>
            <a:r>
              <a:rPr lang="en-GB" sz="2400" dirty="0" smtClean="0"/>
              <a:t>3:  Skills, traits, characteristics, attributes and behaviours of the entrepreneur</a:t>
            </a:r>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3</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p:spPr>
        <p:txBody>
          <a:bodyPr/>
          <a:lstStyle/>
          <a:p>
            <a:r>
              <a:rPr lang="en-GB" smtClean="0"/>
              <a:t>Entrepreneurship - lecture 3</a:t>
            </a:r>
          </a:p>
        </p:txBody>
      </p:sp>
      <p:sp>
        <p:nvSpPr>
          <p:cNvPr id="4099" name="Rectangle 2"/>
          <p:cNvSpPr>
            <a:spLocks noGrp="1" noChangeArrowheads="1"/>
          </p:cNvSpPr>
          <p:nvPr>
            <p:ph type="title"/>
          </p:nvPr>
        </p:nvSpPr>
        <p:spPr>
          <a:noFill/>
        </p:spPr>
        <p:txBody>
          <a:bodyPr lIns="92075" tIns="46038" rIns="92075" bIns="46038"/>
          <a:lstStyle/>
          <a:p>
            <a:pPr eaLnBrk="1" hangingPunct="1"/>
            <a:endParaRPr lang="en-GB" sz="3600" b="1" dirty="0" smtClean="0"/>
          </a:p>
        </p:txBody>
      </p:sp>
      <p:sp>
        <p:nvSpPr>
          <p:cNvPr id="410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1600" b="1" dirty="0" smtClean="0">
              <a:latin typeface="Comic Sans MS" pitchFamily="66" charset="0"/>
            </a:endParaRPr>
          </a:p>
          <a:p>
            <a:pPr eaLnBrk="1" hangingPunct="1"/>
            <a:r>
              <a:rPr lang="en-GB" sz="2800" dirty="0" smtClean="0"/>
              <a:t>Some key views</a:t>
            </a:r>
          </a:p>
          <a:p>
            <a:pPr eaLnBrk="1" hangingPunct="1"/>
            <a:r>
              <a:rPr lang="en-GB" sz="2800" dirty="0" smtClean="0"/>
              <a:t>The entrepreneurial personality</a:t>
            </a:r>
          </a:p>
          <a:p>
            <a:pPr>
              <a:buFont typeface="Wingdings" pitchFamily="2" charset="2"/>
              <a:buChar char="§"/>
            </a:pPr>
            <a:r>
              <a:rPr lang="en-GB" sz="2800" dirty="0" smtClean="0"/>
              <a:t>Characteristics of entrepreneurs</a:t>
            </a:r>
          </a:p>
          <a:p>
            <a:pPr>
              <a:buFont typeface="Wingdings" pitchFamily="2" charset="2"/>
              <a:buChar char="§"/>
            </a:pPr>
            <a:r>
              <a:rPr lang="en-GB" sz="2800" dirty="0" smtClean="0"/>
              <a:t>Types of entrepreneurs </a:t>
            </a:r>
          </a:p>
          <a:p>
            <a:pPr>
              <a:buFont typeface="Wingdings" pitchFamily="2" charset="2"/>
              <a:buChar char="§"/>
            </a:pPr>
            <a:r>
              <a:rPr lang="en-GB" sz="2800" dirty="0" smtClean="0"/>
              <a:t>Moving into entrepreneurship  </a:t>
            </a:r>
          </a:p>
          <a:p>
            <a:pPr eaLnBrk="1" hangingPunct="1"/>
            <a:endParaRPr lang="en-GB" sz="2800" dirty="0" smtClean="0"/>
          </a:p>
          <a:p>
            <a:pPr eaLnBrk="1" hangingPunct="1">
              <a:buFont typeface="Wingdings" pitchFamily="2" charset="2"/>
              <a:buNone/>
            </a:pPr>
            <a:endParaRPr lang="en-GB" sz="2800" dirty="0" smtClean="0"/>
          </a:p>
          <a:p>
            <a:pPr eaLnBrk="1" hangingPunct="1">
              <a:buFont typeface="Wingdings" pitchFamily="2" charset="2"/>
              <a:buNone/>
            </a:pPr>
            <a:endParaRPr lang="en-GB" sz="2800" dirty="0" smtClean="0">
              <a:latin typeface="Comic Sans MS" pitchFamily="66"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2"/>
          <p:cNvSpPr>
            <a:spLocks noGrp="1"/>
          </p:cNvSpPr>
          <p:nvPr>
            <p:ph type="ftr" sz="quarter" idx="11"/>
          </p:nvPr>
        </p:nvSpPr>
        <p:spPr>
          <a:noFill/>
        </p:spPr>
        <p:txBody>
          <a:bodyPr/>
          <a:lstStyle/>
          <a:p>
            <a:r>
              <a:rPr lang="en-GB" smtClean="0"/>
              <a:t>Entrepreneurship - lecture 3</a:t>
            </a:r>
          </a:p>
        </p:txBody>
      </p:sp>
      <p:sp>
        <p:nvSpPr>
          <p:cNvPr id="5123" name="Rectangle 2"/>
          <p:cNvSpPr>
            <a:spLocks noChangeArrowheads="1"/>
          </p:cNvSpPr>
          <p:nvPr/>
        </p:nvSpPr>
        <p:spPr bwMode="auto">
          <a:xfrm>
            <a:off x="468313" y="333375"/>
            <a:ext cx="7989887" cy="1150938"/>
          </a:xfrm>
          <a:prstGeom prst="rect">
            <a:avLst/>
          </a:prstGeom>
          <a:noFill/>
          <a:ln w="9525">
            <a:noFill/>
            <a:miter lim="800000"/>
            <a:headEnd/>
            <a:tailEnd/>
          </a:ln>
        </p:spPr>
        <p:txBody>
          <a:bodyPr anchor="ctr"/>
          <a:lstStyle/>
          <a:p>
            <a:pPr algn="ctr">
              <a:lnSpc>
                <a:spcPct val="85000"/>
              </a:lnSpc>
            </a:pPr>
            <a:r>
              <a:rPr lang="en-GB" sz="3200" b="1" dirty="0">
                <a:solidFill>
                  <a:schemeClr val="tx2"/>
                </a:solidFill>
                <a:latin typeface="Calibri" pitchFamily="34" charset="0"/>
              </a:rPr>
              <a:t>Three approaches to Entrepreneurship</a:t>
            </a:r>
          </a:p>
        </p:txBody>
      </p:sp>
      <p:sp>
        <p:nvSpPr>
          <p:cNvPr id="5124" name="Rectangle 3"/>
          <p:cNvSpPr>
            <a:spLocks noChangeArrowheads="1"/>
          </p:cNvSpPr>
          <p:nvPr/>
        </p:nvSpPr>
        <p:spPr bwMode="auto">
          <a:xfrm>
            <a:off x="685800" y="1628775"/>
            <a:ext cx="7772400" cy="4467225"/>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800">
                <a:latin typeface="Calibri" pitchFamily="34" charset="0"/>
              </a:rPr>
              <a:t>Economic theories - Role of the entrepreneur in economic development.</a:t>
            </a:r>
          </a:p>
          <a:p>
            <a:pPr marL="342900" indent="-342900">
              <a:spcBef>
                <a:spcPct val="20000"/>
              </a:spcBef>
              <a:buClr>
                <a:schemeClr val="accent2"/>
              </a:buClr>
              <a:buFont typeface="Wingdings" pitchFamily="2" charset="2"/>
              <a:buChar char="w"/>
            </a:pPr>
            <a:endParaRPr lang="en-GB" sz="2800">
              <a:latin typeface="Calibri" pitchFamily="34" charset="0"/>
            </a:endParaRPr>
          </a:p>
          <a:p>
            <a:pPr marL="342900" indent="-342900">
              <a:spcBef>
                <a:spcPct val="20000"/>
              </a:spcBef>
              <a:buClr>
                <a:schemeClr val="accent2"/>
              </a:buClr>
              <a:buFont typeface="Wingdings" pitchFamily="2" charset="2"/>
              <a:buChar char="w"/>
            </a:pPr>
            <a:r>
              <a:rPr lang="en-GB" sz="2800">
                <a:latin typeface="Calibri" pitchFamily="34" charset="0"/>
              </a:rPr>
              <a:t>Psychological trait approach - Personality characteristics of the entrepreneur.</a:t>
            </a:r>
          </a:p>
          <a:p>
            <a:pPr marL="342900" indent="-342900">
              <a:spcBef>
                <a:spcPct val="20000"/>
              </a:spcBef>
              <a:buClr>
                <a:schemeClr val="accent2"/>
              </a:buClr>
              <a:buFont typeface="Wingdings" pitchFamily="2" charset="2"/>
              <a:buChar char="w"/>
            </a:pPr>
            <a:endParaRPr lang="en-GB" sz="2800">
              <a:latin typeface="Calibri" pitchFamily="34" charset="0"/>
            </a:endParaRPr>
          </a:p>
          <a:p>
            <a:pPr marL="342900" indent="-342900">
              <a:spcBef>
                <a:spcPct val="20000"/>
              </a:spcBef>
              <a:buClr>
                <a:schemeClr val="accent2"/>
              </a:buClr>
              <a:buFont typeface="Wingdings" pitchFamily="2" charset="2"/>
              <a:buChar char="w"/>
            </a:pPr>
            <a:r>
              <a:rPr lang="en-GB" sz="2800">
                <a:latin typeface="Calibri" pitchFamily="34" charset="0"/>
              </a:rPr>
              <a:t>Social behaviour approach - Influence of the social environment.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2"/>
          <p:cNvSpPr>
            <a:spLocks noGrp="1"/>
          </p:cNvSpPr>
          <p:nvPr>
            <p:ph type="ftr" sz="quarter" idx="11"/>
          </p:nvPr>
        </p:nvSpPr>
        <p:spPr>
          <a:noFill/>
        </p:spPr>
        <p:txBody>
          <a:bodyPr/>
          <a:lstStyle/>
          <a:p>
            <a:r>
              <a:rPr lang="en-GB" smtClean="0"/>
              <a:t>Entrepreneurship - lecture 3</a:t>
            </a:r>
          </a:p>
        </p:txBody>
      </p:sp>
      <p:sp>
        <p:nvSpPr>
          <p:cNvPr id="6147"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Economic theories</a:t>
            </a:r>
            <a:r>
              <a:rPr lang="en-GB" sz="3600" b="1" dirty="0">
                <a:solidFill>
                  <a:schemeClr val="tx2"/>
                </a:solidFill>
                <a:latin typeface="Times New Roman" pitchFamily="18" charset="0"/>
              </a:rPr>
              <a:t> </a:t>
            </a:r>
          </a:p>
        </p:txBody>
      </p:sp>
      <p:sp>
        <p:nvSpPr>
          <p:cNvPr id="6148" name="Rectangle 3"/>
          <p:cNvSpPr>
            <a:spLocks noChangeArrowheads="1"/>
          </p:cNvSpPr>
          <p:nvPr/>
        </p:nvSpPr>
        <p:spPr bwMode="auto">
          <a:xfrm>
            <a:off x="685800" y="1628775"/>
            <a:ext cx="7772400" cy="4467225"/>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000" b="1" dirty="0">
                <a:latin typeface="Calibri" pitchFamily="34" charset="0"/>
              </a:rPr>
              <a:t>Organiser of factors of production - Say, </a:t>
            </a:r>
            <a:r>
              <a:rPr lang="en-GB" sz="2000" b="1" dirty="0" err="1">
                <a:latin typeface="Calibri" pitchFamily="34" charset="0"/>
              </a:rPr>
              <a:t>Cantillon</a:t>
            </a:r>
            <a:r>
              <a:rPr lang="en-GB" sz="2000" b="1" dirty="0">
                <a:latin typeface="Calibri" pitchFamily="34" charset="0"/>
              </a:rPr>
              <a:t> </a:t>
            </a:r>
          </a:p>
          <a:p>
            <a:pPr marL="342900" indent="-342900">
              <a:spcBef>
                <a:spcPct val="20000"/>
              </a:spcBef>
              <a:buClr>
                <a:schemeClr val="accent2"/>
              </a:buClr>
              <a:buFont typeface="Wingdings" pitchFamily="2" charset="2"/>
              <a:buChar char="w"/>
            </a:pPr>
            <a:endParaRPr lang="en-GB" sz="2000" b="1" dirty="0">
              <a:latin typeface="Calibri" pitchFamily="34" charset="0"/>
            </a:endParaRPr>
          </a:p>
          <a:p>
            <a:pPr marL="342900" indent="-342900">
              <a:spcBef>
                <a:spcPct val="20000"/>
              </a:spcBef>
              <a:buClr>
                <a:schemeClr val="accent2"/>
              </a:buClr>
              <a:buFont typeface="Wingdings" pitchFamily="2" charset="2"/>
              <a:buChar char="w"/>
            </a:pPr>
            <a:r>
              <a:rPr lang="en-GB" sz="2000" b="1" dirty="0">
                <a:latin typeface="Calibri" pitchFamily="34" charset="0"/>
              </a:rPr>
              <a:t>Ability to spot opportunity - </a:t>
            </a:r>
            <a:r>
              <a:rPr lang="en-GB" sz="2000" b="1" dirty="0" err="1">
                <a:latin typeface="Calibri" pitchFamily="34" charset="0"/>
              </a:rPr>
              <a:t>Kirzner</a:t>
            </a:r>
            <a:endParaRPr lang="en-GB" sz="2000" b="1" dirty="0">
              <a:latin typeface="Calibri" pitchFamily="34" charset="0"/>
            </a:endParaRPr>
          </a:p>
          <a:p>
            <a:pPr marL="342900" indent="-342900">
              <a:spcBef>
                <a:spcPct val="20000"/>
              </a:spcBef>
              <a:buClr>
                <a:schemeClr val="accent2"/>
              </a:buClr>
              <a:buFont typeface="Wingdings" pitchFamily="2" charset="2"/>
              <a:buChar char="w"/>
            </a:pPr>
            <a:endParaRPr lang="en-GB" sz="2000" b="1" dirty="0">
              <a:latin typeface="Calibri" pitchFamily="34" charset="0"/>
            </a:endParaRPr>
          </a:p>
          <a:p>
            <a:pPr marL="342900" indent="-342900">
              <a:spcBef>
                <a:spcPct val="20000"/>
              </a:spcBef>
              <a:buClr>
                <a:schemeClr val="accent2"/>
              </a:buClr>
              <a:buFont typeface="Wingdings" pitchFamily="2" charset="2"/>
              <a:buChar char="w"/>
            </a:pPr>
            <a:r>
              <a:rPr lang="en-GB" sz="2000" b="1" dirty="0">
                <a:latin typeface="Calibri" pitchFamily="34" charset="0"/>
              </a:rPr>
              <a:t>Innovator, agent of change - Schumpeter </a:t>
            </a:r>
          </a:p>
          <a:p>
            <a:pPr marL="342900" indent="-342900">
              <a:spcBef>
                <a:spcPct val="20000"/>
              </a:spcBef>
              <a:buClr>
                <a:schemeClr val="accent2"/>
              </a:buClr>
              <a:buFont typeface="Wingdings" pitchFamily="2" charset="2"/>
              <a:buChar char="w"/>
            </a:pPr>
            <a:endParaRPr lang="en-GB" sz="2000" b="1" dirty="0">
              <a:latin typeface="Calibri" pitchFamily="34" charset="0"/>
            </a:endParaRPr>
          </a:p>
          <a:p>
            <a:pPr marL="342900" indent="-342900">
              <a:spcBef>
                <a:spcPct val="20000"/>
              </a:spcBef>
              <a:buClr>
                <a:schemeClr val="accent2"/>
              </a:buClr>
              <a:buFont typeface="Wingdings" pitchFamily="2" charset="2"/>
              <a:buChar char="w"/>
            </a:pPr>
            <a:r>
              <a:rPr lang="en-GB" sz="2000" b="1" dirty="0">
                <a:latin typeface="Calibri" pitchFamily="34" charset="0"/>
              </a:rPr>
              <a:t>Risk taker - Knight </a:t>
            </a:r>
          </a:p>
          <a:p>
            <a:pPr marL="342900" indent="-342900">
              <a:spcBef>
                <a:spcPct val="20000"/>
              </a:spcBef>
              <a:buClr>
                <a:schemeClr val="accent2"/>
              </a:buClr>
              <a:buFont typeface="Wingdings" pitchFamily="2" charset="2"/>
              <a:buChar char="w"/>
            </a:pPr>
            <a:endParaRPr lang="en-GB" sz="2000" b="1" dirty="0">
              <a:latin typeface="Calibri" pitchFamily="34" charset="0"/>
            </a:endParaRPr>
          </a:p>
          <a:p>
            <a:pPr marL="342900" indent="-342900">
              <a:spcBef>
                <a:spcPct val="20000"/>
              </a:spcBef>
              <a:buClr>
                <a:schemeClr val="accent2"/>
              </a:buClr>
              <a:buFont typeface="Wingdings" pitchFamily="2" charset="2"/>
              <a:buChar char="w"/>
            </a:pPr>
            <a:r>
              <a:rPr lang="en-GB" sz="2000" b="1" dirty="0">
                <a:latin typeface="Calibri" pitchFamily="34" charset="0"/>
              </a:rPr>
              <a:t>Organiser of resources - </a:t>
            </a:r>
            <a:r>
              <a:rPr lang="en-GB" sz="2000" b="1" dirty="0" err="1">
                <a:latin typeface="Calibri" pitchFamily="34" charset="0"/>
              </a:rPr>
              <a:t>Casson</a:t>
            </a:r>
            <a:r>
              <a:rPr lang="en-GB" sz="2000" b="1" dirty="0">
                <a:latin typeface="Calibri" pitchFamily="34" charset="0"/>
              </a:rPr>
              <a:t>  </a:t>
            </a:r>
          </a:p>
          <a:p>
            <a:pPr marL="342900" indent="-342900">
              <a:spcBef>
                <a:spcPct val="20000"/>
              </a:spcBef>
              <a:buClr>
                <a:schemeClr val="accent2"/>
              </a:buClr>
              <a:buFont typeface="Wingdings" pitchFamily="2" charset="2"/>
              <a:buChar char="w"/>
            </a:pPr>
            <a:endParaRPr lang="en-GB" sz="2000" b="1" dirty="0">
              <a:latin typeface="Calibri" pitchFamily="34" charset="0"/>
            </a:endParaRPr>
          </a:p>
          <a:p>
            <a:pPr marL="342900" indent="-342900">
              <a:spcBef>
                <a:spcPct val="20000"/>
              </a:spcBef>
              <a:buClr>
                <a:schemeClr val="accent2"/>
              </a:buClr>
              <a:buFont typeface="Wingdings" pitchFamily="2" charset="2"/>
              <a:buChar char="w"/>
            </a:pPr>
            <a:r>
              <a:rPr lang="en-GB" sz="2000" b="1" dirty="0">
                <a:latin typeface="Calibri" pitchFamily="34" charset="0"/>
              </a:rPr>
              <a:t>Creativity - Shackle</a:t>
            </a:r>
          </a:p>
          <a:p>
            <a:pPr marL="342900" indent="-342900">
              <a:spcBef>
                <a:spcPct val="20000"/>
              </a:spcBef>
              <a:buClr>
                <a:schemeClr val="accent2"/>
              </a:buClr>
              <a:buFont typeface="Wingdings" pitchFamily="2" charset="2"/>
              <a:buChar char="w"/>
            </a:pPr>
            <a:endParaRPr lang="en-GB" sz="2000" b="1" dirty="0">
              <a:latin typeface="Calibri"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p:spPr>
        <p:txBody>
          <a:bodyPr/>
          <a:lstStyle/>
          <a:p>
            <a:r>
              <a:rPr lang="en-GB" smtClean="0"/>
              <a:t>Entrepreneurship - lecture 3</a:t>
            </a:r>
          </a:p>
        </p:txBody>
      </p:sp>
      <p:sp>
        <p:nvSpPr>
          <p:cNvPr id="7171" name="Rectangle 2"/>
          <p:cNvSpPr>
            <a:spLocks noGrp="1" noChangeArrowheads="1"/>
          </p:cNvSpPr>
          <p:nvPr>
            <p:ph type="title"/>
          </p:nvPr>
        </p:nvSpPr>
        <p:spPr/>
        <p:txBody>
          <a:bodyPr/>
          <a:lstStyle/>
          <a:p>
            <a:pPr eaLnBrk="1" hangingPunct="1"/>
            <a:r>
              <a:rPr lang="en-GB" sz="3600" b="1" dirty="0" smtClean="0"/>
              <a:t>Economic theories</a:t>
            </a:r>
          </a:p>
        </p:txBody>
      </p:sp>
      <p:sp>
        <p:nvSpPr>
          <p:cNvPr id="7172" name="Rectangle 3"/>
          <p:cNvSpPr>
            <a:spLocks noGrp="1" noChangeArrowheads="1"/>
          </p:cNvSpPr>
          <p:nvPr>
            <p:ph type="body" idx="1"/>
          </p:nvPr>
        </p:nvSpPr>
        <p:spPr/>
        <p:txBody>
          <a:bodyPr/>
          <a:lstStyle/>
          <a:p>
            <a:pPr eaLnBrk="1" hangingPunct="1">
              <a:buClr>
                <a:schemeClr val="tx1"/>
              </a:buClr>
            </a:pPr>
            <a:r>
              <a:rPr lang="en-GB" sz="2400" smtClean="0"/>
              <a:t>‘Entrepreneur’ is conspicuous by its absence in economic theory.</a:t>
            </a:r>
          </a:p>
          <a:p>
            <a:pPr eaLnBrk="1" hangingPunct="1">
              <a:buClr>
                <a:schemeClr val="tx1"/>
              </a:buClr>
            </a:pPr>
            <a:endParaRPr lang="en-GB" sz="2400" smtClean="0"/>
          </a:p>
          <a:p>
            <a:pPr eaLnBrk="1" hangingPunct="1">
              <a:buClr>
                <a:schemeClr val="tx1"/>
              </a:buClr>
            </a:pPr>
            <a:r>
              <a:rPr lang="en-GB" sz="2400" smtClean="0"/>
              <a:t>Emphasis is on the capitalist employer who co-ordinates different factors of production: land, labour and capital.</a:t>
            </a:r>
          </a:p>
          <a:p>
            <a:pPr eaLnBrk="1" hangingPunct="1">
              <a:buClr>
                <a:schemeClr val="tx1"/>
              </a:buClr>
              <a:buFont typeface="Wingdings" pitchFamily="2" charset="2"/>
              <a:buNone/>
            </a:pPr>
            <a:endParaRPr lang="en-GB" sz="2400" smtClean="0"/>
          </a:p>
          <a:p>
            <a:pPr eaLnBrk="1" hangingPunct="1">
              <a:buClr>
                <a:schemeClr val="tx1"/>
              </a:buClr>
            </a:pPr>
            <a:r>
              <a:rPr lang="en-GB" sz="2400" smtClean="0"/>
              <a:t>Contributions of economic writers who see that the entrepreneur has a significant role in a growing economy have recently been recognised.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3</a:t>
            </a:r>
          </a:p>
        </p:txBody>
      </p:sp>
      <p:sp>
        <p:nvSpPr>
          <p:cNvPr id="8195" name="Rectangle 2"/>
          <p:cNvSpPr>
            <a:spLocks noGrp="1" noChangeArrowheads="1"/>
          </p:cNvSpPr>
          <p:nvPr>
            <p:ph type="title"/>
          </p:nvPr>
        </p:nvSpPr>
        <p:spPr/>
        <p:txBody>
          <a:bodyPr/>
          <a:lstStyle/>
          <a:p>
            <a:pPr eaLnBrk="1" hangingPunct="1"/>
            <a:r>
              <a:rPr lang="en-GB" sz="3600" b="1" smtClean="0"/>
              <a:t>Economic theories</a:t>
            </a:r>
          </a:p>
        </p:txBody>
      </p:sp>
      <p:sp>
        <p:nvSpPr>
          <p:cNvPr id="8196" name="Rectangle 3"/>
          <p:cNvSpPr>
            <a:spLocks noGrp="1" noChangeArrowheads="1"/>
          </p:cNvSpPr>
          <p:nvPr>
            <p:ph type="body" idx="1"/>
          </p:nvPr>
        </p:nvSpPr>
        <p:spPr/>
        <p:txBody>
          <a:bodyPr/>
          <a:lstStyle/>
          <a:p>
            <a:pPr eaLnBrk="1" hangingPunct="1"/>
            <a:r>
              <a:rPr lang="en-GB" sz="2800" smtClean="0"/>
              <a:t>Austrian School included different views but generally accepts that the entrepreneur is seen as crucial to economic development and a catalyst for dynamic change in an economy.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2"/>
          <p:cNvSpPr>
            <a:spLocks noGrp="1"/>
          </p:cNvSpPr>
          <p:nvPr>
            <p:ph type="ftr" sz="quarter" idx="11"/>
          </p:nvPr>
        </p:nvSpPr>
        <p:spPr>
          <a:noFill/>
        </p:spPr>
        <p:txBody>
          <a:bodyPr/>
          <a:lstStyle/>
          <a:p>
            <a:r>
              <a:rPr lang="en-GB" smtClean="0"/>
              <a:t>Entrepreneurship - lecture 3</a:t>
            </a:r>
          </a:p>
        </p:txBody>
      </p:sp>
      <p:sp>
        <p:nvSpPr>
          <p:cNvPr id="9219"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Economic theories</a:t>
            </a:r>
          </a:p>
        </p:txBody>
      </p:sp>
      <p:sp>
        <p:nvSpPr>
          <p:cNvPr id="9220" name="Rectangle 3"/>
          <p:cNvSpPr>
            <a:spLocks noChangeArrowheads="1"/>
          </p:cNvSpPr>
          <p:nvPr/>
        </p:nvSpPr>
        <p:spPr bwMode="auto">
          <a:xfrm>
            <a:off x="685800" y="1557338"/>
            <a:ext cx="7772400" cy="4538662"/>
          </a:xfrm>
          <a:prstGeom prst="rect">
            <a:avLst/>
          </a:prstGeom>
          <a:noFill/>
          <a:ln w="9525">
            <a:noFill/>
            <a:miter lim="800000"/>
            <a:headEnd/>
            <a:tailEnd/>
          </a:ln>
        </p:spPr>
        <p:txBody>
          <a:bodyPr/>
          <a:lstStyle/>
          <a:p>
            <a:pPr marL="342900" indent="-342900">
              <a:spcBef>
                <a:spcPct val="20000"/>
              </a:spcBef>
              <a:buClr>
                <a:schemeClr val="tx1"/>
              </a:buClr>
              <a:buFont typeface="Wingdings" pitchFamily="2" charset="2"/>
              <a:buNone/>
            </a:pPr>
            <a:r>
              <a:rPr lang="en-GB" sz="2400" b="1" i="1">
                <a:latin typeface="Calibri" pitchFamily="34" charset="0"/>
              </a:rPr>
              <a:t>Kirzner</a:t>
            </a:r>
          </a:p>
          <a:p>
            <a:pPr marL="342900" indent="-342900">
              <a:spcBef>
                <a:spcPct val="20000"/>
              </a:spcBef>
              <a:buClr>
                <a:schemeClr val="tx1"/>
              </a:buClr>
              <a:buFont typeface="Wingdings" pitchFamily="2" charset="2"/>
              <a:buChar char="w"/>
            </a:pPr>
            <a:endParaRPr lang="en-GB" sz="2400" b="1">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The Entrepreneur anyone who is alert to profitable opportunities for exchange.</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Acts as the middleman who facilitates exchange.</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Has additional knowledge which enables  the recognition and exploitation of an opportunity, which can be a creative discovery.</a:t>
            </a:r>
            <a:endParaRPr lang="en-GB" sz="2400" i="1">
              <a:latin typeface="Calibri" pitchFamily="34" charset="0"/>
            </a:endParaRPr>
          </a:p>
          <a:p>
            <a:pPr marL="342900" indent="-342900">
              <a:spcBef>
                <a:spcPct val="20000"/>
              </a:spcBef>
              <a:buClr>
                <a:schemeClr val="accent2"/>
              </a:buClr>
              <a:buFont typeface="Wingdings" pitchFamily="2" charset="2"/>
              <a:buChar char="w"/>
            </a:pPr>
            <a:endParaRPr lang="en-GB" sz="2400">
              <a:latin typeface="Calibri"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2"/>
          <p:cNvSpPr>
            <a:spLocks noGrp="1"/>
          </p:cNvSpPr>
          <p:nvPr>
            <p:ph type="ftr" sz="quarter" idx="11"/>
          </p:nvPr>
        </p:nvSpPr>
        <p:spPr>
          <a:noFill/>
        </p:spPr>
        <p:txBody>
          <a:bodyPr/>
          <a:lstStyle/>
          <a:p>
            <a:r>
              <a:rPr lang="en-GB" smtClean="0"/>
              <a:t>Entrepreneurship - lecture 3</a:t>
            </a:r>
          </a:p>
        </p:txBody>
      </p:sp>
      <p:sp>
        <p:nvSpPr>
          <p:cNvPr id="10243"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Implications of </a:t>
            </a:r>
            <a:r>
              <a:rPr lang="en-GB" sz="3600" b="1" dirty="0" err="1">
                <a:solidFill>
                  <a:schemeClr val="tx2"/>
                </a:solidFill>
                <a:latin typeface="Calibri" pitchFamily="34" charset="0"/>
              </a:rPr>
              <a:t>Kirzner</a:t>
            </a:r>
            <a:endParaRPr lang="en-GB" sz="3600" b="1" dirty="0">
              <a:solidFill>
                <a:schemeClr val="tx2"/>
              </a:solidFill>
              <a:latin typeface="Calibri" pitchFamily="34" charset="0"/>
            </a:endParaRPr>
          </a:p>
        </p:txBody>
      </p:sp>
      <p:sp>
        <p:nvSpPr>
          <p:cNvPr id="10244" name="Rectangle 3"/>
          <p:cNvSpPr>
            <a:spLocks noChangeArrowheads="1"/>
          </p:cNvSpPr>
          <p:nvPr/>
        </p:nvSpPr>
        <p:spPr bwMode="auto">
          <a:xfrm>
            <a:off x="685800" y="1557338"/>
            <a:ext cx="7772400" cy="4538662"/>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400">
                <a:latin typeface="Calibri" pitchFamily="34" charset="0"/>
              </a:rPr>
              <a:t>Anyone can be an entrepreneur.</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There are no barriers to perception, what matters is noticing an opportunity.</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A competitive threat can emerge from anywhere and outsiders may be quicker to recognise opportunities.</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Opportunities occur at every level, a successful economy will need a great many entrepreneurs.</a:t>
            </a:r>
            <a:endParaRPr lang="en-GB" sz="3200">
              <a:latin typeface="Calibri"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r>
              <a:rPr lang="en-GB" smtClean="0"/>
              <a:t>Entrepreneurship - lecture 3</a:t>
            </a:r>
          </a:p>
        </p:txBody>
      </p:sp>
      <p:sp>
        <p:nvSpPr>
          <p:cNvPr id="11267"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t>
            </a:r>
            <a:r>
              <a:rPr lang="en-GB" sz="3600" b="1" smtClean="0"/>
              <a:t>Economic theories</a:t>
            </a:r>
            <a:endParaRPr lang="en-GB" sz="3600" b="1" smtClean="0">
              <a:latin typeface="Comic Sans MS" pitchFamily="66" charset="0"/>
            </a:endParaRP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dirty="0" smtClean="0"/>
              <a:t>Schumpeter – </a:t>
            </a:r>
          </a:p>
          <a:p>
            <a:pPr eaLnBrk="1" hangingPunct="1">
              <a:buFont typeface="Wingdings" pitchFamily="2" charset="2"/>
              <a:buChar char="v"/>
            </a:pPr>
            <a:r>
              <a:rPr lang="en-GB" sz="2400" dirty="0" smtClean="0"/>
              <a:t>the entrepreneur is a 'special' person.  A person who brings about change, an innovator.  Entrepreneurs are extra-ordinary people bringing about extra-ordinary events.   A developer (in contrast the </a:t>
            </a:r>
            <a:r>
              <a:rPr lang="en-GB" sz="2400" dirty="0" err="1" smtClean="0"/>
              <a:t>Kirzner's</a:t>
            </a:r>
            <a:r>
              <a:rPr lang="en-GB" sz="2400" dirty="0" smtClean="0"/>
              <a:t> responder). </a:t>
            </a:r>
          </a:p>
          <a:p>
            <a:pPr eaLnBrk="1" hangingPunct="1">
              <a:buFont typeface="Wingdings" pitchFamily="2" charset="2"/>
              <a:buChar char="v"/>
            </a:pPr>
            <a:endParaRPr lang="en-GB" sz="2400" dirty="0" smtClean="0"/>
          </a:p>
          <a:p>
            <a:pPr eaLnBrk="1" hangingPunct="1">
              <a:buFont typeface="Wingdings" pitchFamily="2" charset="2"/>
              <a:buChar char="v"/>
            </a:pPr>
            <a:r>
              <a:rPr lang="en-GB" sz="2400" dirty="0" smtClean="0"/>
              <a:t>However Schumpeter actually envisaged that the function of the entrepreneur </a:t>
            </a:r>
            <a:r>
              <a:rPr lang="en-GB" sz="2400" i="1" dirty="0" smtClean="0"/>
              <a:t>per sae</a:t>
            </a:r>
            <a:r>
              <a:rPr lang="en-GB" sz="2400" dirty="0" smtClean="0"/>
              <a:t> would decrease as he imagined that large organisations would be most influential in technological development (for cost reasons).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smtClean="0"/>
              <a:t>Entrepreneurship - lecture 3</a:t>
            </a:r>
          </a:p>
        </p:txBody>
      </p:sp>
      <p:sp>
        <p:nvSpPr>
          <p:cNvPr id="12291" name="Rectangle 2"/>
          <p:cNvSpPr>
            <a:spLocks noGrp="1" noChangeArrowheads="1"/>
          </p:cNvSpPr>
          <p:nvPr>
            <p:ph type="title"/>
          </p:nvPr>
        </p:nvSpPr>
        <p:spPr/>
        <p:txBody>
          <a:bodyPr/>
          <a:lstStyle/>
          <a:p>
            <a:pPr eaLnBrk="1" hangingPunct="1"/>
            <a:r>
              <a:rPr lang="en-GB" sz="3600" b="1" smtClean="0"/>
              <a:t>Implications of Schumpeter</a:t>
            </a:r>
          </a:p>
        </p:txBody>
      </p:sp>
      <p:sp>
        <p:nvSpPr>
          <p:cNvPr id="12292" name="Rectangle 3"/>
          <p:cNvSpPr>
            <a:spLocks noGrp="1" noChangeArrowheads="1"/>
          </p:cNvSpPr>
          <p:nvPr>
            <p:ph type="body" idx="1"/>
          </p:nvPr>
        </p:nvSpPr>
        <p:spPr/>
        <p:txBody>
          <a:bodyPr/>
          <a:lstStyle/>
          <a:p>
            <a:pPr eaLnBrk="1" hangingPunct="1">
              <a:buClr>
                <a:schemeClr val="tx1"/>
              </a:buClr>
              <a:buFont typeface="Wingdings" pitchFamily="2" charset="2"/>
              <a:buNone/>
            </a:pPr>
            <a:r>
              <a:rPr lang="en-GB" sz="2800" i="1" smtClean="0"/>
              <a:t>The entrepreneur</a:t>
            </a:r>
          </a:p>
          <a:p>
            <a:pPr eaLnBrk="1" hangingPunct="1">
              <a:buClr>
                <a:schemeClr val="tx1"/>
              </a:buClr>
            </a:pPr>
            <a:r>
              <a:rPr lang="en-GB" sz="2800" smtClean="0"/>
              <a:t>Is an exceptional person, producing radical ways of thinking.</a:t>
            </a:r>
          </a:p>
          <a:p>
            <a:pPr eaLnBrk="1" hangingPunct="1">
              <a:buClr>
                <a:schemeClr val="tx1"/>
              </a:buClr>
            </a:pPr>
            <a:r>
              <a:rPr lang="en-GB" sz="2800" smtClean="0"/>
              <a:t>May have difficulty finding support and finance as other people don’t understand this new way thinking.</a:t>
            </a:r>
          </a:p>
          <a:p>
            <a:pPr eaLnBrk="1" hangingPunct="1">
              <a:buClr>
                <a:schemeClr val="tx1"/>
              </a:buClr>
            </a:pPr>
            <a:r>
              <a:rPr lang="en-GB" sz="2800" smtClean="0"/>
              <a:t>Produces creative destruction - the new framework makes the old inappropriate.</a:t>
            </a:r>
          </a:p>
          <a:p>
            <a:pPr eaLnBrk="1" hangingPunct="1">
              <a:buClr>
                <a:schemeClr val="tx1"/>
              </a:buClr>
            </a:pPr>
            <a:endParaRPr lang="en-GB" sz="2800" smtClean="0"/>
          </a:p>
          <a:p>
            <a:pPr eaLnBrk="1" hangingPunct="1">
              <a:buClr>
                <a:schemeClr val="tx1"/>
              </a:buClr>
            </a:pPr>
            <a:endParaRPr lang="en-GB" sz="280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r>
              <a:rPr lang="en-GB" smtClean="0"/>
              <a:t>Entrepreneurship - lecture 3</a:t>
            </a:r>
          </a:p>
        </p:txBody>
      </p:sp>
      <p:sp>
        <p:nvSpPr>
          <p:cNvPr id="13315" name="Rectangle 2"/>
          <p:cNvSpPr>
            <a:spLocks noGrp="1" noChangeArrowheads="1"/>
          </p:cNvSpPr>
          <p:nvPr>
            <p:ph type="title"/>
          </p:nvPr>
        </p:nvSpPr>
        <p:spPr>
          <a:noFill/>
        </p:spPr>
        <p:txBody>
          <a:bodyPr lIns="92075" tIns="46038" rIns="92075" bIns="46038"/>
          <a:lstStyle/>
          <a:p>
            <a:pPr eaLnBrk="1" hangingPunct="1"/>
            <a:r>
              <a:rPr lang="en-GB" sz="3600" b="1" smtClean="0"/>
              <a:t/>
            </a:r>
            <a:br>
              <a:rPr lang="en-GB" sz="3600" b="1" smtClean="0"/>
            </a:br>
            <a:r>
              <a:rPr lang="en-GB" sz="3600" b="1" smtClean="0"/>
              <a:t> Economic theories</a:t>
            </a:r>
            <a:r>
              <a:rPr lang="en-GB" smtClean="0"/>
              <a:t/>
            </a:r>
            <a:br>
              <a:rPr lang="en-GB" smtClean="0"/>
            </a:br>
            <a:endParaRPr lang="en-GB" b="1" smtClean="0">
              <a:latin typeface="Comic Sans MS" pitchFamily="66" charset="0"/>
            </a:endParaRPr>
          </a:p>
        </p:txBody>
      </p:sp>
      <p:sp>
        <p:nvSpPr>
          <p:cNvPr id="1331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800" b="1" smtClean="0"/>
              <a:t>Knight –</a:t>
            </a:r>
            <a:r>
              <a:rPr lang="en-GB" b="1" smtClean="0"/>
              <a:t> </a:t>
            </a:r>
          </a:p>
          <a:p>
            <a:pPr eaLnBrk="1" hangingPunct="1">
              <a:buFont typeface="Wingdings" pitchFamily="2" charset="2"/>
              <a:buNone/>
            </a:pPr>
            <a:endParaRPr lang="en-GB" sz="1400" b="1" smtClean="0"/>
          </a:p>
          <a:p>
            <a:pPr eaLnBrk="1" hangingPunct="1">
              <a:buFont typeface="Wingdings" pitchFamily="2" charset="2"/>
              <a:buChar char="v"/>
            </a:pPr>
            <a:r>
              <a:rPr lang="en-GB" sz="2400" smtClean="0"/>
              <a:t>entrepreneur as a calculated risk taker.  The opportunity for profit arising out of the uncertainty surrounding change.  Assuming responsibility for own actions - lack of insurance.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r>
              <a:rPr lang="en-GB" smtClean="0"/>
              <a:t>Entrepreneurship - lecture 3</a:t>
            </a:r>
          </a:p>
        </p:txBody>
      </p:sp>
      <p:sp>
        <p:nvSpPr>
          <p:cNvPr id="14339"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r>
            <a:br>
              <a:rPr lang="en-GB" sz="2500" b="1" smtClean="0">
                <a:latin typeface="Comic Sans MS" pitchFamily="66" charset="0"/>
              </a:rPr>
            </a:br>
            <a:r>
              <a:rPr lang="en-GB" sz="2500" b="1" smtClean="0">
                <a:latin typeface="Comic Sans MS" pitchFamily="66" charset="0"/>
              </a:rPr>
              <a:t> </a:t>
            </a:r>
            <a:r>
              <a:rPr lang="en-GB" sz="3600" b="1" smtClean="0"/>
              <a:t>Economic theories</a:t>
            </a:r>
            <a:br>
              <a:rPr lang="en-GB" sz="3600" b="1" smtClean="0"/>
            </a:br>
            <a:endParaRPr lang="en-GB" sz="3600" b="1" smtClean="0">
              <a:latin typeface="Comic Sans MS" pitchFamily="66" charset="0"/>
            </a:endParaRPr>
          </a:p>
        </p:txBody>
      </p:sp>
      <p:sp>
        <p:nvSpPr>
          <p:cNvPr id="14340" name="Rectangle 3"/>
          <p:cNvSpPr>
            <a:spLocks noGrp="1" noChangeArrowheads="1"/>
          </p:cNvSpPr>
          <p:nvPr>
            <p:ph type="body" idx="1"/>
          </p:nvPr>
        </p:nvSpPr>
        <p:spPr>
          <a:noFill/>
        </p:spPr>
        <p:txBody>
          <a:bodyPr lIns="92075" tIns="46038" rIns="92075" bIns="46038"/>
          <a:lstStyle/>
          <a:p>
            <a:pPr>
              <a:spcBef>
                <a:spcPct val="0"/>
              </a:spcBef>
              <a:buFont typeface="Wingdings" pitchFamily="2" charset="2"/>
              <a:buNone/>
            </a:pPr>
            <a:r>
              <a:rPr lang="en-GB" sz="2800" b="1" smtClean="0"/>
              <a:t>Shackle –</a:t>
            </a:r>
            <a:r>
              <a:rPr lang="en-GB" b="1" smtClean="0"/>
              <a:t> </a:t>
            </a:r>
          </a:p>
          <a:p>
            <a:pPr>
              <a:spcBef>
                <a:spcPct val="0"/>
              </a:spcBef>
              <a:buFont typeface="Wingdings" pitchFamily="2" charset="2"/>
              <a:buNone/>
            </a:pPr>
            <a:endParaRPr lang="en-GB" sz="1400" b="1" smtClean="0"/>
          </a:p>
          <a:p>
            <a:pPr>
              <a:spcBef>
                <a:spcPct val="0"/>
              </a:spcBef>
              <a:buFont typeface="Wingdings" pitchFamily="2" charset="2"/>
              <a:buChar char="v"/>
            </a:pPr>
            <a:r>
              <a:rPr lang="en-GB" sz="2400" smtClean="0"/>
              <a:t>entrepreneur is creative and imaginative.  Potentially everyone has this creative ability. Imagination operating in an uncertain environment, with imperfect knowledge.  The entrepreneur </a:t>
            </a:r>
            <a:r>
              <a:rPr lang="en-GB" sz="2400" u="sng" smtClean="0"/>
              <a:t>imagines</a:t>
            </a:r>
            <a:r>
              <a:rPr lang="en-GB" sz="2400" smtClean="0"/>
              <a:t> opportunities.</a:t>
            </a:r>
          </a:p>
          <a:p>
            <a:pPr eaLnBrk="1" hangingPunct="1">
              <a:buFont typeface="Wingdings" pitchFamily="2" charset="2"/>
              <a:buNone/>
            </a:pPr>
            <a:r>
              <a:rPr lang="en-GB" sz="2800" smtClean="0"/>
              <a:t>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2"/>
          <p:cNvSpPr>
            <a:spLocks noGrp="1"/>
          </p:cNvSpPr>
          <p:nvPr>
            <p:ph type="ftr" sz="quarter" idx="11"/>
          </p:nvPr>
        </p:nvSpPr>
        <p:spPr>
          <a:noFill/>
        </p:spPr>
        <p:txBody>
          <a:bodyPr/>
          <a:lstStyle/>
          <a:p>
            <a:r>
              <a:rPr lang="en-GB" smtClean="0"/>
              <a:t>Entrepreneurship - lecture 3</a:t>
            </a:r>
          </a:p>
        </p:txBody>
      </p:sp>
      <p:sp>
        <p:nvSpPr>
          <p:cNvPr id="15363"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Psychological trait approach</a:t>
            </a:r>
          </a:p>
        </p:txBody>
      </p:sp>
      <p:sp>
        <p:nvSpPr>
          <p:cNvPr id="15364" name="Rectangle 3"/>
          <p:cNvSpPr>
            <a:spLocks noChangeArrowheads="1"/>
          </p:cNvSpPr>
          <p:nvPr/>
        </p:nvSpPr>
        <p:spPr bwMode="auto">
          <a:xfrm>
            <a:off x="685800" y="1628775"/>
            <a:ext cx="7772400" cy="4467225"/>
          </a:xfrm>
          <a:prstGeom prst="rect">
            <a:avLst/>
          </a:prstGeom>
          <a:noFill/>
          <a:ln w="9525">
            <a:noFill/>
            <a:miter lim="800000"/>
            <a:headEnd/>
            <a:tailEnd/>
          </a:ln>
        </p:spPr>
        <p:txBody>
          <a:bodyPr/>
          <a:lstStyle/>
          <a:p>
            <a:pPr marL="342900" indent="-342900">
              <a:spcBef>
                <a:spcPct val="20000"/>
              </a:spcBef>
              <a:buClr>
                <a:schemeClr val="tx1"/>
              </a:buClr>
              <a:buFont typeface="Wingdings" pitchFamily="2" charset="2"/>
              <a:buNone/>
            </a:pPr>
            <a:r>
              <a:rPr lang="en-GB" sz="2000" b="1" i="1">
                <a:latin typeface="Calibri" pitchFamily="34" charset="0"/>
              </a:rPr>
              <a:t>Ideal type</a:t>
            </a:r>
            <a:endParaRPr lang="en-GB" sz="2000" b="1">
              <a:latin typeface="Calibri" pitchFamily="34" charset="0"/>
            </a:endParaRPr>
          </a:p>
          <a:p>
            <a:pPr marL="342900" indent="-342900">
              <a:spcBef>
                <a:spcPct val="20000"/>
              </a:spcBef>
              <a:buClr>
                <a:schemeClr val="accent2"/>
              </a:buClr>
              <a:buFont typeface="Wingdings" pitchFamily="2" charset="2"/>
              <a:buChar char="w"/>
            </a:pPr>
            <a:r>
              <a:rPr lang="en-GB" sz="2000" b="1">
                <a:latin typeface="Calibri" pitchFamily="34" charset="0"/>
              </a:rPr>
              <a:t>High need for achievement - McClelland</a:t>
            </a:r>
          </a:p>
          <a:p>
            <a:pPr marL="342900" indent="-342900">
              <a:spcBef>
                <a:spcPct val="20000"/>
              </a:spcBef>
              <a:buClr>
                <a:schemeClr val="accent2"/>
              </a:buClr>
              <a:buFont typeface="Wingdings" pitchFamily="2" charset="2"/>
              <a:buChar char="w"/>
            </a:pPr>
            <a:endParaRPr lang="en-GB" sz="2000" b="1">
              <a:latin typeface="Calibri" pitchFamily="34" charset="0"/>
            </a:endParaRPr>
          </a:p>
          <a:p>
            <a:pPr marL="342900" indent="-342900">
              <a:spcBef>
                <a:spcPct val="20000"/>
              </a:spcBef>
              <a:buClr>
                <a:schemeClr val="accent2"/>
              </a:buClr>
              <a:buFont typeface="Wingdings" pitchFamily="2" charset="2"/>
              <a:buChar char="w"/>
            </a:pPr>
            <a:r>
              <a:rPr lang="en-GB" sz="2000" b="1">
                <a:latin typeface="Calibri" pitchFamily="34" charset="0"/>
              </a:rPr>
              <a:t>Self confidence and high internal locus of control - Brockhaus</a:t>
            </a:r>
          </a:p>
          <a:p>
            <a:pPr marL="342900" indent="-342900">
              <a:spcBef>
                <a:spcPct val="20000"/>
              </a:spcBef>
              <a:buClr>
                <a:schemeClr val="accent2"/>
              </a:buClr>
              <a:buFont typeface="Wingdings" pitchFamily="2" charset="2"/>
              <a:buChar char="w"/>
            </a:pPr>
            <a:endParaRPr lang="en-GB" sz="2000" b="1">
              <a:latin typeface="Calibri" pitchFamily="34" charset="0"/>
            </a:endParaRPr>
          </a:p>
          <a:p>
            <a:pPr marL="342900" indent="-342900">
              <a:spcBef>
                <a:spcPct val="20000"/>
              </a:spcBef>
              <a:buClr>
                <a:schemeClr val="accent2"/>
              </a:buClr>
              <a:buFont typeface="Wingdings" pitchFamily="2" charset="2"/>
              <a:buChar char="w"/>
            </a:pPr>
            <a:r>
              <a:rPr lang="en-GB" sz="2000" b="1">
                <a:latin typeface="Calibri" pitchFamily="34" charset="0"/>
              </a:rPr>
              <a:t>Need for independence - Walker</a:t>
            </a:r>
          </a:p>
          <a:p>
            <a:pPr marL="342900" indent="-342900">
              <a:spcBef>
                <a:spcPct val="20000"/>
              </a:spcBef>
              <a:buClr>
                <a:schemeClr val="accent2"/>
              </a:buClr>
              <a:buFont typeface="Wingdings" pitchFamily="2" charset="2"/>
              <a:buChar char="w"/>
            </a:pPr>
            <a:endParaRPr lang="en-GB" sz="2000" b="1">
              <a:latin typeface="Calibri" pitchFamily="34" charset="0"/>
            </a:endParaRPr>
          </a:p>
          <a:p>
            <a:pPr marL="342900" indent="-342900">
              <a:spcBef>
                <a:spcPct val="20000"/>
              </a:spcBef>
              <a:buClr>
                <a:schemeClr val="accent2"/>
              </a:buClr>
              <a:buFont typeface="Wingdings" pitchFamily="2" charset="2"/>
              <a:buChar char="w"/>
            </a:pPr>
            <a:r>
              <a:rPr lang="en-GB" sz="2000" b="1">
                <a:latin typeface="Calibri" pitchFamily="34" charset="0"/>
              </a:rPr>
              <a:t>Ambiguity tolerance - Schere  </a:t>
            </a:r>
          </a:p>
          <a:p>
            <a:pPr marL="342900" indent="-342900" eaLnBrk="0" hangingPunct="0">
              <a:spcBef>
                <a:spcPct val="20000"/>
              </a:spcBef>
              <a:buFontTx/>
              <a:buChar char="•"/>
            </a:pPr>
            <a:endParaRPr lang="en-GB" sz="2000" b="1">
              <a:latin typeface="Calibri" pitchFamily="34" charset="0"/>
            </a:endParaRPr>
          </a:p>
          <a:p>
            <a:pPr marL="342900" indent="-342900" eaLnBrk="0" hangingPunct="0">
              <a:spcBef>
                <a:spcPct val="20000"/>
              </a:spcBef>
              <a:buFontTx/>
              <a:buChar char="•"/>
            </a:pPr>
            <a:r>
              <a:rPr lang="en-GB" sz="2000" b="1">
                <a:latin typeface="Calibri" pitchFamily="34" charset="0"/>
              </a:rPr>
              <a:t>Entrepreneurs as deviants - Kets de Vries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2"/>
          <p:cNvSpPr>
            <a:spLocks noGrp="1"/>
          </p:cNvSpPr>
          <p:nvPr>
            <p:ph type="ftr" sz="quarter" idx="11"/>
          </p:nvPr>
        </p:nvSpPr>
        <p:spPr>
          <a:noFill/>
        </p:spPr>
        <p:txBody>
          <a:bodyPr/>
          <a:lstStyle/>
          <a:p>
            <a:r>
              <a:rPr lang="en-GB" smtClean="0"/>
              <a:t>Entrepreneurship - lecture 3</a:t>
            </a:r>
          </a:p>
        </p:txBody>
      </p:sp>
      <p:sp>
        <p:nvSpPr>
          <p:cNvPr id="16387"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Psychological trait approach</a:t>
            </a:r>
          </a:p>
        </p:txBody>
      </p:sp>
      <p:sp>
        <p:nvSpPr>
          <p:cNvPr id="16388" name="Rectangle 3"/>
          <p:cNvSpPr>
            <a:spLocks noChangeArrowheads="1"/>
          </p:cNvSpPr>
          <p:nvPr/>
        </p:nvSpPr>
        <p:spPr bwMode="auto">
          <a:xfrm>
            <a:off x="685800" y="1981200"/>
            <a:ext cx="7772400" cy="4114800"/>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400">
                <a:latin typeface="Calibri" pitchFamily="34" charset="0"/>
              </a:rPr>
              <a:t>Identifies personality characteristics or traits.</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Entrepreneurs have innate abilities not possessed by others. </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Suggests that the supply of potential entrepreneurs is limited, thus there is little to be gained from direct intervention to encourage entrepreneurship.</a:t>
            </a:r>
          </a:p>
          <a:p>
            <a:pPr marL="342900" indent="-342900">
              <a:spcBef>
                <a:spcPct val="20000"/>
              </a:spcBef>
              <a:buClr>
                <a:schemeClr val="accent2"/>
              </a:buClr>
              <a:buFont typeface="Wingdings" pitchFamily="2" charset="2"/>
              <a:buChar char="w"/>
            </a:pPr>
            <a:endParaRPr lang="en-GB" sz="3200">
              <a:latin typeface="Calibri"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p:spPr>
        <p:txBody>
          <a:bodyPr/>
          <a:lstStyle/>
          <a:p>
            <a:r>
              <a:rPr lang="en-GB" smtClean="0"/>
              <a:t>Entrepreneurship - lecture 3</a:t>
            </a:r>
          </a:p>
        </p:txBody>
      </p:sp>
      <p:sp>
        <p:nvSpPr>
          <p:cNvPr id="17411" name="Rectangle 2"/>
          <p:cNvSpPr>
            <a:spLocks noGrp="1" noChangeArrowheads="1"/>
          </p:cNvSpPr>
          <p:nvPr>
            <p:ph type="title"/>
          </p:nvPr>
        </p:nvSpPr>
        <p:spPr>
          <a:noFill/>
        </p:spPr>
        <p:txBody>
          <a:bodyPr lIns="92075" tIns="46038" rIns="92075" bIns="46038"/>
          <a:lstStyle/>
          <a:p>
            <a:pPr eaLnBrk="1" hangingPunct="1"/>
            <a:r>
              <a:rPr lang="en-GB" sz="3600" b="1" smtClean="0"/>
              <a:t>Entrepreneurial personality   (traits)</a:t>
            </a:r>
          </a:p>
        </p:txBody>
      </p:sp>
      <p:sp>
        <p:nvSpPr>
          <p:cNvPr id="17412" name="Rectangle 3"/>
          <p:cNvSpPr>
            <a:spLocks noGrp="1" noChangeArrowheads="1"/>
          </p:cNvSpPr>
          <p:nvPr>
            <p:ph type="body" idx="1"/>
          </p:nvPr>
        </p:nvSpPr>
        <p:spPr>
          <a:xfrm>
            <a:off x="611188" y="1628775"/>
            <a:ext cx="8185150" cy="4462463"/>
          </a:xfrm>
          <a:noFill/>
        </p:spPr>
        <p:txBody>
          <a:bodyPr lIns="92075" tIns="46038" rIns="92075" bIns="46038"/>
          <a:lstStyle/>
          <a:p>
            <a:pPr eaLnBrk="1" hangingPunct="1">
              <a:buFont typeface="Wingdings" pitchFamily="2" charset="2"/>
              <a:buNone/>
            </a:pPr>
            <a:r>
              <a:rPr lang="en-GB" sz="2800" b="1" smtClean="0"/>
              <a:t>McClelland (1961) - key competencies</a:t>
            </a:r>
          </a:p>
          <a:p>
            <a:pPr eaLnBrk="1" hangingPunct="1">
              <a:buFont typeface="Wingdings" pitchFamily="2" charset="2"/>
              <a:buNone/>
            </a:pPr>
            <a:endParaRPr lang="en-GB" sz="1400" b="1" smtClean="0"/>
          </a:p>
          <a:p>
            <a:pPr eaLnBrk="1" hangingPunct="1">
              <a:buFont typeface="Wingdings" pitchFamily="2" charset="2"/>
              <a:buChar char="v"/>
            </a:pPr>
            <a:r>
              <a:rPr lang="en-GB" sz="2400" smtClean="0"/>
              <a:t>Proactivity:  initiative and assertiveness</a:t>
            </a:r>
          </a:p>
          <a:p>
            <a:pPr eaLnBrk="1" hangingPunct="1">
              <a:buFont typeface="Wingdings" pitchFamily="2" charset="2"/>
              <a:buChar char="v"/>
            </a:pPr>
            <a:endParaRPr lang="en-GB" sz="1400" smtClean="0"/>
          </a:p>
          <a:p>
            <a:pPr eaLnBrk="1" hangingPunct="1">
              <a:buFont typeface="Wingdings" pitchFamily="2" charset="2"/>
              <a:buChar char="v"/>
            </a:pPr>
            <a:r>
              <a:rPr lang="en-GB" sz="2400" smtClean="0"/>
              <a:t>Achievement orientation: ability to see and act on opportunities</a:t>
            </a:r>
          </a:p>
          <a:p>
            <a:pPr eaLnBrk="1" hangingPunct="1">
              <a:buFont typeface="Wingdings" pitchFamily="2" charset="2"/>
              <a:buChar char="v"/>
            </a:pPr>
            <a:endParaRPr lang="en-GB" sz="1400" smtClean="0"/>
          </a:p>
          <a:p>
            <a:pPr eaLnBrk="1" hangingPunct="1">
              <a:buFont typeface="Wingdings" pitchFamily="2" charset="2"/>
              <a:buChar char="v"/>
            </a:pPr>
            <a:r>
              <a:rPr lang="en-GB" sz="2400" smtClean="0"/>
              <a:t>Commitment to others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p:spPr>
        <p:txBody>
          <a:bodyPr/>
          <a:lstStyle/>
          <a:p>
            <a:r>
              <a:rPr lang="en-GB" smtClean="0"/>
              <a:t>Entrepreneurship - lecture 3</a:t>
            </a:r>
          </a:p>
        </p:txBody>
      </p:sp>
      <p:sp>
        <p:nvSpPr>
          <p:cNvPr id="18435" name="Rectangle 2"/>
          <p:cNvSpPr>
            <a:spLocks noGrp="1" noChangeArrowheads="1"/>
          </p:cNvSpPr>
          <p:nvPr>
            <p:ph type="title"/>
          </p:nvPr>
        </p:nvSpPr>
        <p:spPr>
          <a:noFill/>
        </p:spPr>
        <p:txBody>
          <a:bodyPr lIns="92075" tIns="46038" rIns="92075" bIns="46038"/>
          <a:lstStyle/>
          <a:p>
            <a:pPr eaLnBrk="1" hangingPunct="1"/>
            <a:r>
              <a:rPr lang="en-GB" sz="2500" b="1" smtClean="0"/>
              <a:t/>
            </a:r>
            <a:br>
              <a:rPr lang="en-GB" sz="2500" b="1" smtClean="0"/>
            </a:br>
            <a:r>
              <a:rPr lang="en-GB" sz="2500" b="1" smtClean="0"/>
              <a:t> </a:t>
            </a:r>
            <a:r>
              <a:rPr lang="en-GB" sz="3600" b="1" smtClean="0"/>
              <a:t>Entrepreneurial personality   (traits)</a:t>
            </a:r>
            <a:r>
              <a:rPr lang="en-GB" b="1" u="sng" smtClean="0">
                <a:latin typeface="Comic Sans MS" pitchFamily="66" charset="0"/>
              </a:rPr>
              <a:t> </a:t>
            </a:r>
            <a:r>
              <a:rPr lang="en-GB" b="1" smtClean="0">
                <a:latin typeface="Comic Sans MS" pitchFamily="66" charset="0"/>
              </a:rPr>
              <a:t/>
            </a:r>
            <a:br>
              <a:rPr lang="en-GB" b="1" smtClean="0">
                <a:latin typeface="Comic Sans MS" pitchFamily="66" charset="0"/>
              </a:rPr>
            </a:br>
            <a:endParaRPr lang="en-GB" b="1" smtClean="0">
              <a:latin typeface="Comic Sans MS" pitchFamily="66" charset="0"/>
            </a:endParaRPr>
          </a:p>
        </p:txBody>
      </p:sp>
      <p:sp>
        <p:nvSpPr>
          <p:cNvPr id="1843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800" b="1" smtClean="0"/>
              <a:t>+ others  -  key characteristics</a:t>
            </a:r>
          </a:p>
          <a:p>
            <a:pPr eaLnBrk="1" hangingPunct="1">
              <a:buFont typeface="Wingdings" pitchFamily="2" charset="2"/>
              <a:buNone/>
            </a:pPr>
            <a:endParaRPr lang="en-GB" sz="1400" b="1" smtClean="0"/>
          </a:p>
          <a:p>
            <a:pPr eaLnBrk="1" hangingPunct="1">
              <a:buFont typeface="Wingdings" pitchFamily="2" charset="2"/>
              <a:buChar char="v"/>
            </a:pPr>
            <a:r>
              <a:rPr lang="en-GB" sz="2400" smtClean="0"/>
              <a:t>Need for achievement</a:t>
            </a:r>
          </a:p>
          <a:p>
            <a:pPr eaLnBrk="1" hangingPunct="1">
              <a:buFont typeface="Wingdings" pitchFamily="2" charset="2"/>
              <a:buChar char="v"/>
            </a:pPr>
            <a:r>
              <a:rPr lang="en-GB" sz="2400" smtClean="0"/>
              <a:t>Calculated risk taker</a:t>
            </a:r>
          </a:p>
          <a:p>
            <a:pPr eaLnBrk="1" hangingPunct="1">
              <a:buFont typeface="Wingdings" pitchFamily="2" charset="2"/>
              <a:buChar char="v"/>
            </a:pPr>
            <a:r>
              <a:rPr lang="en-GB" sz="2400" smtClean="0"/>
              <a:t>High internal locus of control</a:t>
            </a:r>
          </a:p>
          <a:p>
            <a:pPr eaLnBrk="1" hangingPunct="1">
              <a:buFont typeface="Wingdings" pitchFamily="2" charset="2"/>
              <a:buChar char="v"/>
            </a:pPr>
            <a:r>
              <a:rPr lang="en-GB" sz="2400" smtClean="0"/>
              <a:t>Innovative</a:t>
            </a:r>
          </a:p>
          <a:p>
            <a:pPr eaLnBrk="1" hangingPunct="1">
              <a:buFont typeface="Wingdings" pitchFamily="2" charset="2"/>
              <a:buChar char="v"/>
            </a:pPr>
            <a:r>
              <a:rPr lang="en-GB" sz="2400" smtClean="0"/>
              <a:t>Ambiguity tolerance</a:t>
            </a:r>
          </a:p>
          <a:p>
            <a:pPr eaLnBrk="1" hangingPunct="1">
              <a:buFont typeface="Wingdings" pitchFamily="2" charset="2"/>
              <a:buChar char="v"/>
            </a:pPr>
            <a:r>
              <a:rPr lang="en-GB" sz="2400" smtClean="0"/>
              <a:t>Vision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p:spPr>
        <p:txBody>
          <a:bodyPr/>
          <a:lstStyle/>
          <a:p>
            <a:r>
              <a:rPr lang="en-GB" smtClean="0"/>
              <a:t>Entrepreneurship - lecture 3</a:t>
            </a:r>
          </a:p>
        </p:txBody>
      </p:sp>
      <p:sp>
        <p:nvSpPr>
          <p:cNvPr id="19459"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r>
            <a:br>
              <a:rPr lang="en-GB" sz="2500" b="1" smtClean="0">
                <a:latin typeface="Comic Sans MS" pitchFamily="66" charset="0"/>
              </a:rPr>
            </a:br>
            <a:r>
              <a:rPr lang="en-GB" sz="2500" b="1" smtClean="0">
                <a:latin typeface="Comic Sans MS" pitchFamily="66" charset="0"/>
              </a:rPr>
              <a:t> </a:t>
            </a:r>
            <a:r>
              <a:rPr lang="en-GB" sz="3600" b="1" smtClean="0"/>
              <a:t>Entrepreneurial personality   (traits)</a:t>
            </a:r>
            <a:r>
              <a:rPr lang="en-GB" sz="3600" b="1" u="sng" smtClean="0"/>
              <a:t> </a:t>
            </a:r>
            <a:r>
              <a:rPr lang="en-GB" sz="3600" b="1" smtClean="0"/>
              <a:t/>
            </a:r>
            <a:br>
              <a:rPr lang="en-GB" sz="3600" b="1" smtClean="0"/>
            </a:br>
            <a:endParaRPr lang="en-GB" sz="3600" b="1" smtClean="0"/>
          </a:p>
        </p:txBody>
      </p:sp>
      <p:sp>
        <p:nvSpPr>
          <p:cNvPr id="1946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800" b="1" smtClean="0"/>
              <a:t>Meredith et al (1982) -</a:t>
            </a:r>
          </a:p>
          <a:p>
            <a:pPr eaLnBrk="1" hangingPunct="1">
              <a:buFont typeface="Wingdings" pitchFamily="2" charset="2"/>
              <a:buNone/>
            </a:pPr>
            <a:endParaRPr lang="en-GB" sz="1400" b="1" smtClean="0"/>
          </a:p>
          <a:p>
            <a:pPr eaLnBrk="1" hangingPunct="1">
              <a:buFont typeface="Wingdings" pitchFamily="2" charset="2"/>
              <a:buChar char="v"/>
            </a:pPr>
            <a:r>
              <a:rPr lang="en-GB" sz="2400" smtClean="0"/>
              <a:t>Self confidence</a:t>
            </a:r>
          </a:p>
          <a:p>
            <a:pPr eaLnBrk="1" hangingPunct="1">
              <a:buFont typeface="Wingdings" pitchFamily="2" charset="2"/>
              <a:buChar char="v"/>
            </a:pPr>
            <a:r>
              <a:rPr lang="en-GB" sz="2400" smtClean="0"/>
              <a:t>Risk-taking activity</a:t>
            </a:r>
          </a:p>
          <a:p>
            <a:pPr eaLnBrk="1" hangingPunct="1">
              <a:buFont typeface="Wingdings" pitchFamily="2" charset="2"/>
              <a:buChar char="v"/>
            </a:pPr>
            <a:r>
              <a:rPr lang="en-GB" sz="2400" smtClean="0"/>
              <a:t>Flexibility</a:t>
            </a:r>
          </a:p>
          <a:p>
            <a:pPr eaLnBrk="1" hangingPunct="1">
              <a:buFont typeface="Wingdings" pitchFamily="2" charset="2"/>
              <a:buChar char="v"/>
            </a:pPr>
            <a:r>
              <a:rPr lang="en-GB" sz="2400" smtClean="0"/>
              <a:t>Need for achievement</a:t>
            </a:r>
          </a:p>
          <a:p>
            <a:pPr eaLnBrk="1" hangingPunct="1">
              <a:buFont typeface="Wingdings" pitchFamily="2" charset="2"/>
              <a:buChar char="v"/>
            </a:pPr>
            <a:r>
              <a:rPr lang="en-GB" sz="2400" smtClean="0"/>
              <a:t>Strong desire to be independent</a:t>
            </a:r>
          </a:p>
          <a:p>
            <a:pPr eaLnBrk="1" hangingPunct="1">
              <a:buFont typeface="Wingdings" pitchFamily="2" charset="2"/>
              <a:buChar char="v"/>
            </a:pPr>
            <a:endParaRPr lang="en-GB" sz="24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p:cNvSpPr>
            <a:spLocks noGrp="1"/>
          </p:cNvSpPr>
          <p:nvPr>
            <p:ph type="ftr" sz="quarter" idx="11"/>
          </p:nvPr>
        </p:nvSpPr>
        <p:spPr>
          <a:noFill/>
        </p:spPr>
        <p:txBody>
          <a:bodyPr/>
          <a:lstStyle/>
          <a:p>
            <a:r>
              <a:rPr lang="en-GB" smtClean="0"/>
              <a:t>Entrepreneurship - lecture 3</a:t>
            </a:r>
          </a:p>
        </p:txBody>
      </p:sp>
      <p:sp>
        <p:nvSpPr>
          <p:cNvPr id="20483"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r>
            <a:br>
              <a:rPr lang="en-GB" sz="2500" b="1" smtClean="0">
                <a:latin typeface="Comic Sans MS" pitchFamily="66" charset="0"/>
              </a:rPr>
            </a:br>
            <a:r>
              <a:rPr lang="en-GB" sz="2500" b="1" smtClean="0">
                <a:latin typeface="Comic Sans MS" pitchFamily="66" charset="0"/>
              </a:rPr>
              <a:t> </a:t>
            </a:r>
            <a:r>
              <a:rPr lang="en-GB" sz="3600" b="1" smtClean="0"/>
              <a:t>Entrepreneurial personality   (traits)</a:t>
            </a:r>
            <a:r>
              <a:rPr lang="en-GB" b="1" u="sng" smtClean="0">
                <a:latin typeface="Comic Sans MS" pitchFamily="66" charset="0"/>
              </a:rPr>
              <a:t> </a:t>
            </a:r>
            <a:r>
              <a:rPr lang="en-GB" b="1" smtClean="0">
                <a:latin typeface="Comic Sans MS" pitchFamily="66" charset="0"/>
              </a:rPr>
              <a:t/>
            </a:r>
            <a:br>
              <a:rPr lang="en-GB" b="1" smtClean="0">
                <a:latin typeface="Comic Sans MS" pitchFamily="66" charset="0"/>
              </a:rPr>
            </a:br>
            <a:endParaRPr lang="en-GB" b="1" smtClean="0">
              <a:latin typeface="Comic Sans MS" pitchFamily="66" charset="0"/>
            </a:endParaRPr>
          </a:p>
        </p:txBody>
      </p:sp>
      <p:sp>
        <p:nvSpPr>
          <p:cNvPr id="2048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800" b="1" smtClean="0"/>
              <a:t>Deakins (1996) – </a:t>
            </a:r>
          </a:p>
          <a:p>
            <a:pPr eaLnBrk="1" hangingPunct="1">
              <a:buFont typeface="Wingdings" pitchFamily="2" charset="2"/>
              <a:buNone/>
            </a:pPr>
            <a:r>
              <a:rPr lang="en-GB" sz="2400" b="1" smtClean="0"/>
              <a:t>summarises the following traits as important -</a:t>
            </a:r>
          </a:p>
          <a:p>
            <a:pPr eaLnBrk="1" hangingPunct="1">
              <a:buFont typeface="Wingdings" pitchFamily="2" charset="2"/>
              <a:buNone/>
            </a:pPr>
            <a:endParaRPr lang="en-GB" sz="1400" smtClean="0"/>
          </a:p>
          <a:p>
            <a:pPr eaLnBrk="1" hangingPunct="1">
              <a:buFont typeface="Wingdings" pitchFamily="2" charset="2"/>
              <a:buChar char="v"/>
            </a:pPr>
            <a:r>
              <a:rPr lang="en-GB" sz="2400" smtClean="0"/>
              <a:t>Need for achievement </a:t>
            </a:r>
          </a:p>
          <a:p>
            <a:pPr eaLnBrk="1" hangingPunct="1">
              <a:buFont typeface="Wingdings" pitchFamily="2" charset="2"/>
              <a:buChar char="v"/>
            </a:pPr>
            <a:r>
              <a:rPr lang="en-GB" sz="2400" smtClean="0"/>
              <a:t>Internal locus of control</a:t>
            </a:r>
          </a:p>
          <a:p>
            <a:pPr eaLnBrk="1" hangingPunct="1">
              <a:buFont typeface="Wingdings" pitchFamily="2" charset="2"/>
              <a:buChar char="v"/>
            </a:pPr>
            <a:r>
              <a:rPr lang="en-GB" sz="2400" smtClean="0"/>
              <a:t>High propensity for risk taking</a:t>
            </a:r>
          </a:p>
          <a:p>
            <a:pPr eaLnBrk="1" hangingPunct="1">
              <a:buFont typeface="Wingdings" pitchFamily="2" charset="2"/>
              <a:buChar char="v"/>
            </a:pPr>
            <a:r>
              <a:rPr lang="en-GB" sz="2400" smtClean="0"/>
              <a:t>Need for independence</a:t>
            </a:r>
          </a:p>
          <a:p>
            <a:pPr eaLnBrk="1" hangingPunct="1">
              <a:buFont typeface="Wingdings" pitchFamily="2" charset="2"/>
              <a:buChar char="v"/>
            </a:pPr>
            <a:r>
              <a:rPr lang="en-GB" sz="2400" smtClean="0"/>
              <a:t>Deviants</a:t>
            </a:r>
          </a:p>
          <a:p>
            <a:pPr eaLnBrk="1" hangingPunct="1">
              <a:buFont typeface="Wingdings" pitchFamily="2" charset="2"/>
              <a:buChar char="v"/>
            </a:pPr>
            <a:r>
              <a:rPr lang="en-GB" sz="2400" smtClean="0"/>
              <a:t>Innovative behaviour</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a:spLocks noGrp="1"/>
          </p:cNvSpPr>
          <p:nvPr>
            <p:ph type="ftr" sz="quarter" idx="11"/>
          </p:nvPr>
        </p:nvSpPr>
        <p:spPr>
          <a:noFill/>
        </p:spPr>
        <p:txBody>
          <a:bodyPr/>
          <a:lstStyle/>
          <a:p>
            <a:r>
              <a:rPr lang="en-GB" smtClean="0"/>
              <a:t>Entrepreneurship - lecture 3</a:t>
            </a:r>
          </a:p>
        </p:txBody>
      </p:sp>
      <p:sp>
        <p:nvSpPr>
          <p:cNvPr id="21507" name="Rectangle 2"/>
          <p:cNvSpPr>
            <a:spLocks noGrp="1" noChangeArrowheads="1"/>
          </p:cNvSpPr>
          <p:nvPr>
            <p:ph type="title"/>
          </p:nvPr>
        </p:nvSpPr>
        <p:spPr>
          <a:noFill/>
        </p:spPr>
        <p:txBody>
          <a:bodyPr lIns="92075" tIns="46038" rIns="92075" bIns="46038"/>
          <a:lstStyle/>
          <a:p>
            <a:pPr eaLnBrk="1" hangingPunct="1"/>
            <a:r>
              <a:rPr lang="en-GB" sz="2500" b="1" smtClean="0">
                <a:latin typeface="Comic Sans MS" pitchFamily="66" charset="0"/>
              </a:rPr>
              <a:t/>
            </a:r>
            <a:br>
              <a:rPr lang="en-GB" sz="2500" b="1" smtClean="0">
                <a:latin typeface="Comic Sans MS" pitchFamily="66" charset="0"/>
              </a:rPr>
            </a:br>
            <a:r>
              <a:rPr lang="en-GB" sz="2500" b="1" smtClean="0">
                <a:latin typeface="Comic Sans MS" pitchFamily="66" charset="0"/>
              </a:rPr>
              <a:t> </a:t>
            </a:r>
            <a:r>
              <a:rPr lang="en-GB" sz="3600" b="1" smtClean="0"/>
              <a:t>Entrepreneurial personality   (traits)</a:t>
            </a:r>
            <a:r>
              <a:rPr lang="en-GB" b="1" u="sng" smtClean="0">
                <a:latin typeface="Comic Sans MS" pitchFamily="66" charset="0"/>
              </a:rPr>
              <a:t> </a:t>
            </a:r>
            <a:r>
              <a:rPr lang="en-GB" b="1" smtClean="0">
                <a:latin typeface="Comic Sans MS" pitchFamily="66" charset="0"/>
              </a:rPr>
              <a:t/>
            </a:r>
            <a:br>
              <a:rPr lang="en-GB" b="1" smtClean="0">
                <a:latin typeface="Comic Sans MS" pitchFamily="66" charset="0"/>
              </a:rPr>
            </a:br>
            <a:endParaRPr lang="en-GB" b="1" smtClean="0">
              <a:latin typeface="Comic Sans MS" pitchFamily="66" charset="0"/>
            </a:endParaRPr>
          </a:p>
        </p:txBody>
      </p:sp>
      <p:sp>
        <p:nvSpPr>
          <p:cNvPr id="21508"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400" b="1" smtClean="0"/>
              <a:t>Timmons</a:t>
            </a:r>
            <a:r>
              <a:rPr lang="en-GB" sz="2400" smtClean="0"/>
              <a:t>  (1985)</a:t>
            </a:r>
          </a:p>
          <a:p>
            <a:pPr eaLnBrk="1" hangingPunct="1">
              <a:lnSpc>
                <a:spcPct val="90000"/>
              </a:lnSpc>
              <a:buFont typeface="Wingdings" pitchFamily="2" charset="2"/>
              <a:buNone/>
            </a:pPr>
            <a:r>
              <a:rPr lang="en-GB" sz="2000" smtClean="0"/>
              <a:t>Some characteristics can be acquired, but some are innate</a:t>
            </a:r>
          </a:p>
          <a:p>
            <a:pPr eaLnBrk="1" hangingPunct="1">
              <a:lnSpc>
                <a:spcPct val="90000"/>
              </a:lnSpc>
            </a:pPr>
            <a:r>
              <a:rPr lang="en-GB" sz="2000" smtClean="0"/>
              <a:t>Acquired 	-	Need for achievement</a:t>
            </a:r>
          </a:p>
          <a:p>
            <a:pPr eaLnBrk="1" hangingPunct="1">
              <a:lnSpc>
                <a:spcPct val="90000"/>
              </a:lnSpc>
              <a:buFont typeface="Wingdings" pitchFamily="2" charset="2"/>
              <a:buNone/>
            </a:pPr>
            <a:r>
              <a:rPr lang="en-GB" sz="2000" smtClean="0"/>
              <a:t>				Locus of control</a:t>
            </a:r>
          </a:p>
          <a:p>
            <a:pPr eaLnBrk="1" hangingPunct="1">
              <a:lnSpc>
                <a:spcPct val="90000"/>
              </a:lnSpc>
              <a:buFont typeface="Wingdings" pitchFamily="2" charset="2"/>
              <a:buNone/>
            </a:pPr>
            <a:r>
              <a:rPr lang="en-GB" sz="2000" smtClean="0"/>
              <a:t>				Leadership abilities</a:t>
            </a:r>
          </a:p>
          <a:p>
            <a:pPr eaLnBrk="1" hangingPunct="1">
              <a:lnSpc>
                <a:spcPct val="90000"/>
              </a:lnSpc>
            </a:pPr>
            <a:r>
              <a:rPr lang="en-GB" sz="2000" smtClean="0"/>
              <a:t>Money is not a primary motivating force</a:t>
            </a:r>
          </a:p>
          <a:p>
            <a:pPr eaLnBrk="1" hangingPunct="1">
              <a:lnSpc>
                <a:spcPct val="90000"/>
              </a:lnSpc>
            </a:pPr>
            <a:r>
              <a:rPr lang="en-GB" sz="2000" smtClean="0"/>
              <a:t>Dealing with failure importance </a:t>
            </a:r>
          </a:p>
          <a:p>
            <a:pPr eaLnBrk="1" hangingPunct="1">
              <a:lnSpc>
                <a:spcPct val="90000"/>
              </a:lnSpc>
              <a:buFont typeface="Wingdings" pitchFamily="2" charset="2"/>
              <a:buNone/>
            </a:pPr>
            <a:r>
              <a:rPr lang="en-GB" sz="2000" smtClean="0"/>
              <a:t>			- but large influence of cultural context</a:t>
            </a:r>
          </a:p>
          <a:p>
            <a:pPr eaLnBrk="1" hangingPunct="1">
              <a:lnSpc>
                <a:spcPct val="90000"/>
              </a:lnSpc>
            </a:pPr>
            <a:r>
              <a:rPr lang="en-GB" sz="2000" smtClean="0"/>
              <a:t>Innate	-	High energy + emotional stability</a:t>
            </a:r>
          </a:p>
          <a:p>
            <a:pPr eaLnBrk="1" hangingPunct="1">
              <a:lnSpc>
                <a:spcPct val="90000"/>
              </a:lnSpc>
              <a:buFont typeface="Wingdings" pitchFamily="2" charset="2"/>
              <a:buNone/>
            </a:pPr>
            <a:r>
              <a:rPr lang="en-GB" sz="2000" smtClean="0"/>
              <a:t>				Creative and innovative ability</a:t>
            </a:r>
          </a:p>
          <a:p>
            <a:pPr eaLnBrk="1" hangingPunct="1">
              <a:lnSpc>
                <a:spcPct val="90000"/>
              </a:lnSpc>
              <a:buFont typeface="Wingdings" pitchFamily="2" charset="2"/>
              <a:buNone/>
            </a:pPr>
            <a:r>
              <a:rPr lang="en-GB" sz="2000" smtClean="0"/>
              <a:t>				Conceptual ability</a:t>
            </a:r>
          </a:p>
          <a:p>
            <a:pPr eaLnBrk="1" hangingPunct="1">
              <a:lnSpc>
                <a:spcPct val="90000"/>
              </a:lnSpc>
              <a:buFont typeface="Wingdings" pitchFamily="2" charset="2"/>
              <a:buNone/>
            </a:pPr>
            <a:r>
              <a:rPr lang="en-GB" sz="2000" smtClean="0"/>
              <a:t>				Vision combined with a capacity to inspire</a:t>
            </a:r>
          </a:p>
          <a:p>
            <a:pPr eaLnBrk="1" hangingPunct="1">
              <a:lnSpc>
                <a:spcPct val="90000"/>
              </a:lnSpc>
              <a:buFont typeface="Wingdings" pitchFamily="2" charset="2"/>
              <a:buNone/>
            </a:pPr>
            <a:endParaRPr lang="en-GB" sz="200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2"/>
          <p:cNvSpPr>
            <a:spLocks noGrp="1"/>
          </p:cNvSpPr>
          <p:nvPr>
            <p:ph type="ftr" sz="quarter" idx="11"/>
          </p:nvPr>
        </p:nvSpPr>
        <p:spPr>
          <a:noFill/>
        </p:spPr>
        <p:txBody>
          <a:bodyPr/>
          <a:lstStyle/>
          <a:p>
            <a:r>
              <a:rPr lang="en-GB" smtClean="0"/>
              <a:t>Entrepreneurship - lecture 3</a:t>
            </a:r>
          </a:p>
        </p:txBody>
      </p:sp>
      <p:sp>
        <p:nvSpPr>
          <p:cNvPr id="22531"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solidFill>
                  <a:schemeClr val="tx2"/>
                </a:solidFill>
                <a:latin typeface="Calibri" pitchFamily="34" charset="0"/>
              </a:rPr>
              <a:t>Social behaviour approach</a:t>
            </a:r>
          </a:p>
        </p:txBody>
      </p:sp>
      <p:sp>
        <p:nvSpPr>
          <p:cNvPr id="22532" name="Rectangle 3"/>
          <p:cNvSpPr>
            <a:spLocks noChangeArrowheads="1"/>
          </p:cNvSpPr>
          <p:nvPr/>
        </p:nvSpPr>
        <p:spPr bwMode="auto">
          <a:xfrm>
            <a:off x="685800" y="1981200"/>
            <a:ext cx="7772400" cy="4114800"/>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400">
                <a:latin typeface="Calibri" pitchFamily="34" charset="0"/>
              </a:rPr>
              <a:t>Family background, position - Mancuso</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Educational Background  - Curran</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Gender, women’s enterprise - Rosa et al., Shaw et al.</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Ethnic minority enterprise - Jones and McEvoy, Ram and Deakins</a:t>
            </a:r>
          </a:p>
          <a:p>
            <a:pPr marL="342900" indent="-342900">
              <a:spcBef>
                <a:spcPct val="20000"/>
              </a:spcBef>
              <a:buClr>
                <a:schemeClr val="accent2"/>
              </a:buClr>
              <a:buFont typeface="Wingdings" pitchFamily="2" charset="2"/>
              <a:buChar char="w"/>
            </a:pPr>
            <a:endParaRPr lang="en-GB" sz="2400">
              <a:latin typeface="Calibri"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2"/>
          <p:cNvSpPr>
            <a:spLocks noGrp="1"/>
          </p:cNvSpPr>
          <p:nvPr>
            <p:ph type="ftr" sz="quarter" idx="11"/>
          </p:nvPr>
        </p:nvSpPr>
        <p:spPr>
          <a:noFill/>
        </p:spPr>
        <p:txBody>
          <a:bodyPr/>
          <a:lstStyle/>
          <a:p>
            <a:r>
              <a:rPr lang="en-GB" smtClean="0"/>
              <a:t>Entrepreneurship - lecture 3</a:t>
            </a:r>
          </a:p>
        </p:txBody>
      </p:sp>
      <p:sp>
        <p:nvSpPr>
          <p:cNvPr id="23555"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latin typeface="Calibri" pitchFamily="34" charset="0"/>
              </a:rPr>
              <a:t>Social behaviour approach</a:t>
            </a:r>
            <a:r>
              <a:rPr lang="en-GB" sz="3600" dirty="0">
                <a:latin typeface="Times New Roman" pitchFamily="18" charset="0"/>
              </a:rPr>
              <a:t> </a:t>
            </a:r>
            <a:endParaRPr lang="en-GB" sz="3600" dirty="0">
              <a:solidFill>
                <a:schemeClr val="tx2"/>
              </a:solidFill>
              <a:latin typeface="Times New Roman" pitchFamily="18" charset="0"/>
            </a:endParaRPr>
          </a:p>
        </p:txBody>
      </p:sp>
      <p:sp>
        <p:nvSpPr>
          <p:cNvPr id="23556" name="Rectangle 3"/>
          <p:cNvSpPr>
            <a:spLocks noChangeArrowheads="1"/>
          </p:cNvSpPr>
          <p:nvPr/>
        </p:nvSpPr>
        <p:spPr bwMode="auto">
          <a:xfrm>
            <a:off x="685800" y="1981200"/>
            <a:ext cx="7772400" cy="4114800"/>
          </a:xfrm>
          <a:prstGeom prst="rect">
            <a:avLst/>
          </a:prstGeom>
          <a:noFill/>
          <a:ln w="9525">
            <a:noFill/>
            <a:miter lim="800000"/>
            <a:headEnd/>
            <a:tailEnd/>
          </a:ln>
        </p:spPr>
        <p:txBody>
          <a:bodyPr/>
          <a:lstStyle/>
          <a:p>
            <a:pPr marL="342900" indent="-342900">
              <a:spcBef>
                <a:spcPct val="20000"/>
              </a:spcBef>
              <a:buClr>
                <a:schemeClr val="accent2"/>
              </a:buClr>
              <a:buFont typeface="Wingdings" pitchFamily="2" charset="2"/>
              <a:buChar char="w"/>
            </a:pPr>
            <a:r>
              <a:rPr lang="en-GB" sz="2400">
                <a:latin typeface="Calibri" pitchFamily="34" charset="0"/>
              </a:rPr>
              <a:t>Those who perceive a mismatch between their personal attributes and the role they hold in employment, will be sufficiently motivated to change or reconstruct their employment circumstances.</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Self-employment may be the way to create a better match, e.g. people who do not fit into a large organisation.</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2"/>
          <p:cNvSpPr>
            <a:spLocks noGrp="1"/>
          </p:cNvSpPr>
          <p:nvPr>
            <p:ph type="ftr" sz="quarter" idx="11"/>
          </p:nvPr>
        </p:nvSpPr>
        <p:spPr>
          <a:noFill/>
        </p:spPr>
        <p:txBody>
          <a:bodyPr/>
          <a:lstStyle/>
          <a:p>
            <a:r>
              <a:rPr lang="en-GB" smtClean="0"/>
              <a:t>Entrepreneurship - lecture 3</a:t>
            </a:r>
          </a:p>
        </p:txBody>
      </p:sp>
      <p:sp>
        <p:nvSpPr>
          <p:cNvPr id="24579" name="Rectangle 2"/>
          <p:cNvSpPr>
            <a:spLocks noChangeArrowheads="1"/>
          </p:cNvSpPr>
          <p:nvPr/>
        </p:nvSpPr>
        <p:spPr bwMode="auto">
          <a:xfrm>
            <a:off x="685800" y="260350"/>
            <a:ext cx="7772400" cy="1223963"/>
          </a:xfrm>
          <a:prstGeom prst="rect">
            <a:avLst/>
          </a:prstGeom>
          <a:noFill/>
          <a:ln w="9525">
            <a:noFill/>
            <a:miter lim="800000"/>
            <a:headEnd/>
            <a:tailEnd/>
          </a:ln>
        </p:spPr>
        <p:txBody>
          <a:bodyPr anchor="ctr"/>
          <a:lstStyle/>
          <a:p>
            <a:pPr algn="ctr">
              <a:lnSpc>
                <a:spcPct val="85000"/>
              </a:lnSpc>
            </a:pPr>
            <a:r>
              <a:rPr lang="en-GB" sz="3600" b="1" dirty="0">
                <a:latin typeface="Calibri" pitchFamily="34" charset="0"/>
              </a:rPr>
              <a:t>Social behaviour approach</a:t>
            </a:r>
            <a:r>
              <a:rPr lang="en-GB" sz="3600" dirty="0">
                <a:latin typeface="Times New Roman" pitchFamily="18" charset="0"/>
              </a:rPr>
              <a:t> </a:t>
            </a:r>
            <a:endParaRPr lang="en-GB" sz="3600" dirty="0">
              <a:solidFill>
                <a:schemeClr val="tx2"/>
              </a:solidFill>
              <a:latin typeface="Times New Roman" pitchFamily="18" charset="0"/>
            </a:endParaRPr>
          </a:p>
        </p:txBody>
      </p:sp>
      <p:sp>
        <p:nvSpPr>
          <p:cNvPr id="24580" name="Rectangle 3"/>
          <p:cNvSpPr>
            <a:spLocks noChangeArrowheads="1"/>
          </p:cNvSpPr>
          <p:nvPr/>
        </p:nvSpPr>
        <p:spPr bwMode="auto">
          <a:xfrm>
            <a:off x="685800" y="1981200"/>
            <a:ext cx="7772400" cy="4114800"/>
          </a:xfrm>
          <a:prstGeom prst="rect">
            <a:avLst/>
          </a:prstGeom>
          <a:noFill/>
          <a:ln w="9525">
            <a:noFill/>
            <a:miter lim="800000"/>
            <a:headEnd/>
            <a:tailEnd/>
          </a:ln>
        </p:spPr>
        <p:txBody>
          <a:bodyPr/>
          <a:lstStyle/>
          <a:p>
            <a:pPr marL="342900" indent="-342900">
              <a:spcBef>
                <a:spcPct val="20000"/>
              </a:spcBef>
              <a:buClr>
                <a:schemeClr val="tx1"/>
              </a:buClr>
              <a:buFont typeface="Wingdings" pitchFamily="2" charset="2"/>
              <a:buNone/>
            </a:pPr>
            <a:r>
              <a:rPr lang="en-GB" sz="2400" i="1">
                <a:latin typeface="Calibri" pitchFamily="34" charset="0"/>
              </a:rPr>
              <a:t>Examples</a:t>
            </a:r>
          </a:p>
          <a:p>
            <a:pPr marL="342900" indent="-342900">
              <a:spcBef>
                <a:spcPct val="20000"/>
              </a:spcBef>
              <a:buClr>
                <a:schemeClr val="tx1"/>
              </a:buClr>
              <a:buFont typeface="Wingdings" pitchFamily="2" charset="2"/>
              <a:buChar char="w"/>
            </a:pPr>
            <a:r>
              <a:rPr lang="en-GB" sz="2400">
                <a:latin typeface="Calibri" pitchFamily="34" charset="0"/>
              </a:rPr>
              <a:t>Political and religious refugees e.g. Asylum Seekers.</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Immigrant ethnic minorities.</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Workers made redundant.</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Domestic displacements: women who leave employment to raise a family.</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a:noFill/>
        </p:spPr>
        <p:txBody>
          <a:bodyPr/>
          <a:lstStyle/>
          <a:p>
            <a:r>
              <a:rPr lang="en-GB" smtClean="0"/>
              <a:t>Entrepreneurship - lecture 3</a:t>
            </a:r>
          </a:p>
        </p:txBody>
      </p:sp>
      <p:sp>
        <p:nvSpPr>
          <p:cNvPr id="25603" name="Rectangle 2"/>
          <p:cNvSpPr>
            <a:spLocks noGrp="1" noChangeArrowheads="1"/>
          </p:cNvSpPr>
          <p:nvPr>
            <p:ph type="title"/>
          </p:nvPr>
        </p:nvSpPr>
        <p:spPr>
          <a:xfrm>
            <a:off x="395288" y="260350"/>
            <a:ext cx="8140700" cy="1223963"/>
          </a:xfrm>
          <a:noFill/>
        </p:spPr>
        <p:txBody>
          <a:bodyPr lIns="92075" tIns="46038" rIns="92075" bIns="46038"/>
          <a:lstStyle/>
          <a:p>
            <a:pPr eaLnBrk="1" hangingPunct="1"/>
            <a:r>
              <a:rPr lang="en-GB" sz="2500" b="1" dirty="0" smtClean="0">
                <a:latin typeface="Comic Sans MS" pitchFamily="66" charset="0"/>
              </a:rPr>
              <a:t/>
            </a:r>
            <a:br>
              <a:rPr lang="en-GB" sz="2500" b="1" dirty="0" smtClean="0">
                <a:latin typeface="Comic Sans MS" pitchFamily="66" charset="0"/>
              </a:rPr>
            </a:br>
            <a:r>
              <a:rPr lang="en-US" sz="2500" b="1" dirty="0" smtClean="0">
                <a:latin typeface="Comic Sans MS" pitchFamily="66" charset="0"/>
              </a:rPr>
              <a:t> </a:t>
            </a:r>
            <a:r>
              <a:rPr lang="en-GB" sz="3200" b="1" dirty="0" smtClean="0"/>
              <a:t>Wickham (2006):</a:t>
            </a:r>
            <a:br>
              <a:rPr lang="en-GB" sz="3200" b="1" dirty="0" smtClean="0"/>
            </a:br>
            <a:r>
              <a:rPr lang="en-GB" sz="3200" b="1" dirty="0" smtClean="0"/>
              <a:t>  reviews various</a:t>
            </a:r>
            <a:r>
              <a:rPr lang="en-US" sz="3200" b="1" dirty="0" smtClean="0"/>
              <a:t> </a:t>
            </a:r>
            <a:r>
              <a:rPr lang="en-GB" sz="3200" b="1" dirty="0" smtClean="0"/>
              <a:t>approaches</a:t>
            </a:r>
            <a:br>
              <a:rPr lang="en-GB" sz="3200" b="1" dirty="0" smtClean="0"/>
            </a:br>
            <a:endParaRPr lang="en-GB" sz="3200" b="1" dirty="0" smtClean="0"/>
          </a:p>
        </p:txBody>
      </p:sp>
      <p:sp>
        <p:nvSpPr>
          <p:cNvPr id="2560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smtClean="0"/>
              <a:t>'Great Person' - 	</a:t>
            </a:r>
          </a:p>
          <a:p>
            <a:pPr eaLnBrk="1" hangingPunct="1">
              <a:buFont typeface="Wingdings" pitchFamily="2" charset="2"/>
              <a:buNone/>
            </a:pPr>
            <a:r>
              <a:rPr lang="en-GB" sz="2400" smtClean="0"/>
              <a:t>		in-adequate, in-appropriate, self-justifying</a:t>
            </a:r>
          </a:p>
          <a:p>
            <a:pPr eaLnBrk="1" hangingPunct="1">
              <a:buFont typeface="Wingdings" pitchFamily="2" charset="2"/>
              <a:buNone/>
            </a:pPr>
            <a:r>
              <a:rPr lang="en-GB" sz="2400" smtClean="0"/>
              <a:t>'Social misfit' -</a:t>
            </a:r>
          </a:p>
          <a:p>
            <a:pPr eaLnBrk="1" hangingPunct="1">
              <a:buFont typeface="Wingdings" pitchFamily="2" charset="2"/>
              <a:buNone/>
            </a:pPr>
            <a:r>
              <a:rPr lang="en-GB" sz="2400" smtClean="0"/>
              <a:t>		entrepreneur for negative reasons </a:t>
            </a:r>
            <a:endParaRPr lang="en-US" sz="2400" smtClean="0"/>
          </a:p>
          <a:p>
            <a:pPr eaLnBrk="1" hangingPunct="1">
              <a:buFont typeface="Wingdings" pitchFamily="2" charset="2"/>
              <a:buNone/>
            </a:pPr>
            <a:r>
              <a:rPr lang="en-GB" sz="2400" smtClean="0"/>
              <a:t>Personality type - 	</a:t>
            </a:r>
          </a:p>
          <a:p>
            <a:pPr eaLnBrk="1" hangingPunct="1">
              <a:buFont typeface="Wingdings" pitchFamily="2" charset="2"/>
              <a:buNone/>
            </a:pPr>
            <a:r>
              <a:rPr lang="en-GB" sz="2400" smtClean="0"/>
              <a:t>		lack of correlative evidence</a:t>
            </a:r>
          </a:p>
          <a:p>
            <a:pPr eaLnBrk="1" hangingPunct="1">
              <a:buFont typeface="Wingdings" pitchFamily="2" charset="2"/>
              <a:buNone/>
            </a:pPr>
            <a:r>
              <a:rPr lang="en-GB" sz="2400" smtClean="0"/>
              <a:t>Personality trait -	</a:t>
            </a:r>
          </a:p>
          <a:p>
            <a:pPr eaLnBrk="1" hangingPunct="1">
              <a:buFont typeface="Wingdings" pitchFamily="2" charset="2"/>
              <a:buNone/>
            </a:pPr>
            <a:r>
              <a:rPr lang="en-GB" sz="2400" smtClean="0"/>
              <a:t>		'need for achievement' a driving trait	</a:t>
            </a:r>
          </a:p>
          <a:p>
            <a:pPr eaLnBrk="1" hangingPunct="1">
              <a:buFont typeface="Wingdings" pitchFamily="2" charset="2"/>
              <a:buNone/>
            </a:pPr>
            <a:endParaRPr lang="en-GB" sz="2400" smtClean="0"/>
          </a:p>
          <a:p>
            <a:pPr eaLnBrk="1" hangingPunct="1">
              <a:buFont typeface="Wingdings" pitchFamily="2" charset="2"/>
              <a:buNone/>
            </a:pPr>
            <a:endParaRPr lang="en-GB" sz="2400" smtClean="0">
              <a:latin typeface="Comic Sans MS" pitchFamily="66"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4"/>
          <p:cNvSpPr>
            <a:spLocks noGrp="1"/>
          </p:cNvSpPr>
          <p:nvPr>
            <p:ph type="ftr" sz="quarter" idx="11"/>
          </p:nvPr>
        </p:nvSpPr>
        <p:spPr>
          <a:noFill/>
        </p:spPr>
        <p:txBody>
          <a:bodyPr/>
          <a:lstStyle/>
          <a:p>
            <a:r>
              <a:rPr lang="en-GB" smtClean="0"/>
              <a:t>Entrepreneurship - lecture 3</a:t>
            </a:r>
          </a:p>
        </p:txBody>
      </p:sp>
      <p:sp>
        <p:nvSpPr>
          <p:cNvPr id="26627" name="Rectangle 2"/>
          <p:cNvSpPr>
            <a:spLocks noGrp="1" noChangeArrowheads="1"/>
          </p:cNvSpPr>
          <p:nvPr>
            <p:ph type="title"/>
          </p:nvPr>
        </p:nvSpPr>
        <p:spPr>
          <a:noFill/>
        </p:spPr>
        <p:txBody>
          <a:bodyPr lIns="92075" tIns="46038" rIns="92075" bIns="46038"/>
          <a:lstStyle/>
          <a:p>
            <a:pPr eaLnBrk="1" hangingPunct="1"/>
            <a:r>
              <a:rPr lang="en-US" sz="3200" b="1" dirty="0" smtClean="0"/>
              <a:t>W</a:t>
            </a:r>
            <a:r>
              <a:rPr lang="en-GB" sz="3200" b="1" dirty="0" err="1" smtClean="0"/>
              <a:t>ickham</a:t>
            </a:r>
            <a:r>
              <a:rPr lang="en-GB" sz="3200" b="1" dirty="0" smtClean="0"/>
              <a:t> (2006):</a:t>
            </a:r>
            <a:br>
              <a:rPr lang="en-GB" sz="3200" b="1" dirty="0" smtClean="0"/>
            </a:br>
            <a:r>
              <a:rPr lang="en-GB" sz="3200" b="1" dirty="0" smtClean="0"/>
              <a:t>  reviews various</a:t>
            </a:r>
            <a:r>
              <a:rPr lang="en-US" sz="3200" b="1" dirty="0" smtClean="0"/>
              <a:t> </a:t>
            </a:r>
            <a:r>
              <a:rPr lang="en-GB" sz="3200" b="1" dirty="0" smtClean="0"/>
              <a:t>approaches</a:t>
            </a:r>
            <a:r>
              <a:rPr lang="en-GB" sz="2100" b="1" dirty="0" smtClean="0">
                <a:latin typeface="Comic Sans MS" pitchFamily="66" charset="0"/>
              </a:rPr>
              <a:t> </a:t>
            </a:r>
            <a:r>
              <a:rPr lang="en-GB" b="1" u="sng" dirty="0" smtClean="0">
                <a:latin typeface="Comic Sans MS" pitchFamily="66" charset="0"/>
              </a:rPr>
              <a:t> </a:t>
            </a:r>
            <a:endParaRPr lang="en-GB" b="1" dirty="0" smtClean="0">
              <a:latin typeface="Comic Sans MS" pitchFamily="66" charset="0"/>
            </a:endParaRPr>
          </a:p>
        </p:txBody>
      </p:sp>
      <p:sp>
        <p:nvSpPr>
          <p:cNvPr id="26628"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800" b="1" smtClean="0"/>
              <a:t>Social  development model </a:t>
            </a:r>
            <a:r>
              <a:rPr lang="en-GB" sz="2400" b="1" smtClean="0"/>
              <a:t> </a:t>
            </a:r>
            <a:endParaRPr lang="en-GB" sz="2800" b="1" smtClean="0"/>
          </a:p>
          <a:p>
            <a:pPr eaLnBrk="1" hangingPunct="1">
              <a:lnSpc>
                <a:spcPct val="90000"/>
              </a:lnSpc>
              <a:buFont typeface="Wingdings" pitchFamily="2" charset="2"/>
              <a:buNone/>
            </a:pPr>
            <a:endParaRPr lang="en-GB" sz="1400" b="1" smtClean="0"/>
          </a:p>
          <a:p>
            <a:pPr eaLnBrk="1" hangingPunct="1">
              <a:lnSpc>
                <a:spcPct val="90000"/>
              </a:lnSpc>
              <a:buFont typeface="Wingdings" pitchFamily="2" charset="2"/>
              <a:buNone/>
            </a:pPr>
            <a:r>
              <a:rPr lang="en-GB" sz="2400" smtClean="0"/>
              <a:t>1.	Innate 	-	intelligence, creativity, personality, 			 	motivation, personal ambition ..</a:t>
            </a:r>
          </a:p>
          <a:p>
            <a:pPr eaLnBrk="1" hangingPunct="1">
              <a:lnSpc>
                <a:spcPct val="90000"/>
              </a:lnSpc>
              <a:buFont typeface="Wingdings" pitchFamily="2" charset="2"/>
              <a:buNone/>
            </a:pPr>
            <a:r>
              <a:rPr lang="en-GB" sz="2400" smtClean="0"/>
              <a:t>2.	Acquired 	-	learning, training, experiences, 				mentoring, role models …</a:t>
            </a:r>
          </a:p>
          <a:p>
            <a:pPr eaLnBrk="1" hangingPunct="1">
              <a:lnSpc>
                <a:spcPct val="90000"/>
              </a:lnSpc>
              <a:buFont typeface="Wingdings" pitchFamily="2" charset="2"/>
              <a:buNone/>
            </a:pPr>
            <a:r>
              <a:rPr lang="en-GB" sz="2400" smtClean="0"/>
              <a:t>3.	Social 	- 	family, socio-economic, society, 				culture, economic conditions …</a:t>
            </a:r>
          </a:p>
          <a:p>
            <a:pPr eaLnBrk="1" hangingPunct="1">
              <a:lnSpc>
                <a:spcPct val="90000"/>
              </a:lnSpc>
              <a:buFont typeface="Wingdings" pitchFamily="2" charset="2"/>
              <a:buNone/>
            </a:pPr>
            <a:r>
              <a:rPr lang="en-GB" sz="2400" smtClean="0"/>
              <a:t> </a:t>
            </a:r>
            <a:endParaRPr lang="en-GB" sz="1400" smtClean="0"/>
          </a:p>
          <a:p>
            <a:pPr eaLnBrk="1" hangingPunct="1">
              <a:lnSpc>
                <a:spcPct val="90000"/>
              </a:lnSpc>
              <a:buFont typeface="Wingdings" pitchFamily="2" charset="2"/>
              <a:buNone/>
            </a:pPr>
            <a:r>
              <a:rPr lang="en-GB" sz="2400" smtClean="0"/>
              <a:t>Note that entrepreneurship is a social phenomenon - about interactions between people.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4"/>
          <p:cNvSpPr>
            <a:spLocks noGrp="1"/>
          </p:cNvSpPr>
          <p:nvPr>
            <p:ph type="ftr" sz="quarter" idx="11"/>
          </p:nvPr>
        </p:nvSpPr>
        <p:spPr>
          <a:noFill/>
        </p:spPr>
        <p:txBody>
          <a:bodyPr/>
          <a:lstStyle/>
          <a:p>
            <a:r>
              <a:rPr lang="en-GB" smtClean="0"/>
              <a:t>Entrepreneurship - lecture 3</a:t>
            </a:r>
          </a:p>
        </p:txBody>
      </p:sp>
      <p:sp>
        <p:nvSpPr>
          <p:cNvPr id="27651" name="Rectangle 2"/>
          <p:cNvSpPr>
            <a:spLocks noGrp="1" noChangeArrowheads="1"/>
          </p:cNvSpPr>
          <p:nvPr>
            <p:ph type="title"/>
          </p:nvPr>
        </p:nvSpPr>
        <p:spPr>
          <a:noFill/>
        </p:spPr>
        <p:txBody>
          <a:bodyPr lIns="92075" tIns="46038" rIns="92075" bIns="46038"/>
          <a:lstStyle/>
          <a:p>
            <a:pPr eaLnBrk="1" hangingPunct="1"/>
            <a:r>
              <a:rPr lang="en-GB" sz="3600" b="1" smtClean="0"/>
              <a:t>A wider perspective</a:t>
            </a:r>
            <a:r>
              <a:rPr lang="en-GB" sz="3000" smtClean="0">
                <a:latin typeface="Comic Sans MS" pitchFamily="66" charset="0"/>
              </a:rPr>
              <a:t> </a:t>
            </a:r>
            <a:endParaRPr lang="en-GB" b="1" smtClean="0">
              <a:latin typeface="Comic Sans MS" pitchFamily="66" charset="0"/>
            </a:endParaRPr>
          </a:p>
        </p:txBody>
      </p:sp>
      <p:sp>
        <p:nvSpPr>
          <p:cNvPr id="2765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1400" b="1" smtClean="0">
                <a:latin typeface="Comic Sans MS" pitchFamily="66" charset="0"/>
              </a:rPr>
              <a:t> </a:t>
            </a:r>
            <a:endParaRPr lang="en-GB" sz="1400" b="1" smtClean="0"/>
          </a:p>
          <a:p>
            <a:pPr eaLnBrk="1" hangingPunct="1">
              <a:buFont typeface="Wingdings" pitchFamily="2" charset="2"/>
              <a:buChar char="§"/>
            </a:pPr>
            <a:r>
              <a:rPr lang="en-GB" sz="2400" smtClean="0"/>
              <a:t>Innate Personality traits</a:t>
            </a:r>
          </a:p>
          <a:p>
            <a:pPr eaLnBrk="1" hangingPunct="1">
              <a:buFont typeface="Wingdings" pitchFamily="2" charset="2"/>
              <a:buChar char="§"/>
            </a:pPr>
            <a:r>
              <a:rPr lang="en-GB" sz="2400" smtClean="0"/>
              <a:t>Acquired characteristics</a:t>
            </a:r>
          </a:p>
          <a:p>
            <a:pPr eaLnBrk="1" hangingPunct="1">
              <a:buFont typeface="Wingdings" pitchFamily="2" charset="2"/>
              <a:buChar char="§"/>
            </a:pPr>
            <a:r>
              <a:rPr lang="en-GB" sz="2400" smtClean="0"/>
              <a:t>Environmental and cultural  influences</a:t>
            </a:r>
          </a:p>
          <a:p>
            <a:pPr eaLnBrk="1" hangingPunct="1">
              <a:buFont typeface="Wingdings" pitchFamily="2" charset="2"/>
              <a:buChar char="§"/>
            </a:pPr>
            <a:r>
              <a:rPr lang="en-GB" sz="2400" smtClean="0"/>
              <a:t>Influence of education and training</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r>
              <a:rPr lang="en-GB" smtClean="0"/>
              <a:t>Entrepreneurship - lecture 3</a:t>
            </a:r>
          </a:p>
        </p:txBody>
      </p:sp>
      <p:sp>
        <p:nvSpPr>
          <p:cNvPr id="5123"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3600" b="1" dirty="0" smtClean="0">
                <a:latin typeface="Comic Sans MS" pitchFamily="66" charset="0"/>
              </a:rPr>
              <a:t> </a:t>
            </a:r>
            <a:r>
              <a:rPr lang="en-GB" sz="3600" b="1" dirty="0" smtClean="0"/>
              <a:t>Who becomes an entrepreneur</a:t>
            </a:r>
            <a:r>
              <a:rPr lang="en-GB" sz="3600" b="1" dirty="0" smtClean="0">
                <a:latin typeface="Comic Sans MS" pitchFamily="66" charset="0"/>
              </a:rPr>
              <a:t> </a:t>
            </a:r>
            <a:r>
              <a:rPr lang="en-GB" sz="2000" b="1" dirty="0" smtClean="0">
                <a:latin typeface="Comic Sans MS" pitchFamily="66" charset="0"/>
              </a:rPr>
              <a:t/>
            </a:r>
            <a:br>
              <a:rPr lang="en-GB" sz="2000" b="1" dirty="0" smtClean="0">
                <a:latin typeface="Comic Sans MS" pitchFamily="66" charset="0"/>
              </a:rPr>
            </a:br>
            <a:endParaRPr lang="en-GB" sz="2000" b="1" dirty="0" smtClean="0">
              <a:latin typeface="Comic Sans MS" pitchFamily="66" charset="0"/>
            </a:endParaRPr>
          </a:p>
        </p:txBody>
      </p:sp>
      <p:sp>
        <p:nvSpPr>
          <p:cNvPr id="5124" name="Rectangle 3"/>
          <p:cNvSpPr>
            <a:spLocks noGrp="1" noChangeArrowheads="1"/>
          </p:cNvSpPr>
          <p:nvPr>
            <p:ph type="body" idx="1"/>
          </p:nvPr>
        </p:nvSpPr>
        <p:spPr>
          <a:noFill/>
        </p:spPr>
        <p:txBody>
          <a:bodyPr lIns="92075" tIns="46038" rIns="92075" bIns="46038"/>
          <a:lstStyle/>
          <a:p>
            <a:pPr eaLnBrk="1" hangingPunct="1">
              <a:buFont typeface="Wingdings" pitchFamily="2" charset="2"/>
              <a:buChar char="Ø"/>
            </a:pPr>
            <a:r>
              <a:rPr lang="en-GB" sz="2800" dirty="0" smtClean="0"/>
              <a:t>The Inventor</a:t>
            </a:r>
          </a:p>
          <a:p>
            <a:pPr eaLnBrk="1" hangingPunct="1">
              <a:buFont typeface="Wingdings" pitchFamily="2" charset="2"/>
              <a:buChar char="Ø"/>
            </a:pPr>
            <a:r>
              <a:rPr lang="en-GB" sz="2800" dirty="0" smtClean="0"/>
              <a:t>The unfulfilled manager</a:t>
            </a:r>
          </a:p>
          <a:p>
            <a:pPr eaLnBrk="1" hangingPunct="1">
              <a:buFont typeface="Wingdings" pitchFamily="2" charset="2"/>
              <a:buChar char="Ø"/>
            </a:pPr>
            <a:r>
              <a:rPr lang="en-GB" sz="2800" dirty="0" smtClean="0"/>
              <a:t>The displaced manager</a:t>
            </a:r>
          </a:p>
          <a:p>
            <a:pPr eaLnBrk="1" hangingPunct="1">
              <a:buFont typeface="Wingdings" pitchFamily="2" charset="2"/>
              <a:buChar char="Ø"/>
            </a:pPr>
            <a:r>
              <a:rPr lang="en-GB" sz="2800" dirty="0" smtClean="0"/>
              <a:t>The young professional</a:t>
            </a:r>
          </a:p>
          <a:p>
            <a:pPr eaLnBrk="1" hangingPunct="1">
              <a:buFont typeface="Wingdings" pitchFamily="2" charset="2"/>
              <a:buChar char="Ø"/>
            </a:pPr>
            <a:r>
              <a:rPr lang="en-GB" sz="2800" dirty="0" smtClean="0"/>
              <a:t>The excluded</a:t>
            </a:r>
          </a:p>
          <a:p>
            <a:pPr eaLnBrk="1" hangingPunct="1">
              <a:buFont typeface="Wingdings" pitchFamily="2" charset="2"/>
              <a:buNone/>
            </a:pPr>
            <a:endParaRPr lang="en-GB" sz="2800" dirty="0" smtClean="0"/>
          </a:p>
          <a:p>
            <a:pPr eaLnBrk="1" hangingPunct="1">
              <a:buFont typeface="Wingdings" pitchFamily="2" charset="2"/>
              <a:buNone/>
            </a:pPr>
            <a:r>
              <a:rPr lang="en-GB" sz="2800" dirty="0" smtClean="0"/>
              <a:t>(from Wickham, 2006)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r>
              <a:rPr lang="en-GB" smtClean="0"/>
              <a:t>Entrepreneurship - lecture 3</a:t>
            </a:r>
          </a:p>
        </p:txBody>
      </p:sp>
      <p:sp>
        <p:nvSpPr>
          <p:cNvPr id="6147"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Characteristics of entrepreneurs</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6148" name="Rectangle 3"/>
          <p:cNvSpPr>
            <a:spLocks noGrp="1" noChangeArrowheads="1"/>
          </p:cNvSpPr>
          <p:nvPr>
            <p:ph type="body" idx="1"/>
          </p:nvPr>
        </p:nvSpPr>
        <p:spPr>
          <a:xfrm>
            <a:off x="457200" y="1412875"/>
            <a:ext cx="8229600" cy="4752975"/>
          </a:xfrm>
          <a:noFill/>
        </p:spPr>
        <p:txBody>
          <a:bodyPr lIns="92075" tIns="46038" rIns="92075" bIns="46038"/>
          <a:lstStyle/>
          <a:p>
            <a:pPr eaLnBrk="1" hangingPunct="1">
              <a:lnSpc>
                <a:spcPct val="80000"/>
              </a:lnSpc>
              <a:buFont typeface="Wingdings" pitchFamily="2" charset="2"/>
              <a:buNone/>
            </a:pPr>
            <a:r>
              <a:rPr lang="en-GB" sz="2000" b="1" dirty="0" smtClean="0"/>
              <a:t>Joseph R Mancuso (US Centre for Entrepreneurial Management), in </a:t>
            </a:r>
            <a:r>
              <a:rPr lang="en-GB" sz="2000" b="1" dirty="0" err="1" smtClean="0"/>
              <a:t>Dewh</a:t>
            </a:r>
            <a:r>
              <a:rPr lang="en-US" sz="2000" b="1" dirty="0" smtClean="0"/>
              <a:t>u</a:t>
            </a:r>
            <a:r>
              <a:rPr lang="en-GB" sz="2000" b="1" dirty="0" err="1" smtClean="0"/>
              <a:t>rst</a:t>
            </a:r>
            <a:r>
              <a:rPr lang="en-GB" sz="2000" b="1" dirty="0" smtClean="0"/>
              <a:t>, Burns &amp; </a:t>
            </a:r>
            <a:r>
              <a:rPr lang="en-GB" sz="2000" b="1" dirty="0" err="1" smtClean="0"/>
              <a:t>Dewh</a:t>
            </a:r>
            <a:r>
              <a:rPr lang="en-US" sz="2000" b="1" dirty="0" smtClean="0"/>
              <a:t>u</a:t>
            </a:r>
            <a:r>
              <a:rPr lang="en-GB" sz="2000" b="1" dirty="0" err="1" smtClean="0"/>
              <a:t>rst</a:t>
            </a:r>
            <a:endParaRPr lang="en-GB" sz="2000" b="1" dirty="0" smtClean="0"/>
          </a:p>
          <a:p>
            <a:pPr eaLnBrk="1" hangingPunct="1">
              <a:lnSpc>
                <a:spcPct val="80000"/>
              </a:lnSpc>
              <a:buFont typeface="Wingdings" pitchFamily="2" charset="2"/>
              <a:buNone/>
            </a:pPr>
            <a:r>
              <a:rPr lang="en-GB" sz="2400" dirty="0" smtClean="0"/>
              <a:t>‘</a:t>
            </a:r>
            <a:r>
              <a:rPr lang="en-GB" sz="2000" dirty="0" smtClean="0"/>
              <a:t>It is not the critic; nor the observer who watches from a safe distance.  Wealth is created only by doers in the areas who are marred with dirt, dust, BLOOD AND SWEAT.  These are producers who strike out on their own, who know high highs and low lows, great devotions, and who overextend themselves for worthwhile causes.  Without exception, they fail more than they succeed and appreciate this reality even before venturing out on their own.  But when these producers of wealth fail, they at least fail with style and grace, and their gut soon recognises that failure is only a resting place, not a place in which to spend a lifetime.  </a:t>
            </a:r>
          </a:p>
          <a:p>
            <a:pPr eaLnBrk="1" hangingPunct="1">
              <a:lnSpc>
                <a:spcPct val="80000"/>
              </a:lnSpc>
              <a:buFont typeface="Wingdings" pitchFamily="2" charset="2"/>
              <a:buNone/>
            </a:pPr>
            <a:r>
              <a:rPr lang="en-GB" sz="2000" dirty="0" smtClean="0"/>
              <a:t>Their places will never be with those nameless souls who know neither victory nor defeat, who receive weekly paycheques regardless of their week’s performance, who are hired hands in labour in someone else’s garden.  These doers are producers and no matter what their lot is at any given moment, they’ll never take a place beside the takers, for theirs is a unique place, alone, under the sun.’</a:t>
            </a:r>
          </a:p>
          <a:p>
            <a:pPr eaLnBrk="1" hangingPunct="1">
              <a:lnSpc>
                <a:spcPct val="80000"/>
              </a:lnSpc>
              <a:buFont typeface="Wingdings" pitchFamily="2" charset="2"/>
              <a:buNone/>
            </a:pPr>
            <a:endParaRPr lang="en-GB" sz="2000" dirty="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p:spPr>
        <p:txBody>
          <a:bodyPr/>
          <a:lstStyle/>
          <a:p>
            <a:r>
              <a:rPr lang="en-GB" smtClean="0"/>
              <a:t>Entrepreneurship - lecture 3</a:t>
            </a:r>
          </a:p>
        </p:txBody>
      </p:sp>
      <p:sp>
        <p:nvSpPr>
          <p:cNvPr id="7171"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Characteristics of entrepreneurs</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717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800" b="1" smtClean="0"/>
              <a:t>Dewh</a:t>
            </a:r>
            <a:r>
              <a:rPr lang="en-US" sz="2800" b="1" smtClean="0"/>
              <a:t>u</a:t>
            </a:r>
            <a:r>
              <a:rPr lang="en-GB" sz="2800" b="1" smtClean="0"/>
              <a:t>rst in Burns &amp; Dewh</a:t>
            </a:r>
            <a:r>
              <a:rPr lang="en-US" sz="2800" b="1" smtClean="0"/>
              <a:t>u</a:t>
            </a:r>
            <a:r>
              <a:rPr lang="en-GB" sz="2800" b="1" smtClean="0"/>
              <a:t>rst (1996)</a:t>
            </a:r>
          </a:p>
          <a:p>
            <a:pPr eaLnBrk="1" hangingPunct="1">
              <a:buFont typeface="Wingdings" pitchFamily="2" charset="2"/>
              <a:buNone/>
            </a:pPr>
            <a:endParaRPr lang="en-GB" sz="1600" b="1" smtClean="0"/>
          </a:p>
          <a:p>
            <a:pPr eaLnBrk="1" hangingPunct="1">
              <a:buFont typeface="Wingdings" pitchFamily="2" charset="2"/>
              <a:buChar char="Ø"/>
            </a:pPr>
            <a:r>
              <a:rPr lang="en-GB" sz="2400" smtClean="0"/>
              <a:t>Doers</a:t>
            </a:r>
          </a:p>
          <a:p>
            <a:pPr eaLnBrk="1" hangingPunct="1">
              <a:buFont typeface="Wingdings" pitchFamily="2" charset="2"/>
              <a:buChar char="Ø"/>
            </a:pPr>
            <a:r>
              <a:rPr lang="en-GB" sz="2400" smtClean="0"/>
              <a:t>Sweat</a:t>
            </a:r>
          </a:p>
          <a:p>
            <a:pPr eaLnBrk="1" hangingPunct="1">
              <a:buFont typeface="Wingdings" pitchFamily="2" charset="2"/>
              <a:buChar char="Ø"/>
            </a:pPr>
            <a:r>
              <a:rPr lang="en-GB" sz="2400" smtClean="0"/>
              <a:t>Overextending</a:t>
            </a:r>
          </a:p>
          <a:p>
            <a:pPr eaLnBrk="1" hangingPunct="1">
              <a:buFont typeface="Wingdings" pitchFamily="2" charset="2"/>
              <a:buChar char="Ø"/>
            </a:pPr>
            <a:r>
              <a:rPr lang="en-GB" sz="2400" smtClean="0"/>
              <a:t>Venturing alone</a:t>
            </a:r>
          </a:p>
          <a:p>
            <a:pPr eaLnBrk="1" hangingPunct="1">
              <a:buFont typeface="Wingdings" pitchFamily="2" charset="2"/>
              <a:buChar char="Ø"/>
            </a:pPr>
            <a:r>
              <a:rPr lang="en-GB" sz="2400" smtClean="0"/>
              <a:t>Style</a:t>
            </a:r>
            <a:r>
              <a:rPr lang="en-US" sz="2400" smtClean="0"/>
              <a:t> and g</a:t>
            </a:r>
            <a:r>
              <a:rPr lang="en-GB" sz="2400" smtClean="0"/>
              <a:t>race</a:t>
            </a:r>
          </a:p>
          <a:p>
            <a:pPr eaLnBrk="1" hangingPunct="1">
              <a:buFont typeface="Wingdings" pitchFamily="2" charset="2"/>
              <a:buChar char="Ø"/>
            </a:pPr>
            <a:endParaRPr lang="en-GB" sz="240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3</a:t>
            </a:r>
          </a:p>
        </p:txBody>
      </p:sp>
      <p:sp>
        <p:nvSpPr>
          <p:cNvPr id="8195" name="Rectangle 2"/>
          <p:cNvSpPr>
            <a:spLocks noGrp="1" noChangeArrowheads="1"/>
          </p:cNvSpPr>
          <p:nvPr>
            <p:ph type="title"/>
          </p:nvPr>
        </p:nvSpPr>
        <p:spPr>
          <a:noFill/>
        </p:spPr>
        <p:txBody>
          <a:bodyPr lIns="92075" tIns="46038" rIns="92075" bIns="46038"/>
          <a:lstStyle/>
          <a:p>
            <a:pPr eaLnBrk="1" hangingPunct="1"/>
            <a:r>
              <a:rPr lang="en-GB" b="1" dirty="0" smtClean="0"/>
              <a:t/>
            </a:r>
            <a:br>
              <a:rPr lang="en-GB" b="1" dirty="0" smtClean="0"/>
            </a:br>
            <a:r>
              <a:rPr lang="en-GB" b="1" dirty="0" smtClean="0"/>
              <a:t> </a:t>
            </a:r>
            <a:r>
              <a:rPr lang="en-GB" sz="3600" b="1" dirty="0" smtClean="0"/>
              <a:t>Characteristics of entrepreneurs</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8196" name="Rectangle 3"/>
          <p:cNvSpPr>
            <a:spLocks noGrp="1" noChangeArrowheads="1"/>
          </p:cNvSpPr>
          <p:nvPr>
            <p:ph type="body" idx="1"/>
          </p:nvPr>
        </p:nvSpPr>
        <p:spPr>
          <a:noFill/>
        </p:spPr>
        <p:txBody>
          <a:bodyPr lIns="92075" tIns="46038" rIns="92075" bIns="46038"/>
          <a:lstStyle/>
          <a:p>
            <a:pPr>
              <a:spcBef>
                <a:spcPct val="0"/>
              </a:spcBef>
              <a:buFont typeface="Wingdings" pitchFamily="2" charset="2"/>
              <a:buNone/>
            </a:pPr>
            <a:r>
              <a:rPr lang="en-GB" sz="2400" b="1" i="1" smtClean="0"/>
              <a:t>Doers</a:t>
            </a:r>
          </a:p>
          <a:p>
            <a:pPr>
              <a:spcBef>
                <a:spcPct val="0"/>
              </a:spcBef>
              <a:buFont typeface="Wingdings" pitchFamily="2" charset="2"/>
              <a:buNone/>
            </a:pPr>
            <a:endParaRPr lang="en-GB" sz="2400" smtClean="0"/>
          </a:p>
          <a:p>
            <a:pPr>
              <a:spcBef>
                <a:spcPct val="0"/>
              </a:spcBef>
              <a:buFont typeface="Wingdings" pitchFamily="2" charset="2"/>
              <a:buChar char="§"/>
            </a:pPr>
            <a:r>
              <a:rPr lang="en-GB" sz="2400" smtClean="0"/>
              <a:t>Belief driven</a:t>
            </a:r>
          </a:p>
          <a:p>
            <a:pPr>
              <a:spcBef>
                <a:spcPct val="0"/>
              </a:spcBef>
              <a:buFont typeface="Wingdings" pitchFamily="2" charset="2"/>
              <a:buChar char="§"/>
            </a:pPr>
            <a:r>
              <a:rPr lang="en-GB" sz="2400" smtClean="0"/>
              <a:t>Desire to succeed</a:t>
            </a:r>
          </a:p>
          <a:p>
            <a:pPr>
              <a:spcBef>
                <a:spcPct val="0"/>
              </a:spcBef>
              <a:buFont typeface="Wingdings" pitchFamily="2" charset="2"/>
              <a:buChar char="§"/>
            </a:pPr>
            <a:r>
              <a:rPr lang="en-GB" sz="2400" smtClean="0"/>
              <a:t>Want to achieve new and challenging goals</a:t>
            </a:r>
          </a:p>
          <a:p>
            <a:pPr>
              <a:spcBef>
                <a:spcPct val="0"/>
              </a:spcBef>
              <a:buFont typeface="Wingdings" pitchFamily="2" charset="2"/>
              <a:buChar char="§"/>
            </a:pPr>
            <a:r>
              <a:rPr lang="en-GB" sz="2400" smtClean="0"/>
              <a:t>Hate delay, like to get on with work in hand</a:t>
            </a:r>
          </a:p>
          <a:p>
            <a:pPr>
              <a:spcBef>
                <a:spcPct val="0"/>
              </a:spcBef>
              <a:buFont typeface="Wingdings" pitchFamily="2" charset="2"/>
              <a:buChar char="§"/>
            </a:pPr>
            <a:r>
              <a:rPr lang="en-GB" sz="2400" smtClean="0"/>
              <a:t>Accept obstacles, believe they can overcome all obstacles</a:t>
            </a:r>
          </a:p>
          <a:p>
            <a:pPr eaLnBrk="1" hangingPunct="1">
              <a:buFont typeface="Wingdings" pitchFamily="2" charset="2"/>
              <a:buNone/>
            </a:pPr>
            <a:r>
              <a:rPr lang="en-GB" sz="2800" smtClean="0">
                <a:latin typeface="Comic Sans MS" pitchFamily="66" charset="0"/>
              </a:rPr>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r>
              <a:rPr lang="en-GB" smtClean="0"/>
              <a:t>Entrepreneurship - lecture 3</a:t>
            </a:r>
          </a:p>
        </p:txBody>
      </p:sp>
      <p:sp>
        <p:nvSpPr>
          <p:cNvPr id="9219"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Characteristics of entrepreneurs</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922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Sweat</a:t>
            </a:r>
          </a:p>
          <a:p>
            <a:pPr eaLnBrk="1" hangingPunct="1">
              <a:buFont typeface="Wingdings" pitchFamily="2" charset="2"/>
              <a:buNone/>
            </a:pPr>
            <a:endParaRPr lang="en-GB" sz="2400" b="1" smtClean="0"/>
          </a:p>
          <a:p>
            <a:pPr eaLnBrk="1" hangingPunct="1">
              <a:buFont typeface="Wingdings" pitchFamily="2" charset="2"/>
              <a:buChar char="Ø"/>
            </a:pPr>
            <a:r>
              <a:rPr lang="en-GB" sz="2400" smtClean="0"/>
              <a:t>Commitment</a:t>
            </a:r>
          </a:p>
          <a:p>
            <a:pPr eaLnBrk="1" hangingPunct="1">
              <a:buFont typeface="Wingdings" pitchFamily="2" charset="2"/>
              <a:buChar char="Ø"/>
            </a:pPr>
            <a:r>
              <a:rPr lang="en-GB" sz="2400" smtClean="0"/>
              <a:t>Perseverance</a:t>
            </a:r>
          </a:p>
          <a:p>
            <a:pPr eaLnBrk="1" hangingPunct="1">
              <a:buFont typeface="Wingdings" pitchFamily="2" charset="2"/>
              <a:buChar char="Ø"/>
            </a:pPr>
            <a:r>
              <a:rPr lang="en-GB" sz="2400" smtClean="0"/>
              <a:t>Hard work and single-mindedness</a:t>
            </a:r>
          </a:p>
          <a:p>
            <a:pPr eaLnBrk="1" hangingPunct="1">
              <a:buFont typeface="Wingdings" pitchFamily="2" charset="2"/>
              <a:buChar char="Ø"/>
            </a:pPr>
            <a:r>
              <a:rPr lang="en-GB" sz="2400" smtClean="0"/>
              <a:t>Work as hobby, hobby as work</a:t>
            </a:r>
          </a:p>
          <a:p>
            <a:pPr eaLnBrk="1" hangingPunct="1">
              <a:buFont typeface="Wingdings" pitchFamily="2" charset="2"/>
              <a:buChar char="Ø"/>
            </a:pPr>
            <a:r>
              <a:rPr lang="en-GB" sz="2400" smtClean="0"/>
              <a:t>'Controlled' leisure and life-style</a:t>
            </a:r>
          </a:p>
          <a:p>
            <a:pPr eaLnBrk="1" hangingPunct="1">
              <a:buFont typeface="Wingdings" pitchFamily="2" charset="2"/>
              <a:buChar char="Ø"/>
            </a:pPr>
            <a:r>
              <a:rPr lang="en-GB" sz="2400" smtClean="0"/>
              <a:t>Determination</a:t>
            </a:r>
          </a:p>
          <a:p>
            <a:pPr eaLnBrk="1" hangingPunct="1">
              <a:buFont typeface="Wingdings" pitchFamily="2" charset="2"/>
              <a:buChar char="Ø"/>
            </a:pPr>
            <a:endParaRPr lang="en-GB" sz="2400"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r>
              <a:rPr lang="en-GB" smtClean="0"/>
              <a:t>Entrepreneurship - lecture 3</a:t>
            </a:r>
          </a:p>
        </p:txBody>
      </p:sp>
      <p:sp>
        <p:nvSpPr>
          <p:cNvPr id="10243" name="Rectangle 2"/>
          <p:cNvSpPr>
            <a:spLocks noGrp="1" noChangeArrowheads="1"/>
          </p:cNvSpPr>
          <p:nvPr>
            <p:ph type="title"/>
          </p:nvPr>
        </p:nvSpPr>
        <p:spPr>
          <a:noFill/>
        </p:spPr>
        <p:txBody>
          <a:bodyPr lIns="92075" tIns="46038" rIns="92075" bIns="46038"/>
          <a:lstStyle/>
          <a:p>
            <a:pPr eaLnBrk="1" hangingPunct="1"/>
            <a:r>
              <a:rPr lang="en-GB" b="1" dirty="0" smtClean="0"/>
              <a:t> </a:t>
            </a:r>
            <a:r>
              <a:rPr lang="en-GB" sz="3600" b="1" dirty="0" smtClean="0"/>
              <a:t>Characteristics of entrepreneurs</a:t>
            </a:r>
            <a:r>
              <a:rPr lang="en-GB" sz="3600" b="1" dirty="0" smtClean="0">
                <a:latin typeface="Comic Sans MS" pitchFamily="66" charset="0"/>
              </a:rPr>
              <a:t> </a:t>
            </a:r>
          </a:p>
        </p:txBody>
      </p:sp>
      <p:sp>
        <p:nvSpPr>
          <p:cNvPr id="1024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Overextending</a:t>
            </a:r>
          </a:p>
          <a:p>
            <a:pPr eaLnBrk="1" hangingPunct="1">
              <a:buFont typeface="Wingdings" pitchFamily="2" charset="2"/>
              <a:buNone/>
            </a:pPr>
            <a:endParaRPr lang="en-GB" sz="2400" b="1" smtClean="0"/>
          </a:p>
          <a:p>
            <a:pPr eaLnBrk="1" hangingPunct="1">
              <a:buFont typeface="Wingdings" pitchFamily="2" charset="2"/>
              <a:buChar char="Ø"/>
            </a:pPr>
            <a:r>
              <a:rPr lang="en-GB" sz="2400" smtClean="0"/>
              <a:t>Failure is a learning experience</a:t>
            </a:r>
          </a:p>
          <a:p>
            <a:pPr eaLnBrk="1" hangingPunct="1">
              <a:buFont typeface="Wingdings" pitchFamily="2" charset="2"/>
              <a:buChar char="Ø"/>
            </a:pPr>
            <a:r>
              <a:rPr lang="en-GB" sz="2400" smtClean="0"/>
              <a:t>Quick learners</a:t>
            </a:r>
          </a:p>
          <a:p>
            <a:pPr eaLnBrk="1" hangingPunct="1">
              <a:buFont typeface="Wingdings" pitchFamily="2" charset="2"/>
              <a:buChar char="Ø"/>
            </a:pPr>
            <a:r>
              <a:rPr lang="en-GB" sz="2400" smtClean="0"/>
              <a:t>Need to know how well (or how badly) they are doing (importance of feedback)</a:t>
            </a:r>
          </a:p>
          <a:p>
            <a:pPr eaLnBrk="1" hangingPunct="1">
              <a:buFont typeface="Wingdings" pitchFamily="2" charset="2"/>
              <a:buChar char="Ø"/>
            </a:pPr>
            <a:endParaRPr lang="en-GB" sz="240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r>
              <a:rPr lang="en-GB" smtClean="0"/>
              <a:t>Entrepreneurship - lecture 3</a:t>
            </a:r>
          </a:p>
        </p:txBody>
      </p:sp>
      <p:sp>
        <p:nvSpPr>
          <p:cNvPr id="11267"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Characteristics of entrepreneurs</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Venturing alone</a:t>
            </a:r>
          </a:p>
          <a:p>
            <a:pPr eaLnBrk="1" hangingPunct="1">
              <a:buFont typeface="Wingdings" pitchFamily="2" charset="2"/>
              <a:buNone/>
            </a:pPr>
            <a:endParaRPr lang="en-GB" sz="2400" smtClean="0"/>
          </a:p>
          <a:p>
            <a:pPr eaLnBrk="1" hangingPunct="1">
              <a:buFont typeface="Wingdings" pitchFamily="2" charset="2"/>
              <a:buChar char="Ø"/>
            </a:pPr>
            <a:r>
              <a:rPr lang="en-GB" sz="2400" smtClean="0"/>
              <a:t>Calculated risk takers, maximising odds in their favour</a:t>
            </a:r>
          </a:p>
          <a:p>
            <a:pPr eaLnBrk="1" hangingPunct="1">
              <a:buFont typeface="Wingdings" pitchFamily="2" charset="2"/>
              <a:buChar char="Ø"/>
            </a:pPr>
            <a:r>
              <a:rPr lang="en-GB" sz="2400" smtClean="0"/>
              <a:t>Long term strategic planning</a:t>
            </a:r>
          </a:p>
          <a:p>
            <a:pPr eaLnBrk="1" hangingPunct="1">
              <a:buFont typeface="Wingdings" pitchFamily="2" charset="2"/>
              <a:buChar char="Ø"/>
            </a:pPr>
            <a:r>
              <a:rPr lang="en-GB" sz="2400" smtClean="0"/>
              <a:t>Goal (i.e. market) orientation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smtClean="0"/>
              <a:t>Entrepreneurship - lecture 3</a:t>
            </a:r>
          </a:p>
        </p:txBody>
      </p:sp>
      <p:sp>
        <p:nvSpPr>
          <p:cNvPr id="12291"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t>
            </a:r>
            <a:r>
              <a:rPr lang="en-GB" sz="3600" b="1" dirty="0" smtClean="0"/>
              <a:t>Characteristics of entrepreneurs</a:t>
            </a:r>
          </a:p>
        </p:txBody>
      </p:sp>
      <p:sp>
        <p:nvSpPr>
          <p:cNvPr id="12292" name="Rectangle 3"/>
          <p:cNvSpPr>
            <a:spLocks noGrp="1" noChangeArrowheads="1"/>
          </p:cNvSpPr>
          <p:nvPr>
            <p:ph type="body" idx="1"/>
          </p:nvPr>
        </p:nvSpPr>
        <p:spPr>
          <a:xfrm>
            <a:off x="685800" y="2133600"/>
            <a:ext cx="7958138" cy="3881438"/>
          </a:xfrm>
          <a:noFill/>
        </p:spPr>
        <p:txBody>
          <a:bodyPr lIns="92075" tIns="46038" rIns="92075" bIns="46038"/>
          <a:lstStyle/>
          <a:p>
            <a:pPr eaLnBrk="1" hangingPunct="1">
              <a:buFont typeface="Wingdings" pitchFamily="2" charset="2"/>
              <a:buNone/>
            </a:pPr>
            <a:r>
              <a:rPr lang="en-GB" sz="2400" b="1" i="1" smtClean="0"/>
              <a:t>Style &amp; Grace</a:t>
            </a:r>
          </a:p>
          <a:p>
            <a:pPr eaLnBrk="1" hangingPunct="1">
              <a:buFont typeface="Wingdings" pitchFamily="2" charset="2"/>
              <a:buNone/>
            </a:pPr>
            <a:endParaRPr lang="en-GB" sz="2400" b="1" smtClean="0"/>
          </a:p>
          <a:p>
            <a:pPr eaLnBrk="1" hangingPunct="1">
              <a:buFont typeface="Wingdings" pitchFamily="2" charset="2"/>
              <a:buChar char="Ø"/>
            </a:pPr>
            <a:r>
              <a:rPr lang="en-GB" sz="2400" smtClean="0"/>
              <a:t>Reputation for reliability and integrity is important</a:t>
            </a:r>
          </a:p>
          <a:p>
            <a:pPr eaLnBrk="1" hangingPunct="1">
              <a:buFont typeface="Wingdings" pitchFamily="2" charset="2"/>
              <a:buChar char="Ø"/>
            </a:pPr>
            <a:r>
              <a:rPr lang="en-GB" sz="2400" smtClean="0"/>
              <a:t>Flexible and creative</a:t>
            </a:r>
          </a:p>
          <a:p>
            <a:pPr eaLnBrk="1" hangingPunct="1">
              <a:buFont typeface="Wingdings" pitchFamily="2" charset="2"/>
              <a:buChar char="Ø"/>
            </a:pPr>
            <a:r>
              <a:rPr lang="en-GB" sz="2400" smtClean="0"/>
              <a:t>Vision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r>
              <a:rPr lang="en-GB" smtClean="0"/>
              <a:t>Entrepreneurship - lecture 3</a:t>
            </a:r>
          </a:p>
        </p:txBody>
      </p:sp>
      <p:sp>
        <p:nvSpPr>
          <p:cNvPr id="13315" name="Rectangle 2"/>
          <p:cNvSpPr>
            <a:spLocks noGrp="1" noChangeArrowheads="1"/>
          </p:cNvSpPr>
          <p:nvPr>
            <p:ph type="title"/>
          </p:nvPr>
        </p:nvSpPr>
        <p:spPr>
          <a:noFill/>
        </p:spPr>
        <p:txBody>
          <a:bodyPr lIns="92075" tIns="46038" rIns="92075" bIns="46038"/>
          <a:lstStyle/>
          <a:p>
            <a:pPr eaLnBrk="1" hangingPunct="1"/>
            <a:r>
              <a:rPr lang="en-GB" sz="1800" b="1" dirty="0" smtClean="0">
                <a:latin typeface="Comic Sans MS" pitchFamily="66" charset="0"/>
              </a:rPr>
              <a:t/>
            </a:r>
            <a:br>
              <a:rPr lang="en-GB" sz="1800" b="1" dirty="0" smtClean="0">
                <a:latin typeface="Comic Sans MS" pitchFamily="66" charset="0"/>
              </a:rPr>
            </a:br>
            <a:r>
              <a:rPr lang="en-GB" sz="1800" b="1" dirty="0" smtClean="0">
                <a:latin typeface="Comic Sans MS" pitchFamily="66" charset="0"/>
              </a:rPr>
              <a:t> </a:t>
            </a:r>
            <a:r>
              <a:rPr lang="en-GB" sz="3600" b="1" dirty="0" smtClean="0"/>
              <a:t>Dark side of entrepreneurship</a:t>
            </a:r>
          </a:p>
        </p:txBody>
      </p:sp>
      <p:sp>
        <p:nvSpPr>
          <p:cNvPr id="13316"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sz="2800" smtClean="0"/>
              <a:t>(Entrepreneurs are difficult/impossible employees)</a:t>
            </a:r>
          </a:p>
          <a:p>
            <a:pPr eaLnBrk="1" hangingPunct="1">
              <a:lnSpc>
                <a:spcPct val="80000"/>
              </a:lnSpc>
              <a:buFont typeface="Wingdings" pitchFamily="2" charset="2"/>
              <a:buChar char="§"/>
            </a:pPr>
            <a:endParaRPr lang="en-GB" sz="2800" smtClean="0"/>
          </a:p>
          <a:p>
            <a:pPr eaLnBrk="1" hangingPunct="1">
              <a:lnSpc>
                <a:spcPct val="80000"/>
              </a:lnSpc>
              <a:buFont typeface="Wingdings" pitchFamily="2" charset="2"/>
              <a:buChar char="§"/>
            </a:pPr>
            <a:r>
              <a:rPr lang="en-GB" sz="2800" smtClean="0"/>
              <a:t>Control</a:t>
            </a:r>
          </a:p>
          <a:p>
            <a:pPr eaLnBrk="1" hangingPunct="1">
              <a:lnSpc>
                <a:spcPct val="80000"/>
              </a:lnSpc>
              <a:buFont typeface="Wingdings" pitchFamily="2" charset="2"/>
              <a:buChar char="§"/>
            </a:pPr>
            <a:r>
              <a:rPr lang="en-GB" sz="2800" smtClean="0"/>
              <a:t>Quirks </a:t>
            </a:r>
          </a:p>
          <a:p>
            <a:pPr eaLnBrk="1" hangingPunct="1">
              <a:lnSpc>
                <a:spcPct val="80000"/>
              </a:lnSpc>
              <a:buFont typeface="Wingdings" pitchFamily="2" charset="2"/>
              <a:buChar char="§"/>
            </a:pPr>
            <a:r>
              <a:rPr lang="en-GB" sz="2800" smtClean="0"/>
              <a:t>Social attitudes </a:t>
            </a:r>
          </a:p>
          <a:p>
            <a:pPr eaLnBrk="1" hangingPunct="1">
              <a:lnSpc>
                <a:spcPct val="80000"/>
              </a:lnSpc>
              <a:buFont typeface="Wingdings" pitchFamily="2" charset="2"/>
              <a:buChar char="§"/>
            </a:pPr>
            <a:r>
              <a:rPr lang="en-GB" sz="2800" smtClean="0"/>
              <a:t>Hardship, self-reliance and discipline</a:t>
            </a:r>
            <a:r>
              <a:rPr lang="en-GB" sz="3600" b="1" smtClean="0"/>
              <a:t> </a:t>
            </a:r>
          </a:p>
          <a:p>
            <a:pPr lvl="2" eaLnBrk="1" hangingPunct="1">
              <a:lnSpc>
                <a:spcPct val="80000"/>
              </a:lnSpc>
              <a:buFont typeface="Wingdings" pitchFamily="2" charset="2"/>
              <a:buNone/>
            </a:pPr>
            <a:r>
              <a:rPr lang="en-GB" sz="1600" b="1" smtClean="0"/>
              <a:t>				</a:t>
            </a:r>
            <a:r>
              <a:rPr lang="en-GB" sz="1600" smtClean="0"/>
              <a:t>	- </a:t>
            </a:r>
            <a:r>
              <a:rPr lang="en-GB" smtClean="0"/>
              <a:t>Dewh</a:t>
            </a:r>
            <a:r>
              <a:rPr lang="en-US" smtClean="0"/>
              <a:t>u</a:t>
            </a:r>
            <a:r>
              <a:rPr lang="en-GB" smtClean="0"/>
              <a:t>rst (1996)</a:t>
            </a:r>
            <a:r>
              <a:rPr lang="en-GB" b="1" smtClean="0"/>
              <a:t/>
            </a:r>
            <a:br>
              <a:rPr lang="en-GB" b="1" smtClean="0"/>
            </a:br>
            <a:endParaRPr lang="en-GB" sz="4100" b="1" smtClean="0"/>
          </a:p>
          <a:p>
            <a:pPr eaLnBrk="1" hangingPunct="1">
              <a:lnSpc>
                <a:spcPct val="80000"/>
              </a:lnSpc>
              <a:buFont typeface="Wingdings" pitchFamily="2" charset="2"/>
              <a:buChar char="§"/>
            </a:pPr>
            <a:endParaRPr lang="en-GB" sz="3600" b="1"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r>
              <a:rPr lang="en-GB" smtClean="0"/>
              <a:t>Entrepreneurship - lecture 3</a:t>
            </a:r>
          </a:p>
        </p:txBody>
      </p:sp>
      <p:sp>
        <p:nvSpPr>
          <p:cNvPr id="14339" name="Rectangle 2"/>
          <p:cNvSpPr>
            <a:spLocks noGrp="1" noChangeArrowheads="1"/>
          </p:cNvSpPr>
          <p:nvPr>
            <p:ph type="title"/>
          </p:nvPr>
        </p:nvSpPr>
        <p:spPr>
          <a:noFill/>
        </p:spPr>
        <p:txBody>
          <a:bodyPr lIns="92075" tIns="46038" rIns="92075" bIns="46038"/>
          <a:lstStyle/>
          <a:p>
            <a:pPr eaLnBrk="1" hangingPunct="1"/>
            <a:r>
              <a:rPr lang="en-GB" sz="3600" b="1" dirty="0" smtClean="0"/>
              <a:t>Dark side of entrepreneurship</a:t>
            </a:r>
            <a:r>
              <a:rPr lang="en-GB" sz="3600" b="1" dirty="0" smtClean="0">
                <a:latin typeface="Comic Sans MS" pitchFamily="66" charset="0"/>
              </a:rPr>
              <a:t> </a:t>
            </a:r>
          </a:p>
        </p:txBody>
      </p:sp>
      <p:sp>
        <p:nvSpPr>
          <p:cNvPr id="1434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Control</a:t>
            </a:r>
          </a:p>
          <a:p>
            <a:pPr eaLnBrk="1" hangingPunct="1">
              <a:buFont typeface="Wingdings" pitchFamily="2" charset="2"/>
              <a:buNone/>
            </a:pPr>
            <a:endParaRPr lang="en-GB" sz="2400" b="1" i="1" smtClean="0"/>
          </a:p>
          <a:p>
            <a:pPr eaLnBrk="1" hangingPunct="1">
              <a:buFont typeface="Wingdings" pitchFamily="2" charset="2"/>
              <a:buChar char="Ø"/>
            </a:pPr>
            <a:r>
              <a:rPr lang="en-GB" sz="2400" smtClean="0"/>
              <a:t>Difficulty of 'controlling'</a:t>
            </a:r>
          </a:p>
          <a:p>
            <a:pPr eaLnBrk="1" hangingPunct="1">
              <a:buFont typeface="Wingdings" pitchFamily="2" charset="2"/>
              <a:buChar char="Ø"/>
            </a:pPr>
            <a:r>
              <a:rPr lang="en-GB" sz="2400" smtClean="0"/>
              <a:t>Importance of motivating and empowering employees</a:t>
            </a:r>
          </a:p>
          <a:p>
            <a:pPr eaLnBrk="1" hangingPunct="1">
              <a:buFont typeface="Wingdings" pitchFamily="2" charset="2"/>
              <a:buChar char="Ø"/>
            </a:pPr>
            <a:r>
              <a:rPr lang="en-GB" sz="2400" smtClean="0"/>
              <a:t>Recognition that staff may not necessarily have same drive/vision as entrepreneur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p:spPr>
        <p:txBody>
          <a:bodyPr/>
          <a:lstStyle/>
          <a:p>
            <a:r>
              <a:rPr lang="en-GB" smtClean="0"/>
              <a:t>Entrepreneurship - lecture 3</a:t>
            </a:r>
          </a:p>
        </p:txBody>
      </p:sp>
      <p:sp>
        <p:nvSpPr>
          <p:cNvPr id="15363" name="Rectangle 2"/>
          <p:cNvSpPr>
            <a:spLocks noGrp="1" noChangeArrowheads="1"/>
          </p:cNvSpPr>
          <p:nvPr>
            <p:ph type="title"/>
          </p:nvPr>
        </p:nvSpPr>
        <p:spPr>
          <a:noFill/>
        </p:spPr>
        <p:txBody>
          <a:bodyPr lIns="92075" tIns="46038" rIns="92075" bIns="46038"/>
          <a:lstStyle/>
          <a:p>
            <a:pPr eaLnBrk="1" hangingPunct="1"/>
            <a:r>
              <a:rPr lang="en-GB" sz="3600" b="1" dirty="0" smtClean="0"/>
              <a:t>Dark side of entrepreneurship</a:t>
            </a:r>
          </a:p>
        </p:txBody>
      </p:sp>
      <p:sp>
        <p:nvSpPr>
          <p:cNvPr id="15364" name="Rectangle 3"/>
          <p:cNvSpPr>
            <a:spLocks noGrp="1" noChangeArrowheads="1"/>
          </p:cNvSpPr>
          <p:nvPr>
            <p:ph type="body" idx="1"/>
          </p:nvPr>
        </p:nvSpPr>
        <p:spPr>
          <a:xfrm>
            <a:off x="487363" y="1595438"/>
            <a:ext cx="8194675" cy="4535487"/>
          </a:xfrm>
          <a:noFill/>
        </p:spPr>
        <p:txBody>
          <a:bodyPr lIns="92075" tIns="46038" rIns="92075" bIns="46038"/>
          <a:lstStyle/>
          <a:p>
            <a:pPr eaLnBrk="1" hangingPunct="1">
              <a:buFont typeface="Wingdings" pitchFamily="2" charset="2"/>
              <a:buNone/>
            </a:pPr>
            <a:r>
              <a:rPr lang="en-GB" sz="2400" b="1" i="1" smtClean="0"/>
              <a:t>Quirks</a:t>
            </a:r>
          </a:p>
          <a:p>
            <a:pPr eaLnBrk="1" hangingPunct="1">
              <a:buFont typeface="Wingdings" pitchFamily="2" charset="2"/>
              <a:buNone/>
            </a:pPr>
            <a:endParaRPr lang="en-GB" sz="2400" b="1" smtClean="0"/>
          </a:p>
          <a:p>
            <a:pPr eaLnBrk="1" hangingPunct="1">
              <a:buFont typeface="Wingdings" pitchFamily="2" charset="2"/>
              <a:buChar char="Ø"/>
            </a:pPr>
            <a:r>
              <a:rPr lang="en-GB" sz="2400" smtClean="0"/>
              <a:t>Unconventional approaches</a:t>
            </a:r>
          </a:p>
          <a:p>
            <a:pPr eaLnBrk="1" hangingPunct="1">
              <a:buFont typeface="Wingdings" pitchFamily="2" charset="2"/>
              <a:buChar char="Ø"/>
            </a:pPr>
            <a:r>
              <a:rPr lang="en-GB" sz="2400" smtClean="0"/>
              <a:t>Need for recognition</a:t>
            </a:r>
          </a:p>
          <a:p>
            <a:pPr eaLnBrk="1" hangingPunct="1">
              <a:buFont typeface="Wingdings" pitchFamily="2" charset="2"/>
              <a:buChar char="Ø"/>
            </a:pPr>
            <a:r>
              <a:rPr lang="en-GB" sz="2400" smtClean="0"/>
              <a:t>Power</a:t>
            </a:r>
          </a:p>
          <a:p>
            <a:pPr eaLnBrk="1" hangingPunct="1">
              <a:buFont typeface="Wingdings" pitchFamily="2" charset="2"/>
              <a:buChar char="Ø"/>
            </a:pPr>
            <a:endParaRPr lang="en-GB" sz="2400"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p:spPr>
        <p:txBody>
          <a:bodyPr/>
          <a:lstStyle/>
          <a:p>
            <a:r>
              <a:rPr lang="en-GB" smtClean="0"/>
              <a:t>Entrepreneurship - lecture 3</a:t>
            </a:r>
          </a:p>
        </p:txBody>
      </p:sp>
      <p:sp>
        <p:nvSpPr>
          <p:cNvPr id="16387" name="Rectangle 1026"/>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Dark side of entrepreneurship</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16388"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Social attitudes</a:t>
            </a:r>
          </a:p>
          <a:p>
            <a:pPr eaLnBrk="1" hangingPunct="1">
              <a:buFont typeface="Wingdings" pitchFamily="2" charset="2"/>
              <a:buNone/>
            </a:pPr>
            <a:endParaRPr lang="en-GB" sz="2400" b="1" smtClean="0"/>
          </a:p>
          <a:p>
            <a:pPr eaLnBrk="1" hangingPunct="1">
              <a:buFont typeface="Wingdings" pitchFamily="2" charset="2"/>
              <a:buChar char="Ø"/>
            </a:pPr>
            <a:r>
              <a:rPr lang="en-GB" sz="2400" smtClean="0"/>
              <a:t>Negative British attitude to entrepreneurial traits</a:t>
            </a:r>
          </a:p>
          <a:p>
            <a:pPr eaLnBrk="1" hangingPunct="1">
              <a:buFont typeface="Wingdings" pitchFamily="2" charset="2"/>
              <a:buChar char="Ø"/>
            </a:pPr>
            <a:r>
              <a:rPr lang="en-GB" sz="2400" smtClean="0"/>
              <a:t>Production/manufacturing as a poor relation of rest of economy</a:t>
            </a:r>
          </a:p>
          <a:p>
            <a:pPr eaLnBrk="1" hangingPunct="1">
              <a:buFont typeface="Wingdings" pitchFamily="2" charset="2"/>
              <a:buChar char="Ø"/>
            </a:pPr>
            <a:r>
              <a:rPr lang="en-GB" sz="2400" smtClean="0"/>
              <a:t>Low public image of the 'self made person'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p:spPr>
        <p:txBody>
          <a:bodyPr/>
          <a:lstStyle/>
          <a:p>
            <a:r>
              <a:rPr lang="en-GB" smtClean="0"/>
              <a:t>Entrepreneurship - lecture 3</a:t>
            </a:r>
          </a:p>
        </p:txBody>
      </p:sp>
      <p:sp>
        <p:nvSpPr>
          <p:cNvPr id="17411" name="Rectangle 2"/>
          <p:cNvSpPr>
            <a:spLocks noGrp="1" noChangeArrowheads="1"/>
          </p:cNvSpPr>
          <p:nvPr>
            <p:ph type="title"/>
          </p:nvPr>
        </p:nvSpPr>
        <p:spPr>
          <a:noFill/>
        </p:spPr>
        <p:txBody>
          <a:bodyPr lIns="92075" tIns="46038" rIns="92075" bIns="46038"/>
          <a:lstStyle/>
          <a:p>
            <a:pPr eaLnBrk="1" hangingPunct="1"/>
            <a:r>
              <a:rPr lang="en-GB" sz="2400" b="1" dirty="0" smtClean="0">
                <a:latin typeface="Comic Sans MS" pitchFamily="66" charset="0"/>
              </a:rPr>
              <a:t/>
            </a:r>
            <a:br>
              <a:rPr lang="en-GB" sz="2400" b="1" dirty="0" smtClean="0">
                <a:latin typeface="Comic Sans MS" pitchFamily="66" charset="0"/>
              </a:rPr>
            </a:br>
            <a:r>
              <a:rPr lang="en-GB" sz="2400" b="1" dirty="0" smtClean="0">
                <a:latin typeface="Comic Sans MS" pitchFamily="66" charset="0"/>
              </a:rPr>
              <a:t> </a:t>
            </a:r>
            <a:r>
              <a:rPr lang="en-GB" sz="3600" b="1" dirty="0" smtClean="0"/>
              <a:t>Dark side of entrepreneurship</a:t>
            </a:r>
            <a:r>
              <a:rPr lang="en-GB" sz="3600" b="1" dirty="0" smtClean="0">
                <a:latin typeface="Comic Sans MS" pitchFamily="66" charset="0"/>
              </a:rPr>
              <a:t> </a:t>
            </a:r>
            <a:r>
              <a:rPr lang="en-GB" b="1" dirty="0" smtClean="0">
                <a:latin typeface="Comic Sans MS" pitchFamily="66" charset="0"/>
              </a:rPr>
              <a:t/>
            </a:r>
            <a:br>
              <a:rPr lang="en-GB" b="1" dirty="0" smtClean="0">
                <a:latin typeface="Comic Sans MS" pitchFamily="66" charset="0"/>
              </a:rPr>
            </a:br>
            <a:endParaRPr lang="en-GB" b="1" dirty="0" smtClean="0">
              <a:latin typeface="Comic Sans MS" pitchFamily="66" charset="0"/>
            </a:endParaRPr>
          </a:p>
        </p:txBody>
      </p:sp>
      <p:sp>
        <p:nvSpPr>
          <p:cNvPr id="1741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Hardship, self-reliance and discipline</a:t>
            </a:r>
            <a:endParaRPr lang="en-GB" sz="2400" b="1" smtClean="0"/>
          </a:p>
          <a:p>
            <a:pPr eaLnBrk="1" hangingPunct="1">
              <a:buFont typeface="Wingdings" pitchFamily="2" charset="2"/>
              <a:buNone/>
            </a:pPr>
            <a:endParaRPr lang="en-GB" sz="2400" b="1" smtClean="0"/>
          </a:p>
          <a:p>
            <a:pPr eaLnBrk="1" hangingPunct="1">
              <a:buFont typeface="Wingdings" pitchFamily="2" charset="2"/>
              <a:buChar char="Ø"/>
            </a:pPr>
            <a:r>
              <a:rPr lang="en-GB" sz="2400" smtClean="0"/>
              <a:t>Difficult reliance</a:t>
            </a:r>
          </a:p>
          <a:p>
            <a:pPr eaLnBrk="1" hangingPunct="1">
              <a:buFont typeface="Wingdings" pitchFamily="2" charset="2"/>
              <a:buChar char="Ø"/>
            </a:pPr>
            <a:r>
              <a:rPr lang="en-GB" sz="2400" smtClean="0"/>
              <a:t>Lack of support</a:t>
            </a:r>
          </a:p>
          <a:p>
            <a:pPr eaLnBrk="1" hangingPunct="1">
              <a:buFont typeface="Wingdings" pitchFamily="2" charset="2"/>
              <a:buChar char="Ø"/>
            </a:pPr>
            <a:r>
              <a:rPr lang="en-GB" sz="2400" smtClean="0"/>
              <a:t>Isolation</a:t>
            </a:r>
          </a:p>
          <a:p>
            <a:pPr eaLnBrk="1" hangingPunct="1">
              <a:buFont typeface="Wingdings" pitchFamily="2" charset="2"/>
              <a:buChar char="Ø"/>
            </a:pPr>
            <a:endParaRPr lang="en-GB" sz="2400" smtClean="0"/>
          </a:p>
          <a:p>
            <a:pPr eaLnBrk="1" hangingPunct="1">
              <a:buFont typeface="Wingdings" pitchFamily="2" charset="2"/>
              <a:buChar char="Ø"/>
            </a:pPr>
            <a:endParaRPr lang="en-GB" sz="2400" smtClean="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p:spPr>
        <p:txBody>
          <a:bodyPr/>
          <a:lstStyle/>
          <a:p>
            <a:r>
              <a:rPr lang="en-GB" smtClean="0"/>
              <a:t>Entrepreneurship - lecture 3</a:t>
            </a:r>
          </a:p>
        </p:txBody>
      </p:sp>
      <p:sp>
        <p:nvSpPr>
          <p:cNvPr id="18435" name="Rectangle 2"/>
          <p:cNvSpPr>
            <a:spLocks noGrp="1" noChangeArrowheads="1"/>
          </p:cNvSpPr>
          <p:nvPr>
            <p:ph type="title"/>
          </p:nvPr>
        </p:nvSpPr>
        <p:spPr>
          <a:noFill/>
        </p:spPr>
        <p:txBody>
          <a:bodyPr lIns="92075" tIns="46038" rIns="92075" bIns="46038"/>
          <a:lstStyle/>
          <a:p>
            <a:pPr eaLnBrk="1" hangingPunct="1"/>
            <a:r>
              <a:rPr lang="en-GB" b="1" smtClean="0"/>
              <a:t>Types of entrepreneur</a:t>
            </a:r>
          </a:p>
        </p:txBody>
      </p:sp>
      <p:sp>
        <p:nvSpPr>
          <p:cNvPr id="18436"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400" smtClean="0"/>
              <a:t>Classify by 	-       individuals</a:t>
            </a:r>
          </a:p>
          <a:p>
            <a:pPr eaLnBrk="1" hangingPunct="1">
              <a:lnSpc>
                <a:spcPct val="90000"/>
              </a:lnSpc>
              <a:buFont typeface="Wingdings" pitchFamily="2" charset="2"/>
              <a:buNone/>
            </a:pPr>
            <a:r>
              <a:rPr lang="en-GB" sz="2400" smtClean="0"/>
              <a:t>			        business venture</a:t>
            </a:r>
          </a:p>
          <a:p>
            <a:pPr eaLnBrk="1" hangingPunct="1">
              <a:lnSpc>
                <a:spcPct val="90000"/>
              </a:lnSpc>
              <a:buFont typeface="Wingdings" pitchFamily="2" charset="2"/>
              <a:buNone/>
            </a:pPr>
            <a:r>
              <a:rPr lang="en-GB" sz="2400" smtClean="0"/>
              <a:t> </a:t>
            </a:r>
          </a:p>
          <a:p>
            <a:pPr eaLnBrk="1" hangingPunct="1">
              <a:lnSpc>
                <a:spcPct val="90000"/>
              </a:lnSpc>
              <a:buFont typeface="Wingdings" pitchFamily="2" charset="2"/>
              <a:buNone/>
            </a:pPr>
            <a:r>
              <a:rPr lang="en-GB" sz="2400" smtClean="0"/>
              <a:t>Opportunist entrepreneur -	</a:t>
            </a:r>
          </a:p>
          <a:p>
            <a:pPr eaLnBrk="1" hangingPunct="1">
              <a:lnSpc>
                <a:spcPct val="90000"/>
              </a:lnSpc>
              <a:buFont typeface="Wingdings" pitchFamily="2" charset="2"/>
              <a:buNone/>
            </a:pPr>
            <a:r>
              <a:rPr lang="en-GB" sz="2400" smtClean="0"/>
              <a:t>			        growth-orientation</a:t>
            </a:r>
          </a:p>
          <a:p>
            <a:pPr eaLnBrk="1" hangingPunct="1">
              <a:lnSpc>
                <a:spcPct val="90000"/>
              </a:lnSpc>
              <a:buFont typeface="Wingdings" pitchFamily="2" charset="2"/>
              <a:buNone/>
            </a:pPr>
            <a:r>
              <a:rPr lang="en-GB" sz="2400" smtClean="0"/>
              <a:t>			        independence-orientation </a:t>
            </a:r>
          </a:p>
          <a:p>
            <a:pPr eaLnBrk="1" hangingPunct="1">
              <a:lnSpc>
                <a:spcPct val="90000"/>
              </a:lnSpc>
              <a:buFont typeface="Wingdings" pitchFamily="2" charset="2"/>
              <a:buNone/>
            </a:pPr>
            <a:endParaRPr lang="en-GB" sz="2400" smtClean="0"/>
          </a:p>
          <a:p>
            <a:pPr eaLnBrk="1" hangingPunct="1">
              <a:lnSpc>
                <a:spcPct val="90000"/>
              </a:lnSpc>
              <a:buFont typeface="Wingdings" pitchFamily="2" charset="2"/>
              <a:buNone/>
            </a:pPr>
            <a:r>
              <a:rPr lang="en-GB" sz="2400" smtClean="0"/>
              <a:t>Craftsmen –</a:t>
            </a:r>
          </a:p>
          <a:p>
            <a:pPr lvl="4" eaLnBrk="1" hangingPunct="1">
              <a:lnSpc>
                <a:spcPct val="90000"/>
              </a:lnSpc>
              <a:buFont typeface="Wingdings" pitchFamily="2" charset="2"/>
              <a:buNone/>
            </a:pPr>
            <a:r>
              <a:rPr lang="en-GB" sz="2400" smtClean="0"/>
              <a:t>        traditional skills </a:t>
            </a:r>
          </a:p>
          <a:p>
            <a:pPr lvl="4" eaLnBrk="1" hangingPunct="1">
              <a:lnSpc>
                <a:spcPct val="90000"/>
              </a:lnSpc>
              <a:buFont typeface="Wingdings" pitchFamily="2" charset="2"/>
              <a:buNone/>
            </a:pPr>
            <a:r>
              <a:rPr lang="en-GB" sz="2400" smtClean="0"/>
              <a:t>        scientific or high-technology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p:spPr>
        <p:txBody>
          <a:bodyPr/>
          <a:lstStyle/>
          <a:p>
            <a:r>
              <a:rPr lang="en-GB" smtClean="0"/>
              <a:t>Entrepreneurship - lecture 3</a:t>
            </a:r>
          </a:p>
        </p:txBody>
      </p:sp>
      <p:sp>
        <p:nvSpPr>
          <p:cNvPr id="19459" name="Rectangle 2"/>
          <p:cNvSpPr>
            <a:spLocks noGrp="1" noChangeArrowheads="1"/>
          </p:cNvSpPr>
          <p:nvPr>
            <p:ph type="title"/>
          </p:nvPr>
        </p:nvSpPr>
        <p:spPr>
          <a:noFill/>
        </p:spPr>
        <p:txBody>
          <a:bodyPr lIns="92075" tIns="46038" rIns="92075" bIns="46038"/>
          <a:lstStyle/>
          <a:p>
            <a:pPr eaLnBrk="1" hangingPunct="1"/>
            <a:r>
              <a:rPr lang="en-GB" b="1" smtClean="0">
                <a:latin typeface="Comic Sans MS" pitchFamily="66" charset="0"/>
              </a:rPr>
              <a:t> </a:t>
            </a:r>
            <a:r>
              <a:rPr lang="en-GB" b="1" smtClean="0"/>
              <a:t>Types of entrepreneurs</a:t>
            </a:r>
            <a:r>
              <a:rPr lang="en-GB" sz="2000" b="1" smtClean="0"/>
              <a:t> </a:t>
            </a:r>
            <a:endParaRPr lang="en-GB" b="1" smtClean="0"/>
          </a:p>
        </p:txBody>
      </p:sp>
      <p:sp>
        <p:nvSpPr>
          <p:cNvPr id="19460"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000" b="1" dirty="0" smtClean="0"/>
              <a:t>Webster (1977), types of Entrepreneurs</a:t>
            </a:r>
          </a:p>
          <a:p>
            <a:pPr eaLnBrk="1" hangingPunct="1">
              <a:lnSpc>
                <a:spcPct val="90000"/>
              </a:lnSpc>
              <a:buFont typeface="Wingdings" pitchFamily="2" charset="2"/>
              <a:buNone/>
            </a:pPr>
            <a:endParaRPr lang="en-GB" sz="1000" b="1" dirty="0" smtClean="0"/>
          </a:p>
          <a:p>
            <a:pPr eaLnBrk="1" hangingPunct="1">
              <a:lnSpc>
                <a:spcPct val="90000"/>
              </a:lnSpc>
              <a:buFont typeface="Wingdings" pitchFamily="2" charset="2"/>
              <a:buChar char="§"/>
            </a:pPr>
            <a:r>
              <a:rPr lang="en-GB" sz="2000" dirty="0" smtClean="0"/>
              <a:t>Classic entrepreneur identifies an unexploited opportunity &amp; innovates to pursue it</a:t>
            </a:r>
          </a:p>
          <a:p>
            <a:pPr eaLnBrk="1" hangingPunct="1">
              <a:lnSpc>
                <a:spcPct val="90000"/>
              </a:lnSpc>
              <a:buFont typeface="Wingdings" pitchFamily="2" charset="2"/>
              <a:buChar char="§"/>
            </a:pPr>
            <a:r>
              <a:rPr lang="en-GB" sz="2000" dirty="0" smtClean="0"/>
              <a:t>Industry maker goes beyond this to create a whole new industry</a:t>
            </a:r>
          </a:p>
          <a:p>
            <a:pPr eaLnBrk="1" hangingPunct="1">
              <a:lnSpc>
                <a:spcPct val="90000"/>
              </a:lnSpc>
              <a:buFont typeface="Wingdings" pitchFamily="2" charset="2"/>
              <a:buChar char="§"/>
            </a:pPr>
            <a:r>
              <a:rPr lang="en-GB" sz="2000" dirty="0" smtClean="0"/>
              <a:t>Administrative entrepreneur</a:t>
            </a:r>
          </a:p>
          <a:p>
            <a:pPr eaLnBrk="1" hangingPunct="1">
              <a:lnSpc>
                <a:spcPct val="90000"/>
              </a:lnSpc>
              <a:buFont typeface="Wingdings" pitchFamily="2" charset="2"/>
              <a:buChar char="§"/>
            </a:pPr>
            <a:r>
              <a:rPr lang="en-GB" sz="2000" dirty="0" smtClean="0"/>
              <a:t>Small business entrepreneur</a:t>
            </a:r>
          </a:p>
          <a:p>
            <a:pPr eaLnBrk="1" hangingPunct="1">
              <a:lnSpc>
                <a:spcPct val="90000"/>
              </a:lnSpc>
              <a:buFont typeface="Wingdings" pitchFamily="2" charset="2"/>
              <a:buNone/>
            </a:pPr>
            <a:r>
              <a:rPr lang="en-GB" sz="1400" b="1" dirty="0" smtClean="0"/>
              <a:t> </a:t>
            </a:r>
          </a:p>
          <a:p>
            <a:pPr eaLnBrk="1" hangingPunct="1">
              <a:lnSpc>
                <a:spcPct val="90000"/>
              </a:lnSpc>
              <a:buFont typeface="Wingdings" pitchFamily="2" charset="2"/>
              <a:buNone/>
            </a:pPr>
            <a:r>
              <a:rPr lang="en-GB" sz="2000" b="1" dirty="0" smtClean="0"/>
              <a:t>Three types of entrepreneurial venture:</a:t>
            </a:r>
          </a:p>
          <a:p>
            <a:pPr eaLnBrk="1" hangingPunct="1">
              <a:lnSpc>
                <a:spcPct val="90000"/>
              </a:lnSpc>
              <a:buFont typeface="Wingdings" pitchFamily="2" charset="2"/>
              <a:buChar char="Ø"/>
            </a:pPr>
            <a:r>
              <a:rPr lang="en-GB" sz="2000" dirty="0" smtClean="0"/>
              <a:t>large payoff:  many participants (investors)</a:t>
            </a:r>
          </a:p>
          <a:p>
            <a:pPr eaLnBrk="1" hangingPunct="1">
              <a:lnSpc>
                <a:spcPct val="90000"/>
              </a:lnSpc>
              <a:buFont typeface="Wingdings" pitchFamily="2" charset="2"/>
              <a:buChar char="Ø"/>
            </a:pPr>
            <a:r>
              <a:rPr lang="en-GB" sz="2000" dirty="0" smtClean="0"/>
              <a:t>small payoff: few participants</a:t>
            </a:r>
          </a:p>
          <a:p>
            <a:pPr eaLnBrk="1" hangingPunct="1">
              <a:lnSpc>
                <a:spcPct val="90000"/>
              </a:lnSpc>
              <a:buFont typeface="Wingdings" pitchFamily="2" charset="2"/>
              <a:buChar char="Ø"/>
            </a:pPr>
            <a:r>
              <a:rPr lang="en-GB" sz="2000" dirty="0" smtClean="0"/>
              <a:t>Large payoff: few participants</a:t>
            </a:r>
          </a:p>
          <a:p>
            <a:pPr eaLnBrk="1" hangingPunct="1">
              <a:lnSpc>
                <a:spcPct val="90000"/>
              </a:lnSpc>
              <a:buFont typeface="Wingdings" pitchFamily="2" charset="2"/>
              <a:buChar char="Ø"/>
            </a:pPr>
            <a:endParaRPr lang="en-GB" sz="2000" dirty="0" smtClean="0"/>
          </a:p>
        </p:txBody>
      </p:sp>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227</TotalTime>
  <Words>1511</Words>
  <Application>Microsoft Office PowerPoint</Application>
  <PresentationFormat>On-screen Show (4:3)</PresentationFormat>
  <Paragraphs>362</Paragraphs>
  <Slides>40</Slides>
  <Notes>32</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TSD_PP3</vt:lpstr>
      <vt:lpstr>SBMA7111  Entrepreneurship</vt:lpstr>
      <vt:lpstr>Slide 2</vt:lpstr>
      <vt:lpstr>Slide 3</vt:lpstr>
      <vt:lpstr>Slide 4</vt:lpstr>
      <vt:lpstr>Economic theories</vt:lpstr>
      <vt:lpstr>Economic theories</vt:lpstr>
      <vt:lpstr>Slide 7</vt:lpstr>
      <vt:lpstr>Slide 8</vt:lpstr>
      <vt:lpstr> Economic theories</vt:lpstr>
      <vt:lpstr>Implications of Schumpeter</vt:lpstr>
      <vt:lpstr>  Economic theories </vt:lpstr>
      <vt:lpstr>  Economic theories </vt:lpstr>
      <vt:lpstr>Slide 13</vt:lpstr>
      <vt:lpstr>Slide 14</vt:lpstr>
      <vt:lpstr>Entrepreneurial personality   (traits)</vt:lpstr>
      <vt:lpstr>  Entrepreneurial personality   (traits)  </vt:lpstr>
      <vt:lpstr>  Entrepreneurial personality   (traits)  </vt:lpstr>
      <vt:lpstr>  Entrepreneurial personality   (traits)  </vt:lpstr>
      <vt:lpstr>  Entrepreneurial personality   (traits)  </vt:lpstr>
      <vt:lpstr>Slide 20</vt:lpstr>
      <vt:lpstr>Slide 21</vt:lpstr>
      <vt:lpstr>Slide 22</vt:lpstr>
      <vt:lpstr>  Wickham (2006):   reviews various approaches </vt:lpstr>
      <vt:lpstr>Wickham (2006):   reviews various approaches  </vt:lpstr>
      <vt:lpstr>A wider perspective </vt:lpstr>
      <vt:lpstr>  Who becomes an entrepreneur  </vt:lpstr>
      <vt:lpstr>  Characteristics of entrepreneurs  </vt:lpstr>
      <vt:lpstr>  Characteristics of entrepreneurs  </vt:lpstr>
      <vt:lpstr>  Characteristics of entrepreneurs  </vt:lpstr>
      <vt:lpstr>  Characteristics of entrepreneurs  </vt:lpstr>
      <vt:lpstr> Characteristics of entrepreneurs </vt:lpstr>
      <vt:lpstr>  Characteristics of entrepreneurs  </vt:lpstr>
      <vt:lpstr> Characteristics of entrepreneurs</vt:lpstr>
      <vt:lpstr>  Dark side of entrepreneurship</vt:lpstr>
      <vt:lpstr>Dark side of entrepreneurship </vt:lpstr>
      <vt:lpstr>Dark side of entrepreneurship</vt:lpstr>
      <vt:lpstr>  Dark side of entrepreneurship  </vt:lpstr>
      <vt:lpstr>  Dark side of entrepreneurship  </vt:lpstr>
      <vt:lpstr>Types of entrepreneur</vt:lpstr>
      <vt:lpstr> Types of entrepreneurs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25</cp:revision>
  <dcterms:created xsi:type="dcterms:W3CDTF">2011-06-23T09:06:05Z</dcterms:created>
  <dcterms:modified xsi:type="dcterms:W3CDTF">2013-03-21T15:39:19Z</dcterms:modified>
</cp:coreProperties>
</file>