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1" r:id="rId8"/>
    <p:sldId id="272" r:id="rId9"/>
    <p:sldId id="273" r:id="rId10"/>
    <p:sldId id="276" r:id="rId11"/>
    <p:sldId id="275" r:id="rId12"/>
    <p:sldId id="263" r:id="rId13"/>
    <p:sldId id="262" r:id="rId14"/>
    <p:sldId id="264" r:id="rId15"/>
    <p:sldId id="265" r:id="rId16"/>
    <p:sldId id="269" r:id="rId17"/>
    <p:sldId id="274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11020B-6ECD-4352-ACDD-5E45C1BB040C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F15B965-9ED9-4C17-B00B-A6A5AA4ED219}">
      <dgm:prSet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Ivo Gazepov 2133589 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5E2656-AEC4-40F6-87FF-6825171F1056}" type="parTrans" cxnId="{B95B7EA5-B17C-495A-AD7E-B67AA58367CE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0DF569-BEED-455D-88E0-9672037D92DD}" type="sibTrans" cxnId="{B95B7EA5-B17C-495A-AD7E-B67AA58367CE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4D80E2-EBF0-4211-A827-7C79E18C6440}">
      <dgm:prSet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Mariyana Rusafova 2131037 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AA0728-9970-4E69-A777-FE966BA6E876}" type="parTrans" cxnId="{B514B820-D9CD-4829-A0BF-A7463FF728C8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23799E-8F03-46A2-9941-E97BF849382F}" type="sibTrans" cxnId="{B514B820-D9CD-4829-A0BF-A7463FF728C8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79A493-684F-40D5-841D-2CA5DDE2179F}">
      <dgm:prSet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Ralph Azagoh Kouadio 2133598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0F7C7D-476D-44FD-8231-DB01BFD4A90A}" type="parTrans" cxnId="{4B4CB0AC-F167-4BA1-BD54-7794024F068B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A99279-EBB5-4B9A-9F36-C0EA88062F3C}" type="sibTrans" cxnId="{4B4CB0AC-F167-4BA1-BD54-7794024F068B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D793C2-6628-4BE8-A8F4-E301A4900E6B}">
      <dgm:prSet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Aniko Farago 2133195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4B1DAC-A43A-4BAC-90EF-98288EBDE992}" type="parTrans" cxnId="{5B18FFE5-D22B-4082-9DBB-9ED3CD3C9665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E30E34-94C6-4CF9-BE2E-24E2573CBBC9}" type="sibTrans" cxnId="{5B18FFE5-D22B-4082-9DBB-9ED3CD3C9665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D60604-4766-4F32-89EC-C3DD8BE78AB8}" type="pres">
      <dgm:prSet presAssocID="{3B11020B-6ECD-4352-ACDD-5E45C1BB040C}" presName="vert0" presStyleCnt="0">
        <dgm:presLayoutVars>
          <dgm:dir/>
          <dgm:animOne val="branch"/>
          <dgm:animLvl val="lvl"/>
        </dgm:presLayoutVars>
      </dgm:prSet>
      <dgm:spPr/>
    </dgm:pt>
    <dgm:pt modelId="{BE5EB887-33B5-4EEA-80FC-5EE62B69EADA}" type="pres">
      <dgm:prSet presAssocID="{DF15B965-9ED9-4C17-B00B-A6A5AA4ED219}" presName="thickLine" presStyleLbl="alignNode1" presStyleIdx="0" presStyleCnt="4"/>
      <dgm:spPr/>
    </dgm:pt>
    <dgm:pt modelId="{968C7C45-C805-45C3-81D6-72902B0EAA5A}" type="pres">
      <dgm:prSet presAssocID="{DF15B965-9ED9-4C17-B00B-A6A5AA4ED219}" presName="horz1" presStyleCnt="0"/>
      <dgm:spPr/>
    </dgm:pt>
    <dgm:pt modelId="{6C5D3591-905F-4043-A332-423A071100EC}" type="pres">
      <dgm:prSet presAssocID="{DF15B965-9ED9-4C17-B00B-A6A5AA4ED219}" presName="tx1" presStyleLbl="revTx" presStyleIdx="0" presStyleCnt="4"/>
      <dgm:spPr/>
    </dgm:pt>
    <dgm:pt modelId="{D1928FE3-FD28-45A7-9353-2999EB0E39E2}" type="pres">
      <dgm:prSet presAssocID="{DF15B965-9ED9-4C17-B00B-A6A5AA4ED219}" presName="vert1" presStyleCnt="0"/>
      <dgm:spPr/>
    </dgm:pt>
    <dgm:pt modelId="{DAD75F98-BE26-48DC-90DF-188365CD4AD6}" type="pres">
      <dgm:prSet presAssocID="{464D80E2-EBF0-4211-A827-7C79E18C6440}" presName="thickLine" presStyleLbl="alignNode1" presStyleIdx="1" presStyleCnt="4"/>
      <dgm:spPr/>
    </dgm:pt>
    <dgm:pt modelId="{2A290C0C-B45B-4278-B6F8-5C197EC83975}" type="pres">
      <dgm:prSet presAssocID="{464D80E2-EBF0-4211-A827-7C79E18C6440}" presName="horz1" presStyleCnt="0"/>
      <dgm:spPr/>
    </dgm:pt>
    <dgm:pt modelId="{5B729BA2-45BD-4143-8535-E66430308925}" type="pres">
      <dgm:prSet presAssocID="{464D80E2-EBF0-4211-A827-7C79E18C6440}" presName="tx1" presStyleLbl="revTx" presStyleIdx="1" presStyleCnt="4"/>
      <dgm:spPr/>
    </dgm:pt>
    <dgm:pt modelId="{73C79173-B7F6-4D35-A0FC-18005EA3EA7C}" type="pres">
      <dgm:prSet presAssocID="{464D80E2-EBF0-4211-A827-7C79E18C6440}" presName="vert1" presStyleCnt="0"/>
      <dgm:spPr/>
    </dgm:pt>
    <dgm:pt modelId="{E7C89240-8390-4F00-8CF5-618E8807B52C}" type="pres">
      <dgm:prSet presAssocID="{E779A493-684F-40D5-841D-2CA5DDE2179F}" presName="thickLine" presStyleLbl="alignNode1" presStyleIdx="2" presStyleCnt="4"/>
      <dgm:spPr/>
    </dgm:pt>
    <dgm:pt modelId="{E0C33512-B9A8-4054-9CA4-135ECC482244}" type="pres">
      <dgm:prSet presAssocID="{E779A493-684F-40D5-841D-2CA5DDE2179F}" presName="horz1" presStyleCnt="0"/>
      <dgm:spPr/>
    </dgm:pt>
    <dgm:pt modelId="{1A8DC1E4-F1B0-4D9C-A745-5212DB463E42}" type="pres">
      <dgm:prSet presAssocID="{E779A493-684F-40D5-841D-2CA5DDE2179F}" presName="tx1" presStyleLbl="revTx" presStyleIdx="2" presStyleCnt="4"/>
      <dgm:spPr/>
    </dgm:pt>
    <dgm:pt modelId="{15A8F653-ED89-460C-80B1-CDDB2918D9E2}" type="pres">
      <dgm:prSet presAssocID="{E779A493-684F-40D5-841D-2CA5DDE2179F}" presName="vert1" presStyleCnt="0"/>
      <dgm:spPr/>
    </dgm:pt>
    <dgm:pt modelId="{C16A94AC-954A-444F-9948-430E9AED9024}" type="pres">
      <dgm:prSet presAssocID="{62D793C2-6628-4BE8-A8F4-E301A4900E6B}" presName="thickLine" presStyleLbl="alignNode1" presStyleIdx="3" presStyleCnt="4"/>
      <dgm:spPr/>
    </dgm:pt>
    <dgm:pt modelId="{BCD94529-E819-429B-B474-142D8BE0D327}" type="pres">
      <dgm:prSet presAssocID="{62D793C2-6628-4BE8-A8F4-E301A4900E6B}" presName="horz1" presStyleCnt="0"/>
      <dgm:spPr/>
    </dgm:pt>
    <dgm:pt modelId="{E4675C0B-F755-4500-8F29-17C9BB9CC67A}" type="pres">
      <dgm:prSet presAssocID="{62D793C2-6628-4BE8-A8F4-E301A4900E6B}" presName="tx1" presStyleLbl="revTx" presStyleIdx="3" presStyleCnt="4"/>
      <dgm:spPr/>
    </dgm:pt>
    <dgm:pt modelId="{6D7A07A4-FD4D-4F3C-ADCD-56F263D398B1}" type="pres">
      <dgm:prSet presAssocID="{62D793C2-6628-4BE8-A8F4-E301A4900E6B}" presName="vert1" presStyleCnt="0"/>
      <dgm:spPr/>
    </dgm:pt>
  </dgm:ptLst>
  <dgm:cxnLst>
    <dgm:cxn modelId="{B514B820-D9CD-4829-A0BF-A7463FF728C8}" srcId="{3B11020B-6ECD-4352-ACDD-5E45C1BB040C}" destId="{464D80E2-EBF0-4211-A827-7C79E18C6440}" srcOrd="1" destOrd="0" parTransId="{84AA0728-9970-4E69-A777-FE966BA6E876}" sibTransId="{EB23799E-8F03-46A2-9941-E97BF849382F}"/>
    <dgm:cxn modelId="{DDE54030-5C5D-4AD4-A77C-0DCA06755028}" type="presOf" srcId="{3B11020B-6ECD-4352-ACDD-5E45C1BB040C}" destId="{35D60604-4766-4F32-89EC-C3DD8BE78AB8}" srcOrd="0" destOrd="0" presId="urn:microsoft.com/office/officeart/2008/layout/LinedList"/>
    <dgm:cxn modelId="{7A045C32-B614-4246-A4F7-CE86A48BADE9}" type="presOf" srcId="{62D793C2-6628-4BE8-A8F4-E301A4900E6B}" destId="{E4675C0B-F755-4500-8F29-17C9BB9CC67A}" srcOrd="0" destOrd="0" presId="urn:microsoft.com/office/officeart/2008/layout/LinedList"/>
    <dgm:cxn modelId="{B95B7EA5-B17C-495A-AD7E-B67AA58367CE}" srcId="{3B11020B-6ECD-4352-ACDD-5E45C1BB040C}" destId="{DF15B965-9ED9-4C17-B00B-A6A5AA4ED219}" srcOrd="0" destOrd="0" parTransId="{AB5E2656-AEC4-40F6-87FF-6825171F1056}" sibTransId="{8B0DF569-BEED-455D-88E0-9672037D92DD}"/>
    <dgm:cxn modelId="{4B4CB0AC-F167-4BA1-BD54-7794024F068B}" srcId="{3B11020B-6ECD-4352-ACDD-5E45C1BB040C}" destId="{E779A493-684F-40D5-841D-2CA5DDE2179F}" srcOrd="2" destOrd="0" parTransId="{8A0F7C7D-476D-44FD-8231-DB01BFD4A90A}" sibTransId="{B7A99279-EBB5-4B9A-9F36-C0EA88062F3C}"/>
    <dgm:cxn modelId="{28B1CAB1-D50C-4869-B86F-2DF53D929E6B}" type="presOf" srcId="{DF15B965-9ED9-4C17-B00B-A6A5AA4ED219}" destId="{6C5D3591-905F-4043-A332-423A071100EC}" srcOrd="0" destOrd="0" presId="urn:microsoft.com/office/officeart/2008/layout/LinedList"/>
    <dgm:cxn modelId="{F2C36FBA-2F14-459C-8275-3D272A61DB0C}" type="presOf" srcId="{464D80E2-EBF0-4211-A827-7C79E18C6440}" destId="{5B729BA2-45BD-4143-8535-E66430308925}" srcOrd="0" destOrd="0" presId="urn:microsoft.com/office/officeart/2008/layout/LinedList"/>
    <dgm:cxn modelId="{5DEA85D7-CB19-4B6F-953B-9240AF25AF01}" type="presOf" srcId="{E779A493-684F-40D5-841D-2CA5DDE2179F}" destId="{1A8DC1E4-F1B0-4D9C-A745-5212DB463E42}" srcOrd="0" destOrd="0" presId="urn:microsoft.com/office/officeart/2008/layout/LinedList"/>
    <dgm:cxn modelId="{5B18FFE5-D22B-4082-9DBB-9ED3CD3C9665}" srcId="{3B11020B-6ECD-4352-ACDD-5E45C1BB040C}" destId="{62D793C2-6628-4BE8-A8F4-E301A4900E6B}" srcOrd="3" destOrd="0" parTransId="{6F4B1DAC-A43A-4BAC-90EF-98288EBDE992}" sibTransId="{1EE30E34-94C6-4CF9-BE2E-24E2573CBBC9}"/>
    <dgm:cxn modelId="{654D92FA-7046-4957-9219-5D542F6720E8}" type="presParOf" srcId="{35D60604-4766-4F32-89EC-C3DD8BE78AB8}" destId="{BE5EB887-33B5-4EEA-80FC-5EE62B69EADA}" srcOrd="0" destOrd="0" presId="urn:microsoft.com/office/officeart/2008/layout/LinedList"/>
    <dgm:cxn modelId="{65A775D2-FAE8-4EA4-906F-BFD6661DE980}" type="presParOf" srcId="{35D60604-4766-4F32-89EC-C3DD8BE78AB8}" destId="{968C7C45-C805-45C3-81D6-72902B0EAA5A}" srcOrd="1" destOrd="0" presId="urn:microsoft.com/office/officeart/2008/layout/LinedList"/>
    <dgm:cxn modelId="{1B4241A3-9443-4BE3-813A-52C7A1507BDB}" type="presParOf" srcId="{968C7C45-C805-45C3-81D6-72902B0EAA5A}" destId="{6C5D3591-905F-4043-A332-423A071100EC}" srcOrd="0" destOrd="0" presId="urn:microsoft.com/office/officeart/2008/layout/LinedList"/>
    <dgm:cxn modelId="{C1C846F0-0FFC-47C2-B6F3-47F67F7CCA5B}" type="presParOf" srcId="{968C7C45-C805-45C3-81D6-72902B0EAA5A}" destId="{D1928FE3-FD28-45A7-9353-2999EB0E39E2}" srcOrd="1" destOrd="0" presId="urn:microsoft.com/office/officeart/2008/layout/LinedList"/>
    <dgm:cxn modelId="{FA47C3AA-8E08-495B-A9B4-041280647F93}" type="presParOf" srcId="{35D60604-4766-4F32-89EC-C3DD8BE78AB8}" destId="{DAD75F98-BE26-48DC-90DF-188365CD4AD6}" srcOrd="2" destOrd="0" presId="urn:microsoft.com/office/officeart/2008/layout/LinedList"/>
    <dgm:cxn modelId="{40B06452-D803-4B96-BB59-0FD894EF66BD}" type="presParOf" srcId="{35D60604-4766-4F32-89EC-C3DD8BE78AB8}" destId="{2A290C0C-B45B-4278-B6F8-5C197EC83975}" srcOrd="3" destOrd="0" presId="urn:microsoft.com/office/officeart/2008/layout/LinedList"/>
    <dgm:cxn modelId="{B80F0896-9EB6-43F4-9733-4D4765C2FB4D}" type="presParOf" srcId="{2A290C0C-B45B-4278-B6F8-5C197EC83975}" destId="{5B729BA2-45BD-4143-8535-E66430308925}" srcOrd="0" destOrd="0" presId="urn:microsoft.com/office/officeart/2008/layout/LinedList"/>
    <dgm:cxn modelId="{C83EC516-925F-48C1-9BA4-B2CDE23251B3}" type="presParOf" srcId="{2A290C0C-B45B-4278-B6F8-5C197EC83975}" destId="{73C79173-B7F6-4D35-A0FC-18005EA3EA7C}" srcOrd="1" destOrd="0" presId="urn:microsoft.com/office/officeart/2008/layout/LinedList"/>
    <dgm:cxn modelId="{D535623C-535B-4E36-9419-8C6DBCB7145E}" type="presParOf" srcId="{35D60604-4766-4F32-89EC-C3DD8BE78AB8}" destId="{E7C89240-8390-4F00-8CF5-618E8807B52C}" srcOrd="4" destOrd="0" presId="urn:microsoft.com/office/officeart/2008/layout/LinedList"/>
    <dgm:cxn modelId="{D484DA85-0673-4E8C-9548-02C91BAED838}" type="presParOf" srcId="{35D60604-4766-4F32-89EC-C3DD8BE78AB8}" destId="{E0C33512-B9A8-4054-9CA4-135ECC482244}" srcOrd="5" destOrd="0" presId="urn:microsoft.com/office/officeart/2008/layout/LinedList"/>
    <dgm:cxn modelId="{3C354403-A557-44D4-AF04-961061C1DEAA}" type="presParOf" srcId="{E0C33512-B9A8-4054-9CA4-135ECC482244}" destId="{1A8DC1E4-F1B0-4D9C-A745-5212DB463E42}" srcOrd="0" destOrd="0" presId="urn:microsoft.com/office/officeart/2008/layout/LinedList"/>
    <dgm:cxn modelId="{87E6098E-408F-414B-AA02-0709CA9F4F4A}" type="presParOf" srcId="{E0C33512-B9A8-4054-9CA4-135ECC482244}" destId="{15A8F653-ED89-460C-80B1-CDDB2918D9E2}" srcOrd="1" destOrd="0" presId="urn:microsoft.com/office/officeart/2008/layout/LinedList"/>
    <dgm:cxn modelId="{4CD79E58-5322-439C-AB89-AEA83ED030B0}" type="presParOf" srcId="{35D60604-4766-4F32-89EC-C3DD8BE78AB8}" destId="{C16A94AC-954A-444F-9948-430E9AED9024}" srcOrd="6" destOrd="0" presId="urn:microsoft.com/office/officeart/2008/layout/LinedList"/>
    <dgm:cxn modelId="{70A41EC2-9982-44B8-BD5F-0ABBF152BEA3}" type="presParOf" srcId="{35D60604-4766-4F32-89EC-C3DD8BE78AB8}" destId="{BCD94529-E819-429B-B474-142D8BE0D327}" srcOrd="7" destOrd="0" presId="urn:microsoft.com/office/officeart/2008/layout/LinedList"/>
    <dgm:cxn modelId="{651DEEAE-F037-4DE3-9DA9-F762AA020192}" type="presParOf" srcId="{BCD94529-E819-429B-B474-142D8BE0D327}" destId="{E4675C0B-F755-4500-8F29-17C9BB9CC67A}" srcOrd="0" destOrd="0" presId="urn:microsoft.com/office/officeart/2008/layout/LinedList"/>
    <dgm:cxn modelId="{A6E8EC21-AA1C-4A7D-9B1B-B798870F9DA8}" type="presParOf" srcId="{BCD94529-E819-429B-B474-142D8BE0D327}" destId="{6D7A07A4-FD4D-4F3C-ADCD-56F263D398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5EB887-33B5-4EEA-80FC-5EE62B69EADA}">
      <dsp:nvSpPr>
        <dsp:cNvPr id="0" name=""/>
        <dsp:cNvSpPr/>
      </dsp:nvSpPr>
      <dsp:spPr>
        <a:xfrm>
          <a:off x="0" y="0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5D3591-905F-4043-A332-423A071100EC}">
      <dsp:nvSpPr>
        <dsp:cNvPr id="0" name=""/>
        <dsp:cNvSpPr/>
      </dsp:nvSpPr>
      <dsp:spPr>
        <a:xfrm>
          <a:off x="0" y="0"/>
          <a:ext cx="6683374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Ivo Gazepov 2133589 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683374" cy="1151731"/>
      </dsp:txXfrm>
    </dsp:sp>
    <dsp:sp modelId="{DAD75F98-BE26-48DC-90DF-188365CD4AD6}">
      <dsp:nvSpPr>
        <dsp:cNvPr id="0" name=""/>
        <dsp:cNvSpPr/>
      </dsp:nvSpPr>
      <dsp:spPr>
        <a:xfrm>
          <a:off x="0" y="1151731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458064"/>
                <a:satOff val="-2807"/>
                <a:lumOff val="19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458064"/>
                <a:satOff val="-2807"/>
                <a:lumOff val="19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458064"/>
                <a:satOff val="-2807"/>
                <a:lumOff val="19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458064"/>
              <a:satOff val="-2807"/>
              <a:lumOff val="196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729BA2-45BD-4143-8535-E66430308925}">
      <dsp:nvSpPr>
        <dsp:cNvPr id="0" name=""/>
        <dsp:cNvSpPr/>
      </dsp:nvSpPr>
      <dsp:spPr>
        <a:xfrm>
          <a:off x="0" y="1151731"/>
          <a:ext cx="6683374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Mariyana Rusafova 2131037 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51731"/>
        <a:ext cx="6683374" cy="1151731"/>
      </dsp:txXfrm>
    </dsp:sp>
    <dsp:sp modelId="{E7C89240-8390-4F00-8CF5-618E8807B52C}">
      <dsp:nvSpPr>
        <dsp:cNvPr id="0" name=""/>
        <dsp:cNvSpPr/>
      </dsp:nvSpPr>
      <dsp:spPr>
        <a:xfrm>
          <a:off x="0" y="230346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916128"/>
                <a:satOff val="-5613"/>
                <a:lumOff val="39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916128"/>
                <a:satOff val="-5613"/>
                <a:lumOff val="39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916128"/>
                <a:satOff val="-5613"/>
                <a:lumOff val="39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916128"/>
              <a:satOff val="-5613"/>
              <a:lumOff val="39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8DC1E4-F1B0-4D9C-A745-5212DB463E42}">
      <dsp:nvSpPr>
        <dsp:cNvPr id="0" name=""/>
        <dsp:cNvSpPr/>
      </dsp:nvSpPr>
      <dsp:spPr>
        <a:xfrm>
          <a:off x="0" y="2303462"/>
          <a:ext cx="6683374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Ralph Azagoh Kouadio 2133598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03462"/>
        <a:ext cx="6683374" cy="1151731"/>
      </dsp:txXfrm>
    </dsp:sp>
    <dsp:sp modelId="{C16A94AC-954A-444F-9948-430E9AED9024}">
      <dsp:nvSpPr>
        <dsp:cNvPr id="0" name=""/>
        <dsp:cNvSpPr/>
      </dsp:nvSpPr>
      <dsp:spPr>
        <a:xfrm>
          <a:off x="0" y="3455193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4374192"/>
                <a:satOff val="-8420"/>
                <a:lumOff val="58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374192"/>
                <a:satOff val="-8420"/>
                <a:lumOff val="58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374192"/>
                <a:satOff val="-8420"/>
                <a:lumOff val="58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4374192"/>
              <a:satOff val="-8420"/>
              <a:lumOff val="588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675C0B-F755-4500-8F29-17C9BB9CC67A}">
      <dsp:nvSpPr>
        <dsp:cNvPr id="0" name=""/>
        <dsp:cNvSpPr/>
      </dsp:nvSpPr>
      <dsp:spPr>
        <a:xfrm>
          <a:off x="0" y="3455193"/>
          <a:ext cx="6683374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Aniko Farago 2133195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55193"/>
        <a:ext cx="6683374" cy="11517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963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03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296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273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688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750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703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366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588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678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9447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803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598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0443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3521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973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939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2FD4E-9D0F-B729-1B3A-9E245144E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2DE4D-2B6E-F89C-A5F9-6FBB9715B6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E4B44-BEEB-05EC-CA35-6CE570201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3AC15-611E-1A65-DA06-C1E057E65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4A831-2A37-372A-42EE-B1E7A57BA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220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2F93F84-8903-48E1-9E53-1890B1E02AA8}" type="datetimeFigureOut">
              <a:rPr lang="en-GB" smtClean="0"/>
              <a:t>17/12/2022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CBE8723-E36F-46CD-B41F-5187479E0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381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lorado.edu/today/2019/04/10/how-stop-conflict-it-starts" TargetMode="Externa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6DBDB-A5DD-9B9C-7B95-42E0DA46D2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2334826"/>
            <a:ext cx="12038121" cy="1562471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 BMSW4002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B1C9177-0DF9-9B0F-BA2F-E21EAB46BEB9}"/>
              </a:ext>
            </a:extLst>
          </p:cNvPr>
          <p:cNvSpPr txBox="1">
            <a:spLocks/>
          </p:cNvSpPr>
          <p:nvPr/>
        </p:nvSpPr>
        <p:spPr>
          <a:xfrm>
            <a:off x="2668478" y="4456592"/>
            <a:ext cx="6701162" cy="11200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Lecturer:toyin adisa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1948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6" name="Subtitle 2">
            <a:extLst>
              <a:ext uri="{FF2B5EF4-FFF2-40B4-BE49-F238E27FC236}">
                <a16:creationId xmlns:a16="http://schemas.microsoft.com/office/drawing/2014/main" id="{D79FF929-0EEC-038B-F567-E8E2B4F54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7997995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93863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83DE2-D7C1-6B03-5631-CF1B782E8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268711"/>
            <a:ext cx="10364451" cy="912019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13253-D21D-9EF3-28CC-6CD4FB79C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5" y="1722269"/>
            <a:ext cx="10364452" cy="406893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Benefits of team working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Stages of team development Tuckman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Team roles Belbin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Successful team development</a:t>
            </a:r>
          </a:p>
          <a:p>
            <a:endParaRPr lang="en-GB" sz="2000" b="1" i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53680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2CA358-2EA6-49C2-AAEF-0C79C1F76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AAD74829-8970-4A28-B5F6-387E0E313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group of people standing on a globe&#10;&#10;Description automatically generated with low confidence">
            <a:extLst>
              <a:ext uri="{FF2B5EF4-FFF2-40B4-BE49-F238E27FC236}">
                <a16:creationId xmlns:a16="http://schemas.microsoft.com/office/drawing/2014/main" id="{64B17C02-D05E-F00E-CBDE-8EE160A040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994" y="805799"/>
            <a:ext cx="4044539" cy="2275053"/>
          </a:xfrm>
          <a:prstGeom prst="rect">
            <a:avLst/>
          </a:prstGeom>
        </p:spPr>
      </p:pic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14280C14-39C0-594C-1FEB-26225A2DAA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997" y="3767827"/>
            <a:ext cx="4044539" cy="226874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976ACB9-C2D4-45C2-924A-2CF7CFF5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CA3F4-2821-E2F2-DB99-368ECD190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5" y="2130641"/>
            <a:ext cx="6412330" cy="4225771"/>
          </a:xfrm>
        </p:spPr>
        <p:txBody>
          <a:bodyPr>
            <a:normAutofit/>
          </a:bodyPr>
          <a:lstStyle/>
          <a:p>
            <a:pPr>
              <a:lnSpc>
                <a:spcPct val="180000"/>
              </a:lnSpc>
            </a:pPr>
            <a:r>
              <a:rPr lang="en-GB" sz="18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Increases productivity - more productive and motivated, shared workload, increase in profitability;</a:t>
            </a:r>
          </a:p>
          <a:p>
            <a:pPr>
              <a:lnSpc>
                <a:spcPct val="180000"/>
              </a:lnSpc>
            </a:pPr>
            <a:r>
              <a:rPr lang="en-GB" sz="18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Greater synergy - interaction, combined effect, greater than the sum of the separate effect (1+1=3);</a:t>
            </a:r>
          </a:p>
          <a:p>
            <a:pPr>
              <a:lnSpc>
                <a:spcPct val="180000"/>
              </a:lnSpc>
            </a:pPr>
            <a:r>
              <a:rPr lang="en-GB" sz="18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increases Innovation - brainstorming</a:t>
            </a:r>
          </a:p>
          <a:p>
            <a:pPr>
              <a:lnSpc>
                <a:spcPct val="180000"/>
              </a:lnSpc>
            </a:pPr>
            <a:r>
              <a:rPr lang="en-GB" sz="18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flexibility- cross-trained, aware of roles, adaptive team 					(Morgan, 2017)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22F10-D5AD-5C96-4A42-6B57F732F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832" y="347148"/>
            <a:ext cx="6412330" cy="1596177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en-GB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of team working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9869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D58954F-C5AC-4BE0-811D-8DFE18E35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359E835-CE77-4DCC-8EC3-1924094D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6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Hands-on top of each other">
            <a:extLst>
              <a:ext uri="{FF2B5EF4-FFF2-40B4-BE49-F238E27FC236}">
                <a16:creationId xmlns:a16="http://schemas.microsoft.com/office/drawing/2014/main" id="{C1816463-C5F1-ED1F-03CD-4043B82F5D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253" r="15008" b="1"/>
          <a:stretch/>
        </p:blipFill>
        <p:spPr>
          <a:xfrm>
            <a:off x="8157374" y="10"/>
            <a:ext cx="4034626" cy="685799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03B59B5-123A-4DC5-87BD-6D3E22FA6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5B7534B-47A8-F25C-6A9C-1E26E66EA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764" y="343309"/>
            <a:ext cx="7160534" cy="1596177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Benefits of team working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52EC42A8-E31A-FFF4-7594-FDFE21BB5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128" y="2059620"/>
            <a:ext cx="7649933" cy="409260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sz="19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Gives support to each other - help and guidance </a:t>
            </a:r>
          </a:p>
          <a:p>
            <a:pPr>
              <a:lnSpc>
                <a:spcPct val="200000"/>
              </a:lnSpc>
            </a:pPr>
            <a:r>
              <a:rPr lang="en-GB" sz="19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their career prospects - learn from each other, expand abilities</a:t>
            </a:r>
          </a:p>
          <a:p>
            <a:pPr>
              <a:lnSpc>
                <a:spcPct val="200000"/>
              </a:lnSpc>
            </a:pPr>
            <a:r>
              <a:rPr lang="en-GB" sz="19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Attracts the best talent - collaboration over competition, cater to the needs of their employees</a:t>
            </a:r>
          </a:p>
          <a:p>
            <a:pPr>
              <a:lnSpc>
                <a:spcPct val="200000"/>
              </a:lnSpc>
            </a:pPr>
            <a:r>
              <a:rPr lang="en-GB" sz="19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Establishes strong relationship - communicate freely, encouragement, trust 					(Tuckman, 1965)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842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5B966-71E0-6903-8D1E-61795A281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268711"/>
            <a:ext cx="10364451" cy="1596177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Stages of team development Tuckman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F1577-A473-E141-38AD-8BC52D0C7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Storming 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Adjourning </a:t>
            </a:r>
          </a:p>
        </p:txBody>
      </p:sp>
    </p:spTree>
    <p:extLst>
      <p:ext uri="{BB962C8B-B14F-4D97-AF65-F5344CB8AC3E}">
        <p14:creationId xmlns:p14="http://schemas.microsoft.com/office/powerpoint/2010/main" val="104764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74E11E-A0C0-26F5-4B21-1D96B9087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19900"/>
            <a:ext cx="3485076" cy="4018201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FORMING AND STORMING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7AEC7-F2AB-D28B-4D0A-43E79DB9E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008" y="1193576"/>
            <a:ext cx="6576591" cy="4470850"/>
          </a:xfrm>
        </p:spPr>
        <p:txBody>
          <a:bodyPr anchor="ctr"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Chose suitable candidates for the team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Distribute tasks to assigned team roles 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Conflict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249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EA4EA564-34F3-D9F5-3286-B89FC7EF75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231" r="28595" b="-1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8DEED7-65D6-A925-B556-4863A3A62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NORMING AND Performing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16B2B-0DBC-9735-E516-E180B94BC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50" y="2503503"/>
            <a:ext cx="6672887" cy="3435659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works together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Milestones are celebrated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is finalised</a:t>
            </a:r>
          </a:p>
        </p:txBody>
      </p:sp>
    </p:spTree>
    <p:extLst>
      <p:ext uri="{BB962C8B-B14F-4D97-AF65-F5344CB8AC3E}">
        <p14:creationId xmlns:p14="http://schemas.microsoft.com/office/powerpoint/2010/main" val="1637220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AD48E4-7CF4-3177-A2CA-C9041CABE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419900"/>
            <a:ext cx="3786607" cy="4018201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69F81-F817-58F2-FA49-7132BA718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008" y="1193576"/>
            <a:ext cx="6576591" cy="4470850"/>
          </a:xfrm>
        </p:spPr>
        <p:txBody>
          <a:bodyPr anchor="ctr">
            <a:normAutofit/>
          </a:bodyPr>
          <a:lstStyle/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 is presented and discussed 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helps with future project 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Members reflect on their experience 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 plans are being created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332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E6A5A-69AA-5184-0875-A91C9D02E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Team Roles</a:t>
            </a:r>
            <a:endParaRPr lang="en-GB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7D09A66-4366-4D98-0DC5-F75E13E4A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366963"/>
            <a:ext cx="10363200" cy="3424237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 investigator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worker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Co-Ordinator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33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DEA5B-302C-EFAA-B08B-12EA0FDBA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Team Roles</a:t>
            </a:r>
            <a:endParaRPr lang="en-GB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401379A-E0BD-9E8E-A393-FA71AD228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366963"/>
            <a:ext cx="10363200" cy="3424237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Completer/finisher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Actions oriented roles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oriented roles</a:t>
            </a:r>
          </a:p>
          <a:p>
            <a:pPr>
              <a:lnSpc>
                <a:spcPct val="200000"/>
              </a:lnSpc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Thought oriented roles</a:t>
            </a:r>
          </a:p>
        </p:txBody>
      </p:sp>
    </p:spTree>
    <p:extLst>
      <p:ext uri="{BB962C8B-B14F-4D97-AF65-F5344CB8AC3E}">
        <p14:creationId xmlns:p14="http://schemas.microsoft.com/office/powerpoint/2010/main" val="246443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0813F01-FF62-FC07-F5E9-292864776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281" y="183628"/>
            <a:ext cx="9940029" cy="15738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FE9EB6-91B3-DEE5-4F0C-546B788E8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432" y="1651248"/>
            <a:ext cx="10937288" cy="4074850"/>
          </a:xfrm>
        </p:spPr>
        <p:txBody>
          <a:bodyPr>
            <a:normAutofit/>
          </a:bodyPr>
          <a:lstStyle/>
          <a:p>
            <a:pPr marL="0" indent="0" fontAlgn="base">
              <a:lnSpc>
                <a:spcPct val="150000"/>
              </a:lnSpc>
              <a:buClrTx/>
              <a:buNone/>
              <a:defRPr/>
            </a:pPr>
            <a:r>
              <a:rPr lang="en-GB" b="1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fontAlgn="base">
              <a:lnSpc>
                <a:spcPct val="15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barriers include poor listening skills; insufficient sharing of information.</a:t>
            </a:r>
          </a:p>
          <a:p>
            <a:pPr marL="0" indent="0" fontAlgn="base">
              <a:lnSpc>
                <a:spcPct val="150000"/>
              </a:lnSpc>
              <a:buClrTx/>
              <a:buNone/>
              <a:defRPr/>
            </a:pPr>
            <a:r>
              <a:rPr lang="en-GB" b="1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Structural Factors</a:t>
            </a:r>
          </a:p>
          <a:p>
            <a:pPr fontAlgn="base">
              <a:lnSpc>
                <a:spcPct val="15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Structural disagreements include the size of the team, levels of participation and levels of interdependence among employees. </a:t>
            </a:r>
          </a:p>
          <a:p>
            <a:pPr marL="0" indent="0" fontAlgn="base">
              <a:lnSpc>
                <a:spcPct val="150000"/>
              </a:lnSpc>
              <a:buClrTx/>
              <a:buNone/>
              <a:defRPr/>
            </a:pPr>
            <a:r>
              <a:rPr lang="en-GB" b="1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Factors</a:t>
            </a:r>
          </a:p>
          <a:p>
            <a:pPr fontAlgn="base">
              <a:lnSpc>
                <a:spcPct val="15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 things such as:  an individual’s self-esteem, their personal   goals, values and needs.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788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4" descr="Person holding a puzzle piece">
            <a:extLst>
              <a:ext uri="{FF2B5EF4-FFF2-40B4-BE49-F238E27FC236}">
                <a16:creationId xmlns:a16="http://schemas.microsoft.com/office/drawing/2014/main" id="{879F7ECD-0AE5-D422-1809-748FF4E96E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74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3E246C7-AE23-4B78-B596-A021E638F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54"/>
            <a:ext cx="12192000" cy="6858000"/>
          </a:xfrm>
          <a:prstGeom prst="rect">
            <a:avLst/>
          </a:prstGeom>
          <a:gradFill>
            <a:gsLst>
              <a:gs pos="10000">
                <a:schemeClr val="bg1">
                  <a:alpha val="75000"/>
                </a:schemeClr>
              </a:gs>
              <a:gs pos="85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4388652C-EA91-4836-8F81-08E05C74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138332-F072-7D76-5508-42F187FF2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99418"/>
            <a:ext cx="10364451" cy="889781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DEE66-B848-A48A-6921-2F7935EA6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91953"/>
            <a:ext cx="12192000" cy="576329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buClrTx/>
              <a:defRPr/>
            </a:pPr>
            <a:r>
              <a:rPr lang="en-GB" b="1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 your conflict style</a:t>
            </a:r>
          </a:p>
          <a:p>
            <a:pPr>
              <a:lnSpc>
                <a:spcPct val="10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Once you understand how you handle conflict, you can take steps to prevent it and work more effectively with others when it does arise.</a:t>
            </a:r>
          </a:p>
          <a:p>
            <a:pPr marL="0" indent="0">
              <a:lnSpc>
                <a:spcPct val="100000"/>
              </a:lnSpc>
              <a:buClrTx/>
              <a:buNone/>
              <a:defRPr/>
            </a:pPr>
            <a:endParaRPr lang="en-GB" b="1" cap="none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ClrTx/>
              <a:buNone/>
              <a:defRPr/>
            </a:pPr>
            <a:r>
              <a:rPr lang="en-GB" b="1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Connections with others</a:t>
            </a:r>
          </a:p>
          <a:p>
            <a:pPr>
              <a:lnSpc>
                <a:spcPct val="10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strong connection with someone, it can be easier to focus on the problem and work together to find a solution rather than assuming the other person is at fault.</a:t>
            </a:r>
          </a:p>
          <a:p>
            <a:pPr marL="0" indent="0">
              <a:lnSpc>
                <a:spcPct val="100000"/>
              </a:lnSpc>
              <a:buClrTx/>
              <a:buNone/>
              <a:defRPr/>
            </a:pPr>
            <a:endParaRPr lang="en-GB" b="1" cap="none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ClrTx/>
              <a:buNone/>
              <a:defRPr/>
            </a:pPr>
            <a:r>
              <a:rPr lang="en-GB" b="1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effectively</a:t>
            </a:r>
          </a:p>
          <a:p>
            <a:pPr fontAlgn="base">
              <a:lnSpc>
                <a:spcPct val="10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 the other person to share their point of view.</a:t>
            </a:r>
          </a:p>
          <a:p>
            <a:pPr fontAlgn="base">
              <a:lnSpc>
                <a:spcPct val="10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 as the other person shares their point of view, instead of forming your idea in your head.</a:t>
            </a:r>
          </a:p>
          <a:p>
            <a:pPr fontAlgn="base">
              <a:lnSpc>
                <a:spcPct val="10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mindful of your body language—avoid closing yourself off by crossing your arms while the other person is sharing</a:t>
            </a:r>
          </a:p>
        </p:txBody>
      </p:sp>
    </p:spTree>
    <p:extLst>
      <p:ext uri="{BB962C8B-B14F-4D97-AF65-F5344CB8AC3E}">
        <p14:creationId xmlns:p14="http://schemas.microsoft.com/office/powerpoint/2010/main" val="8653577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F7D77-1EB8-07FF-83E3-7699223A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70842"/>
            <a:ext cx="10364451" cy="1596177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Successful 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31B2F-9828-3332-5D84-192F6A4FE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866900"/>
            <a:ext cx="8848725" cy="392429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4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that everyone knows what is expected of them.</a:t>
            </a:r>
          </a:p>
          <a:p>
            <a:pPr>
              <a:lnSpc>
                <a:spcPct val="14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far as possible, the leader should ensure that the team covers the eight Belbin team roles.</a:t>
            </a:r>
          </a:p>
          <a:p>
            <a:pPr>
              <a:lnSpc>
                <a:spcPct val="14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sure each team member shares the same objectives.</a:t>
            </a:r>
          </a:p>
          <a:p>
            <a:pPr>
              <a:lnSpc>
                <a:spcPct val="14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prepared for the worst-case scenario, or the smallest event. </a:t>
            </a:r>
          </a:p>
          <a:p>
            <a:pPr>
              <a:lnSpc>
                <a:spcPct val="14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a plan to deal with conflicts that may arise in the course of team working.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371DC7F9-DF90-0DFE-1935-AD393EC2AB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18" r="-2" b="5055"/>
          <a:stretch/>
        </p:blipFill>
        <p:spPr>
          <a:xfrm>
            <a:off x="9267825" y="4314825"/>
            <a:ext cx="2806380" cy="2468880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530467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8ABF954-77E5-C782-CCC5-D4669EF75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75" y="161317"/>
            <a:ext cx="8049250" cy="1596177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Successful 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D348D-5DE7-9FE8-B759-B209A6424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757494"/>
            <a:ext cx="9286875" cy="448198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more each team member understands the needs the easier it is for the team succeed.</a:t>
            </a:r>
          </a:p>
          <a:p>
            <a:pPr>
              <a:lnSpc>
                <a:spcPct val="13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 innovations with the entire team to improve task completion and to ultimately bring greater success to the team.</a:t>
            </a:r>
          </a:p>
          <a:p>
            <a:pPr>
              <a:lnSpc>
                <a:spcPct val="13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most important component of keeping a team focused on the goal, so constantly work on earning the trust of other team members.</a:t>
            </a:r>
          </a:p>
          <a:p>
            <a:pPr>
              <a:lnSpc>
                <a:spcPct val="13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leader should be able to adapt their style to suit the maturity of the team.</a:t>
            </a:r>
          </a:p>
          <a:p>
            <a:pPr>
              <a:lnSpc>
                <a:spcPct val="130000"/>
              </a:lnSpc>
              <a:buClrTx/>
              <a:defRPr/>
            </a:pPr>
            <a:r>
              <a:rPr lang="en-GB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 each other outside the workplace.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1325A8-75DF-A728-071E-7FF0CBCB30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72" r="10289"/>
          <a:stretch/>
        </p:blipFill>
        <p:spPr>
          <a:xfrm>
            <a:off x="9482540" y="1262489"/>
            <a:ext cx="2595785" cy="186007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6" name="Picture 5" descr="People working on ideas">
            <a:extLst>
              <a:ext uri="{FF2B5EF4-FFF2-40B4-BE49-F238E27FC236}">
                <a16:creationId xmlns:a16="http://schemas.microsoft.com/office/drawing/2014/main" id="{AC0FA9E6-E3F3-B7E0-83E7-E658CE32CA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2" r="8097" b="-4"/>
          <a:stretch/>
        </p:blipFill>
        <p:spPr>
          <a:xfrm>
            <a:off x="9482541" y="3924300"/>
            <a:ext cx="2605309" cy="1866898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42751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98FBD-F658-BE94-6722-675ADBC28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988341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6A941-DA20-5874-3803-46DC042ED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61965"/>
            <a:ext cx="12038120" cy="4456590"/>
          </a:xfrm>
        </p:spPr>
        <p:txBody>
          <a:bodyPr>
            <a:normAutofit/>
          </a:bodyPr>
          <a:lstStyle/>
          <a:p>
            <a:pPr marL="0" indent="0">
              <a:buClrTx/>
              <a:buNone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Bonebright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D. A. (2010). 40 years of storming: a historical review of Tuckman's model of small group development. Human Resource Development International. Vol. 13(1), pp.111-120. Available at: https://doi.org/10.1080/13678861003589099  (Accessed: 04 Dec 2022)</a:t>
            </a:r>
          </a:p>
          <a:p>
            <a:pPr marL="0" indent="0">
              <a:buClrTx/>
              <a:buNone/>
              <a:defRPr/>
            </a:pPr>
            <a:r>
              <a:rPr lang="en-GB" sz="14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Belbin, R. Meredith (2003), Management teams: why they succeed or fail, 2nd Ed, Butterworth Heinemann, Oxford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Caoutte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M. J. &amp; O`Connor, B. N. (2016). The Impact of Group Support System on Corporate Teams` Strategy of Development. Available at: https://books.google.co.uk/books?hl=en&amp;lr=&amp;id=hWOwDwAAQBAJ&amp;oi=fnd&amp;pg=PT92&amp;dq=norming+in+team+development+in+business&amp;ots=2yctdQZA7X&amp;sig=fth653t2dhM526AmTA7TG_4U9Ak#v=onepage&amp;q=norming%20in%20team%20development%20in%20business&amp;f=false (Accessed: 04 Dec 2022)</a:t>
            </a:r>
          </a:p>
          <a:p>
            <a:pPr marL="0" indent="0">
              <a:buClrTx/>
              <a:buNone/>
              <a:defRPr/>
            </a:pPr>
            <a:r>
              <a:rPr lang="en-GB" sz="14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https://www.colorado.edu/today/2019/04/10/how-stop-conflict-it-starts</a:t>
            </a:r>
            <a:r>
              <a:rPr lang="en-GB" sz="14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13 Dec 2022)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Ericksen, J. &amp; Dyer, L. (2004). Right from the Start: Exploring the Effects of Early Team Events on Subsequent Project Team Development and Performance. Administrative Science Quarterly. Vol. 49(3). Available at: https://doi.org/10.2307/4131442 </a:t>
            </a:r>
            <a:r>
              <a:rPr lang="en-GB" sz="14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07 Dec 2022)</a:t>
            </a:r>
          </a:p>
          <a:p>
            <a:pPr marL="0" indent="0">
              <a:buClrTx/>
              <a:buNone/>
              <a:defRPr/>
            </a:pPr>
            <a:r>
              <a:rPr lang="en-GB" sz="14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Griffith, B.a. and dunham, E. B. (2015) working in teams: moving from high potential to high performance. Los angeles, [California]:, sage</a:t>
            </a:r>
          </a:p>
          <a:p>
            <a:endParaRPr lang="en-GB" sz="16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74385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98FBD-F658-BE94-6722-675ADBC28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415" y="102093"/>
            <a:ext cx="10364451" cy="1185169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6A941-DA20-5874-3803-46DC042ED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56" y="1964184"/>
            <a:ext cx="12011487" cy="3957222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Kuipers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B. (2005). Team development and team performance. Responsibilities, responsiveness, and results: A longitudinal study of teamwork at Volvo Trucks. Available at: https://pure.rug.nl/ws/portalfiles/portal/13174162/01_c1.pdf (Accessed: 04 Dec 2022)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Mindtools (2022). Forming, Storming, Norming, Performing and Adjourning. Available at:  https://www.mindtools.com/abyj5fi/forming-storming-norming-and-performing (Accessed: 07 Dec 2022)</a:t>
            </a:r>
          </a:p>
          <a:p>
            <a:pPr>
              <a:buClrTx/>
              <a:defRPr/>
            </a:pPr>
            <a:r>
              <a:rPr lang="en-GB" sz="14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Morgan, p. (2017) The business student’s guide to study and employability, London: sage publications ltd.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Super, J. F. (2020). Building innovative teams: Leadership strategies across the various stages of team development. Business Horizons. Vol. 63(4), pp. 553-563. Available at: https://doi.org/10.1016/j.bushor.2020.04.001 (Accessed: 04 Dec 2022)</a:t>
            </a:r>
          </a:p>
          <a:p>
            <a:pPr>
              <a:buClrTx/>
              <a:defRPr/>
            </a:pPr>
            <a:r>
              <a:rPr lang="en-GB" sz="1400" cap="none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Tuckman, B.W. (1965) ‘Developmental sequence in small groups’, Psychological Bulletin, 63, 384-399.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656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46F2B05-D14A-46C1-B94D-81BAFA34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A5952EED-3D18-1449-D67A-77579F37D8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C21F734-A85A-4FEA-8CB8-6C72B819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95E78-24B7-7231-8B94-C616B1504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520" y="2367092"/>
            <a:ext cx="3585255" cy="13190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3908174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539</TotalTime>
  <Words>1091</Words>
  <Application>Microsoft Office PowerPoint</Application>
  <PresentationFormat>Widescreen</PresentationFormat>
  <Paragraphs>98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Tw Cen MT</vt:lpstr>
      <vt:lpstr>Droplet</vt:lpstr>
      <vt:lpstr>Effective Team Working and Communication BMSW4002</vt:lpstr>
      <vt:lpstr>PowerPoint Presentation</vt:lpstr>
      <vt:lpstr>introduction</vt:lpstr>
      <vt:lpstr>Benefits of team working </vt:lpstr>
      <vt:lpstr>Benefits of team working </vt:lpstr>
      <vt:lpstr>Stages of team development Tuckman</vt:lpstr>
      <vt:lpstr>FORMING AND STORMING</vt:lpstr>
      <vt:lpstr>NORMING AND Performing </vt:lpstr>
      <vt:lpstr>ADJOURNING</vt:lpstr>
      <vt:lpstr>Team Roles</vt:lpstr>
      <vt:lpstr>Team Roles</vt:lpstr>
      <vt:lpstr>Managing Conflict</vt:lpstr>
      <vt:lpstr>Managing Conflict</vt:lpstr>
      <vt:lpstr>Successful team development</vt:lpstr>
      <vt:lpstr>Successful team development</vt:lpstr>
      <vt:lpstr>references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Ivo Gazepov (2133589)</dc:creator>
  <cp:lastModifiedBy>Ivo Gazepov</cp:lastModifiedBy>
  <cp:revision>15</cp:revision>
  <dcterms:created xsi:type="dcterms:W3CDTF">2022-12-11T09:24:38Z</dcterms:created>
  <dcterms:modified xsi:type="dcterms:W3CDTF">2022-12-17T18:53:12Z</dcterms:modified>
</cp:coreProperties>
</file>