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71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>
        <p:scale>
          <a:sx n="64" d="100"/>
          <a:sy n="64" d="100"/>
        </p:scale>
        <p:origin x="560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jpeg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4.png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5.svg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6.png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7.png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news-room/fact-sheets/detail/cancer" TargetMode="External"/><Relationship Id="rId3" Type="http://schemas.openxmlformats.org/officeDocument/2006/relationships/hyperlink" Target="https://www.gov.uk/government/publications/data-saves-lives-reshaping-health-and-social-care-with-data" TargetMode="External"/><Relationship Id="rId7" Type="http://schemas.openxmlformats.org/officeDocument/2006/relationships/hyperlink" Target="https://www.england.nhs.uk/" TargetMode="External"/><Relationship Id="rId2" Type="http://schemas.openxmlformats.org/officeDocument/2006/relationships/hyperlink" Target="https://www.cancerresearchuk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ice.org.uk/" TargetMode="External"/><Relationship Id="rId5" Type="http://schemas.openxmlformats.org/officeDocument/2006/relationships/hyperlink" Target="https://www.nhs.uk/conditions/acute-myeloid-leukaemia/" TargetMode="External"/><Relationship Id="rId4" Type="http://schemas.openxmlformats.org/officeDocument/2006/relationships/hyperlink" Target="https://www.health.org.uk/publications/person-centred-care-made-simpl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2858" y="314551"/>
            <a:ext cx="11422740" cy="6017304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b="1" dirty="0"/>
          </a:p>
          <a:p>
            <a:endParaRPr lang="en-GB" b="1" dirty="0">
              <a:ea typeface="+mn-lt"/>
              <a:cs typeface="+mn-lt"/>
            </a:endParaRPr>
          </a:p>
          <a:p>
            <a:r>
              <a:rPr lang="en-GB" sz="4000" b="1" dirty="0">
                <a:ea typeface="+mn-lt"/>
                <a:cs typeface="+mn-lt"/>
              </a:rPr>
              <a:t>An Evidence-Based Person-Centred Care Plan for a Patient with Acute Myeloid Leukaemia (AML)</a:t>
            </a:r>
          </a:p>
          <a:p>
            <a:endParaRPr lang="en-GB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r>
              <a:rPr lang="en-GB" sz="1800" b="1" dirty="0">
                <a:ea typeface="+mn-lt"/>
                <a:cs typeface="+mn-lt"/>
              </a:rPr>
              <a:t>Module: BMHP5023 – Introduction to Physiology​</a:t>
            </a:r>
          </a:p>
          <a:p>
            <a:r>
              <a:rPr lang="en-GB" sz="1800" b="1" dirty="0">
                <a:ea typeface="+mn-lt"/>
                <a:cs typeface="+mn-lt"/>
              </a:rPr>
              <a:t>Student Name: Kiran Naz​</a:t>
            </a:r>
          </a:p>
          <a:p>
            <a:r>
              <a:rPr lang="en-GB" sz="1800" b="1" dirty="0">
                <a:ea typeface="+mn-lt"/>
                <a:cs typeface="+mn-lt"/>
              </a:rPr>
              <a:t>Student Number: 2319990​</a:t>
            </a:r>
          </a:p>
          <a:p>
            <a:r>
              <a:rPr lang="en-GB" sz="1800" b="1" dirty="0">
                <a:ea typeface="+mn-lt"/>
                <a:cs typeface="+mn-lt"/>
              </a:rPr>
              <a:t>Lecturer: Robert </a:t>
            </a:r>
            <a:r>
              <a:rPr lang="en-GB" sz="1800" b="1" dirty="0" err="1">
                <a:ea typeface="+mn-lt"/>
                <a:cs typeface="+mn-lt"/>
              </a:rPr>
              <a:t>Nartowski</a:t>
            </a:r>
            <a:endParaRPr lang="en-GB" sz="1800" b="1" dirty="0">
              <a:ea typeface="+mn-lt"/>
              <a:cs typeface="+mn-lt"/>
            </a:endParaRPr>
          </a:p>
        </p:txBody>
      </p:sp>
      <p:pic>
        <p:nvPicPr>
          <p:cNvPr id="4" name="Cover page">
            <a:hlinkClick r:id="" action="ppaction://media"/>
            <a:extLst>
              <a:ext uri="{FF2B5EF4-FFF2-40B4-BE49-F238E27FC236}">
                <a16:creationId xmlns:a16="http://schemas.microsoft.com/office/drawing/2014/main" id="{3424B6AC-418C-7BC3-E669-CFD9790F67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25856" y="592545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1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9B408B-6B95-84CB-DC47-3EA5FF7D3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286" y="205468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/>
              <a:t>Introduction to Acute Myeloid Leukaemia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C96FF1-9363-00EC-39B7-F5BC683B3F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22425"/>
            <a:ext cx="10515600" cy="4351338"/>
          </a:xfr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r>
              <a:rPr lang="en-GB" sz="3300" dirty="0">
                <a:ea typeface="+mn-lt"/>
                <a:cs typeface="+mn-lt"/>
              </a:rPr>
              <a:t> What is AML? </a:t>
            </a:r>
          </a:p>
          <a:p>
            <a:endParaRPr lang="en-GB" sz="3300" dirty="0">
              <a:ea typeface="+mn-lt"/>
              <a:cs typeface="+mn-lt"/>
            </a:endParaRPr>
          </a:p>
          <a:p>
            <a:r>
              <a:rPr lang="en-GB" sz="3300" dirty="0">
                <a:ea typeface="+mn-lt"/>
                <a:cs typeface="+mn-lt"/>
              </a:rPr>
              <a:t>AML is a cancer affecting blood-forming tissues. </a:t>
            </a:r>
          </a:p>
          <a:p>
            <a:endParaRPr lang="en-GB" sz="3300" dirty="0">
              <a:ea typeface="+mn-lt"/>
              <a:cs typeface="+mn-lt"/>
            </a:endParaRPr>
          </a:p>
          <a:p>
            <a:r>
              <a:rPr lang="en-GB" sz="3300" dirty="0">
                <a:ea typeface="+mn-lt"/>
                <a:cs typeface="+mn-lt"/>
              </a:rPr>
              <a:t>It originates in the bone marrow. </a:t>
            </a:r>
          </a:p>
          <a:p>
            <a:endParaRPr lang="en-GB" sz="3300" dirty="0">
              <a:ea typeface="+mn-lt"/>
              <a:cs typeface="+mn-lt"/>
            </a:endParaRPr>
          </a:p>
          <a:p>
            <a:r>
              <a:rPr lang="en-GB" sz="3300" dirty="0">
                <a:ea typeface="+mn-lt"/>
                <a:cs typeface="+mn-lt"/>
              </a:rPr>
              <a:t>Abnormal immature myeloid cells</a:t>
            </a:r>
          </a:p>
          <a:p>
            <a:pPr marL="0" indent="0">
              <a:buNone/>
            </a:pPr>
            <a:r>
              <a:rPr lang="en-GB" sz="3300" dirty="0">
                <a:ea typeface="+mn-lt"/>
                <a:cs typeface="+mn-lt"/>
              </a:rPr>
              <a:t>(blast cells) multiply uncontrollably. </a:t>
            </a:r>
          </a:p>
          <a:p>
            <a:endParaRPr lang="en-GB" sz="3300" dirty="0">
              <a:ea typeface="+mn-lt"/>
              <a:cs typeface="+mn-lt"/>
            </a:endParaRPr>
          </a:p>
          <a:p>
            <a:r>
              <a:rPr lang="en-GB" sz="3300" dirty="0">
                <a:ea typeface="+mn-lt"/>
                <a:cs typeface="+mn-lt"/>
              </a:rPr>
              <a:t>Normal production of healthy blood cells becomes disrupted. </a:t>
            </a:r>
          </a:p>
          <a:p>
            <a:endParaRPr lang="en-GB" sz="3300" dirty="0">
              <a:ea typeface="+mn-lt"/>
              <a:cs typeface="+mn-lt"/>
            </a:endParaRPr>
          </a:p>
          <a:p>
            <a:r>
              <a:rPr lang="en-GB" sz="3300" dirty="0">
                <a:ea typeface="+mn-lt"/>
                <a:cs typeface="+mn-lt"/>
              </a:rPr>
              <a:t>AML requires rapid diagnosis and specialist treatment. </a:t>
            </a:r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(NHS, 2024) </a:t>
            </a:r>
            <a:endParaRPr lang="en-GB" dirty="0"/>
          </a:p>
        </p:txBody>
      </p:sp>
      <p:pic>
        <p:nvPicPr>
          <p:cNvPr id="4" name="Introduction">
            <a:hlinkClick r:id="" action="ppaction://media"/>
            <a:extLst>
              <a:ext uri="{FF2B5EF4-FFF2-40B4-BE49-F238E27FC236}">
                <a16:creationId xmlns:a16="http://schemas.microsoft.com/office/drawing/2014/main" id="{64EA2B48-3B74-1C4A-308E-C5969E8133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05816" y="5973763"/>
            <a:ext cx="406400" cy="406400"/>
          </a:xfrm>
          <a:prstGeom prst="rect">
            <a:avLst/>
          </a:prstGeom>
        </p:spPr>
      </p:pic>
      <p:pic>
        <p:nvPicPr>
          <p:cNvPr id="5" name="Picture 4" descr="Is Leukemia In The Bone Marrow">
            <a:extLst>
              <a:ext uri="{FF2B5EF4-FFF2-40B4-BE49-F238E27FC236}">
                <a16:creationId xmlns:a16="http://schemas.microsoft.com/office/drawing/2014/main" id="{1B6F5CD9-0047-00DD-7F46-9B400B08093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4051" y="2053465"/>
            <a:ext cx="5570432" cy="318211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2888C6F-49FC-CEFD-FF54-0772405AA420}"/>
              </a:ext>
            </a:extLst>
          </p:cNvPr>
          <p:cNvSpPr txBox="1"/>
          <p:nvPr/>
        </p:nvSpPr>
        <p:spPr>
          <a:xfrm>
            <a:off x="9109213" y="5175204"/>
            <a:ext cx="281277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Figure 1: Types of blood cells and their functions Source: Adapted from Marie b and Hoehn (2023)</a:t>
            </a:r>
          </a:p>
        </p:txBody>
      </p:sp>
    </p:spTree>
    <p:extLst>
      <p:ext uri="{BB962C8B-B14F-4D97-AF65-F5344CB8AC3E}">
        <p14:creationId xmlns:p14="http://schemas.microsoft.com/office/powerpoint/2010/main" val="1369082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7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5F12D8-E5BC-1621-4DC2-7AA0DB29E8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73152"/>
            <a:ext cx="13152410" cy="4072255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0" indent="0">
              <a:buNone/>
            </a:pPr>
            <a:r>
              <a:rPr lang="en-GB" sz="16000" u="sng" dirty="0"/>
              <a:t>NORMAL BLOOD AND BONE MARROW FUNCTION </a:t>
            </a:r>
          </a:p>
          <a:p>
            <a:endParaRPr lang="en-GB" sz="7200" dirty="0"/>
          </a:p>
          <a:p>
            <a:r>
              <a:rPr lang="en-GB" sz="7200" dirty="0"/>
              <a:t>Normal Haematopoiesis </a:t>
            </a:r>
          </a:p>
          <a:p>
            <a:endParaRPr lang="en-GB" sz="7200" dirty="0"/>
          </a:p>
          <a:p>
            <a:r>
              <a:rPr lang="en-GB" sz="7200" dirty="0"/>
              <a:t>Bone marrow produces: </a:t>
            </a:r>
          </a:p>
          <a:p>
            <a:endParaRPr lang="en-GB" sz="7200" dirty="0"/>
          </a:p>
          <a:p>
            <a:r>
              <a:rPr lang="en-GB" sz="7200" dirty="0"/>
              <a:t>🔴 Red blood cells </a:t>
            </a:r>
          </a:p>
          <a:p>
            <a:endParaRPr lang="en-GB" sz="7200" dirty="0"/>
          </a:p>
          <a:p>
            <a:r>
              <a:rPr lang="en-GB" sz="7200" dirty="0"/>
              <a:t>Carry oxygen to tissues. </a:t>
            </a:r>
          </a:p>
          <a:p>
            <a:endParaRPr lang="en-GB" sz="7200" dirty="0"/>
          </a:p>
          <a:p>
            <a:r>
              <a:rPr lang="en-GB" sz="7200" dirty="0"/>
              <a:t>⚪ White blood cells </a:t>
            </a:r>
          </a:p>
          <a:p>
            <a:endParaRPr lang="en-GB" sz="7200" dirty="0"/>
          </a:p>
          <a:p>
            <a:r>
              <a:rPr lang="en-GB" sz="7200" dirty="0"/>
              <a:t>Protect against infection. </a:t>
            </a:r>
          </a:p>
          <a:p>
            <a:endParaRPr lang="en-GB" sz="7200" dirty="0"/>
          </a:p>
          <a:p>
            <a:r>
              <a:rPr lang="en-GB" sz="7200" dirty="0"/>
              <a:t>🟡 Platelets </a:t>
            </a:r>
          </a:p>
          <a:p>
            <a:endParaRPr lang="en-GB" sz="7200" dirty="0"/>
          </a:p>
          <a:p>
            <a:r>
              <a:rPr lang="en-GB" sz="7200" dirty="0"/>
              <a:t>Support blood clotting. </a:t>
            </a:r>
          </a:p>
          <a:p>
            <a:endParaRPr lang="en-GB" sz="7200" dirty="0"/>
          </a:p>
          <a:p>
            <a:r>
              <a:rPr lang="en-GB" sz="7200" dirty="0"/>
              <a:t>Stem cells → mature blood cells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4800" dirty="0"/>
              <a:t>(</a:t>
            </a:r>
            <a:r>
              <a:rPr lang="en-GB" sz="4800" dirty="0" err="1"/>
              <a:t>Marieb</a:t>
            </a:r>
            <a:r>
              <a:rPr lang="en-GB" sz="4800" dirty="0"/>
              <a:t> &amp; Hoehn, 2023)</a:t>
            </a:r>
          </a:p>
        </p:txBody>
      </p:sp>
      <p:pic>
        <p:nvPicPr>
          <p:cNvPr id="4" name="Normal blood">
            <a:hlinkClick r:id="" action="ppaction://media"/>
            <a:extLst>
              <a:ext uri="{FF2B5EF4-FFF2-40B4-BE49-F238E27FC236}">
                <a16:creationId xmlns:a16="http://schemas.microsoft.com/office/drawing/2014/main" id="{F2BA75F3-CDA0-E294-E8A1-CD4C6314BB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2827" y="6264907"/>
            <a:ext cx="406400" cy="406400"/>
          </a:xfrm>
          <a:prstGeom prst="rect">
            <a:avLst/>
          </a:prstGeom>
        </p:spPr>
      </p:pic>
      <p:pic>
        <p:nvPicPr>
          <p:cNvPr id="5" name="Picture 4" descr="Red Blood Cells Under Microscope">
            <a:extLst>
              <a:ext uri="{FF2B5EF4-FFF2-40B4-BE49-F238E27FC236}">
                <a16:creationId xmlns:a16="http://schemas.microsoft.com/office/drawing/2014/main" id="{6D8DC86B-772E-10EF-8C17-5CE3275A0A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35148" y="1323560"/>
            <a:ext cx="4210879" cy="42108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9205687-1BD2-5138-D064-3E0B3B2FA21C}"/>
              </a:ext>
            </a:extLst>
          </p:cNvPr>
          <p:cNvSpPr txBox="1"/>
          <p:nvPr/>
        </p:nvSpPr>
        <p:spPr>
          <a:xfrm>
            <a:off x="7371521" y="5554318"/>
            <a:ext cx="482047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Figure 2: Normal haematopoiesis and blood cell production in the bone marrow Source: Adapted from Hoff brand and Moss (2023)</a:t>
            </a:r>
          </a:p>
        </p:txBody>
      </p:sp>
    </p:spTree>
    <p:extLst>
      <p:ext uri="{BB962C8B-B14F-4D97-AF65-F5344CB8AC3E}">
        <p14:creationId xmlns:p14="http://schemas.microsoft.com/office/powerpoint/2010/main" val="3330146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8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0457B-64E5-A150-6F1E-4D11A0A1D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372" y="88457"/>
            <a:ext cx="10515600" cy="1325563"/>
          </a:xfrm>
        </p:spPr>
        <p:txBody>
          <a:bodyPr/>
          <a:lstStyle/>
          <a:p>
            <a:r>
              <a:rPr lang="en-GB" u="sng" dirty="0">
                <a:ea typeface="+mj-lt"/>
                <a:cs typeface="+mj-lt"/>
              </a:rPr>
              <a:t>Normal Function of White Blood Cells</a:t>
            </a:r>
            <a:endParaRPr lang="en-US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2CBA3E-24A3-2F85-50CB-4FBBC8D4F0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780" y="1272619"/>
            <a:ext cx="11962614" cy="525544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1800" dirty="0"/>
          </a:p>
          <a:p>
            <a:r>
              <a:rPr lang="en-GB" sz="1800" dirty="0"/>
              <a:t>White blood cells and their function </a:t>
            </a:r>
          </a:p>
          <a:p>
            <a:r>
              <a:rPr lang="en-GB" sz="1800" dirty="0"/>
              <a:t>Produced by haematopoiesis. </a:t>
            </a:r>
          </a:p>
          <a:p>
            <a:r>
              <a:rPr lang="en-GB" sz="1800" dirty="0"/>
              <a:t>To identify and kill pathogens. </a:t>
            </a:r>
          </a:p>
          <a:p>
            <a:r>
              <a:rPr lang="en-GB" sz="1800" dirty="0"/>
              <a:t>Strengthen immune health. </a:t>
            </a:r>
          </a:p>
          <a:p>
            <a:r>
              <a:rPr lang="en-GB" sz="1800" dirty="0"/>
              <a:t>Illustrations: </a:t>
            </a:r>
          </a:p>
          <a:p>
            <a:r>
              <a:rPr lang="en-GB" sz="1800" dirty="0"/>
              <a:t>Neutrophil </a:t>
            </a:r>
          </a:p>
          <a:p>
            <a:r>
              <a:rPr lang="en-GB" sz="1800" dirty="0"/>
              <a:t>Fast response against bacterial infection. </a:t>
            </a:r>
          </a:p>
          <a:p>
            <a:r>
              <a:rPr lang="en-GB" sz="1800" dirty="0"/>
              <a:t>Lymphocytes  </a:t>
            </a:r>
          </a:p>
          <a:p>
            <a:r>
              <a:rPr lang="en-GB" sz="1800" dirty="0"/>
              <a:t>Adaptive immunity and immune memory.</a:t>
            </a:r>
          </a:p>
        </p:txBody>
      </p:sp>
      <p:pic>
        <p:nvPicPr>
          <p:cNvPr id="4" name="Normal function">
            <a:hlinkClick r:id="" action="ppaction://media"/>
            <a:extLst>
              <a:ext uri="{FF2B5EF4-FFF2-40B4-BE49-F238E27FC236}">
                <a16:creationId xmlns:a16="http://schemas.microsoft.com/office/drawing/2014/main" id="{047BBB70-99C6-18A6-D628-1B6C964751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80972" y="6121662"/>
            <a:ext cx="406400" cy="4064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C546079-8AF4-8988-BADF-6D790D27A8F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62505" y="1170666"/>
            <a:ext cx="4414715" cy="441471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5238891-A802-3145-6C93-42EE5D3150B7}"/>
              </a:ext>
            </a:extLst>
          </p:cNvPr>
          <p:cNvSpPr txBox="1"/>
          <p:nvPr/>
        </p:nvSpPr>
        <p:spPr>
          <a:xfrm>
            <a:off x="7215809" y="5561440"/>
            <a:ext cx="49761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Figure 3: Neutrophil response to bacterial infection Source: Adapted from Marie b and Hoehn (2023).</a:t>
            </a:r>
          </a:p>
        </p:txBody>
      </p:sp>
    </p:spTree>
    <p:extLst>
      <p:ext uri="{BB962C8B-B14F-4D97-AF65-F5344CB8AC3E}">
        <p14:creationId xmlns:p14="http://schemas.microsoft.com/office/powerpoint/2010/main" val="3636380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46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2BC93-47BE-4326-8265-9C7134BAA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760" y="210312"/>
            <a:ext cx="10515600" cy="1325563"/>
          </a:xfrm>
        </p:spPr>
        <p:txBody>
          <a:bodyPr/>
          <a:lstStyle/>
          <a:p>
            <a:r>
              <a:rPr lang="en-GB" sz="4000" u="sng" dirty="0"/>
              <a:t>PATHOPHYSIOLOGY OF AML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EFDDAB-E23E-9B0E-134F-3A36520DC5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192" y="1069848"/>
            <a:ext cx="9770872" cy="390852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How AML Impacts Normal Physiology </a:t>
            </a:r>
          </a:p>
          <a:p>
            <a:pPr marL="0" indent="0">
              <a:buNone/>
            </a:pPr>
            <a:r>
              <a:rPr lang="en-GB" sz="1800" dirty="0"/>
              <a:t>Blast cells, abnormal;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⬇  </a:t>
            </a:r>
          </a:p>
          <a:p>
            <a:pPr marL="0" indent="0">
              <a:buNone/>
            </a:pPr>
            <a:r>
              <a:rPr lang="en-GB" sz="1800" dirty="0"/>
              <a:t>Build up in bone marrow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⬇  </a:t>
            </a:r>
          </a:p>
          <a:p>
            <a:pPr marL="0" indent="0">
              <a:buNone/>
            </a:pPr>
            <a:r>
              <a:rPr lang="en-GB" sz="1800" dirty="0"/>
              <a:t>Reduce production of normal blood cells </a:t>
            </a:r>
          </a:p>
          <a:p>
            <a:pPr marL="0" indent="0">
              <a:buNone/>
            </a:pPr>
            <a:r>
              <a:rPr lang="en-GB" sz="1800" dirty="0"/>
              <a:t>Reasons:  Reduced red blood cells → Anaemia </a:t>
            </a:r>
          </a:p>
          <a:p>
            <a:pPr marL="0" indent="0">
              <a:buNone/>
            </a:pPr>
            <a:r>
              <a:rPr lang="en-GB" sz="1800" dirty="0"/>
              <a:t>Low platelets = Increased bleeding risk </a:t>
            </a:r>
          </a:p>
          <a:p>
            <a:pPr marL="0" indent="0">
              <a:buNone/>
            </a:pPr>
            <a:r>
              <a:rPr lang="en-GB" sz="1800" dirty="0"/>
              <a:t>Reduced functional white cells → risk of infection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(NICE. 2023)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A4FCE8C-BC61-7DCE-4D04-FA438A47AA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9992" y="630732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8105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49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42587-E8BE-F333-AAAC-63301DBA6B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u="sng" dirty="0"/>
              <a:t>Patients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023778-BBE5-4159-29FD-7D1FBF89CA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buNone/>
            </a:pPr>
            <a:r>
              <a:rPr lang="en-GB" sz="3300" dirty="0"/>
              <a:t>Patient: Mr John Davies </a:t>
            </a:r>
          </a:p>
          <a:p>
            <a:pPr marL="0" indent="0">
              <a:buNone/>
            </a:pPr>
            <a:r>
              <a:rPr lang="en-GB" sz="3300" dirty="0"/>
              <a:t>Age: 62 years old </a:t>
            </a:r>
          </a:p>
          <a:p>
            <a:pPr marL="0" indent="0">
              <a:buNone/>
            </a:pPr>
            <a:r>
              <a:rPr lang="en-GB" sz="3300" dirty="0"/>
              <a:t>Male  </a:t>
            </a:r>
          </a:p>
          <a:p>
            <a:pPr marL="0" indent="0">
              <a:buNone/>
            </a:pPr>
            <a:r>
              <a:rPr lang="en-GB" sz="3300" dirty="0"/>
              <a:t>Diagnosis: Acute myeloid leukaemia </a:t>
            </a:r>
          </a:p>
          <a:p>
            <a:pPr marL="0" indent="0">
              <a:buNone/>
            </a:pPr>
            <a:r>
              <a:rPr lang="en-GB" sz="3300" dirty="0"/>
              <a:t>Lives </a:t>
            </a:r>
            <a:r>
              <a:rPr lang="en-GB" sz="3300" dirty="0" err="1"/>
              <a:t>independantly</a:t>
            </a:r>
            <a:r>
              <a:rPr lang="en-GB" sz="3300" dirty="0"/>
              <a:t> </a:t>
            </a:r>
          </a:p>
          <a:p>
            <a:pPr marL="0" indent="0">
              <a:buNone/>
            </a:pPr>
            <a:r>
              <a:rPr lang="en-GB" sz="3300" dirty="0"/>
              <a:t>Background  </a:t>
            </a:r>
          </a:p>
          <a:p>
            <a:pPr marL="0" indent="0">
              <a:buNone/>
            </a:pPr>
            <a:r>
              <a:rPr lang="en-GB" sz="3300" dirty="0"/>
              <a:t>Ex-factory worker </a:t>
            </a:r>
          </a:p>
          <a:p>
            <a:pPr marL="0" indent="0">
              <a:buNone/>
            </a:pPr>
            <a:r>
              <a:rPr lang="en-GB" sz="3300" dirty="0"/>
              <a:t>30-year history of prior smoking </a:t>
            </a:r>
          </a:p>
          <a:p>
            <a:pPr marL="0" indent="0">
              <a:buNone/>
            </a:pPr>
            <a:r>
              <a:rPr lang="en-GB" sz="3300" dirty="0"/>
              <a:t>History of high blood pressure </a:t>
            </a:r>
          </a:p>
          <a:p>
            <a:pPr marL="0" indent="0">
              <a:buNone/>
            </a:pPr>
            <a:r>
              <a:rPr lang="en-GB" sz="3300" dirty="0"/>
              <a:t>Current Symptoms  </a:t>
            </a:r>
          </a:p>
          <a:p>
            <a:pPr marL="0" indent="0">
              <a:buNone/>
            </a:pPr>
            <a:r>
              <a:rPr lang="en-GB" sz="3300" dirty="0"/>
              <a:t>Fatigue  </a:t>
            </a:r>
          </a:p>
          <a:p>
            <a:pPr marL="0" indent="0">
              <a:buNone/>
            </a:pPr>
            <a:r>
              <a:rPr lang="en-GB" sz="3300" dirty="0"/>
              <a:t>Lower exercise tolerance </a:t>
            </a:r>
          </a:p>
          <a:p>
            <a:pPr marL="0" indent="0">
              <a:buNone/>
            </a:pPr>
            <a:r>
              <a:rPr lang="en-GB" sz="3300" dirty="0"/>
              <a:t>Higher risk of infection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2D4352D-9964-51D7-47B9-C2B5AEBD02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8105" y="5973763"/>
            <a:ext cx="406400" cy="406400"/>
          </a:xfrm>
          <a:prstGeom prst="rect">
            <a:avLst/>
          </a:prstGeom>
        </p:spPr>
      </p:pic>
      <p:pic>
        <p:nvPicPr>
          <p:cNvPr id="6" name="Graphic 5" descr="Male profile">
            <a:extLst>
              <a:ext uri="{FF2B5EF4-FFF2-40B4-BE49-F238E27FC236}">
                <a16:creationId xmlns:a16="http://schemas.microsoft.com/office/drawing/2014/main" id="{D0045DB4-813A-4906-845B-F4696A5929B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221356" y="1690688"/>
            <a:ext cx="2491409" cy="2491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3643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37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AF548-EFE3-E5DF-94C8-4DCCD82E2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904" y="52801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u="sng" dirty="0"/>
              <a:t>AML 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6F5837-9E51-8AE2-9801-0FC23F142F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417" y="1040434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800" dirty="0"/>
              <a:t>AML RISK FACTORS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What increases your risk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Getting older.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Contact with tobacco.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Exposure to chemicals at work.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Hereditary genetic changes.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Prior chemotherapy or radiation therapy.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(NICE, 2023)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AC4CA87-FEE6-0899-7C72-8AC78D7D81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30" y="605845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9575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05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23D3E-7434-B41E-1ACC-11492EDF9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PERSON-CENTRED CARE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7C6E3-6099-C3E6-FB92-C94375F0FD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392" y="1517512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dirty="0"/>
              <a:t>Mr Davies’ Care Priorities </a:t>
            </a:r>
          </a:p>
          <a:p>
            <a:r>
              <a:rPr lang="en-GB" sz="1800" dirty="0"/>
              <a:t>Infections control </a:t>
            </a:r>
          </a:p>
          <a:p>
            <a:r>
              <a:rPr lang="en-GB" sz="1800" dirty="0"/>
              <a:t>Monitor temperature and neutrophil count. </a:t>
            </a:r>
          </a:p>
          <a:p>
            <a:r>
              <a:rPr lang="en-GB" sz="1800" dirty="0"/>
              <a:t>Campaign for infection control measures. </a:t>
            </a:r>
          </a:p>
          <a:p>
            <a:r>
              <a:rPr lang="en-GB" sz="1800" dirty="0"/>
              <a:t>Treatment of anaemia. </a:t>
            </a:r>
          </a:p>
          <a:p>
            <a:r>
              <a:rPr lang="en-GB" sz="1800" dirty="0"/>
              <a:t>Check blood haemoglobin levels </a:t>
            </a:r>
          </a:p>
          <a:p>
            <a:r>
              <a:rPr lang="en-GB" sz="1800" dirty="0"/>
              <a:t>Consider transfusion support. </a:t>
            </a:r>
          </a:p>
          <a:p>
            <a:r>
              <a:rPr lang="en-GB" sz="1800" dirty="0"/>
              <a:t>Reducing Blood Loss </a:t>
            </a:r>
          </a:p>
          <a:p>
            <a:r>
              <a:rPr lang="en-GB" sz="1800" dirty="0"/>
              <a:t>Check platelets counts. </a:t>
            </a:r>
          </a:p>
          <a:p>
            <a:r>
              <a:rPr lang="en-GB" sz="1800" dirty="0"/>
              <a:t>Look for contusions and haemorrhage. </a:t>
            </a:r>
          </a:p>
          <a:p>
            <a:r>
              <a:rPr lang="en-GB" sz="1800" dirty="0"/>
              <a:t>Total Support </a:t>
            </a:r>
          </a:p>
          <a:p>
            <a:r>
              <a:rPr lang="en-GB" sz="1800" dirty="0"/>
              <a:t>Food assistance. </a:t>
            </a:r>
          </a:p>
          <a:p>
            <a:r>
              <a:rPr lang="en-GB" sz="1800" dirty="0"/>
              <a:t>Strategies for energy regulation. </a:t>
            </a:r>
          </a:p>
          <a:p>
            <a:r>
              <a:rPr lang="en-GB" sz="1800" dirty="0"/>
              <a:t>Emotional support.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A3FDB50-A47E-9B9B-3EA2-901DAFA537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7861" y="6197600"/>
            <a:ext cx="406400" cy="4064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2668BAD-6465-082E-5237-389D64FC912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33668" y="701582"/>
            <a:ext cx="4843323" cy="496372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FF7EFF2-A9EF-DC79-8953-A2617097D1CA}"/>
              </a:ext>
            </a:extLst>
          </p:cNvPr>
          <p:cNvSpPr txBox="1"/>
          <p:nvPr/>
        </p:nvSpPr>
        <p:spPr>
          <a:xfrm>
            <a:off x="8458201" y="5662136"/>
            <a:ext cx="346875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Figure 8: Person-centred approach to healthcare </a:t>
            </a:r>
            <a:r>
              <a:rPr lang="en-GB" sz="1400" dirty="0" err="1"/>
              <a:t>deliverySource</a:t>
            </a:r>
            <a:r>
              <a:rPr lang="en-GB" sz="1400" dirty="0"/>
              <a:t>: Adapted from Health Foundation (2016).</a:t>
            </a:r>
          </a:p>
        </p:txBody>
      </p:sp>
    </p:spTree>
    <p:extLst>
      <p:ext uri="{BB962C8B-B14F-4D97-AF65-F5344CB8AC3E}">
        <p14:creationId xmlns:p14="http://schemas.microsoft.com/office/powerpoint/2010/main" val="3431067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5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AEB211-1C8F-E91D-BA42-F23B408E89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2991" y="125719"/>
            <a:ext cx="7477854" cy="12160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4000" u="sng" dirty="0"/>
              <a:t>Treatment and Monitoring Acute Myeloid Leukaemia (AML)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6D13C9-DC66-B93E-2620-0F779A94C08E}"/>
              </a:ext>
            </a:extLst>
          </p:cNvPr>
          <p:cNvSpPr txBox="1"/>
          <p:nvPr/>
        </p:nvSpPr>
        <p:spPr>
          <a:xfrm>
            <a:off x="1152940" y="1443841"/>
            <a:ext cx="849795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Therapeutic Intervention and Monitoring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Management of Acute Myeloid Leukaemia (AML)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Therapeutic Intervention.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Treatment of cancer by chemical agents.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Blood transfusion.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Antibiotics as needed.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Care assistance.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Observation.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CBC.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Haemoglobin.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Platelets.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White blood cell count.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Temperature measurement.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Oxygen in the Blood.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4C0DC86-EA59-E270-17C3-DFB9197160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46765" y="608827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2653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60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4BC61E-290F-3742-D603-D6ED272F41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4583" y="642711"/>
            <a:ext cx="10469217" cy="67919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4000" u="sng" dirty="0"/>
              <a:t>ROUTINE HEALTHCARE DATA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AE4AB73-E125-5412-2FD6-19A91A6F92A5}"/>
              </a:ext>
            </a:extLst>
          </p:cNvPr>
          <p:cNvSpPr txBox="1"/>
          <p:nvPr/>
        </p:nvSpPr>
        <p:spPr>
          <a:xfrm>
            <a:off x="480392" y="1898374"/>
            <a:ext cx="1087340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How Data Helps Make Clinical Decisions Data collected: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Results of full blood count.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Levels of CRP.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Temperature data.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Findings of bone marrow biopsy 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Electronic Health Records.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Used to See how the disease progresses.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Assess response to treatment.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Identify complications.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Improve patient safety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EBFF89C-F8F3-FB59-F939-F0F2D907C1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7983" y="535704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842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0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FB729B-B6BA-C654-9DCA-5FD3697822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487" y="334756"/>
            <a:ext cx="10827026" cy="45043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4000" u="sng" dirty="0"/>
              <a:t>USE OF HEALTH AND SOCIAL CARE DATA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4B8C5C-8096-0AB5-3B26-7BD18DE8E40D}"/>
              </a:ext>
            </a:extLst>
          </p:cNvPr>
          <p:cNvSpPr txBox="1"/>
          <p:nvPr/>
        </p:nvSpPr>
        <p:spPr>
          <a:xfrm>
            <a:off x="468242" y="1093303"/>
            <a:ext cx="7494105" cy="535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System of Health Information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Examples: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Electronic medical records.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Cancer Registries, NHS.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Hospital Episode Stats.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Advantages: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Improved continuity of care 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Planning the service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Assessment of treatment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Research and improvement. 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9024F39-E33B-7D5C-44E6-E38BDBCA14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7060" y="6345441"/>
            <a:ext cx="406400" cy="4064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53C22C8-B606-9EFE-5BD4-A7D8A0EFCD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0966" y="1451111"/>
            <a:ext cx="6449392" cy="362778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0C75396-01EA-8F8B-DDE4-B6F7DE3DC22F}"/>
              </a:ext>
            </a:extLst>
          </p:cNvPr>
          <p:cNvSpPr txBox="1"/>
          <p:nvPr/>
        </p:nvSpPr>
        <p:spPr>
          <a:xfrm>
            <a:off x="6331226" y="5705066"/>
            <a:ext cx="472691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Figure 11: Health information systems supporting healthcare planning and service </a:t>
            </a:r>
            <a:r>
              <a:rPr lang="en-GB" sz="1400" dirty="0" err="1"/>
              <a:t>improvementSource</a:t>
            </a:r>
            <a:r>
              <a:rPr lang="en-GB" sz="1400" dirty="0"/>
              <a:t>: Adapted from NHS England (2024a).</a:t>
            </a:r>
          </a:p>
        </p:txBody>
      </p:sp>
    </p:spTree>
    <p:extLst>
      <p:ext uri="{BB962C8B-B14F-4D97-AF65-F5344CB8AC3E}">
        <p14:creationId xmlns:p14="http://schemas.microsoft.com/office/powerpoint/2010/main" val="3807231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21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56A51C-DA8C-3DD9-FE86-5B5D56729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-315705"/>
            <a:ext cx="11371942" cy="125992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en-GB" sz="4000" u="sng" dirty="0"/>
          </a:p>
          <a:p>
            <a:pPr marL="0" indent="0">
              <a:buNone/>
            </a:pPr>
            <a:r>
              <a:rPr lang="en-GB" sz="4000" u="sng" dirty="0"/>
              <a:t>COMMUNICATION AND MULTIDISCIPLINARY CARE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6C8894-16D4-56C5-B131-B88832545534}"/>
              </a:ext>
            </a:extLst>
          </p:cNvPr>
          <p:cNvSpPr txBox="1"/>
          <p:nvPr/>
        </p:nvSpPr>
        <p:spPr>
          <a:xfrm>
            <a:off x="417443" y="1242391"/>
            <a:ext cx="825941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Multi-Disciplinary Team (MDT) Approach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Members of the team: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Haematologist.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Specialist nurses.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General Practitioner.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Pharmacist.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Dietitian.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Physical therapist.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Psychologist.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Social worker.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Communication: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Active listening.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Concise explanations.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Shared decision making.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Family participation.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E7CBD28-F7B7-E625-19E6-F36697ED13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4243" y="606839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2717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4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77F658-8A41-DF90-43EE-E460D65AF0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174" y="165791"/>
            <a:ext cx="10515600" cy="91757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4000" u="sng" dirty="0"/>
              <a:t> ETHICAL AND PROFESSIONAL CONSIDERATIONS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2480D4-33A7-A293-02F8-9198865870D5}"/>
              </a:ext>
            </a:extLst>
          </p:cNvPr>
          <p:cNvSpPr txBox="1"/>
          <p:nvPr/>
        </p:nvSpPr>
        <p:spPr>
          <a:xfrm>
            <a:off x="894522" y="546653"/>
            <a:ext cx="5625548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Delivering Ethical Care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Key principles: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Informed consent.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Privacy.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Respectfulness.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Equality.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Mental Capacity Act.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Data Protection Act.  </a:t>
            </a:r>
          </a:p>
          <a:p>
            <a:endParaRPr lang="en-GB" dirty="0"/>
          </a:p>
          <a:p>
            <a:r>
              <a:rPr lang="en-GB" dirty="0"/>
              <a:t>(NMC, 2018)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244F23C-6820-2D56-CDF8-396A295E19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72774" y="595166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5764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63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3C97B-2AF3-00B0-EED8-33377E452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u="sng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1DA62D-F072-F6FD-0E3C-17FB6484C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992" y="1947517"/>
            <a:ext cx="8875643" cy="45453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/>
              <a:t>Key Messages  </a:t>
            </a:r>
          </a:p>
          <a:p>
            <a:r>
              <a:rPr lang="en-GB" sz="1800" dirty="0"/>
              <a:t>AML disrupts the normal production of blood cells. </a:t>
            </a:r>
          </a:p>
          <a:p>
            <a:r>
              <a:rPr lang="en-GB" sz="1800" dirty="0"/>
              <a:t>It attacks several body systems. </a:t>
            </a:r>
          </a:p>
          <a:p>
            <a:r>
              <a:rPr lang="en-GB" sz="1800" dirty="0"/>
              <a:t>Saving data on a routine basis saves lives. </a:t>
            </a:r>
          </a:p>
          <a:p>
            <a:r>
              <a:rPr lang="en-GB" sz="1800" dirty="0"/>
              <a:t>Evidence-based care leads to better outcomes. </a:t>
            </a:r>
          </a:p>
          <a:p>
            <a:r>
              <a:rPr lang="en-GB" sz="1800" dirty="0"/>
              <a:t>Person-centred care supports the whole person.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9D2F2CA-46AA-B406-7DFD-A36446542D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31800" y="550186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9946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1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13B597C-AADF-DF28-8590-E8786616B9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-301349"/>
            <a:ext cx="12122427" cy="6652453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800" b="1" u="sng" dirty="0"/>
          </a:p>
          <a:p>
            <a:pPr marL="0" indent="0">
              <a:buNone/>
            </a:pPr>
            <a:r>
              <a:rPr lang="en-GB" sz="1800" b="1" u="sng" dirty="0"/>
              <a:t>References </a:t>
            </a:r>
          </a:p>
          <a:p>
            <a:r>
              <a:rPr lang="en-GB" sz="1800" dirty="0"/>
              <a:t>Cancer Research UK (2024) </a:t>
            </a:r>
            <a:r>
              <a:rPr lang="en-GB" sz="1800" i="1" dirty="0"/>
              <a:t>Leukaemia statistics</a:t>
            </a:r>
            <a:r>
              <a:rPr lang="en-GB" sz="1800" dirty="0"/>
              <a:t>. Available at: </a:t>
            </a:r>
            <a:r>
              <a:rPr lang="en-GB" sz="1800" dirty="0">
                <a:hlinkClick r:id="rId2"/>
              </a:rPr>
              <a:t>https://www.cancerresearchuk.org</a:t>
            </a:r>
            <a:r>
              <a:rPr lang="en-GB" sz="1800" dirty="0"/>
              <a:t> (Accessed: 16 July 2026).</a:t>
            </a:r>
          </a:p>
          <a:p>
            <a:r>
              <a:rPr lang="en-GB" sz="1800" dirty="0"/>
              <a:t>Department of Health and Social Care (2023) </a:t>
            </a:r>
            <a:r>
              <a:rPr lang="en-GB" sz="1800" i="1" dirty="0"/>
              <a:t>Data saves lives: reshaping health and social care with data</a:t>
            </a:r>
            <a:r>
              <a:rPr lang="en-GB" sz="1800" dirty="0"/>
              <a:t>. Available at: </a:t>
            </a:r>
            <a:r>
              <a:rPr lang="en-GB" sz="1800" dirty="0">
                <a:hlinkClick r:id="rId3"/>
              </a:rPr>
              <a:t>https://www.gov.uk/government/publications/data-saves-lives-reshaping-health-and-social-care-with-data</a:t>
            </a:r>
            <a:r>
              <a:rPr lang="en-GB" sz="1800" dirty="0"/>
              <a:t> (Accessed: 16 July 2026).</a:t>
            </a:r>
          </a:p>
          <a:p>
            <a:r>
              <a:rPr lang="en-GB" sz="1800" dirty="0"/>
              <a:t>Health Foundation (2016) </a:t>
            </a:r>
            <a:r>
              <a:rPr lang="en-GB" sz="1800" i="1" dirty="0"/>
              <a:t>Person-centred care made simple: What everyone should know about person-centred care</a:t>
            </a:r>
            <a:r>
              <a:rPr lang="en-GB" sz="1800" dirty="0"/>
              <a:t>. London: The Health Foundation. Available at: </a:t>
            </a:r>
            <a:r>
              <a:rPr lang="en-GB" sz="1800" dirty="0">
                <a:hlinkClick r:id="rId4"/>
              </a:rPr>
              <a:t>https://www.health.org.uk/publications/person-centred-care-made-simple</a:t>
            </a:r>
            <a:r>
              <a:rPr lang="en-GB" sz="1800" dirty="0"/>
              <a:t> (Accessed: 16 July 2026).</a:t>
            </a:r>
          </a:p>
          <a:p>
            <a:r>
              <a:rPr lang="en-GB" sz="1800" dirty="0"/>
              <a:t>Hoffbrand, A.V. and Moss, P.A.H. (2023) </a:t>
            </a:r>
            <a:r>
              <a:rPr lang="en-GB" sz="1800" i="1" dirty="0"/>
              <a:t>Essential Haematology</a:t>
            </a:r>
            <a:r>
              <a:rPr lang="en-GB" sz="1800" dirty="0"/>
              <a:t>. 9th </a:t>
            </a:r>
            <a:r>
              <a:rPr lang="en-GB" sz="1800" dirty="0" err="1"/>
              <a:t>edn</a:t>
            </a:r>
            <a:r>
              <a:rPr lang="en-GB" sz="1800" dirty="0"/>
              <a:t>. Hoboken, NJ: Wiley-Blackwell.</a:t>
            </a:r>
          </a:p>
          <a:p>
            <a:r>
              <a:rPr lang="en-GB" sz="1800" dirty="0" err="1"/>
              <a:t>Marieb</a:t>
            </a:r>
            <a:r>
              <a:rPr lang="en-GB" sz="1800" dirty="0"/>
              <a:t>, E.N. and Hoehn, K. (2023) </a:t>
            </a:r>
            <a:r>
              <a:rPr lang="en-GB" sz="1800" i="1" dirty="0"/>
              <a:t>Human Anatomy &amp; Physiology</a:t>
            </a:r>
            <a:r>
              <a:rPr lang="en-GB" sz="1800" dirty="0"/>
              <a:t>. 12th </a:t>
            </a:r>
            <a:r>
              <a:rPr lang="en-GB" sz="1800" dirty="0" err="1"/>
              <a:t>edn</a:t>
            </a:r>
            <a:r>
              <a:rPr lang="en-GB" sz="1800" dirty="0"/>
              <a:t>. Harlow: Pearson.</a:t>
            </a:r>
          </a:p>
          <a:p>
            <a:r>
              <a:rPr lang="en-GB" sz="1800" dirty="0"/>
              <a:t>National Health Service (NHS) (2024) </a:t>
            </a:r>
            <a:r>
              <a:rPr lang="en-GB" sz="1800" i="1" dirty="0"/>
              <a:t>Acute myeloid leukaemia (AML)</a:t>
            </a:r>
            <a:r>
              <a:rPr lang="en-GB" sz="1800" dirty="0"/>
              <a:t>. Available at: </a:t>
            </a:r>
            <a:r>
              <a:rPr lang="en-GB" sz="1800" dirty="0">
                <a:hlinkClick r:id="rId5"/>
              </a:rPr>
              <a:t>https://www.nhs.uk/conditions/acute-myeloid-leukaemia/</a:t>
            </a:r>
            <a:r>
              <a:rPr lang="en-GB" sz="1800" dirty="0"/>
              <a:t> (Accessed: 16 July 2026).</a:t>
            </a:r>
          </a:p>
          <a:p>
            <a:r>
              <a:rPr lang="en-GB" sz="1800" dirty="0"/>
              <a:t>National Institute for Health and Care Excellence (NICE) (2023) </a:t>
            </a:r>
            <a:r>
              <a:rPr lang="en-GB" sz="1800" i="1" dirty="0"/>
              <a:t>Haematological cancers: improving outcomes</a:t>
            </a:r>
            <a:r>
              <a:rPr lang="en-GB" sz="1800" dirty="0"/>
              <a:t>. Available at: </a:t>
            </a:r>
            <a:r>
              <a:rPr lang="en-GB" sz="1800" dirty="0">
                <a:hlinkClick r:id="rId6"/>
              </a:rPr>
              <a:t>https://www.nice.org.uk</a:t>
            </a:r>
            <a:r>
              <a:rPr lang="en-GB" sz="1800" dirty="0"/>
              <a:t> (Accessed: 16 July 2026).</a:t>
            </a:r>
          </a:p>
          <a:p>
            <a:r>
              <a:rPr lang="en-GB" sz="1800" dirty="0"/>
              <a:t>NHS England (2024) </a:t>
            </a:r>
            <a:r>
              <a:rPr lang="en-GB" sz="1800" i="1" dirty="0"/>
              <a:t>Health and care data</a:t>
            </a:r>
            <a:r>
              <a:rPr lang="en-GB" sz="1800" dirty="0"/>
              <a:t>. Available at: </a:t>
            </a:r>
            <a:r>
              <a:rPr lang="en-GB" sz="1800" dirty="0">
                <a:hlinkClick r:id="rId7"/>
              </a:rPr>
              <a:t>https://www.england.nhs.uk</a:t>
            </a:r>
            <a:r>
              <a:rPr lang="en-GB" sz="1800" dirty="0"/>
              <a:t> (Accessed: 16 July 2026).</a:t>
            </a:r>
          </a:p>
          <a:p>
            <a:r>
              <a:rPr lang="en-GB" sz="1800" dirty="0"/>
              <a:t>NHS England (2024) </a:t>
            </a:r>
            <a:r>
              <a:rPr lang="en-GB" sz="1800" i="1" dirty="0"/>
              <a:t>Multidisciplinary teams (MDTs)</a:t>
            </a:r>
            <a:r>
              <a:rPr lang="en-GB" sz="1800" dirty="0"/>
              <a:t>. Available at: </a:t>
            </a:r>
            <a:r>
              <a:rPr lang="en-GB" sz="1800" dirty="0">
                <a:hlinkClick r:id="rId7"/>
              </a:rPr>
              <a:t>https://www.england.nhs.uk</a:t>
            </a:r>
            <a:r>
              <a:rPr lang="en-GB" sz="1800" dirty="0"/>
              <a:t> (Accessed: 16 July 2026).</a:t>
            </a:r>
          </a:p>
          <a:p>
            <a:r>
              <a:rPr lang="en-GB" sz="1800" dirty="0"/>
              <a:t>Nursing and Midwifery Council (NMC) (2018) </a:t>
            </a:r>
            <a:r>
              <a:rPr lang="en-GB" sz="1800" i="1" dirty="0"/>
              <a:t>The Code: Professional standards of practice and behaviour for nurses, midwives and nursing associates</a:t>
            </a:r>
            <a:r>
              <a:rPr lang="en-GB" sz="1800" dirty="0"/>
              <a:t>. London: Nursing and Midwifery Council.</a:t>
            </a:r>
          </a:p>
          <a:p>
            <a:r>
              <a:rPr lang="en-GB" sz="1800" dirty="0"/>
              <a:t>World Health Organization (WHO) (2023) </a:t>
            </a:r>
            <a:r>
              <a:rPr lang="en-GB" sz="1800" i="1" dirty="0"/>
              <a:t>Cancer: Key facts</a:t>
            </a:r>
            <a:r>
              <a:rPr lang="en-GB" sz="1800" dirty="0"/>
              <a:t>. Available at: </a:t>
            </a:r>
            <a:r>
              <a:rPr lang="en-GB" sz="1800" dirty="0">
                <a:hlinkClick r:id="rId8"/>
              </a:rPr>
              <a:t>https://www.who.int/news-room/fact-sheets/detail/cancer</a:t>
            </a:r>
            <a:r>
              <a:rPr lang="en-GB" sz="1800" dirty="0"/>
              <a:t> (Accessed: 16 July 2026).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6411847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135</TotalTime>
  <Words>1146</Words>
  <Application>Microsoft Office PowerPoint</Application>
  <PresentationFormat>Widescreen</PresentationFormat>
  <Paragraphs>224</Paragraphs>
  <Slides>15</Slides>
  <Notes>0</Notes>
  <HiddenSlides>0</HiddenSlides>
  <MMClips>14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PowerPoint Presentation</vt:lpstr>
      <vt:lpstr>Introduction to Acute Myeloid Leukaemia</vt:lpstr>
      <vt:lpstr>PowerPoint Presentation</vt:lpstr>
      <vt:lpstr>Normal Function of White Blood Cells</vt:lpstr>
      <vt:lpstr>PATHOPHYSIOLOGY OF AML </vt:lpstr>
      <vt:lpstr>Patients Profile</vt:lpstr>
      <vt:lpstr>AML risk factors</vt:lpstr>
      <vt:lpstr>PERSON-CENTRED CARE PLAN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Kiran naz</dc:creator>
  <cp:lastModifiedBy>Kiran naz</cp:lastModifiedBy>
  <cp:revision>202</cp:revision>
  <dcterms:created xsi:type="dcterms:W3CDTF">2026-07-04T22:21:37Z</dcterms:created>
  <dcterms:modified xsi:type="dcterms:W3CDTF">2026-07-17T06:52:02Z</dcterms:modified>
</cp:coreProperties>
</file>