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5"/>
  </p:notesMasterIdLst>
  <p:handoutMasterIdLst>
    <p:handoutMasterId r:id="rId76"/>
  </p:handoutMasterIdLst>
  <p:sldIdLst>
    <p:sldId id="568" r:id="rId5"/>
    <p:sldId id="997" r:id="rId6"/>
    <p:sldId id="1013" r:id="rId7"/>
    <p:sldId id="265" r:id="rId8"/>
    <p:sldId id="828" r:id="rId9"/>
    <p:sldId id="269" r:id="rId10"/>
    <p:sldId id="956" r:id="rId11"/>
    <p:sldId id="957" r:id="rId12"/>
    <p:sldId id="960" r:id="rId13"/>
    <p:sldId id="961" r:id="rId14"/>
    <p:sldId id="963" r:id="rId15"/>
    <p:sldId id="964" r:id="rId16"/>
    <p:sldId id="966" r:id="rId17"/>
    <p:sldId id="967" r:id="rId18"/>
    <p:sldId id="968" r:id="rId19"/>
    <p:sldId id="969" r:id="rId20"/>
    <p:sldId id="987" r:id="rId21"/>
    <p:sldId id="970" r:id="rId22"/>
    <p:sldId id="971" r:id="rId23"/>
    <p:sldId id="972" r:id="rId24"/>
    <p:sldId id="973" r:id="rId25"/>
    <p:sldId id="974" r:id="rId26"/>
    <p:sldId id="975" r:id="rId27"/>
    <p:sldId id="976" r:id="rId28"/>
    <p:sldId id="977" r:id="rId29"/>
    <p:sldId id="978" r:id="rId30"/>
    <p:sldId id="979" r:id="rId31"/>
    <p:sldId id="980" r:id="rId32"/>
    <p:sldId id="981" r:id="rId33"/>
    <p:sldId id="982" r:id="rId34"/>
    <p:sldId id="989" r:id="rId35"/>
    <p:sldId id="990" r:id="rId36"/>
    <p:sldId id="991" r:id="rId37"/>
    <p:sldId id="993" r:id="rId38"/>
    <p:sldId id="994" r:id="rId39"/>
    <p:sldId id="995" r:id="rId40"/>
    <p:sldId id="882" r:id="rId41"/>
    <p:sldId id="884" r:id="rId42"/>
    <p:sldId id="885" r:id="rId43"/>
    <p:sldId id="886" r:id="rId44"/>
    <p:sldId id="887" r:id="rId45"/>
    <p:sldId id="888" r:id="rId46"/>
    <p:sldId id="889" r:id="rId47"/>
    <p:sldId id="890" r:id="rId48"/>
    <p:sldId id="891" r:id="rId49"/>
    <p:sldId id="894" r:id="rId50"/>
    <p:sldId id="895" r:id="rId51"/>
    <p:sldId id="896" r:id="rId52"/>
    <p:sldId id="897" r:id="rId53"/>
    <p:sldId id="898" r:id="rId54"/>
    <p:sldId id="899" r:id="rId55"/>
    <p:sldId id="900" r:id="rId56"/>
    <p:sldId id="901" r:id="rId57"/>
    <p:sldId id="902" r:id="rId58"/>
    <p:sldId id="903" r:id="rId59"/>
    <p:sldId id="998" r:id="rId60"/>
    <p:sldId id="999" r:id="rId61"/>
    <p:sldId id="1000" r:id="rId62"/>
    <p:sldId id="1001" r:id="rId63"/>
    <p:sldId id="1002" r:id="rId64"/>
    <p:sldId id="1003" r:id="rId65"/>
    <p:sldId id="1004" r:id="rId66"/>
    <p:sldId id="1005" r:id="rId67"/>
    <p:sldId id="1006" r:id="rId68"/>
    <p:sldId id="1007" r:id="rId69"/>
    <p:sldId id="1008" r:id="rId70"/>
    <p:sldId id="1009" r:id="rId71"/>
    <p:sldId id="1010" r:id="rId72"/>
    <p:sldId id="1011" r:id="rId73"/>
    <p:sldId id="1012" r:id="rId74"/>
  </p:sldIdLst>
  <p:sldSz cx="9144000" cy="6858000" type="screen4x3"/>
  <p:notesSz cx="6877050" cy="96567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42">
          <p15:clr>
            <a:srgbClr val="A4A3A4"/>
          </p15:clr>
        </p15:guide>
        <p15:guide id="2" pos="2166">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006" autoAdjust="0"/>
    <p:restoredTop sz="77830"/>
  </p:normalViewPr>
  <p:slideViewPr>
    <p:cSldViewPr>
      <p:cViewPr varScale="1">
        <p:scale>
          <a:sx n="90" d="100"/>
          <a:sy n="90" d="100"/>
        </p:scale>
        <p:origin x="2478" y="96"/>
      </p:cViewPr>
      <p:guideLst>
        <p:guide orient="horz" pos="2160"/>
        <p:guide pos="2880"/>
      </p:guideLst>
    </p:cSldViewPr>
  </p:slideViewPr>
  <p:notesTextViewPr>
    <p:cViewPr>
      <p:scale>
        <a:sx n="1" d="1"/>
        <a:sy n="1" d="1"/>
      </p:scale>
      <p:origin x="0" y="0"/>
    </p:cViewPr>
  </p:notesTextViewPr>
  <p:sorterViewPr>
    <p:cViewPr>
      <p:scale>
        <a:sx n="190" d="100"/>
        <a:sy n="190" d="100"/>
      </p:scale>
      <p:origin x="0" y="1008"/>
    </p:cViewPr>
  </p:sorterViewPr>
  <p:notesViewPr>
    <p:cSldViewPr>
      <p:cViewPr varScale="1">
        <p:scale>
          <a:sx n="83" d="100"/>
          <a:sy n="83" d="100"/>
        </p:scale>
        <p:origin x="-2166" y="-78"/>
      </p:cViewPr>
      <p:guideLst>
        <p:guide orient="horz" pos="3042"/>
        <p:guide pos="2166"/>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handoutMaster" Target="handoutMasters/handoutMaster1.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0055" cy="482838"/>
          </a:xfrm>
          <a:prstGeom prst="rect">
            <a:avLst/>
          </a:prstGeom>
        </p:spPr>
        <p:txBody>
          <a:bodyPr vert="horz" lIns="94476" tIns="47238" rIns="94476" bIns="47238" rtlCol="0"/>
          <a:lstStyle>
            <a:lvl1pPr algn="l">
              <a:defRPr sz="1200"/>
            </a:lvl1pPr>
          </a:lstStyle>
          <a:p>
            <a:endParaRPr lang="en-GB"/>
          </a:p>
        </p:txBody>
      </p:sp>
      <p:sp>
        <p:nvSpPr>
          <p:cNvPr id="3" name="Date Placeholder 2"/>
          <p:cNvSpPr>
            <a:spLocks noGrp="1"/>
          </p:cNvSpPr>
          <p:nvPr>
            <p:ph type="dt" sz="quarter" idx="1"/>
          </p:nvPr>
        </p:nvSpPr>
        <p:spPr>
          <a:xfrm>
            <a:off x="3895404" y="0"/>
            <a:ext cx="2980055" cy="482838"/>
          </a:xfrm>
          <a:prstGeom prst="rect">
            <a:avLst/>
          </a:prstGeom>
        </p:spPr>
        <p:txBody>
          <a:bodyPr vert="horz" lIns="94476" tIns="47238" rIns="94476" bIns="47238" rtlCol="0"/>
          <a:lstStyle>
            <a:lvl1pPr algn="r">
              <a:defRPr sz="1200"/>
            </a:lvl1pPr>
          </a:lstStyle>
          <a:p>
            <a:fld id="{96D292DE-8B7A-4254-AA83-74C1F4DD4AF0}" type="datetimeFigureOut">
              <a:rPr lang="en-GB" smtClean="0"/>
              <a:t>06/03/2019</a:t>
            </a:fld>
            <a:endParaRPr lang="en-GB"/>
          </a:p>
        </p:txBody>
      </p:sp>
      <p:sp>
        <p:nvSpPr>
          <p:cNvPr id="4" name="Footer Placeholder 3"/>
          <p:cNvSpPr>
            <a:spLocks noGrp="1"/>
          </p:cNvSpPr>
          <p:nvPr>
            <p:ph type="ftr" sz="quarter" idx="2"/>
          </p:nvPr>
        </p:nvSpPr>
        <p:spPr>
          <a:xfrm>
            <a:off x="0" y="9172249"/>
            <a:ext cx="2980055" cy="482838"/>
          </a:xfrm>
          <a:prstGeom prst="rect">
            <a:avLst/>
          </a:prstGeom>
        </p:spPr>
        <p:txBody>
          <a:bodyPr vert="horz" lIns="94476" tIns="47238" rIns="94476" bIns="47238" rtlCol="0" anchor="b"/>
          <a:lstStyle>
            <a:lvl1pPr algn="l">
              <a:defRPr sz="1200"/>
            </a:lvl1pPr>
          </a:lstStyle>
          <a:p>
            <a:endParaRPr lang="en-GB"/>
          </a:p>
        </p:txBody>
      </p:sp>
      <p:sp>
        <p:nvSpPr>
          <p:cNvPr id="5" name="Slide Number Placeholder 4"/>
          <p:cNvSpPr>
            <a:spLocks noGrp="1"/>
          </p:cNvSpPr>
          <p:nvPr>
            <p:ph type="sldNum" sz="quarter" idx="3"/>
          </p:nvPr>
        </p:nvSpPr>
        <p:spPr>
          <a:xfrm>
            <a:off x="3895404" y="9172249"/>
            <a:ext cx="2980055" cy="482838"/>
          </a:xfrm>
          <a:prstGeom prst="rect">
            <a:avLst/>
          </a:prstGeom>
        </p:spPr>
        <p:txBody>
          <a:bodyPr vert="horz" lIns="94476" tIns="47238" rIns="94476" bIns="47238"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0055" cy="482838"/>
          </a:xfrm>
          <a:prstGeom prst="rect">
            <a:avLst/>
          </a:prstGeom>
        </p:spPr>
        <p:txBody>
          <a:bodyPr vert="horz" lIns="94476" tIns="47238" rIns="94476" bIns="47238" rtlCol="0"/>
          <a:lstStyle>
            <a:lvl1pPr algn="l">
              <a:defRPr sz="1200"/>
            </a:lvl1pPr>
          </a:lstStyle>
          <a:p>
            <a:endParaRPr lang="en-GB"/>
          </a:p>
        </p:txBody>
      </p:sp>
      <p:sp>
        <p:nvSpPr>
          <p:cNvPr id="3" name="Date Placeholder 2"/>
          <p:cNvSpPr>
            <a:spLocks noGrp="1"/>
          </p:cNvSpPr>
          <p:nvPr>
            <p:ph type="dt" idx="1"/>
          </p:nvPr>
        </p:nvSpPr>
        <p:spPr>
          <a:xfrm>
            <a:off x="3895404" y="0"/>
            <a:ext cx="2980055" cy="482838"/>
          </a:xfrm>
          <a:prstGeom prst="rect">
            <a:avLst/>
          </a:prstGeom>
        </p:spPr>
        <p:txBody>
          <a:bodyPr vert="horz" lIns="94476" tIns="47238" rIns="94476" bIns="47238" rtlCol="0"/>
          <a:lstStyle>
            <a:lvl1pPr algn="r">
              <a:defRPr sz="1200"/>
            </a:lvl1pPr>
          </a:lstStyle>
          <a:p>
            <a:fld id="{7B5557C6-2EBE-40BA-9735-E1E51942F078}" type="datetimeFigureOut">
              <a:rPr lang="en-GB" smtClean="0"/>
              <a:t>06/03/2019</a:t>
            </a:fld>
            <a:endParaRPr lang="en-GB"/>
          </a:p>
        </p:txBody>
      </p:sp>
      <p:sp>
        <p:nvSpPr>
          <p:cNvPr id="4" name="Slide Image Placeholder 3"/>
          <p:cNvSpPr>
            <a:spLocks noGrp="1" noRot="1" noChangeAspect="1"/>
          </p:cNvSpPr>
          <p:nvPr>
            <p:ph type="sldImg" idx="2"/>
          </p:nvPr>
        </p:nvSpPr>
        <p:spPr>
          <a:xfrm>
            <a:off x="1025525" y="723900"/>
            <a:ext cx="4826000" cy="3621088"/>
          </a:xfrm>
          <a:prstGeom prst="rect">
            <a:avLst/>
          </a:prstGeom>
          <a:noFill/>
          <a:ln w="12700">
            <a:solidFill>
              <a:prstClr val="black"/>
            </a:solidFill>
          </a:ln>
        </p:spPr>
        <p:txBody>
          <a:bodyPr vert="horz" lIns="94476" tIns="47238" rIns="94476" bIns="47238" rtlCol="0" anchor="ctr"/>
          <a:lstStyle/>
          <a:p>
            <a:endParaRPr lang="en-GB"/>
          </a:p>
        </p:txBody>
      </p:sp>
      <p:sp>
        <p:nvSpPr>
          <p:cNvPr id="5" name="Notes Placeholder 4"/>
          <p:cNvSpPr>
            <a:spLocks noGrp="1"/>
          </p:cNvSpPr>
          <p:nvPr>
            <p:ph type="body" sz="quarter" idx="3"/>
          </p:nvPr>
        </p:nvSpPr>
        <p:spPr>
          <a:xfrm>
            <a:off x="687705" y="4586963"/>
            <a:ext cx="5501640" cy="4345543"/>
          </a:xfrm>
          <a:prstGeom prst="rect">
            <a:avLst/>
          </a:prstGeom>
        </p:spPr>
        <p:txBody>
          <a:bodyPr vert="horz" lIns="94476" tIns="47238" rIns="94476" bIns="47238"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172249"/>
            <a:ext cx="2980055" cy="482838"/>
          </a:xfrm>
          <a:prstGeom prst="rect">
            <a:avLst/>
          </a:prstGeom>
        </p:spPr>
        <p:txBody>
          <a:bodyPr vert="horz" lIns="94476" tIns="47238" rIns="94476" bIns="47238" rtlCol="0" anchor="b"/>
          <a:lstStyle>
            <a:lvl1pPr algn="l">
              <a:defRPr sz="1200"/>
            </a:lvl1pPr>
          </a:lstStyle>
          <a:p>
            <a:endParaRPr lang="en-GB"/>
          </a:p>
        </p:txBody>
      </p:sp>
      <p:sp>
        <p:nvSpPr>
          <p:cNvPr id="7" name="Slide Number Placeholder 6"/>
          <p:cNvSpPr>
            <a:spLocks noGrp="1"/>
          </p:cNvSpPr>
          <p:nvPr>
            <p:ph type="sldNum" sz="quarter" idx="5"/>
          </p:nvPr>
        </p:nvSpPr>
        <p:spPr>
          <a:xfrm>
            <a:off x="3895404" y="9172249"/>
            <a:ext cx="2980055" cy="482838"/>
          </a:xfrm>
          <a:prstGeom prst="rect">
            <a:avLst/>
          </a:prstGeom>
        </p:spPr>
        <p:txBody>
          <a:bodyPr vert="horz" lIns="94476" tIns="47238" rIns="94476" bIns="47238" rtlCol="0" anchor="b"/>
          <a:lstStyle>
            <a:lvl1pPr algn="r">
              <a:defRPr sz="1200"/>
            </a:lvl1pPr>
          </a:lstStyle>
          <a:p>
            <a:fld id="{34363F00-7F05-4888-870A-A771EB1772FD}" type="slidenum">
              <a:rPr lang="en-GB" smtClean="0"/>
              <a:t>‹#›</a:t>
            </a:fld>
            <a:endParaRPr lang="en-GB"/>
          </a:p>
        </p:txBody>
      </p:sp>
    </p:spTree>
    <p:extLst>
      <p:ext uri="{BB962C8B-B14F-4D97-AF65-F5344CB8AC3E}">
        <p14:creationId xmlns:p14="http://schemas.microsoft.com/office/powerpoint/2010/main" val="2002663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Most commonly</a:t>
            </a:r>
            <a:r>
              <a:rPr lang="en-US" baseline="0" dirty="0"/>
              <a:t> used</a:t>
            </a:r>
            <a:endParaRPr lang="en-US" dirty="0"/>
          </a:p>
        </p:txBody>
      </p:sp>
      <p:sp>
        <p:nvSpPr>
          <p:cNvPr id="4" name="Slide Number Placeholder 3"/>
          <p:cNvSpPr>
            <a:spLocks noGrp="1"/>
          </p:cNvSpPr>
          <p:nvPr>
            <p:ph type="sldNum" sz="quarter" idx="10"/>
          </p:nvPr>
        </p:nvSpPr>
        <p:spPr/>
        <p:txBody>
          <a:bodyPr/>
          <a:lstStyle/>
          <a:p>
            <a:fld id="{34363F00-7F05-4888-870A-A771EB1772FD}" type="slidenum">
              <a:rPr lang="en-GB" smtClean="0"/>
              <a:t>1</a:t>
            </a:fld>
            <a:endParaRPr lang="en-GB"/>
          </a:p>
        </p:txBody>
      </p:sp>
    </p:spTree>
    <p:extLst>
      <p:ext uri="{BB962C8B-B14F-4D97-AF65-F5344CB8AC3E}">
        <p14:creationId xmlns:p14="http://schemas.microsoft.com/office/powerpoint/2010/main" val="3789873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C5B0F83-95FE-4690-BED0-5E8A9AD7FE61}" type="slidenum">
              <a:rPr lang="en-GB" smtClean="0"/>
              <a:t>5</a:t>
            </a:fld>
            <a:endParaRPr lang="en-GB" dirty="0"/>
          </a:p>
        </p:txBody>
      </p:sp>
    </p:spTree>
    <p:extLst>
      <p:ext uri="{BB962C8B-B14F-4D97-AF65-F5344CB8AC3E}">
        <p14:creationId xmlns:p14="http://schemas.microsoft.com/office/powerpoint/2010/main" val="2720005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34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Footer Placeholder 3"/>
          <p:cNvSpPr>
            <a:spLocks noGrp="1"/>
          </p:cNvSpPr>
          <p:nvPr>
            <p:ph type="ftr" sz="quarter" idx="4"/>
          </p:nvPr>
        </p:nvSpPr>
        <p:spPr/>
        <p:txBody>
          <a:bodyPr/>
          <a:lstStyle/>
          <a:p>
            <a:pPr>
              <a:defRPr/>
            </a:pPr>
            <a:r>
              <a:rPr lang="en-GB"/>
              <a:t>CLJ0809</a:t>
            </a:r>
          </a:p>
        </p:txBody>
      </p:sp>
      <p:sp>
        <p:nvSpPr>
          <p:cNvPr id="5" name="Slide Number Placeholder 4"/>
          <p:cNvSpPr>
            <a:spLocks noGrp="1"/>
          </p:cNvSpPr>
          <p:nvPr>
            <p:ph type="sldNum" sz="quarter" idx="5"/>
          </p:nvPr>
        </p:nvSpPr>
        <p:spPr/>
        <p:txBody>
          <a:bodyPr/>
          <a:lstStyle/>
          <a:p>
            <a:pPr>
              <a:defRPr/>
            </a:pPr>
            <a:fld id="{5C7215B6-571B-4CE8-A56D-0F1BCEA35434}" type="slidenum">
              <a:rPr lang="en-GB" smtClean="0"/>
              <a:pPr>
                <a:defRPr/>
              </a:pPr>
              <a:t>11</a:t>
            </a:fld>
            <a:endParaRPr lang="en-GB"/>
          </a:p>
        </p:txBody>
      </p:sp>
    </p:spTree>
    <p:extLst>
      <p:ext uri="{BB962C8B-B14F-4D97-AF65-F5344CB8AC3E}">
        <p14:creationId xmlns:p14="http://schemas.microsoft.com/office/powerpoint/2010/main" val="19194776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44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Footer Placeholder 3"/>
          <p:cNvSpPr>
            <a:spLocks noGrp="1"/>
          </p:cNvSpPr>
          <p:nvPr>
            <p:ph type="ftr" sz="quarter" idx="4"/>
          </p:nvPr>
        </p:nvSpPr>
        <p:spPr/>
        <p:txBody>
          <a:bodyPr/>
          <a:lstStyle/>
          <a:p>
            <a:pPr>
              <a:defRPr/>
            </a:pPr>
            <a:r>
              <a:rPr lang="en-GB"/>
              <a:t>CLJ0809</a:t>
            </a:r>
          </a:p>
        </p:txBody>
      </p:sp>
      <p:sp>
        <p:nvSpPr>
          <p:cNvPr id="5" name="Slide Number Placeholder 4"/>
          <p:cNvSpPr>
            <a:spLocks noGrp="1"/>
          </p:cNvSpPr>
          <p:nvPr>
            <p:ph type="sldNum" sz="quarter" idx="5"/>
          </p:nvPr>
        </p:nvSpPr>
        <p:spPr/>
        <p:txBody>
          <a:bodyPr/>
          <a:lstStyle/>
          <a:p>
            <a:pPr>
              <a:defRPr/>
            </a:pPr>
            <a:fld id="{DD59611B-AB11-46F4-B8B5-067E9E9977B7}" type="slidenum">
              <a:rPr lang="en-GB" smtClean="0"/>
              <a:pPr>
                <a:defRPr/>
              </a:pPr>
              <a:t>12</a:t>
            </a:fld>
            <a:endParaRPr lang="en-GB"/>
          </a:p>
        </p:txBody>
      </p:sp>
    </p:spTree>
    <p:extLst>
      <p:ext uri="{BB962C8B-B14F-4D97-AF65-F5344CB8AC3E}">
        <p14:creationId xmlns:p14="http://schemas.microsoft.com/office/powerpoint/2010/main" val="5015150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85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People are often put off getting children writing poems with structure because</a:t>
            </a:r>
            <a:r>
              <a:rPr lang="en-GB" altLang="en-US" baseline="0" dirty="0"/>
              <a:t> of their own lack of confidence – it is important that unless you are teaching syllables, rhyme etc. to not be too religious about getting the form of the poems right. Higher ability children could be challenged to redraft to fit a given form more closely.</a:t>
            </a:r>
            <a:endParaRPr lang="en-GB" altLang="en-US" dirty="0"/>
          </a:p>
        </p:txBody>
      </p:sp>
      <p:sp>
        <p:nvSpPr>
          <p:cNvPr id="4" name="Footer Placeholder 3"/>
          <p:cNvSpPr>
            <a:spLocks noGrp="1"/>
          </p:cNvSpPr>
          <p:nvPr>
            <p:ph type="ftr" sz="quarter" idx="4"/>
          </p:nvPr>
        </p:nvSpPr>
        <p:spPr/>
        <p:txBody>
          <a:bodyPr/>
          <a:lstStyle/>
          <a:p>
            <a:pPr>
              <a:defRPr/>
            </a:pPr>
            <a:r>
              <a:rPr lang="en-GB"/>
              <a:t>CLJ0809</a:t>
            </a:r>
          </a:p>
        </p:txBody>
      </p:sp>
      <p:sp>
        <p:nvSpPr>
          <p:cNvPr id="5" name="Slide Number Placeholder 4"/>
          <p:cNvSpPr>
            <a:spLocks noGrp="1"/>
          </p:cNvSpPr>
          <p:nvPr>
            <p:ph type="sldNum" sz="quarter" idx="5"/>
          </p:nvPr>
        </p:nvSpPr>
        <p:spPr/>
        <p:txBody>
          <a:bodyPr/>
          <a:lstStyle/>
          <a:p>
            <a:pPr>
              <a:defRPr/>
            </a:pPr>
            <a:fld id="{4BEE4931-6F02-4A10-9810-D1F820F31FBE}" type="slidenum">
              <a:rPr lang="en-GB" smtClean="0"/>
              <a:pPr>
                <a:defRPr/>
              </a:pPr>
              <a:t>13</a:t>
            </a:fld>
            <a:endParaRPr lang="en-GB"/>
          </a:p>
        </p:txBody>
      </p:sp>
    </p:spTree>
    <p:extLst>
      <p:ext uri="{BB962C8B-B14F-4D97-AF65-F5344CB8AC3E}">
        <p14:creationId xmlns:p14="http://schemas.microsoft.com/office/powerpoint/2010/main" val="1138480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0644" indent="-170644" defTabSz="910102">
              <a:buFont typeface="Arial" panose="020B0604020202020204" pitchFamily="34" charset="0"/>
              <a:buChar char="•"/>
              <a:defRPr/>
            </a:pPr>
            <a:endParaRPr lang="en-GB" b="0" baseline="0" dirty="0"/>
          </a:p>
        </p:txBody>
      </p:sp>
      <p:sp>
        <p:nvSpPr>
          <p:cNvPr id="4" name="Slide Number Placeholder 3"/>
          <p:cNvSpPr>
            <a:spLocks noGrp="1"/>
          </p:cNvSpPr>
          <p:nvPr>
            <p:ph type="sldNum" sz="quarter" idx="10"/>
          </p:nvPr>
        </p:nvSpPr>
        <p:spPr/>
        <p:txBody>
          <a:bodyPr/>
          <a:lstStyle/>
          <a:p>
            <a:fld id="{885D7509-218B-49E0-9E61-34F130A3D980}" type="slidenum">
              <a:rPr lang="en-GB" smtClean="0"/>
              <a:t>14</a:t>
            </a:fld>
            <a:endParaRPr lang="en-GB" dirty="0"/>
          </a:p>
        </p:txBody>
      </p:sp>
    </p:spTree>
    <p:extLst>
      <p:ext uri="{BB962C8B-B14F-4D97-AF65-F5344CB8AC3E}">
        <p14:creationId xmlns:p14="http://schemas.microsoft.com/office/powerpoint/2010/main" val="7826947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Footer Placeholder 3"/>
          <p:cNvSpPr>
            <a:spLocks noGrp="1"/>
          </p:cNvSpPr>
          <p:nvPr>
            <p:ph type="ftr" sz="quarter" idx="4"/>
          </p:nvPr>
        </p:nvSpPr>
        <p:spPr/>
        <p:txBody>
          <a:bodyPr/>
          <a:lstStyle/>
          <a:p>
            <a:pPr>
              <a:defRPr/>
            </a:pPr>
            <a:r>
              <a:rPr lang="en-GB"/>
              <a:t>CLJ0809</a:t>
            </a:r>
          </a:p>
        </p:txBody>
      </p:sp>
      <p:sp>
        <p:nvSpPr>
          <p:cNvPr id="5" name="Slide Number Placeholder 4"/>
          <p:cNvSpPr>
            <a:spLocks noGrp="1"/>
          </p:cNvSpPr>
          <p:nvPr>
            <p:ph type="sldNum" sz="quarter" idx="5"/>
          </p:nvPr>
        </p:nvSpPr>
        <p:spPr/>
        <p:txBody>
          <a:bodyPr/>
          <a:lstStyle/>
          <a:p>
            <a:pPr>
              <a:defRPr/>
            </a:pPr>
            <a:fld id="{19B931F3-152E-4B0C-94C6-DB0205D5ED58}" type="slidenum">
              <a:rPr lang="en-GB" smtClean="0"/>
              <a:pPr>
                <a:defRPr/>
              </a:pPr>
              <a:t>19</a:t>
            </a:fld>
            <a:endParaRPr lang="en-GB"/>
          </a:p>
        </p:txBody>
      </p:sp>
    </p:spTree>
    <p:extLst>
      <p:ext uri="{BB962C8B-B14F-4D97-AF65-F5344CB8AC3E}">
        <p14:creationId xmlns:p14="http://schemas.microsoft.com/office/powerpoint/2010/main" val="2926308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36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Similes can be improved by adding</a:t>
            </a:r>
            <a:r>
              <a:rPr lang="en-GB" altLang="en-US" baseline="0" dirty="0"/>
              <a:t> where and when details e.g. as dark as a cave in the depths of winter, deep in the forest</a:t>
            </a:r>
            <a:endParaRPr lang="en-GB" altLang="en-US" dirty="0"/>
          </a:p>
        </p:txBody>
      </p:sp>
      <p:sp>
        <p:nvSpPr>
          <p:cNvPr id="4" name="Footer Placeholder 3"/>
          <p:cNvSpPr>
            <a:spLocks noGrp="1"/>
          </p:cNvSpPr>
          <p:nvPr>
            <p:ph type="ftr" sz="quarter" idx="4"/>
          </p:nvPr>
        </p:nvSpPr>
        <p:spPr/>
        <p:txBody>
          <a:bodyPr/>
          <a:lstStyle/>
          <a:p>
            <a:pPr>
              <a:defRPr/>
            </a:pPr>
            <a:r>
              <a:rPr lang="en-GB"/>
              <a:t>CLJ0809</a:t>
            </a:r>
          </a:p>
        </p:txBody>
      </p:sp>
      <p:sp>
        <p:nvSpPr>
          <p:cNvPr id="5" name="Slide Number Placeholder 4"/>
          <p:cNvSpPr>
            <a:spLocks noGrp="1"/>
          </p:cNvSpPr>
          <p:nvPr>
            <p:ph type="sldNum" sz="quarter" idx="5"/>
          </p:nvPr>
        </p:nvSpPr>
        <p:spPr/>
        <p:txBody>
          <a:bodyPr/>
          <a:lstStyle/>
          <a:p>
            <a:pPr>
              <a:defRPr/>
            </a:pPr>
            <a:fld id="{F92B5876-8947-4267-BE87-2333CA552096}" type="slidenum">
              <a:rPr lang="en-GB" smtClean="0"/>
              <a:pPr>
                <a:defRPr/>
              </a:pPr>
              <a:t>22</a:t>
            </a:fld>
            <a:endParaRPr lang="en-GB"/>
          </a:p>
        </p:txBody>
      </p:sp>
    </p:spTree>
    <p:extLst>
      <p:ext uri="{BB962C8B-B14F-4D97-AF65-F5344CB8AC3E}">
        <p14:creationId xmlns:p14="http://schemas.microsoft.com/office/powerpoint/2010/main" val="9260541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Get the students to find pairs of words and construct similes e.g. the beetle trundled along</a:t>
            </a:r>
            <a:r>
              <a:rPr lang="en-US" baseline="0" dirty="0"/>
              <a:t> like a tank; the river was as loud as thunder</a:t>
            </a:r>
            <a:endParaRPr lang="en-US" dirty="0"/>
          </a:p>
        </p:txBody>
      </p:sp>
      <p:sp>
        <p:nvSpPr>
          <p:cNvPr id="4" name="Slide Number Placeholder 3"/>
          <p:cNvSpPr>
            <a:spLocks noGrp="1"/>
          </p:cNvSpPr>
          <p:nvPr>
            <p:ph type="sldNum" sz="quarter" idx="10"/>
          </p:nvPr>
        </p:nvSpPr>
        <p:spPr/>
        <p:txBody>
          <a:bodyPr/>
          <a:lstStyle/>
          <a:p>
            <a:fld id="{24AA28F9-3901-4F51-B6FD-A90D67EEA59B}" type="slidenum">
              <a:rPr lang="en-GB" smtClean="0"/>
              <a:pPr/>
              <a:t>23</a:t>
            </a:fld>
            <a:endParaRPr lang="en-GB"/>
          </a:p>
        </p:txBody>
      </p:sp>
    </p:spTree>
    <p:extLst>
      <p:ext uri="{BB962C8B-B14F-4D97-AF65-F5344CB8AC3E}">
        <p14:creationId xmlns:p14="http://schemas.microsoft.com/office/powerpoint/2010/main" val="11585622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46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Children</a:t>
            </a:r>
            <a:r>
              <a:rPr lang="en-GB" altLang="en-US" baseline="0" dirty="0"/>
              <a:t> can often get the idea by creating a simile with ‘like’ and then replacing the ‘like’ with ‘is’.</a:t>
            </a:r>
          </a:p>
          <a:p>
            <a:r>
              <a:rPr lang="en-GB" altLang="en-US" baseline="0" dirty="0"/>
              <a:t>He is like a bear in the morning – he is a bear in the morning</a:t>
            </a:r>
          </a:p>
        </p:txBody>
      </p:sp>
      <p:sp>
        <p:nvSpPr>
          <p:cNvPr id="4" name="Footer Placeholder 3"/>
          <p:cNvSpPr>
            <a:spLocks noGrp="1"/>
          </p:cNvSpPr>
          <p:nvPr>
            <p:ph type="ftr" sz="quarter" idx="4"/>
          </p:nvPr>
        </p:nvSpPr>
        <p:spPr/>
        <p:txBody>
          <a:bodyPr/>
          <a:lstStyle/>
          <a:p>
            <a:pPr>
              <a:defRPr/>
            </a:pPr>
            <a:r>
              <a:rPr lang="en-GB"/>
              <a:t>CLJ0809</a:t>
            </a:r>
          </a:p>
        </p:txBody>
      </p:sp>
      <p:sp>
        <p:nvSpPr>
          <p:cNvPr id="5" name="Slide Number Placeholder 4"/>
          <p:cNvSpPr>
            <a:spLocks noGrp="1"/>
          </p:cNvSpPr>
          <p:nvPr>
            <p:ph type="sldNum" sz="quarter" idx="5"/>
          </p:nvPr>
        </p:nvSpPr>
        <p:spPr/>
        <p:txBody>
          <a:bodyPr/>
          <a:lstStyle/>
          <a:p>
            <a:pPr>
              <a:defRPr/>
            </a:pPr>
            <a:fld id="{1DC1FB30-06D6-424C-BFF0-27CEFECF8188}" type="slidenum">
              <a:rPr lang="en-GB" smtClean="0"/>
              <a:pPr>
                <a:defRPr/>
              </a:pPr>
              <a:t>24</a:t>
            </a:fld>
            <a:endParaRPr lang="en-GB"/>
          </a:p>
        </p:txBody>
      </p:sp>
    </p:spTree>
    <p:extLst>
      <p:ext uri="{BB962C8B-B14F-4D97-AF65-F5344CB8AC3E}">
        <p14:creationId xmlns:p14="http://schemas.microsoft.com/office/powerpoint/2010/main" val="8515988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ELDORADO by Edgar Allan Poe (1849) </a:t>
            </a:r>
          </a:p>
          <a:p>
            <a:r>
              <a:rPr lang="en-US" sz="1200" b="1" kern="1200" dirty="0">
                <a:solidFill>
                  <a:schemeClr val="tx1"/>
                </a:solidFill>
                <a:latin typeface="Arial" charset="0"/>
                <a:ea typeface="+mn-ea"/>
                <a:cs typeface="+mn-cs"/>
              </a:rPr>
              <a:t>Alliteration game</a:t>
            </a:r>
            <a:r>
              <a:rPr lang="en-US" sz="1200" kern="1200" dirty="0">
                <a:solidFill>
                  <a:schemeClr val="tx1"/>
                </a:solidFill>
                <a:latin typeface="Arial" charset="0"/>
                <a:ea typeface="+mn-ea"/>
                <a:cs typeface="+mn-cs"/>
              </a:rPr>
              <a:t>: Have one person start by saying (or perhaps singing) that they are going on a trip to a particular place. They will take with them some object that starts with the same letter as the</a:t>
            </a:r>
            <a:r>
              <a:rPr lang="en-US" sz="1200" kern="1200" baseline="0" dirty="0">
                <a:solidFill>
                  <a:schemeClr val="tx1"/>
                </a:solidFill>
                <a:latin typeface="Arial" charset="0"/>
                <a:ea typeface="+mn-ea"/>
                <a:cs typeface="+mn-cs"/>
              </a:rPr>
              <a:t> </a:t>
            </a:r>
            <a:r>
              <a:rPr lang="en-US" sz="1200" kern="1200" dirty="0">
                <a:solidFill>
                  <a:schemeClr val="tx1"/>
                </a:solidFill>
                <a:latin typeface="Arial" charset="0"/>
                <a:ea typeface="+mn-ea"/>
                <a:cs typeface="+mn-cs"/>
              </a:rPr>
              <a:t>place. Example for the letter </a:t>
            </a:r>
            <a:r>
              <a:rPr lang="en-US" sz="1200" i="1" kern="1200" dirty="0">
                <a:solidFill>
                  <a:schemeClr val="tx1"/>
                </a:solidFill>
                <a:latin typeface="Arial" charset="0"/>
                <a:ea typeface="+mn-ea"/>
                <a:cs typeface="+mn-cs"/>
              </a:rPr>
              <a:t>P</a:t>
            </a:r>
            <a:r>
              <a:rPr lang="en-US" sz="1200" i="0" kern="1200" dirty="0">
                <a:solidFill>
                  <a:schemeClr val="tx1"/>
                </a:solidFill>
                <a:latin typeface="Arial" charset="0"/>
                <a:ea typeface="+mn-ea"/>
                <a:cs typeface="+mn-cs"/>
              </a:rPr>
              <a:t>: I am going to </a:t>
            </a:r>
            <a:r>
              <a:rPr lang="en-US" sz="1200" i="1" kern="1200" dirty="0">
                <a:solidFill>
                  <a:schemeClr val="tx1"/>
                </a:solidFill>
                <a:latin typeface="Arial" charset="0"/>
                <a:ea typeface="+mn-ea"/>
                <a:cs typeface="+mn-cs"/>
              </a:rPr>
              <a:t>P</a:t>
            </a:r>
            <a:r>
              <a:rPr lang="en-US" sz="1200" i="0" kern="1200" dirty="0">
                <a:solidFill>
                  <a:schemeClr val="tx1"/>
                </a:solidFill>
                <a:latin typeface="Arial" charset="0"/>
                <a:ea typeface="+mn-ea"/>
                <a:cs typeface="+mn-cs"/>
              </a:rPr>
              <a:t>aris and I am taking a </a:t>
            </a:r>
            <a:r>
              <a:rPr lang="en-US" sz="1200" i="1" kern="1200" dirty="0">
                <a:solidFill>
                  <a:schemeClr val="tx1"/>
                </a:solidFill>
                <a:latin typeface="Arial" charset="0"/>
                <a:ea typeface="+mn-ea"/>
                <a:cs typeface="+mn-cs"/>
              </a:rPr>
              <a:t>p</a:t>
            </a:r>
            <a:r>
              <a:rPr lang="en-US" sz="1200" i="0" kern="1200" dirty="0">
                <a:solidFill>
                  <a:schemeClr val="tx1"/>
                </a:solidFill>
                <a:latin typeface="Arial" charset="0"/>
                <a:ea typeface="+mn-ea"/>
                <a:cs typeface="+mn-cs"/>
              </a:rPr>
              <a:t>oodle.</a:t>
            </a:r>
          </a:p>
          <a:p>
            <a:r>
              <a:rPr lang="en-US" sz="1200" i="0" kern="1200" dirty="0">
                <a:solidFill>
                  <a:schemeClr val="tx1"/>
                </a:solidFill>
                <a:latin typeface="Arial" charset="0"/>
                <a:ea typeface="+mn-ea"/>
                <a:cs typeface="+mn-cs"/>
              </a:rPr>
              <a:t>Have the other players take turns adding to the list of objects being taken by thinking of something else that starts with that letter. Example continued: I am going to </a:t>
            </a:r>
            <a:r>
              <a:rPr lang="en-US" sz="1200" i="1" kern="1200" dirty="0">
                <a:solidFill>
                  <a:schemeClr val="tx1"/>
                </a:solidFill>
                <a:latin typeface="Arial" charset="0"/>
                <a:ea typeface="+mn-ea"/>
                <a:cs typeface="+mn-cs"/>
              </a:rPr>
              <a:t>P</a:t>
            </a:r>
            <a:r>
              <a:rPr lang="en-US" sz="1200" i="0" kern="1200" dirty="0">
                <a:solidFill>
                  <a:schemeClr val="tx1"/>
                </a:solidFill>
                <a:latin typeface="Arial" charset="0"/>
                <a:ea typeface="+mn-ea"/>
                <a:cs typeface="+mn-cs"/>
              </a:rPr>
              <a:t>aris and I am taking a </a:t>
            </a:r>
            <a:r>
              <a:rPr lang="en-US" sz="1200" i="1" kern="1200" dirty="0">
                <a:solidFill>
                  <a:schemeClr val="tx1"/>
                </a:solidFill>
                <a:latin typeface="Arial" charset="0"/>
                <a:ea typeface="+mn-ea"/>
                <a:cs typeface="+mn-cs"/>
              </a:rPr>
              <a:t>p</a:t>
            </a:r>
            <a:r>
              <a:rPr lang="en-US" sz="1200" i="0" kern="1200" dirty="0">
                <a:solidFill>
                  <a:schemeClr val="tx1"/>
                </a:solidFill>
                <a:latin typeface="Arial" charset="0"/>
                <a:ea typeface="+mn-ea"/>
                <a:cs typeface="+mn-cs"/>
              </a:rPr>
              <a:t>oodle and a </a:t>
            </a:r>
            <a:r>
              <a:rPr lang="en-US" sz="1200" i="1" kern="1200" dirty="0">
                <a:solidFill>
                  <a:schemeClr val="tx1"/>
                </a:solidFill>
                <a:latin typeface="Arial" charset="0"/>
                <a:ea typeface="+mn-ea"/>
                <a:cs typeface="+mn-cs"/>
              </a:rPr>
              <a:t>p</a:t>
            </a:r>
            <a:r>
              <a:rPr lang="en-US" sz="1200" i="0" kern="1200" dirty="0">
                <a:solidFill>
                  <a:schemeClr val="tx1"/>
                </a:solidFill>
                <a:latin typeface="Arial" charset="0"/>
                <a:ea typeface="+mn-ea"/>
                <a:cs typeface="+mn-cs"/>
              </a:rPr>
              <a:t>en.</a:t>
            </a:r>
          </a:p>
          <a:p>
            <a:r>
              <a:rPr lang="en-US" sz="1200" i="0" kern="1200" dirty="0">
                <a:solidFill>
                  <a:schemeClr val="tx1"/>
                </a:solidFill>
                <a:latin typeface="Arial" charset="0"/>
                <a:ea typeface="+mn-ea"/>
                <a:cs typeface="+mn-cs"/>
              </a:rPr>
              <a:t>Continue the game until someone is unable to think of a word or makes a mistake.</a:t>
            </a:r>
          </a:p>
          <a:p>
            <a:r>
              <a:rPr lang="en-US" sz="1200" i="0" kern="1200" dirty="0">
                <a:solidFill>
                  <a:schemeClr val="tx1"/>
                </a:solidFill>
                <a:latin typeface="Arial" charset="0"/>
                <a:ea typeface="+mn-ea"/>
                <a:cs typeface="+mn-cs"/>
              </a:rPr>
              <a:t>Results:  That person then drops out of the alliteration game.</a:t>
            </a:r>
          </a:p>
          <a:p>
            <a:r>
              <a:rPr lang="en-US" sz="1200" i="0" kern="1200" dirty="0">
                <a:solidFill>
                  <a:schemeClr val="tx1"/>
                </a:solidFill>
                <a:latin typeface="Arial" charset="0"/>
                <a:ea typeface="+mn-ea"/>
                <a:cs typeface="+mn-cs"/>
              </a:rPr>
              <a:t>Continue until only one person is left after everyone else has dropped out.</a:t>
            </a:r>
          </a:p>
          <a:p>
            <a:r>
              <a:rPr lang="en-US" sz="1200" i="0" kern="1200" dirty="0">
                <a:solidFill>
                  <a:schemeClr val="tx1"/>
                </a:solidFill>
                <a:latin typeface="Arial" charset="0"/>
                <a:ea typeface="+mn-ea"/>
                <a:cs typeface="+mn-cs"/>
              </a:rPr>
              <a:t>Results:  That person is the winner!</a:t>
            </a:r>
            <a:endParaRPr lang="en-GB" altLang="en-US" dirty="0"/>
          </a:p>
        </p:txBody>
      </p:sp>
      <p:sp>
        <p:nvSpPr>
          <p:cNvPr id="4" name="Footer Placeholder 3"/>
          <p:cNvSpPr>
            <a:spLocks noGrp="1"/>
          </p:cNvSpPr>
          <p:nvPr>
            <p:ph type="ftr" sz="quarter" idx="4"/>
          </p:nvPr>
        </p:nvSpPr>
        <p:spPr/>
        <p:txBody>
          <a:bodyPr/>
          <a:lstStyle/>
          <a:p>
            <a:pPr>
              <a:defRPr/>
            </a:pPr>
            <a:r>
              <a:rPr lang="en-GB"/>
              <a:t>CLJ0809</a:t>
            </a:r>
          </a:p>
        </p:txBody>
      </p:sp>
      <p:sp>
        <p:nvSpPr>
          <p:cNvPr id="5" name="Slide Number Placeholder 4"/>
          <p:cNvSpPr>
            <a:spLocks noGrp="1"/>
          </p:cNvSpPr>
          <p:nvPr>
            <p:ph type="sldNum" sz="quarter" idx="5"/>
          </p:nvPr>
        </p:nvSpPr>
        <p:spPr/>
        <p:txBody>
          <a:bodyPr/>
          <a:lstStyle/>
          <a:p>
            <a:pPr>
              <a:defRPr/>
            </a:pPr>
            <a:fld id="{50C8C2B3-CA4F-4DD4-8B0C-04112335337F}" type="slidenum">
              <a:rPr lang="en-GB" smtClean="0"/>
              <a:pPr>
                <a:defRPr/>
              </a:pPr>
              <a:t>26</a:t>
            </a:fld>
            <a:endParaRPr lang="en-GB"/>
          </a:p>
        </p:txBody>
      </p:sp>
    </p:spTree>
    <p:extLst>
      <p:ext uri="{BB962C8B-B14F-4D97-AF65-F5344CB8AC3E}">
        <p14:creationId xmlns:p14="http://schemas.microsoft.com/office/powerpoint/2010/main" val="15123121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Do an A-Z of</a:t>
            </a:r>
            <a:r>
              <a:rPr lang="en-GB" altLang="en-US" baseline="0" dirty="0"/>
              <a:t> onomatopoeia words. </a:t>
            </a:r>
            <a:endParaRPr lang="en-GB" altLang="en-US" dirty="0"/>
          </a:p>
        </p:txBody>
      </p:sp>
      <p:sp>
        <p:nvSpPr>
          <p:cNvPr id="4" name="Footer Placeholder 3"/>
          <p:cNvSpPr>
            <a:spLocks noGrp="1"/>
          </p:cNvSpPr>
          <p:nvPr>
            <p:ph type="ftr" sz="quarter" idx="4"/>
          </p:nvPr>
        </p:nvSpPr>
        <p:spPr/>
        <p:txBody>
          <a:bodyPr/>
          <a:lstStyle/>
          <a:p>
            <a:pPr>
              <a:defRPr/>
            </a:pPr>
            <a:r>
              <a:rPr lang="en-GB"/>
              <a:t>CLJ0809</a:t>
            </a:r>
          </a:p>
        </p:txBody>
      </p:sp>
      <p:sp>
        <p:nvSpPr>
          <p:cNvPr id="5" name="Slide Number Placeholder 4"/>
          <p:cNvSpPr>
            <a:spLocks noGrp="1"/>
          </p:cNvSpPr>
          <p:nvPr>
            <p:ph type="sldNum" sz="quarter" idx="5"/>
          </p:nvPr>
        </p:nvSpPr>
        <p:spPr/>
        <p:txBody>
          <a:bodyPr/>
          <a:lstStyle/>
          <a:p>
            <a:pPr>
              <a:defRPr/>
            </a:pPr>
            <a:fld id="{50C8C2B3-CA4F-4DD4-8B0C-04112335337F}" type="slidenum">
              <a:rPr lang="en-GB" smtClean="0"/>
              <a:pPr>
                <a:defRPr/>
              </a:pPr>
              <a:t>27</a:t>
            </a:fld>
            <a:endParaRPr lang="en-GB"/>
          </a:p>
        </p:txBody>
      </p:sp>
    </p:spTree>
    <p:extLst>
      <p:ext uri="{BB962C8B-B14F-4D97-AF65-F5344CB8AC3E}">
        <p14:creationId xmlns:p14="http://schemas.microsoft.com/office/powerpoint/2010/main" val="5813403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ea typeface="ＭＳ Ｐゴシック" pitchFamily="34" charset="-128"/>
            </a:endParaRPr>
          </a:p>
        </p:txBody>
      </p:sp>
      <p:sp>
        <p:nvSpPr>
          <p:cNvPr id="286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100">
                <a:solidFill>
                  <a:schemeClr val="tx1"/>
                </a:solidFill>
                <a:latin typeface="Calibri" pitchFamily="34" charset="0"/>
                <a:ea typeface="ＭＳ Ｐゴシック" pitchFamily="34" charset="-128"/>
              </a:defRPr>
            </a:lvl1pPr>
            <a:lvl2pPr marL="704094" indent="-270805" eaLnBrk="0" hangingPunct="0">
              <a:spcBef>
                <a:spcPct val="30000"/>
              </a:spcBef>
              <a:defRPr sz="1100">
                <a:solidFill>
                  <a:schemeClr val="tx1"/>
                </a:solidFill>
                <a:latin typeface="Calibri" pitchFamily="34" charset="0"/>
                <a:ea typeface="ＭＳ Ｐゴシック" pitchFamily="34" charset="-128"/>
              </a:defRPr>
            </a:lvl2pPr>
            <a:lvl3pPr marL="1083221" indent="-216644" eaLnBrk="0" hangingPunct="0">
              <a:spcBef>
                <a:spcPct val="30000"/>
              </a:spcBef>
              <a:defRPr sz="1100">
                <a:solidFill>
                  <a:schemeClr val="tx1"/>
                </a:solidFill>
                <a:latin typeface="Calibri" pitchFamily="34" charset="0"/>
                <a:ea typeface="ＭＳ Ｐゴシック" pitchFamily="34" charset="-128"/>
              </a:defRPr>
            </a:lvl3pPr>
            <a:lvl4pPr marL="1516510" indent="-216644" eaLnBrk="0" hangingPunct="0">
              <a:spcBef>
                <a:spcPct val="30000"/>
              </a:spcBef>
              <a:defRPr sz="1100">
                <a:solidFill>
                  <a:schemeClr val="tx1"/>
                </a:solidFill>
                <a:latin typeface="Calibri" pitchFamily="34" charset="0"/>
                <a:ea typeface="ＭＳ Ｐゴシック" pitchFamily="34" charset="-128"/>
              </a:defRPr>
            </a:lvl4pPr>
            <a:lvl5pPr marL="1949798" indent="-216644" eaLnBrk="0" hangingPunct="0">
              <a:spcBef>
                <a:spcPct val="30000"/>
              </a:spcBef>
              <a:defRPr sz="1100">
                <a:solidFill>
                  <a:schemeClr val="tx1"/>
                </a:solidFill>
                <a:latin typeface="Calibri" pitchFamily="34" charset="0"/>
                <a:ea typeface="ＭＳ Ｐゴシック" pitchFamily="34" charset="-128"/>
              </a:defRPr>
            </a:lvl5pPr>
            <a:lvl6pPr marL="2383086" indent="-216644" eaLnBrk="0" fontAlgn="base" hangingPunct="0">
              <a:spcBef>
                <a:spcPct val="30000"/>
              </a:spcBef>
              <a:spcAft>
                <a:spcPct val="0"/>
              </a:spcAft>
              <a:defRPr sz="1100">
                <a:solidFill>
                  <a:schemeClr val="tx1"/>
                </a:solidFill>
                <a:latin typeface="Calibri" pitchFamily="34" charset="0"/>
                <a:ea typeface="ＭＳ Ｐゴシック" pitchFamily="34" charset="-128"/>
              </a:defRPr>
            </a:lvl6pPr>
            <a:lvl7pPr marL="2816375" indent="-216644" eaLnBrk="0" fontAlgn="base" hangingPunct="0">
              <a:spcBef>
                <a:spcPct val="30000"/>
              </a:spcBef>
              <a:spcAft>
                <a:spcPct val="0"/>
              </a:spcAft>
              <a:defRPr sz="1100">
                <a:solidFill>
                  <a:schemeClr val="tx1"/>
                </a:solidFill>
                <a:latin typeface="Calibri" pitchFamily="34" charset="0"/>
                <a:ea typeface="ＭＳ Ｐゴシック" pitchFamily="34" charset="-128"/>
              </a:defRPr>
            </a:lvl7pPr>
            <a:lvl8pPr marL="3249663" indent="-216644" eaLnBrk="0" fontAlgn="base" hangingPunct="0">
              <a:spcBef>
                <a:spcPct val="30000"/>
              </a:spcBef>
              <a:spcAft>
                <a:spcPct val="0"/>
              </a:spcAft>
              <a:defRPr sz="1100">
                <a:solidFill>
                  <a:schemeClr val="tx1"/>
                </a:solidFill>
                <a:latin typeface="Calibri" pitchFamily="34" charset="0"/>
                <a:ea typeface="ＭＳ Ｐゴシック" pitchFamily="34" charset="-128"/>
              </a:defRPr>
            </a:lvl8pPr>
            <a:lvl9pPr marL="3682952" indent="-216644" eaLnBrk="0" fontAlgn="base" hangingPunct="0">
              <a:spcBef>
                <a:spcPct val="30000"/>
              </a:spcBef>
              <a:spcAft>
                <a:spcPct val="0"/>
              </a:spcAft>
              <a:defRPr sz="1100">
                <a:solidFill>
                  <a:schemeClr val="tx1"/>
                </a:solidFill>
                <a:latin typeface="Calibri" pitchFamily="34" charset="0"/>
                <a:ea typeface="ＭＳ Ｐゴシック" pitchFamily="34" charset="-128"/>
              </a:defRPr>
            </a:lvl9pPr>
          </a:lstStyle>
          <a:p>
            <a:pPr eaLnBrk="1" hangingPunct="1">
              <a:spcBef>
                <a:spcPct val="0"/>
              </a:spcBef>
            </a:pPr>
            <a:fld id="{E95786AD-1BC9-4975-A82E-09024A92ED58}" type="slidenum">
              <a:rPr lang="en-GB" altLang="en-US" sz="1200">
                <a:latin typeface="Arial" pitchFamily="34" charset="0"/>
              </a:rPr>
              <a:pPr eaLnBrk="1" hangingPunct="1">
                <a:spcBef>
                  <a:spcPct val="0"/>
                </a:spcBef>
              </a:pPr>
              <a:t>28</a:t>
            </a:fld>
            <a:endParaRPr lang="en-GB" altLang="en-US" sz="1200">
              <a:latin typeface="Arial" pitchFamily="34" charset="0"/>
            </a:endParaRPr>
          </a:p>
        </p:txBody>
      </p:sp>
    </p:spTree>
    <p:extLst>
      <p:ext uri="{BB962C8B-B14F-4D97-AF65-F5344CB8AC3E}">
        <p14:creationId xmlns:p14="http://schemas.microsoft.com/office/powerpoint/2010/main" val="698123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Share the lines out around the group</a:t>
            </a:r>
            <a:r>
              <a:rPr lang="en-GB" baseline="0" dirty="0"/>
              <a:t> and ask students to plan in detail how children should perform their line.</a:t>
            </a:r>
            <a:endParaRPr lang="en-GB" dirty="0"/>
          </a:p>
        </p:txBody>
      </p:sp>
      <p:sp>
        <p:nvSpPr>
          <p:cNvPr id="4" name="Slide Number Placeholder 3"/>
          <p:cNvSpPr>
            <a:spLocks noGrp="1"/>
          </p:cNvSpPr>
          <p:nvPr>
            <p:ph type="sldNum" sz="quarter" idx="10"/>
          </p:nvPr>
        </p:nvSpPr>
        <p:spPr/>
        <p:txBody>
          <a:bodyPr/>
          <a:lstStyle/>
          <a:p>
            <a:fld id="{24AA28F9-3901-4F51-B6FD-A90D67EEA59B}" type="slidenum">
              <a:rPr lang="en-GB" smtClean="0"/>
              <a:pPr/>
              <a:t>29</a:t>
            </a:fld>
            <a:endParaRPr lang="en-GB"/>
          </a:p>
        </p:txBody>
      </p:sp>
    </p:spTree>
    <p:extLst>
      <p:ext uri="{BB962C8B-B14F-4D97-AF65-F5344CB8AC3E}">
        <p14:creationId xmlns:p14="http://schemas.microsoft.com/office/powerpoint/2010/main" val="13439375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a:t>
            </a:r>
            <a:r>
              <a:rPr lang="en-US" baseline="0" dirty="0"/>
              <a:t> blue arrow is an hyperlink to more information</a:t>
            </a:r>
            <a:endParaRPr lang="en-US" dirty="0"/>
          </a:p>
        </p:txBody>
      </p:sp>
      <p:sp>
        <p:nvSpPr>
          <p:cNvPr id="4" name="Slide Number Placeholder 3"/>
          <p:cNvSpPr>
            <a:spLocks noGrp="1"/>
          </p:cNvSpPr>
          <p:nvPr>
            <p:ph type="sldNum" sz="quarter" idx="10"/>
          </p:nvPr>
        </p:nvSpPr>
        <p:spPr/>
        <p:txBody>
          <a:bodyPr/>
          <a:lstStyle/>
          <a:p>
            <a:fld id="{34363F00-7F05-4888-870A-A771EB1772FD}" type="slidenum">
              <a:rPr lang="en-GB" smtClean="0"/>
              <a:t>31</a:t>
            </a:fld>
            <a:endParaRPr lang="en-GB"/>
          </a:p>
        </p:txBody>
      </p:sp>
    </p:spTree>
    <p:extLst>
      <p:ext uri="{BB962C8B-B14F-4D97-AF65-F5344CB8AC3E}">
        <p14:creationId xmlns:p14="http://schemas.microsoft.com/office/powerpoint/2010/main" val="16589440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activity for learning Haiku</a:t>
            </a:r>
            <a:r>
              <a:rPr lang="en-US" baseline="0" dirty="0"/>
              <a:t> is to give the children missing word examples to complete – HA children have to get the number of syllables right.</a:t>
            </a:r>
            <a:endParaRPr lang="en-US" dirty="0"/>
          </a:p>
        </p:txBody>
      </p:sp>
      <p:sp>
        <p:nvSpPr>
          <p:cNvPr id="4" name="Slide Number Placeholder 3"/>
          <p:cNvSpPr>
            <a:spLocks noGrp="1"/>
          </p:cNvSpPr>
          <p:nvPr>
            <p:ph type="sldNum" sz="quarter" idx="10"/>
          </p:nvPr>
        </p:nvSpPr>
        <p:spPr/>
        <p:txBody>
          <a:bodyPr/>
          <a:lstStyle/>
          <a:p>
            <a:fld id="{24AA28F9-3901-4F51-B6FD-A90D67EEA59B}" type="slidenum">
              <a:rPr lang="en-GB" smtClean="0"/>
              <a:pPr/>
              <a:t>32</a:t>
            </a:fld>
            <a:endParaRPr lang="en-GB"/>
          </a:p>
        </p:txBody>
      </p:sp>
    </p:spTree>
    <p:extLst>
      <p:ext uri="{BB962C8B-B14F-4D97-AF65-F5344CB8AC3E}">
        <p14:creationId xmlns:p14="http://schemas.microsoft.com/office/powerpoint/2010/main" val="12825134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87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Footer Placeholder 3"/>
          <p:cNvSpPr>
            <a:spLocks noGrp="1"/>
          </p:cNvSpPr>
          <p:nvPr>
            <p:ph type="ftr" sz="quarter" idx="4"/>
          </p:nvPr>
        </p:nvSpPr>
        <p:spPr/>
        <p:txBody>
          <a:bodyPr/>
          <a:lstStyle/>
          <a:p>
            <a:pPr>
              <a:defRPr/>
            </a:pPr>
            <a:r>
              <a:rPr lang="en-GB"/>
              <a:t>CLJ0809</a:t>
            </a:r>
          </a:p>
        </p:txBody>
      </p:sp>
      <p:sp>
        <p:nvSpPr>
          <p:cNvPr id="5" name="Slide Number Placeholder 4"/>
          <p:cNvSpPr>
            <a:spLocks noGrp="1"/>
          </p:cNvSpPr>
          <p:nvPr>
            <p:ph type="sldNum" sz="quarter" idx="5"/>
          </p:nvPr>
        </p:nvSpPr>
        <p:spPr/>
        <p:txBody>
          <a:bodyPr/>
          <a:lstStyle/>
          <a:p>
            <a:pPr>
              <a:defRPr/>
            </a:pPr>
            <a:fld id="{8268436C-1EAD-410B-889A-353D60947865}" type="slidenum">
              <a:rPr lang="en-GB" smtClean="0"/>
              <a:pPr>
                <a:defRPr/>
              </a:pPr>
              <a:t>35</a:t>
            </a:fld>
            <a:endParaRPr lang="en-GB"/>
          </a:p>
        </p:txBody>
      </p:sp>
    </p:spTree>
    <p:extLst>
      <p:ext uri="{BB962C8B-B14F-4D97-AF65-F5344CB8AC3E}">
        <p14:creationId xmlns:p14="http://schemas.microsoft.com/office/powerpoint/2010/main" val="16201719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EE85E5E-7AE3-9542-ABD3-3EF954B0EC33}" type="slidenum">
              <a:rPr lang="en-GB" altLang="x-none"/>
              <a:pPr/>
              <a:t>36</a:t>
            </a:fld>
            <a:endParaRPr lang="en-GB" altLang="x-none"/>
          </a:p>
        </p:txBody>
      </p:sp>
      <p:sp>
        <p:nvSpPr>
          <p:cNvPr id="52226" name="Rectangle 2"/>
          <p:cNvSpPr>
            <a:spLocks noGrp="1" noRot="1" noChangeAspect="1" noChangeArrowheads="1" noTextEdit="1"/>
          </p:cNvSpPr>
          <p:nvPr>
            <p:ph type="sldImg"/>
          </p:nvPr>
        </p:nvSpPr>
        <p:spPr>
          <a:ln/>
        </p:spPr>
      </p:sp>
      <p:sp>
        <p:nvSpPr>
          <p:cNvPr id="52227" name="Rectangle 3"/>
          <p:cNvSpPr>
            <a:spLocks noGrp="1" noChangeArrowheads="1"/>
          </p:cNvSpPr>
          <p:nvPr>
            <p:ph type="body" idx="1"/>
          </p:nvPr>
        </p:nvSpPr>
        <p:spPr/>
        <p:txBody>
          <a:bodyPr/>
          <a:lstStyle/>
          <a:p>
            <a:endParaRPr lang="x-none" altLang="x-none"/>
          </a:p>
        </p:txBody>
      </p:sp>
    </p:spTree>
    <p:extLst>
      <p:ext uri="{BB962C8B-B14F-4D97-AF65-F5344CB8AC3E}">
        <p14:creationId xmlns:p14="http://schemas.microsoft.com/office/powerpoint/2010/main" val="12554764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75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Knowing</a:t>
            </a:r>
            <a:r>
              <a:rPr lang="en-GB" altLang="en-US" baseline="0" dirty="0"/>
              <a:t> this helps us to get ideas for poems that children can write and hopefully gets rid of some preconceptions about what poetry is.</a:t>
            </a:r>
            <a:endParaRPr lang="en-GB" altLang="en-US" dirty="0"/>
          </a:p>
        </p:txBody>
      </p:sp>
      <p:sp>
        <p:nvSpPr>
          <p:cNvPr id="4" name="Footer Placeholder 3"/>
          <p:cNvSpPr>
            <a:spLocks noGrp="1"/>
          </p:cNvSpPr>
          <p:nvPr>
            <p:ph type="ftr" sz="quarter" idx="4"/>
          </p:nvPr>
        </p:nvSpPr>
        <p:spPr/>
        <p:txBody>
          <a:bodyPr/>
          <a:lstStyle/>
          <a:p>
            <a:pPr>
              <a:defRPr/>
            </a:pPr>
            <a:r>
              <a:rPr lang="en-GB"/>
              <a:t>CLJ0809</a:t>
            </a:r>
          </a:p>
        </p:txBody>
      </p:sp>
      <p:sp>
        <p:nvSpPr>
          <p:cNvPr id="5" name="Slide Number Placeholder 4"/>
          <p:cNvSpPr>
            <a:spLocks noGrp="1"/>
          </p:cNvSpPr>
          <p:nvPr>
            <p:ph type="sldNum" sz="quarter" idx="5"/>
          </p:nvPr>
        </p:nvSpPr>
        <p:spPr/>
        <p:txBody>
          <a:bodyPr/>
          <a:lstStyle/>
          <a:p>
            <a:pPr>
              <a:defRPr/>
            </a:pPr>
            <a:fld id="{F4FCB2E5-60F1-4ED5-9799-7213A63A473A}" type="slidenum">
              <a:rPr lang="en-GB" smtClean="0"/>
              <a:pPr>
                <a:defRPr/>
              </a:pPr>
              <a:t>37</a:t>
            </a:fld>
            <a:endParaRPr lang="en-GB"/>
          </a:p>
        </p:txBody>
      </p:sp>
    </p:spTree>
    <p:extLst>
      <p:ext uri="{BB962C8B-B14F-4D97-AF65-F5344CB8AC3E}">
        <p14:creationId xmlns:p14="http://schemas.microsoft.com/office/powerpoint/2010/main" val="19668497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a:t>
            </a:r>
            <a:r>
              <a:rPr lang="en-US" baseline="0" dirty="0"/>
              <a:t> blue arrow is an hyperlink to more information</a:t>
            </a:r>
            <a:endParaRPr lang="en-US" dirty="0"/>
          </a:p>
        </p:txBody>
      </p:sp>
      <p:sp>
        <p:nvSpPr>
          <p:cNvPr id="4" name="Slide Number Placeholder 3"/>
          <p:cNvSpPr>
            <a:spLocks noGrp="1"/>
          </p:cNvSpPr>
          <p:nvPr>
            <p:ph type="sldNum" sz="quarter" idx="10"/>
          </p:nvPr>
        </p:nvSpPr>
        <p:spPr/>
        <p:txBody>
          <a:bodyPr/>
          <a:lstStyle/>
          <a:p>
            <a:fld id="{34363F00-7F05-4888-870A-A771EB1772FD}" type="slidenum">
              <a:rPr lang="en-GB" smtClean="0"/>
              <a:t>45</a:t>
            </a:fld>
            <a:endParaRPr lang="en-GB"/>
          </a:p>
        </p:txBody>
      </p:sp>
    </p:spTree>
    <p:extLst>
      <p:ext uri="{BB962C8B-B14F-4D97-AF65-F5344CB8AC3E}">
        <p14:creationId xmlns:p14="http://schemas.microsoft.com/office/powerpoint/2010/main" val="15212547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16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Footer Placeholder 3"/>
          <p:cNvSpPr>
            <a:spLocks noGrp="1"/>
          </p:cNvSpPr>
          <p:nvPr>
            <p:ph type="ftr" sz="quarter" idx="4"/>
          </p:nvPr>
        </p:nvSpPr>
        <p:spPr/>
        <p:txBody>
          <a:bodyPr/>
          <a:lstStyle/>
          <a:p>
            <a:pPr>
              <a:defRPr/>
            </a:pPr>
            <a:r>
              <a:rPr lang="en-GB"/>
              <a:t>CLJ0809</a:t>
            </a:r>
          </a:p>
        </p:txBody>
      </p:sp>
      <p:sp>
        <p:nvSpPr>
          <p:cNvPr id="5" name="Slide Number Placeholder 4"/>
          <p:cNvSpPr>
            <a:spLocks noGrp="1"/>
          </p:cNvSpPr>
          <p:nvPr>
            <p:ph type="sldNum" sz="quarter" idx="5"/>
          </p:nvPr>
        </p:nvSpPr>
        <p:spPr/>
        <p:txBody>
          <a:bodyPr/>
          <a:lstStyle/>
          <a:p>
            <a:pPr>
              <a:defRPr/>
            </a:pPr>
            <a:fld id="{72F80EC4-A8BC-48C7-81DF-B75A4A62900E}" type="slidenum">
              <a:rPr lang="en-GB" smtClean="0"/>
              <a:pPr>
                <a:defRPr/>
              </a:pPr>
              <a:t>46</a:t>
            </a:fld>
            <a:endParaRPr lang="en-GB"/>
          </a:p>
        </p:txBody>
      </p:sp>
    </p:spTree>
    <p:extLst>
      <p:ext uri="{BB962C8B-B14F-4D97-AF65-F5344CB8AC3E}">
        <p14:creationId xmlns:p14="http://schemas.microsoft.com/office/powerpoint/2010/main" val="6615733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Students should use the poem</a:t>
            </a:r>
            <a:r>
              <a:rPr lang="en-GB" baseline="0" dirty="0"/>
              <a:t> machine to write their own poem</a:t>
            </a:r>
            <a:endParaRPr lang="en-GB" dirty="0"/>
          </a:p>
        </p:txBody>
      </p:sp>
      <p:sp>
        <p:nvSpPr>
          <p:cNvPr id="4" name="Slide Number Placeholder 3"/>
          <p:cNvSpPr>
            <a:spLocks noGrp="1"/>
          </p:cNvSpPr>
          <p:nvPr>
            <p:ph type="sldNum" sz="quarter" idx="10"/>
          </p:nvPr>
        </p:nvSpPr>
        <p:spPr/>
        <p:txBody>
          <a:bodyPr/>
          <a:lstStyle/>
          <a:p>
            <a:fld id="{24AA28F9-3901-4F51-B6FD-A90D67EEA59B}" type="slidenum">
              <a:rPr lang="en-GB" smtClean="0"/>
              <a:pPr/>
              <a:t>50</a:t>
            </a:fld>
            <a:endParaRPr lang="en-GB"/>
          </a:p>
        </p:txBody>
      </p:sp>
    </p:spTree>
    <p:extLst>
      <p:ext uri="{BB962C8B-B14F-4D97-AF65-F5344CB8AC3E}">
        <p14:creationId xmlns:p14="http://schemas.microsoft.com/office/powerpoint/2010/main" val="19014974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95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1970’s famous Kenning - Pepsi</a:t>
            </a:r>
          </a:p>
        </p:txBody>
      </p:sp>
      <p:sp>
        <p:nvSpPr>
          <p:cNvPr id="4" name="Footer Placeholder 3"/>
          <p:cNvSpPr>
            <a:spLocks noGrp="1"/>
          </p:cNvSpPr>
          <p:nvPr>
            <p:ph type="ftr" sz="quarter" idx="4"/>
          </p:nvPr>
        </p:nvSpPr>
        <p:spPr/>
        <p:txBody>
          <a:bodyPr/>
          <a:lstStyle/>
          <a:p>
            <a:pPr>
              <a:defRPr/>
            </a:pPr>
            <a:r>
              <a:rPr lang="en-GB"/>
              <a:t>CLJ0809</a:t>
            </a:r>
          </a:p>
        </p:txBody>
      </p:sp>
      <p:sp>
        <p:nvSpPr>
          <p:cNvPr id="5" name="Slide Number Placeholder 4"/>
          <p:cNvSpPr>
            <a:spLocks noGrp="1"/>
          </p:cNvSpPr>
          <p:nvPr>
            <p:ph type="sldNum" sz="quarter" idx="5"/>
          </p:nvPr>
        </p:nvSpPr>
        <p:spPr/>
        <p:txBody>
          <a:bodyPr/>
          <a:lstStyle/>
          <a:p>
            <a:pPr>
              <a:defRPr/>
            </a:pPr>
            <a:fld id="{82D1F6F3-5299-4B6A-B530-E738EBA95E8F}" type="slidenum">
              <a:rPr lang="en-GB" smtClean="0"/>
              <a:pPr>
                <a:defRPr/>
              </a:pPr>
              <a:t>54</a:t>
            </a:fld>
            <a:endParaRPr lang="en-GB"/>
          </a:p>
        </p:txBody>
      </p:sp>
    </p:spTree>
    <p:extLst>
      <p:ext uri="{BB962C8B-B14F-4D97-AF65-F5344CB8AC3E}">
        <p14:creationId xmlns:p14="http://schemas.microsoft.com/office/powerpoint/2010/main" val="14396657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95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4" name="Footer Placeholder 3"/>
          <p:cNvSpPr>
            <a:spLocks noGrp="1"/>
          </p:cNvSpPr>
          <p:nvPr>
            <p:ph type="ftr" sz="quarter" idx="4"/>
          </p:nvPr>
        </p:nvSpPr>
        <p:spPr/>
        <p:txBody>
          <a:bodyPr/>
          <a:lstStyle/>
          <a:p>
            <a:pPr>
              <a:defRPr/>
            </a:pPr>
            <a:r>
              <a:rPr lang="en-GB"/>
              <a:t>CLJ0809</a:t>
            </a:r>
          </a:p>
        </p:txBody>
      </p:sp>
      <p:sp>
        <p:nvSpPr>
          <p:cNvPr id="5" name="Slide Number Placeholder 4"/>
          <p:cNvSpPr>
            <a:spLocks noGrp="1"/>
          </p:cNvSpPr>
          <p:nvPr>
            <p:ph type="sldNum" sz="quarter" idx="5"/>
          </p:nvPr>
        </p:nvSpPr>
        <p:spPr/>
        <p:txBody>
          <a:bodyPr/>
          <a:lstStyle/>
          <a:p>
            <a:pPr>
              <a:defRPr/>
            </a:pPr>
            <a:fld id="{82D1F6F3-5299-4B6A-B530-E738EBA95E8F}" type="slidenum">
              <a:rPr lang="en-GB" smtClean="0"/>
              <a:pPr>
                <a:defRPr/>
              </a:pPr>
              <a:t>55</a:t>
            </a:fld>
            <a:endParaRPr lang="en-GB"/>
          </a:p>
        </p:txBody>
      </p:sp>
    </p:spTree>
    <p:extLst>
      <p:ext uri="{BB962C8B-B14F-4D97-AF65-F5344CB8AC3E}">
        <p14:creationId xmlns:p14="http://schemas.microsoft.com/office/powerpoint/2010/main" val="5889092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06/03/2019</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06/03/2019</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06/03/2019</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06/03/2019</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06/03/2019</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06/03/2019</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06/03/2019</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06/03/2019</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06/03/2019</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06/03/2019</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06/03/2019</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06/03/2019</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tif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image" Target="../media/image6.tif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image" Target="../media/image8.tif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tif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images.google.co.uk/imgres?imgurl=http://www.holidaycrafts4kids.com/images/autumn_tree.gif&amp;imgrefurl=http://www.holidaycrafts4kids.com/september.html&amp;usg=__exnLnB_9DfN0b_hVOyecviHl8gs=&amp;h=343&amp;w=357&amp;sz=62&amp;hl=en&amp;start=3&amp;sig2=9vnlADpG_Yh76MLG0oxRfw&amp;um=1&amp;tbnid=3JaL2JDczHEK4M:&amp;tbnh=116&amp;tbnw=121&amp;prev=/images?q=tree+autumn&amp;hl=en&amp;rlz=1T4DKUK_enGB312&amp;um=1&amp;ei=940uSs_AIo6c-gbss4GLCg"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images.google.co.uk/imgres?imgurl=http://i8.photobucket.com/albums/a45/noweiaatthelionsden/Web%20Ready/roar.jpg&amp;imgrefurl=http://www.noweia.co.uk/animals2.html&amp;usg=__U7YZS9bM5KJEs5tWm71qtvjQJfA=&amp;h=607&amp;w=405&amp;sz=50&amp;hl=en&amp;start=20&amp;sig2=bjwKEu8gnJpB5uFoIb3-LQ&amp;tbnid=2i42yZ_SNXxHSM:&amp;tbnh=136&amp;tbnw=91&amp;prev=/images?q=lion+cartoon+roar&amp;gbv=2&amp;ndsp=18&amp;hl=en&amp;sa=N&amp;start=18&amp;ei=1IwuSsjhF42RsAbdv7iuCQ"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hyperlink" Target="http://images.google.co.uk/imgres?imgurl=http://www.pachd.com/free-images/nature-images/fall-leaf-01.jpg&amp;imgrefurl=http://www.pachd.com/&amp;usg=__wujdVM7BgA3mfv57MYcL2XarfYI=&amp;h=768&amp;w=1024&amp;sz=121&amp;hl=en&amp;start=16&amp;sig2=KcTgHrvl3GXLEGYz4ViRkA&amp;tbnid=8d343AtImz6YdM:&amp;tbnh=113&amp;tbnw=150&amp;prev=/images?q=leaf&amp;gbv=2&amp;hl=en&amp;ei=II0uSpHWI8Tdsga73oW8CQ" TargetMode="External"/><Relationship Id="rId4" Type="http://schemas.openxmlformats.org/officeDocument/2006/relationships/image" Target="../media/image21.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hyperlink" Target="http://images.google.co.uk/imgres?imgurl=http://www.unicef.org/influenzaresources/files/cartoon_chicken(2).jpg&amp;imgrefurl=http://www.colomalibrary.org/node/75&amp;usg=__4uMFUbKajCTd2gMk7GLFIhKkdq4=&amp;h=600&amp;w=450&amp;sz=123&amp;hl=en&amp;start=1&amp;sig2=mhUIGpPkIEs_y-Zygtjtaw&amp;tbnid=BQzmBwr4Nz_fzM:&amp;tbnh=135&amp;tbnw=101&amp;prev=/images?q=chicken+cartoon&amp;gbv=2&amp;hl=en&amp;ei=hIwuSsOiM8KRsAaU6-yrCQ"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images.google.co.uk/imgres?imgurl=http://www.dpi.vic.gov.au/CA25677D007DC87D/LUbyDesc/Lc0117c/$File/LC0117c.GIF&amp;imgrefurl=http://www.dpi.vic.gov.au/dpi/nreninf.nsf/childdocs/EAB946AF9F045DC7CA257110007C6F8E?Open&amp;Layout=DPI+Site~Printer+Friendly&amp;usg=__qeHvM94IX7oxmw1UYQDGU1Vpxr4=&amp;h=270&amp;w=300&amp;sz=52&amp;hl=en&amp;start=10&amp;sig2=iUNE2yJgF_k3X9WN_RkRoA&amp;um=1&amp;tbnid=vvYhmEH3rIBzGM:&amp;tbnh=104&amp;tbnw=116&amp;prev=/images?q=weaping+willow&amp;hl=en&amp;rlz=1T4DKUK_enGB312&amp;um=1&amp;ei=JJMuSo6hFcSw-AaNrYCUCg"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www.childrenslaureate.org.uk/"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www.wikihow.com/Write-a-Haiku-Poem"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poetrywales.co.uk/wp/date/2016/02/" TargetMode="External"/><Relationship Id="rId2" Type="http://schemas.openxmlformats.org/officeDocument/2006/relationships/hyperlink" Target="https://www.booktrust.org.uk/books/childrens-laureate/former-laureates/" TargetMode="External"/><Relationship Id="rId1" Type="http://schemas.openxmlformats.org/officeDocument/2006/relationships/slideLayout" Target="../slideLayouts/slideLayout2.xml"/><Relationship Id="rId6" Type="http://schemas.openxmlformats.org/officeDocument/2006/relationships/hyperlink" Target="http://www.literaturewales.org/our-projects/wales-book-year/2016-short-list/" TargetMode="External"/><Relationship Id="rId5" Type="http://schemas.openxmlformats.org/officeDocument/2006/relationships/hyperlink" Target="http://www.bbc.co.uk/news/uk-wales-35686908" TargetMode="External"/><Relationship Id="rId4" Type="http://schemas.openxmlformats.org/officeDocument/2006/relationships/hyperlink" Target="http://www.literaturewales.org/our-projects/national-poet-wales/" TargetMode="External"/></Relationships>
</file>

<file path=ppt/slides/_rels/slide35.xml.rels><?xml version="1.0" encoding="UTF-8" standalone="yes"?>
<Relationships xmlns="http://schemas.openxmlformats.org/package/2006/relationships"><Relationship Id="rId3" Type="http://schemas.openxmlformats.org/officeDocument/2006/relationships/hyperlink" Target="http://www.poetrysoc.com/" TargetMode="External"/><Relationship Id="rId7" Type="http://schemas.openxmlformats.org/officeDocument/2006/relationships/hyperlink" Target="https://www.google.co.uk/search?client=safari&amp;rls=en&amp;q=welsh+poets+tp+use+in+school+primary+age&amp;ie=UTF-8&amp;oe=UTF-8&amp;gfe_rd=cr&amp;ei=k63LWOXsJIuBtgf5nofIDg#q=famous+welsh+poems+for+children&amp;*"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hyperlink" Target="http://www.bbc.co.uk/schools/teachers/offbyheart/video/index.shtml" TargetMode="External"/><Relationship Id="rId5" Type="http://schemas.openxmlformats.org/officeDocument/2006/relationships/hyperlink" Target="http://www.poeticbyway.com/glossary.html" TargetMode="External"/><Relationship Id="rId4" Type="http://schemas.openxmlformats.org/officeDocument/2006/relationships/hyperlink" Target="http://www.poetryclass.net/lesindex.htm"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1.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openxmlformats.org/officeDocument/2006/relationships/hyperlink" Target="http://www.wikihow.com/Write-a-Haiku-Poem"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35.gif"/><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hyperlink" Target="http://images.google.co.uk/imgres?imgurl=http://www.cg-files.com/3Dmodels/new3d2/coca-cola_can.jpg&amp;imgrefurl=http://www.cg-files.com/3dmodel_081.html&amp;usg=__3OF3LgeFFMMgTER3ULP_4MyvkrA=&amp;h=300&amp;w=400&amp;sz=14&amp;hl=en&amp;start=11&amp;sig2=GZnNa42vZnZf8R2woVHZyg&amp;tbnid=HGOgiPUdixzD6M:&amp;tbnh=93&amp;tbnw=124&amp;prev=/images?q=cola+can&amp;gbv=2&amp;hl=en&amp;ei=n5UuSuaaB8OP-Ab7roiICg"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6.jpeg"/></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281227"/>
            <a:ext cx="7992888" cy="1102519"/>
          </a:xfrm>
        </p:spPr>
        <p:txBody>
          <a:bodyPr>
            <a:normAutofit/>
          </a:bodyPr>
          <a:lstStyle/>
          <a:p>
            <a:r>
              <a:rPr lang="en-GB">
                <a:solidFill>
                  <a:schemeClr val="bg1"/>
                </a:solidFill>
              </a:rPr>
              <a:t>Poetry and skills </a:t>
            </a:r>
            <a:endParaRPr lang="en-GB" sz="2200" dirty="0">
              <a:solidFill>
                <a:schemeClr val="bg1"/>
              </a:solidFill>
            </a:endParaRPr>
          </a:p>
        </p:txBody>
      </p:sp>
      <p:sp>
        <p:nvSpPr>
          <p:cNvPr id="3" name="Subtitle 2"/>
          <p:cNvSpPr>
            <a:spLocks noGrp="1"/>
          </p:cNvSpPr>
          <p:nvPr>
            <p:ph type="subTitle" idx="1"/>
          </p:nvPr>
        </p:nvSpPr>
        <p:spPr>
          <a:xfrm>
            <a:off x="1619672" y="3136614"/>
            <a:ext cx="5350954" cy="2440160"/>
          </a:xfrm>
        </p:spPr>
        <p:txBody>
          <a:bodyPr vert="horz" lIns="91440" tIns="45720" rIns="91440" bIns="45720" rtlCol="0" anchor="t">
            <a:normAutofit/>
          </a:bodyPr>
          <a:lstStyle/>
          <a:p>
            <a:r>
              <a:rPr lang="en-GB" dirty="0">
                <a:solidFill>
                  <a:schemeClr val="bg1"/>
                </a:solidFill>
              </a:rPr>
              <a:t>2018-9</a:t>
            </a:r>
          </a:p>
          <a:p>
            <a:endParaRPr lang="en-GB" dirty="0">
              <a:solidFill>
                <a:schemeClr val="bg1"/>
              </a:solidFill>
            </a:endParaRPr>
          </a:p>
          <a:p>
            <a:endParaRPr lang="en-GB" dirty="0">
              <a:solidFill>
                <a:schemeClr val="bg1"/>
              </a:solidFill>
            </a:endParaRPr>
          </a:p>
          <a:p>
            <a:endParaRPr lang="en-GB" dirty="0">
              <a:solidFill>
                <a:schemeClr val="bg1"/>
              </a:solidFill>
            </a:endParaRPr>
          </a:p>
        </p:txBody>
      </p:sp>
      <p:sp>
        <p:nvSpPr>
          <p:cNvPr id="4" name="Rectangle 3"/>
          <p:cNvSpPr/>
          <p:nvPr/>
        </p:nvSpPr>
        <p:spPr>
          <a:xfrm>
            <a:off x="2286000" y="3136613"/>
            <a:ext cx="4572000" cy="584775"/>
          </a:xfrm>
          <a:prstGeom prst="rect">
            <a:avLst/>
          </a:prstGeom>
        </p:spPr>
        <p:txBody>
          <a:bodyPr>
            <a:spAutoFit/>
          </a:bodyPr>
          <a:lstStyle/>
          <a:p>
            <a:endParaRPr lang="en-GB" sz="800" dirty="0">
              <a:latin typeface="Times New Roman" panose="02020603050405020304" pitchFamily="18" charset="0"/>
            </a:endParaRPr>
          </a:p>
          <a:p>
            <a:endParaRPr lang="en-GB" sz="2400" dirty="0">
              <a:latin typeface="Times New Roman" panose="02020603050405020304" pitchFamily="18" charset="0"/>
            </a:endParaRPr>
          </a:p>
        </p:txBody>
      </p:sp>
    </p:spTree>
    <p:extLst>
      <p:ext uri="{BB962C8B-B14F-4D97-AF65-F5344CB8AC3E}">
        <p14:creationId xmlns:p14="http://schemas.microsoft.com/office/powerpoint/2010/main" val="18285358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xmlns="" id="{23962611-DFD5-4092-AAFD-559E3DFCE2C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56616" y="0"/>
            <a:ext cx="8182719"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5" name="Picture 74">
            <a:extLst>
              <a:ext uri="{FF2B5EF4-FFF2-40B4-BE49-F238E27FC236}">
                <a16:creationId xmlns:a16="http://schemas.microsoft.com/office/drawing/2014/main" xmlns="" id="{2270F1FA-0425-408F-9861-80BF5AFB276D}"/>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050" name="Rectangle 2">
            <a:extLst>
              <a:ext uri="{FF2B5EF4-FFF2-40B4-BE49-F238E27FC236}">
                <a16:creationId xmlns:a16="http://schemas.microsoft.com/office/drawing/2014/main" xmlns="" id="{0FD3FA98-BA15-4C74-AC1F-D1FF55131D47}"/>
              </a:ext>
            </a:extLst>
          </p:cNvPr>
          <p:cNvSpPr>
            <a:spLocks noGrp="1" noChangeArrowheads="1"/>
          </p:cNvSpPr>
          <p:nvPr>
            <p:ph type="ctrTitle"/>
          </p:nvPr>
        </p:nvSpPr>
        <p:spPr>
          <a:xfrm>
            <a:off x="2284026" y="2043663"/>
            <a:ext cx="4578895" cy="2031055"/>
          </a:xfrm>
        </p:spPr>
        <p:txBody>
          <a:bodyPr>
            <a:normAutofit/>
          </a:bodyPr>
          <a:lstStyle/>
          <a:p>
            <a:pPr eaLnBrk="1" hangingPunct="1">
              <a:defRPr/>
            </a:pPr>
            <a:r>
              <a:rPr lang="en-GB" altLang="en-US" dirty="0">
                <a:solidFill>
                  <a:srgbClr val="FFFFFF"/>
                </a:solidFill>
                <a:latin typeface="Comic Sans MS" panose="030F0702030302020204" pitchFamily="66" charset="0"/>
              </a:rPr>
              <a:t>Poetry </a:t>
            </a:r>
          </a:p>
        </p:txBody>
      </p:sp>
      <p:sp>
        <p:nvSpPr>
          <p:cNvPr id="4099" name="Rectangle 3">
            <a:extLst>
              <a:ext uri="{FF2B5EF4-FFF2-40B4-BE49-F238E27FC236}">
                <a16:creationId xmlns:a16="http://schemas.microsoft.com/office/drawing/2014/main" xmlns="" id="{8D59657B-CD12-4E0E-A9F9-66F202A77695}"/>
              </a:ext>
            </a:extLst>
          </p:cNvPr>
          <p:cNvSpPr>
            <a:spLocks noGrp="1" noChangeArrowheads="1"/>
          </p:cNvSpPr>
          <p:nvPr>
            <p:ph type="subTitle" idx="1"/>
          </p:nvPr>
        </p:nvSpPr>
        <p:spPr>
          <a:xfrm>
            <a:off x="2284026" y="4074718"/>
            <a:ext cx="4578895" cy="682079"/>
          </a:xfrm>
        </p:spPr>
        <p:txBody>
          <a:bodyPr>
            <a:normAutofit/>
          </a:bodyPr>
          <a:lstStyle/>
          <a:p>
            <a:pPr eaLnBrk="1" hangingPunct="1"/>
            <a:r>
              <a:rPr lang="en-GB" altLang="en-US">
                <a:solidFill>
                  <a:srgbClr val="FFFFFF"/>
                </a:solidFill>
                <a:latin typeface="Comic Sans MS" panose="030F0702030302020204" pitchFamily="66" charset="0"/>
              </a:rPr>
              <a:t>Reading and Writing</a:t>
            </a:r>
          </a:p>
        </p:txBody>
      </p:sp>
    </p:spTree>
    <p:extLst>
      <p:ext uri="{BB962C8B-B14F-4D97-AF65-F5344CB8AC3E}">
        <p14:creationId xmlns:p14="http://schemas.microsoft.com/office/powerpoint/2010/main" val="20545240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lgn="ctr">
              <a:buNone/>
            </a:pPr>
            <a:r>
              <a:rPr lang="en-GB" sz="2700" dirty="0"/>
              <a:t>What is your definition of Poetry?</a:t>
            </a:r>
          </a:p>
        </p:txBody>
      </p:sp>
      <p:sp>
        <p:nvSpPr>
          <p:cNvPr id="3" name="Title 2"/>
          <p:cNvSpPr>
            <a:spLocks noGrp="1"/>
          </p:cNvSpPr>
          <p:nvPr>
            <p:ph type="title"/>
          </p:nvPr>
        </p:nvSpPr>
        <p:spPr/>
        <p:txBody>
          <a:bodyPr/>
          <a:lstStyle/>
          <a:p>
            <a:r>
              <a:rPr lang="en-GB" dirty="0"/>
              <a:t>Definitions</a:t>
            </a:r>
          </a:p>
        </p:txBody>
      </p:sp>
      <p:pic>
        <p:nvPicPr>
          <p:cNvPr id="4" name="Picture 3"/>
          <p:cNvPicPr>
            <a:picLocks noChangeAspect="1"/>
          </p:cNvPicPr>
          <p:nvPr/>
        </p:nvPicPr>
        <p:blipFill>
          <a:blip r:embed="rId2"/>
          <a:stretch>
            <a:fillRect/>
          </a:stretch>
        </p:blipFill>
        <p:spPr>
          <a:xfrm>
            <a:off x="2051720" y="2492896"/>
            <a:ext cx="5364088" cy="2797263"/>
          </a:xfrm>
          <a:prstGeom prst="rect">
            <a:avLst/>
          </a:prstGeom>
        </p:spPr>
      </p:pic>
    </p:spTree>
    <p:extLst>
      <p:ext uri="{BB962C8B-B14F-4D97-AF65-F5344CB8AC3E}">
        <p14:creationId xmlns:p14="http://schemas.microsoft.com/office/powerpoint/2010/main" val="30803617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xmlns="" id="{73365D7C-6243-4C22-87C1-CA5A48EE7A39}"/>
              </a:ext>
            </a:extLst>
          </p:cNvPr>
          <p:cNvSpPr>
            <a:spLocks noGrp="1" noChangeArrowheads="1"/>
          </p:cNvSpPr>
          <p:nvPr>
            <p:ph type="title"/>
          </p:nvPr>
        </p:nvSpPr>
        <p:spPr/>
        <p:txBody>
          <a:bodyPr/>
          <a:lstStyle/>
          <a:p>
            <a:pPr eaLnBrk="1" hangingPunct="1"/>
            <a:r>
              <a:rPr lang="en-GB" altLang="en-US"/>
              <a:t>I AM THE SONG</a:t>
            </a:r>
          </a:p>
        </p:txBody>
      </p:sp>
      <p:sp>
        <p:nvSpPr>
          <p:cNvPr id="5123" name="Rectangle 3">
            <a:extLst>
              <a:ext uri="{FF2B5EF4-FFF2-40B4-BE49-F238E27FC236}">
                <a16:creationId xmlns:a16="http://schemas.microsoft.com/office/drawing/2014/main" xmlns="" id="{7D2DBFDF-49EB-46C0-8F42-30F3BD76BC1B}"/>
              </a:ext>
            </a:extLst>
          </p:cNvPr>
          <p:cNvSpPr>
            <a:spLocks noGrp="1" noChangeArrowheads="1"/>
          </p:cNvSpPr>
          <p:nvPr>
            <p:ph type="body" idx="1"/>
          </p:nvPr>
        </p:nvSpPr>
        <p:spPr/>
        <p:txBody>
          <a:bodyPr>
            <a:normAutofit fontScale="92500" lnSpcReduction="20000"/>
          </a:bodyPr>
          <a:lstStyle/>
          <a:p>
            <a:pPr eaLnBrk="1" hangingPunct="1">
              <a:lnSpc>
                <a:spcPct val="90000"/>
              </a:lnSpc>
              <a:buFontTx/>
              <a:buNone/>
            </a:pPr>
            <a:r>
              <a:rPr lang="en-GB" altLang="en-US" sz="2800"/>
              <a:t>I am the song that sings the bird.</a:t>
            </a:r>
          </a:p>
          <a:p>
            <a:pPr eaLnBrk="1" hangingPunct="1">
              <a:lnSpc>
                <a:spcPct val="90000"/>
              </a:lnSpc>
              <a:buFontTx/>
              <a:buNone/>
            </a:pPr>
            <a:r>
              <a:rPr lang="en-GB" altLang="en-US" sz="2800"/>
              <a:t>I am the leaf that grows the land.</a:t>
            </a:r>
          </a:p>
          <a:p>
            <a:pPr eaLnBrk="1" hangingPunct="1">
              <a:lnSpc>
                <a:spcPct val="90000"/>
              </a:lnSpc>
              <a:buFontTx/>
              <a:buNone/>
            </a:pPr>
            <a:r>
              <a:rPr lang="en-GB" altLang="en-US" sz="2800"/>
              <a:t>I am the tide that moves the moon.</a:t>
            </a:r>
          </a:p>
          <a:p>
            <a:pPr eaLnBrk="1" hangingPunct="1">
              <a:lnSpc>
                <a:spcPct val="90000"/>
              </a:lnSpc>
              <a:buFontTx/>
              <a:buNone/>
            </a:pPr>
            <a:r>
              <a:rPr lang="en-GB" altLang="en-US" sz="2800"/>
              <a:t>I am the stream that halts the sand.</a:t>
            </a:r>
          </a:p>
          <a:p>
            <a:pPr eaLnBrk="1" hangingPunct="1">
              <a:lnSpc>
                <a:spcPct val="90000"/>
              </a:lnSpc>
              <a:buFontTx/>
              <a:buNone/>
            </a:pPr>
            <a:r>
              <a:rPr lang="en-GB" altLang="en-US" sz="2800"/>
              <a:t>I am the cloud that drives the storm.</a:t>
            </a:r>
          </a:p>
          <a:p>
            <a:pPr eaLnBrk="1" hangingPunct="1">
              <a:lnSpc>
                <a:spcPct val="90000"/>
              </a:lnSpc>
              <a:buFontTx/>
              <a:buNone/>
            </a:pPr>
            <a:r>
              <a:rPr lang="en-GB" altLang="en-US" sz="2800"/>
              <a:t>I am the earth that lights the sun.</a:t>
            </a:r>
          </a:p>
          <a:p>
            <a:pPr eaLnBrk="1" hangingPunct="1">
              <a:lnSpc>
                <a:spcPct val="90000"/>
              </a:lnSpc>
              <a:buFontTx/>
              <a:buNone/>
            </a:pPr>
            <a:r>
              <a:rPr lang="en-GB" altLang="en-US" sz="2800"/>
              <a:t>I am the fire that strikes the stone.</a:t>
            </a:r>
          </a:p>
          <a:p>
            <a:pPr eaLnBrk="1" hangingPunct="1">
              <a:lnSpc>
                <a:spcPct val="90000"/>
              </a:lnSpc>
              <a:buFontTx/>
              <a:buNone/>
            </a:pPr>
            <a:r>
              <a:rPr lang="en-GB" altLang="en-US" sz="2800"/>
              <a:t>I am the clay that shapes the hand.</a:t>
            </a:r>
          </a:p>
          <a:p>
            <a:pPr eaLnBrk="1" hangingPunct="1">
              <a:lnSpc>
                <a:spcPct val="90000"/>
              </a:lnSpc>
              <a:buFontTx/>
              <a:buNone/>
            </a:pPr>
            <a:r>
              <a:rPr lang="en-GB" altLang="en-US" sz="2800"/>
              <a:t>I am the word that speaks the man.</a:t>
            </a:r>
          </a:p>
          <a:p>
            <a:pPr eaLnBrk="1" hangingPunct="1">
              <a:lnSpc>
                <a:spcPct val="90000"/>
              </a:lnSpc>
              <a:buFontTx/>
              <a:buNone/>
            </a:pPr>
            <a:r>
              <a:rPr lang="en-GB" altLang="en-US" sz="2800"/>
              <a:t>(Charles Causley)</a:t>
            </a:r>
          </a:p>
        </p:txBody>
      </p:sp>
    </p:spTree>
    <p:extLst>
      <p:ext uri="{BB962C8B-B14F-4D97-AF65-F5344CB8AC3E}">
        <p14:creationId xmlns:p14="http://schemas.microsoft.com/office/powerpoint/2010/main" val="38572687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8058"/>
          </a:xfrm>
        </p:spPr>
        <p:txBody>
          <a:bodyPr>
            <a:noAutofit/>
          </a:bodyPr>
          <a:lstStyle/>
          <a:p>
            <a:r>
              <a:rPr lang="en-GB" sz="3600" dirty="0">
                <a:solidFill>
                  <a:srgbClr val="7030A0"/>
                </a:solidFill>
              </a:rPr>
              <a:t>Aims of the Session</a:t>
            </a:r>
          </a:p>
        </p:txBody>
      </p:sp>
      <p:graphicFrame>
        <p:nvGraphicFramePr>
          <p:cNvPr id="4" name="Content Placeholder 5"/>
          <p:cNvGraphicFramePr>
            <a:graphicFrameLocks/>
          </p:cNvGraphicFramePr>
          <p:nvPr>
            <p:extLst>
              <p:ext uri="{D42A27DB-BD31-4B8C-83A1-F6EECF244321}">
                <p14:modId xmlns:p14="http://schemas.microsoft.com/office/powerpoint/2010/main" val="1184366964"/>
              </p:ext>
            </p:extLst>
          </p:nvPr>
        </p:nvGraphicFramePr>
        <p:xfrm>
          <a:off x="251520" y="836712"/>
          <a:ext cx="8064896" cy="4848897"/>
        </p:xfrm>
        <a:graphic>
          <a:graphicData uri="http://schemas.openxmlformats.org/drawingml/2006/table">
            <a:tbl>
              <a:tblPr firstRow="1" bandRow="1">
                <a:tableStyleId>{69012ECD-51FC-41F1-AA8D-1B2483CD663E}</a:tableStyleId>
              </a:tblPr>
              <a:tblGrid>
                <a:gridCol w="433538">
                  <a:extLst>
                    <a:ext uri="{9D8B030D-6E8A-4147-A177-3AD203B41FA5}">
                      <a16:colId xmlns:a16="http://schemas.microsoft.com/office/drawing/2014/main" xmlns="" val="20000"/>
                    </a:ext>
                  </a:extLst>
                </a:gridCol>
                <a:gridCol w="6499638">
                  <a:extLst>
                    <a:ext uri="{9D8B030D-6E8A-4147-A177-3AD203B41FA5}">
                      <a16:colId xmlns:a16="http://schemas.microsoft.com/office/drawing/2014/main" xmlns="" val="20001"/>
                    </a:ext>
                  </a:extLst>
                </a:gridCol>
                <a:gridCol w="1131720">
                  <a:extLst>
                    <a:ext uri="{9D8B030D-6E8A-4147-A177-3AD203B41FA5}">
                      <a16:colId xmlns:a16="http://schemas.microsoft.com/office/drawing/2014/main" xmlns="" val="20002"/>
                    </a:ext>
                  </a:extLst>
                </a:gridCol>
              </a:tblGrid>
              <a:tr h="368337">
                <a:tc>
                  <a:txBody>
                    <a:bodyPr/>
                    <a:lstStyle/>
                    <a:p>
                      <a:endParaRPr lang="en-GB" sz="1100" dirty="0">
                        <a:latin typeface="+mn-lt"/>
                      </a:endParaRPr>
                    </a:p>
                  </a:txBody>
                  <a:tcPr/>
                </a:tc>
                <a:tc>
                  <a:txBody>
                    <a:bodyPr/>
                    <a:lstStyle/>
                    <a:p>
                      <a:pPr algn="ctr"/>
                      <a:r>
                        <a:rPr lang="en-GB" sz="1100">
                          <a:latin typeface="+mn-lt"/>
                        </a:rPr>
                        <a:t>Aim</a:t>
                      </a:r>
                      <a:endParaRPr lang="en-GB" sz="1100" dirty="0">
                        <a:latin typeface="+mn-lt"/>
                      </a:endParaRPr>
                    </a:p>
                  </a:txBody>
                  <a:tcPr/>
                </a:tc>
                <a:tc>
                  <a:txBody>
                    <a:bodyPr/>
                    <a:lstStyle/>
                    <a:p>
                      <a:pPr algn="ctr"/>
                      <a:r>
                        <a:rPr lang="en-GB" sz="1100" dirty="0">
                          <a:latin typeface="+mn-lt"/>
                        </a:rPr>
                        <a:t>Link to</a:t>
                      </a:r>
                      <a:r>
                        <a:rPr lang="en-GB" sz="1100" baseline="0" dirty="0">
                          <a:latin typeface="+mn-lt"/>
                        </a:rPr>
                        <a:t> QTS</a:t>
                      </a:r>
                      <a:endParaRPr lang="en-GB" sz="1100" dirty="0">
                        <a:latin typeface="+mn-lt"/>
                      </a:endParaRPr>
                    </a:p>
                  </a:txBody>
                  <a:tcPr/>
                </a:tc>
                <a:extLst>
                  <a:ext uri="{0D108BD9-81ED-4DB2-BD59-A6C34878D82A}">
                    <a16:rowId xmlns:a16="http://schemas.microsoft.com/office/drawing/2014/main" xmlns="" val="10000"/>
                  </a:ext>
                </a:extLst>
              </a:tr>
              <a:tr h="1431863">
                <a:tc>
                  <a:txBody>
                    <a:bodyPr/>
                    <a:lstStyle/>
                    <a:p>
                      <a:endParaRPr lang="en-GB" sz="1100" dirty="0">
                        <a:latin typeface="+mn-lt"/>
                      </a:endParaRPr>
                    </a:p>
                  </a:txBody>
                  <a:tcPr/>
                </a:tc>
                <a:tc>
                  <a:txBody>
                    <a:bodyPr/>
                    <a:lstStyle/>
                    <a:p>
                      <a:r>
                        <a:rPr lang="en-GB" sz="1800" kern="1200" dirty="0">
                          <a:solidFill>
                            <a:schemeClr val="tx1"/>
                          </a:solidFill>
                          <a:effectLst/>
                          <a:latin typeface="+mn-lt"/>
                          <a:ea typeface="+mn-ea"/>
                          <a:cs typeface="+mn-cs"/>
                        </a:rPr>
                        <a:t>They </a:t>
                      </a:r>
                      <a:r>
                        <a:rPr lang="en-GB" sz="1800" kern="1200" dirty="0">
                          <a:solidFill>
                            <a:srgbClr val="FF0000"/>
                          </a:solidFill>
                          <a:effectLst/>
                          <a:latin typeface="+mn-lt"/>
                          <a:ea typeface="+mn-ea"/>
                          <a:cs typeface="+mn-cs"/>
                        </a:rPr>
                        <a:t>teach</a:t>
                      </a:r>
                      <a:r>
                        <a:rPr lang="en-GB" sz="1800" kern="1200" dirty="0">
                          <a:solidFill>
                            <a:schemeClr val="tx1"/>
                          </a:solidFill>
                          <a:effectLst/>
                          <a:latin typeface="+mn-lt"/>
                          <a:ea typeface="+mn-ea"/>
                          <a:cs typeface="+mn-cs"/>
                        </a:rPr>
                        <a:t> clearly structured lessons or sequences of work which </a:t>
                      </a:r>
                      <a:r>
                        <a:rPr lang="en-GB" sz="1800" kern="1200" dirty="0">
                          <a:solidFill>
                            <a:srgbClr val="FF0000"/>
                          </a:solidFill>
                          <a:effectLst/>
                          <a:latin typeface="+mn-lt"/>
                          <a:ea typeface="+mn-ea"/>
                          <a:cs typeface="+mn-cs"/>
                        </a:rPr>
                        <a:t>interest</a:t>
                      </a:r>
                      <a:r>
                        <a:rPr lang="en-GB" sz="1800" kern="1200" dirty="0">
                          <a:solidFill>
                            <a:schemeClr val="tx1"/>
                          </a:solidFill>
                          <a:effectLst/>
                          <a:latin typeface="+mn-lt"/>
                          <a:ea typeface="+mn-ea"/>
                          <a:cs typeface="+mn-cs"/>
                        </a:rPr>
                        <a:t> and </a:t>
                      </a:r>
                      <a:r>
                        <a:rPr lang="en-GB" sz="1800" kern="1200" dirty="0">
                          <a:solidFill>
                            <a:srgbClr val="FF0000"/>
                          </a:solidFill>
                          <a:effectLst/>
                          <a:latin typeface="+mn-lt"/>
                          <a:ea typeface="+mn-ea"/>
                          <a:cs typeface="+mn-cs"/>
                        </a:rPr>
                        <a:t>motivate</a:t>
                      </a:r>
                      <a:r>
                        <a:rPr lang="en-GB" sz="1800" kern="1200" dirty="0">
                          <a:solidFill>
                            <a:schemeClr val="tx1"/>
                          </a:solidFill>
                          <a:effectLst/>
                          <a:latin typeface="+mn-lt"/>
                          <a:ea typeface="+mn-ea"/>
                          <a:cs typeface="+mn-cs"/>
                        </a:rPr>
                        <a:t> learners;</a:t>
                      </a:r>
                      <a:r>
                        <a:rPr lang="en-GB" sz="1800" kern="1200" baseline="0" dirty="0">
                          <a:solidFill>
                            <a:schemeClr val="tx1"/>
                          </a:solidFill>
                          <a:effectLst/>
                          <a:latin typeface="+mn-lt"/>
                          <a:ea typeface="+mn-ea"/>
                          <a:cs typeface="+mn-cs"/>
                        </a:rPr>
                        <a:t> </a:t>
                      </a:r>
                      <a:r>
                        <a:rPr lang="en-GB" sz="1800" kern="1200" dirty="0">
                          <a:solidFill>
                            <a:srgbClr val="FF0000"/>
                          </a:solidFill>
                          <a:effectLst/>
                          <a:latin typeface="+mn-lt"/>
                          <a:ea typeface="+mn-ea"/>
                          <a:cs typeface="+mn-cs"/>
                        </a:rPr>
                        <a:t>employ interactive teaching methods </a:t>
                      </a:r>
                      <a:r>
                        <a:rPr lang="en-GB" sz="1800" kern="1200" dirty="0">
                          <a:solidFill>
                            <a:schemeClr val="tx1"/>
                          </a:solidFill>
                          <a:effectLst/>
                          <a:latin typeface="+mn-lt"/>
                          <a:ea typeface="+mn-ea"/>
                          <a:cs typeface="+mn-cs"/>
                        </a:rPr>
                        <a:t>and </a:t>
                      </a:r>
                      <a:r>
                        <a:rPr lang="en-GB" sz="1800" kern="1200" dirty="0">
                          <a:solidFill>
                            <a:srgbClr val="FF0000"/>
                          </a:solidFill>
                          <a:effectLst/>
                          <a:latin typeface="+mn-lt"/>
                          <a:ea typeface="+mn-ea"/>
                          <a:cs typeface="+mn-cs"/>
                        </a:rPr>
                        <a:t>collaborative group work</a:t>
                      </a:r>
                      <a:r>
                        <a:rPr lang="en-GB" sz="1800" kern="1200" dirty="0">
                          <a:solidFill>
                            <a:schemeClr val="tx1"/>
                          </a:solidFill>
                          <a:effectLst/>
                          <a:latin typeface="+mn-lt"/>
                          <a:ea typeface="+mn-ea"/>
                          <a:cs typeface="+mn-cs"/>
                        </a:rPr>
                        <a:t>; and</a:t>
                      </a:r>
                      <a:r>
                        <a:rPr lang="en-GB" sz="1800" kern="1200" baseline="0" dirty="0">
                          <a:solidFill>
                            <a:schemeClr val="tx1"/>
                          </a:solidFill>
                          <a:effectLst/>
                          <a:latin typeface="+mn-lt"/>
                          <a:ea typeface="+mn-ea"/>
                          <a:cs typeface="+mn-cs"/>
                        </a:rPr>
                        <a:t> </a:t>
                      </a:r>
                      <a:r>
                        <a:rPr lang="en-GB" sz="1800" kern="1200" dirty="0">
                          <a:solidFill>
                            <a:schemeClr val="tx1"/>
                          </a:solidFill>
                          <a:effectLst/>
                          <a:latin typeface="+mn-lt"/>
                          <a:ea typeface="+mn-ea"/>
                          <a:cs typeface="+mn-cs"/>
                        </a:rPr>
                        <a:t>promote active and independent learning that enables learners to think for themselves, and to plan and manage their own learning.</a:t>
                      </a:r>
                    </a:p>
                  </a:txBody>
                  <a:tcPr/>
                </a:tc>
                <a:tc>
                  <a:txBody>
                    <a:bodyPr/>
                    <a:lstStyle/>
                    <a:p>
                      <a:pPr algn="ctr"/>
                      <a:r>
                        <a:rPr lang="en-GB" sz="1600" b="1" dirty="0">
                          <a:latin typeface="+mn-lt"/>
                        </a:rPr>
                        <a:t>S3.3.3</a:t>
                      </a:r>
                    </a:p>
                  </a:txBody>
                  <a:tcPr/>
                </a:tc>
                <a:extLst>
                  <a:ext uri="{0D108BD9-81ED-4DB2-BD59-A6C34878D82A}">
                    <a16:rowId xmlns:a16="http://schemas.microsoft.com/office/drawing/2014/main" xmlns="" val="10001"/>
                  </a:ext>
                </a:extLst>
              </a:tr>
              <a:tr h="495759">
                <a:tc>
                  <a:txBody>
                    <a:bodyPr/>
                    <a:lstStyle/>
                    <a:p>
                      <a:endParaRPr lang="en-GB" sz="1100" dirty="0">
                        <a:latin typeface="+mn-lt"/>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kern="1200" dirty="0">
                          <a:solidFill>
                            <a:schemeClr val="tx1"/>
                          </a:solidFill>
                          <a:effectLst/>
                          <a:latin typeface="+mn-lt"/>
                          <a:ea typeface="+mn-ea"/>
                          <a:cs typeface="+mn-cs"/>
                        </a:rPr>
                        <a:t>They have a </a:t>
                      </a:r>
                      <a:r>
                        <a:rPr lang="en-GB" sz="1800" kern="1200" dirty="0">
                          <a:solidFill>
                            <a:srgbClr val="FF0000"/>
                          </a:solidFill>
                          <a:effectLst/>
                          <a:latin typeface="+mn-lt"/>
                          <a:ea typeface="+mn-ea"/>
                          <a:cs typeface="+mn-cs"/>
                        </a:rPr>
                        <a:t>secure knowledge and understanding </a:t>
                      </a:r>
                      <a:r>
                        <a:rPr lang="en-GB" sz="1800" kern="1200" dirty="0">
                          <a:solidFill>
                            <a:schemeClr val="tx1"/>
                          </a:solidFill>
                          <a:effectLst/>
                          <a:latin typeface="+mn-lt"/>
                          <a:ea typeface="+mn-ea"/>
                          <a:cs typeface="+mn-cs"/>
                        </a:rPr>
                        <a:t>of the subject(s)</a:t>
                      </a:r>
                      <a:r>
                        <a:rPr lang="en-GB" sz="1800" b="1" kern="1200" dirty="0">
                          <a:solidFill>
                            <a:schemeClr val="tx1"/>
                          </a:solidFill>
                          <a:effectLst/>
                          <a:latin typeface="+mn-lt"/>
                          <a:ea typeface="+mn-ea"/>
                          <a:cs typeface="+mn-cs"/>
                        </a:rPr>
                        <a:t> </a:t>
                      </a:r>
                      <a:r>
                        <a:rPr lang="en-GB" sz="1800" kern="1200" dirty="0">
                          <a:solidFill>
                            <a:schemeClr val="tx1"/>
                          </a:solidFill>
                          <a:effectLst/>
                          <a:latin typeface="+mn-lt"/>
                          <a:ea typeface="+mn-ea"/>
                          <a:cs typeface="+mn-cs"/>
                        </a:rPr>
                        <a:t>they are trained to teach</a:t>
                      </a:r>
                      <a:r>
                        <a:rPr lang="en-GB" sz="1600" kern="1200" dirty="0">
                          <a:solidFill>
                            <a:schemeClr val="tx1"/>
                          </a:solidFill>
                          <a:effectLst/>
                          <a:latin typeface="+mn-lt"/>
                          <a:ea typeface="+mn-ea"/>
                          <a:cs typeface="+mn-cs"/>
                        </a:rPr>
                        <a:t>.</a:t>
                      </a:r>
                      <a:r>
                        <a:rPr lang="en-GB" sz="1800" kern="1200" dirty="0">
                          <a:solidFill>
                            <a:schemeClr val="tx1"/>
                          </a:solidFill>
                          <a:effectLst/>
                          <a:latin typeface="+mn-lt"/>
                          <a:ea typeface="+mn-ea"/>
                          <a:cs typeface="+mn-cs"/>
                        </a:rPr>
                        <a:t>	</a:t>
                      </a:r>
                      <a:endParaRPr lang="en-GB" sz="1600" kern="1200" dirty="0">
                        <a:solidFill>
                          <a:schemeClr val="tx1"/>
                        </a:solidFill>
                        <a:effectLst/>
                        <a:latin typeface="+mn-lt"/>
                        <a:ea typeface="+mn-ea"/>
                        <a:cs typeface="+mn-cs"/>
                      </a:endParaRPr>
                    </a:p>
                  </a:txBody>
                  <a:tcPr/>
                </a:tc>
                <a:tc>
                  <a:txBody>
                    <a:bodyPr/>
                    <a:lstStyle/>
                    <a:p>
                      <a:pPr algn="ctr"/>
                      <a:r>
                        <a:rPr lang="en-GB" sz="1600" b="1" kern="1200" dirty="0">
                          <a:solidFill>
                            <a:schemeClr val="tx1"/>
                          </a:solidFill>
                          <a:effectLst/>
                          <a:latin typeface="+mn-lt"/>
                          <a:ea typeface="+mn-ea"/>
                          <a:cs typeface="+mn-cs"/>
                        </a:rPr>
                        <a:t>S2.1</a:t>
                      </a:r>
                      <a:endParaRPr lang="en-GB" sz="1600" dirty="0">
                        <a:latin typeface="+mn-lt"/>
                      </a:endParaRPr>
                    </a:p>
                  </a:txBody>
                  <a:tcPr/>
                </a:tc>
                <a:extLst>
                  <a:ext uri="{0D108BD9-81ED-4DB2-BD59-A6C34878D82A}">
                    <a16:rowId xmlns:a16="http://schemas.microsoft.com/office/drawing/2014/main" xmlns="" val="10002"/>
                  </a:ext>
                </a:extLst>
              </a:tr>
              <a:tr h="312008">
                <a:tc>
                  <a:txBody>
                    <a:bodyPr/>
                    <a:lstStyle/>
                    <a:p>
                      <a:endParaRPr lang="en-GB" sz="1100" dirty="0">
                        <a:latin typeface="+mn-lt"/>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kern="1200" dirty="0">
                          <a:solidFill>
                            <a:schemeClr val="tx1"/>
                          </a:solidFill>
                          <a:effectLst/>
                          <a:latin typeface="+mn-lt"/>
                          <a:ea typeface="+mn-ea"/>
                          <a:cs typeface="+mn-cs"/>
                        </a:rPr>
                        <a:t>They can teach the </a:t>
                      </a:r>
                      <a:r>
                        <a:rPr lang="en-GB" sz="1800" kern="1200" dirty="0">
                          <a:solidFill>
                            <a:srgbClr val="FF0000"/>
                          </a:solidFill>
                          <a:effectLst/>
                          <a:latin typeface="+mn-lt"/>
                          <a:ea typeface="+mn-ea"/>
                          <a:cs typeface="+mn-cs"/>
                        </a:rPr>
                        <a:t>required or expected skills, knowledge, and understanding </a:t>
                      </a:r>
                      <a:r>
                        <a:rPr lang="en-GB" sz="1800" kern="1200" dirty="0">
                          <a:solidFill>
                            <a:schemeClr val="tx1"/>
                          </a:solidFill>
                          <a:effectLst/>
                          <a:latin typeface="+mn-lt"/>
                          <a:ea typeface="+mn-ea"/>
                          <a:cs typeface="+mn-cs"/>
                        </a:rPr>
                        <a:t>relevant to the curriculum for learners in the age range for which they are trained.</a:t>
                      </a:r>
                      <a:endParaRPr lang="en-GB" sz="1600" kern="1200" dirty="0">
                        <a:solidFill>
                          <a:srgbClr val="FF0000"/>
                        </a:solidFill>
                        <a:effectLst/>
                        <a:latin typeface="+mn-lt"/>
                        <a:ea typeface="+mn-ea"/>
                        <a:cs typeface="+mn-cs"/>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b="1" kern="1200" dirty="0">
                          <a:solidFill>
                            <a:schemeClr val="tx1"/>
                          </a:solidFill>
                          <a:effectLst/>
                          <a:latin typeface="+mn-lt"/>
                          <a:ea typeface="+mn-ea"/>
                          <a:cs typeface="+mn-cs"/>
                        </a:rPr>
                        <a:t> S3.2.2 </a:t>
                      </a:r>
                      <a:endParaRPr lang="en-GB" sz="1600" dirty="0">
                        <a:latin typeface="+mn-lt"/>
                      </a:endParaRPr>
                    </a:p>
                  </a:txBody>
                  <a:tcPr/>
                </a:tc>
                <a:extLst>
                  <a:ext uri="{0D108BD9-81ED-4DB2-BD59-A6C34878D82A}">
                    <a16:rowId xmlns:a16="http://schemas.microsoft.com/office/drawing/2014/main" xmlns="" val="10003"/>
                  </a:ext>
                </a:extLst>
              </a:tr>
              <a:tr h="1222655">
                <a:tc>
                  <a:txBody>
                    <a:bodyPr/>
                    <a:lstStyle/>
                    <a:p>
                      <a:endParaRPr lang="en-GB" sz="1100" dirty="0">
                        <a:latin typeface="+mn-lt"/>
                      </a:endParaRPr>
                    </a:p>
                  </a:txBody>
                  <a:tcPr/>
                </a:tc>
                <a:tc>
                  <a:txBody>
                    <a:bodyPr/>
                    <a:lstStyle/>
                    <a:p>
                      <a:r>
                        <a:rPr lang="en-GB" sz="1800" kern="1200" dirty="0">
                          <a:solidFill>
                            <a:schemeClr val="tx1"/>
                          </a:solidFill>
                          <a:effectLst/>
                          <a:latin typeface="+mn-lt"/>
                          <a:ea typeface="+mn-ea"/>
                          <a:cs typeface="+mn-cs"/>
                        </a:rPr>
                        <a:t>They are able to </a:t>
                      </a:r>
                      <a:r>
                        <a:rPr lang="en-GB" sz="1800" kern="1200" dirty="0">
                          <a:solidFill>
                            <a:srgbClr val="FF0000"/>
                          </a:solidFill>
                          <a:effectLst/>
                          <a:latin typeface="+mn-lt"/>
                          <a:ea typeface="+mn-ea"/>
                          <a:cs typeface="+mn-cs"/>
                        </a:rPr>
                        <a:t>support those learning English or Welsh </a:t>
                      </a:r>
                      <a:r>
                        <a:rPr lang="en-GB" sz="1800" kern="1200" dirty="0">
                          <a:solidFill>
                            <a:schemeClr val="tx1"/>
                          </a:solidFill>
                          <a:effectLst/>
                          <a:latin typeface="+mn-lt"/>
                          <a:ea typeface="+mn-ea"/>
                          <a:cs typeface="+mn-cs"/>
                        </a:rPr>
                        <a:t>where this is the language in which they are being taught and is different from the language or form of language of their home, with the help of an experienced teacher where appropriate.</a:t>
                      </a:r>
                    </a:p>
                  </a:txBody>
                  <a:tcPr/>
                </a:tc>
                <a:tc>
                  <a:txBody>
                    <a:bodyPr/>
                    <a:lstStyle/>
                    <a:p>
                      <a:pPr algn="ctr"/>
                      <a:r>
                        <a:rPr lang="en-GB" sz="1600" b="1" kern="1200" dirty="0">
                          <a:solidFill>
                            <a:schemeClr val="tx1"/>
                          </a:solidFill>
                          <a:effectLst/>
                          <a:latin typeface="+mn-lt"/>
                          <a:ea typeface="+mn-ea"/>
                          <a:cs typeface="+mn-cs"/>
                        </a:rPr>
                        <a:t>S3.3.5</a:t>
                      </a:r>
                      <a:endParaRPr lang="en-GB" sz="1600" dirty="0">
                        <a:latin typeface="+mn-lt"/>
                      </a:endParaRPr>
                    </a:p>
                  </a:txBody>
                  <a:tcPr/>
                </a:tc>
                <a:extLst>
                  <a:ext uri="{0D108BD9-81ED-4DB2-BD59-A6C34878D82A}">
                    <a16:rowId xmlns:a16="http://schemas.microsoft.com/office/drawing/2014/main" xmlns="" val="10004"/>
                  </a:ext>
                </a:extLst>
              </a:tr>
            </a:tbl>
          </a:graphicData>
        </a:graphic>
      </p:graphicFrame>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80312" y="5319849"/>
            <a:ext cx="1481584" cy="824383"/>
          </a:xfrm>
          <a:prstGeom prst="rect">
            <a:avLst/>
          </a:prstGeom>
        </p:spPr>
      </p:pic>
    </p:spTree>
    <p:extLst>
      <p:ext uri="{BB962C8B-B14F-4D97-AF65-F5344CB8AC3E}">
        <p14:creationId xmlns:p14="http://schemas.microsoft.com/office/powerpoint/2010/main" val="16274630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xmlns="" id="{AB17E9C0-6727-4E2E-ACFF-6595771163B0}"/>
              </a:ext>
            </a:extLst>
          </p:cNvPr>
          <p:cNvSpPr>
            <a:spLocks noGrp="1" noChangeArrowheads="1"/>
          </p:cNvSpPr>
          <p:nvPr>
            <p:ph type="title"/>
          </p:nvPr>
        </p:nvSpPr>
        <p:spPr/>
        <p:txBody>
          <a:bodyPr/>
          <a:lstStyle/>
          <a:p>
            <a:pPr eaLnBrk="1" hangingPunct="1"/>
            <a:endParaRPr lang="en-US" altLang="en-US"/>
          </a:p>
        </p:txBody>
      </p:sp>
      <p:sp>
        <p:nvSpPr>
          <p:cNvPr id="7171" name="Rectangle 3">
            <a:extLst>
              <a:ext uri="{FF2B5EF4-FFF2-40B4-BE49-F238E27FC236}">
                <a16:creationId xmlns:a16="http://schemas.microsoft.com/office/drawing/2014/main" xmlns="" id="{9E57079C-A638-44C5-AC1B-4F021A037355}"/>
              </a:ext>
            </a:extLst>
          </p:cNvPr>
          <p:cNvSpPr>
            <a:spLocks noGrp="1" noChangeArrowheads="1"/>
          </p:cNvSpPr>
          <p:nvPr>
            <p:ph type="body" idx="1"/>
          </p:nvPr>
        </p:nvSpPr>
        <p:spPr/>
        <p:txBody>
          <a:bodyPr/>
          <a:lstStyle/>
          <a:p>
            <a:pPr eaLnBrk="1" hangingPunct="1">
              <a:buFontTx/>
              <a:buNone/>
            </a:pPr>
            <a:r>
              <a:rPr lang="en-GB" altLang="en-US"/>
              <a:t>  </a:t>
            </a:r>
            <a:r>
              <a:rPr lang="en-GB" altLang="en-US" i="1"/>
              <a:t>Poems expand our views of what it is to be human, to feel joy, pain and affection for people, places and events… they engage our emotions and our sense of wonder and fun.</a:t>
            </a:r>
          </a:p>
          <a:p>
            <a:pPr eaLnBrk="1" hangingPunct="1">
              <a:buFontTx/>
              <a:buNone/>
            </a:pPr>
            <a:r>
              <a:rPr lang="en-GB" altLang="en-US" i="1"/>
              <a:t>						</a:t>
            </a:r>
            <a:r>
              <a:rPr lang="en-GB" altLang="en-US"/>
              <a:t>Susan Hill</a:t>
            </a:r>
          </a:p>
          <a:p>
            <a:pPr eaLnBrk="1" hangingPunct="1">
              <a:buFontTx/>
              <a:buNone/>
            </a:pPr>
            <a:r>
              <a:rPr lang="en-GB" altLang="en-US"/>
              <a:t>			(Poems not to be missed (1990))</a:t>
            </a:r>
          </a:p>
        </p:txBody>
      </p:sp>
    </p:spTree>
    <p:extLst>
      <p:ext uri="{BB962C8B-B14F-4D97-AF65-F5344CB8AC3E}">
        <p14:creationId xmlns:p14="http://schemas.microsoft.com/office/powerpoint/2010/main" val="3692522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le 1"/>
          <p:cNvSpPr>
            <a:spLocks noGrp="1"/>
          </p:cNvSpPr>
          <p:nvPr>
            <p:ph type="title"/>
          </p:nvPr>
        </p:nvSpPr>
        <p:spPr>
          <a:xfrm>
            <a:off x="1331640" y="501008"/>
            <a:ext cx="6172200" cy="583574"/>
          </a:xfrm>
        </p:spPr>
        <p:txBody>
          <a:bodyPr>
            <a:normAutofit fontScale="90000"/>
          </a:bodyPr>
          <a:lstStyle/>
          <a:p>
            <a:r>
              <a:rPr lang="en-GB" altLang="x-none" dirty="0">
                <a:latin typeface="Comic Sans MS" charset="0"/>
                <a:ea typeface="Comic Sans MS" charset="0"/>
                <a:cs typeface="Comic Sans MS" charset="0"/>
              </a:rPr>
              <a:t>Pedagogies</a:t>
            </a:r>
          </a:p>
        </p:txBody>
      </p:sp>
      <p:sp>
        <p:nvSpPr>
          <p:cNvPr id="28674" name="Content Placeholder 2"/>
          <p:cNvSpPr>
            <a:spLocks noGrp="1"/>
          </p:cNvSpPr>
          <p:nvPr>
            <p:ph idx="1"/>
          </p:nvPr>
        </p:nvSpPr>
        <p:spPr>
          <a:xfrm>
            <a:off x="1331640" y="1527572"/>
            <a:ext cx="5829300" cy="4000500"/>
          </a:xfrm>
        </p:spPr>
        <p:txBody>
          <a:bodyPr>
            <a:normAutofit/>
          </a:bodyPr>
          <a:lstStyle/>
          <a:p>
            <a:pPr>
              <a:lnSpc>
                <a:spcPct val="80000"/>
              </a:lnSpc>
            </a:pPr>
            <a:r>
              <a:rPr lang="en-GB" altLang="x-none" sz="1650" dirty="0"/>
              <a:t>Teacher questioning</a:t>
            </a:r>
          </a:p>
          <a:p>
            <a:pPr>
              <a:lnSpc>
                <a:spcPct val="80000"/>
              </a:lnSpc>
            </a:pPr>
            <a:r>
              <a:rPr lang="en-GB" altLang="x-none" sz="1650" dirty="0"/>
              <a:t>Dialogic talk</a:t>
            </a:r>
          </a:p>
          <a:p>
            <a:pPr>
              <a:lnSpc>
                <a:spcPct val="80000"/>
              </a:lnSpc>
            </a:pPr>
            <a:r>
              <a:rPr lang="en-GB" altLang="x-none" sz="1650" dirty="0"/>
              <a:t>Imitate, invent, innovate, </a:t>
            </a:r>
          </a:p>
          <a:p>
            <a:pPr>
              <a:lnSpc>
                <a:spcPct val="80000"/>
              </a:lnSpc>
            </a:pPr>
            <a:r>
              <a:rPr lang="en-GB" altLang="x-none" sz="1650" dirty="0"/>
              <a:t>listen-retell-tell</a:t>
            </a:r>
          </a:p>
          <a:p>
            <a:pPr>
              <a:lnSpc>
                <a:spcPct val="80000"/>
              </a:lnSpc>
            </a:pPr>
            <a:r>
              <a:rPr lang="en-GB" altLang="x-none" sz="1650" dirty="0"/>
              <a:t>Visualising</a:t>
            </a:r>
          </a:p>
          <a:p>
            <a:pPr>
              <a:lnSpc>
                <a:spcPct val="80000"/>
              </a:lnSpc>
            </a:pPr>
            <a:r>
              <a:rPr lang="en-GB" altLang="x-none" sz="1650" dirty="0"/>
              <a:t>Summarising</a:t>
            </a:r>
          </a:p>
          <a:p>
            <a:pPr>
              <a:lnSpc>
                <a:spcPct val="80000"/>
              </a:lnSpc>
            </a:pPr>
            <a:r>
              <a:rPr lang="en-GB" altLang="x-none" sz="1650" dirty="0"/>
              <a:t>Phonics</a:t>
            </a:r>
          </a:p>
          <a:p>
            <a:pPr>
              <a:lnSpc>
                <a:spcPct val="80000"/>
              </a:lnSpc>
            </a:pPr>
            <a:r>
              <a:rPr lang="en-GB" altLang="x-none" sz="1650" dirty="0"/>
              <a:t>Guided reading</a:t>
            </a:r>
          </a:p>
          <a:p>
            <a:pPr>
              <a:lnSpc>
                <a:spcPct val="80000"/>
              </a:lnSpc>
            </a:pPr>
            <a:r>
              <a:rPr lang="en-GB" altLang="x-none" sz="1650" dirty="0" smtClean="0"/>
              <a:t>Scaffolding</a:t>
            </a:r>
            <a:endParaRPr lang="en-GB" altLang="x-none" sz="1650" dirty="0"/>
          </a:p>
          <a:p>
            <a:pPr>
              <a:lnSpc>
                <a:spcPct val="80000"/>
              </a:lnSpc>
            </a:pPr>
            <a:r>
              <a:rPr lang="en-GB" altLang="x-none" sz="1650" dirty="0"/>
              <a:t>Shared reading</a:t>
            </a:r>
          </a:p>
          <a:p>
            <a:pPr>
              <a:lnSpc>
                <a:spcPct val="80000"/>
              </a:lnSpc>
            </a:pPr>
            <a:r>
              <a:rPr lang="en-GB" altLang="x-none" sz="1650" dirty="0"/>
              <a:t>Shared writing</a:t>
            </a:r>
          </a:p>
          <a:p>
            <a:pPr>
              <a:lnSpc>
                <a:spcPct val="80000"/>
              </a:lnSpc>
            </a:pPr>
            <a:r>
              <a:rPr lang="en-GB" altLang="x-none" sz="1650" dirty="0"/>
              <a:t>Modelling</a:t>
            </a:r>
          </a:p>
          <a:p>
            <a:pPr>
              <a:lnSpc>
                <a:spcPct val="80000"/>
              </a:lnSpc>
              <a:buFontTx/>
              <a:buNone/>
            </a:pPr>
            <a:endParaRPr lang="en-GB" altLang="x-none" sz="1650" dirty="0"/>
          </a:p>
          <a:p>
            <a:pPr>
              <a:lnSpc>
                <a:spcPct val="80000"/>
              </a:lnSpc>
            </a:pPr>
            <a:endParaRPr lang="en-GB" altLang="x-none" sz="1650" dirty="0"/>
          </a:p>
        </p:txBody>
      </p:sp>
      <p:sp>
        <p:nvSpPr>
          <p:cNvPr id="4" name="Cloud Callout 3"/>
          <p:cNvSpPr/>
          <p:nvPr/>
        </p:nvSpPr>
        <p:spPr>
          <a:xfrm rot="1940211">
            <a:off x="4681538" y="2244330"/>
            <a:ext cx="1944291" cy="1782365"/>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sz="1350"/>
          </a:p>
        </p:txBody>
      </p:sp>
      <p:sp>
        <p:nvSpPr>
          <p:cNvPr id="28676" name="TextBox 4"/>
          <p:cNvSpPr txBox="1">
            <a:spLocks noChangeArrowheads="1"/>
          </p:cNvSpPr>
          <p:nvPr/>
        </p:nvSpPr>
        <p:spPr bwMode="auto">
          <a:xfrm>
            <a:off x="5166122" y="2834880"/>
            <a:ext cx="1133475"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charset="0"/>
                <a:ea typeface="ＭＳ Ｐゴシック" charset="-128"/>
              </a:defRPr>
            </a:lvl1pPr>
            <a:lvl2pPr marL="37931725" indent="-37474525">
              <a:spcBef>
                <a:spcPct val="20000"/>
              </a:spcBef>
              <a:buChar char="–"/>
              <a:defRPr sz="2800">
                <a:solidFill>
                  <a:schemeClr val="tx1"/>
                </a:solidFill>
                <a:latin typeface="Arial" charset="0"/>
                <a:ea typeface="ＭＳ Ｐゴシック" charset="-128"/>
              </a:defRPr>
            </a:lvl2pPr>
            <a:lvl3pPr marL="1143000" indent="-228600">
              <a:spcBef>
                <a:spcPct val="20000"/>
              </a:spcBef>
              <a:buChar char="•"/>
              <a:defRPr sz="2400">
                <a:solidFill>
                  <a:schemeClr val="tx1"/>
                </a:solidFill>
                <a:latin typeface="Arial" charset="0"/>
                <a:ea typeface="ＭＳ Ｐゴシック" charset="-128"/>
              </a:defRPr>
            </a:lvl3pPr>
            <a:lvl4pPr marL="1600200" indent="-228600">
              <a:spcBef>
                <a:spcPct val="20000"/>
              </a:spcBef>
              <a:buChar char="–"/>
              <a:defRPr sz="2000">
                <a:solidFill>
                  <a:schemeClr val="tx1"/>
                </a:solidFill>
                <a:latin typeface="Arial" charset="0"/>
                <a:ea typeface="ＭＳ Ｐゴシック" charset="-128"/>
              </a:defRPr>
            </a:lvl4pPr>
            <a:lvl5pPr marL="2057400" indent="-228600">
              <a:spcBef>
                <a:spcPct val="20000"/>
              </a:spcBef>
              <a:buChar char="»"/>
              <a:defRPr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sz="2000">
                <a:solidFill>
                  <a:schemeClr val="tx1"/>
                </a:solidFill>
                <a:latin typeface="Arial" charset="0"/>
                <a:ea typeface="ＭＳ Ｐゴシック" charset="-128"/>
              </a:defRPr>
            </a:lvl9pPr>
          </a:lstStyle>
          <a:p>
            <a:pPr eaLnBrk="1" hangingPunct="1">
              <a:spcBef>
                <a:spcPct val="0"/>
              </a:spcBef>
              <a:buFontTx/>
              <a:buNone/>
            </a:pPr>
            <a:r>
              <a:rPr lang="en-GB" altLang="x-none" sz="1350"/>
              <a:t>Which are literacy specific?</a:t>
            </a:r>
          </a:p>
        </p:txBody>
      </p:sp>
      <p:pic>
        <p:nvPicPr>
          <p:cNvPr id="2" name="Picture 1"/>
          <p:cNvPicPr>
            <a:picLocks noChangeAspect="1"/>
          </p:cNvPicPr>
          <p:nvPr/>
        </p:nvPicPr>
        <p:blipFill>
          <a:blip r:embed="rId2"/>
          <a:stretch>
            <a:fillRect/>
          </a:stretch>
        </p:blipFill>
        <p:spPr>
          <a:xfrm>
            <a:off x="7188324" y="4581128"/>
            <a:ext cx="1640160" cy="1025100"/>
          </a:xfrm>
          <a:prstGeom prst="rect">
            <a:avLst/>
          </a:prstGeom>
        </p:spPr>
      </p:pic>
      <p:pic>
        <p:nvPicPr>
          <p:cNvPr id="7" name="Picture 6"/>
          <p:cNvPicPr>
            <a:picLocks noChangeAspect="1"/>
          </p:cNvPicPr>
          <p:nvPr/>
        </p:nvPicPr>
        <p:blipFill>
          <a:blip r:embed="rId3"/>
          <a:stretch>
            <a:fillRect/>
          </a:stretch>
        </p:blipFill>
        <p:spPr>
          <a:xfrm>
            <a:off x="7113525" y="526196"/>
            <a:ext cx="1444719" cy="1872506"/>
          </a:xfrm>
          <a:prstGeom prst="rect">
            <a:avLst/>
          </a:prstGeom>
        </p:spPr>
      </p:pic>
    </p:spTree>
    <p:extLst>
      <p:ext uri="{BB962C8B-B14F-4D97-AF65-F5344CB8AC3E}">
        <p14:creationId xmlns:p14="http://schemas.microsoft.com/office/powerpoint/2010/main" val="7509310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Content Placeholder 2"/>
          <p:cNvSpPr>
            <a:spLocks noGrp="1"/>
          </p:cNvSpPr>
          <p:nvPr>
            <p:ph idx="1"/>
          </p:nvPr>
        </p:nvSpPr>
        <p:spPr>
          <a:xfrm>
            <a:off x="1403648" y="476672"/>
            <a:ext cx="6912768" cy="1511819"/>
          </a:xfrm>
        </p:spPr>
        <p:txBody>
          <a:bodyPr>
            <a:normAutofit lnSpcReduction="10000"/>
          </a:bodyPr>
          <a:lstStyle/>
          <a:p>
            <a:r>
              <a:rPr lang="en-US" altLang="x-none" dirty="0"/>
              <a:t>Poetry – in READING</a:t>
            </a:r>
          </a:p>
          <a:p>
            <a:r>
              <a:rPr lang="en-US" altLang="x-none" dirty="0"/>
              <a:t>Poetry – as a stimulus for WRITING</a:t>
            </a:r>
          </a:p>
        </p:txBody>
      </p:sp>
      <p:pic>
        <p:nvPicPr>
          <p:cNvPr id="2" name="Picture 1"/>
          <p:cNvPicPr>
            <a:picLocks noChangeAspect="1"/>
          </p:cNvPicPr>
          <p:nvPr/>
        </p:nvPicPr>
        <p:blipFill>
          <a:blip r:embed="rId2"/>
          <a:stretch>
            <a:fillRect/>
          </a:stretch>
        </p:blipFill>
        <p:spPr>
          <a:xfrm>
            <a:off x="5580112" y="2260319"/>
            <a:ext cx="3170932" cy="3338559"/>
          </a:xfrm>
          <a:prstGeom prst="rect">
            <a:avLst/>
          </a:prstGeom>
        </p:spPr>
      </p:pic>
      <p:pic>
        <p:nvPicPr>
          <p:cNvPr id="3" name="Picture 2"/>
          <p:cNvPicPr>
            <a:picLocks noChangeAspect="1"/>
          </p:cNvPicPr>
          <p:nvPr/>
        </p:nvPicPr>
        <p:blipFill>
          <a:blip r:embed="rId3"/>
          <a:stretch>
            <a:fillRect/>
          </a:stretch>
        </p:blipFill>
        <p:spPr>
          <a:xfrm>
            <a:off x="467544" y="1988490"/>
            <a:ext cx="2880320" cy="3596487"/>
          </a:xfrm>
          <a:prstGeom prst="rect">
            <a:avLst/>
          </a:prstGeom>
        </p:spPr>
      </p:pic>
    </p:spTree>
    <p:extLst>
      <p:ext uri="{BB962C8B-B14F-4D97-AF65-F5344CB8AC3E}">
        <p14:creationId xmlns:p14="http://schemas.microsoft.com/office/powerpoint/2010/main" val="1366462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3"/>
          <p:cNvSpPr>
            <a:spLocks noGrp="1" noChangeArrowheads="1"/>
          </p:cNvSpPr>
          <p:nvPr>
            <p:ph idx="1"/>
          </p:nvPr>
        </p:nvSpPr>
        <p:spPr>
          <a:xfrm>
            <a:off x="179512" y="836712"/>
            <a:ext cx="8424936" cy="4392488"/>
          </a:xfrm>
        </p:spPr>
        <p:txBody>
          <a:bodyPr>
            <a:normAutofit fontScale="85000" lnSpcReduction="10000"/>
          </a:bodyPr>
          <a:lstStyle/>
          <a:p>
            <a:pPr eaLnBrk="1" hangingPunct="1"/>
            <a:r>
              <a:rPr lang="en-GB" altLang="x-none" sz="2400" dirty="0">
                <a:latin typeface="Comic Sans MS" charset="0"/>
                <a:ea typeface="Comic Sans MS" charset="0"/>
                <a:cs typeface="Comic Sans MS" charset="0"/>
              </a:rPr>
              <a:t>How can poetry develop Oracy?</a:t>
            </a:r>
          </a:p>
          <a:p>
            <a:pPr eaLnBrk="1" hangingPunct="1"/>
            <a:endParaRPr lang="en-GB" altLang="x-none" sz="2400" dirty="0">
              <a:latin typeface="Comic Sans MS" charset="0"/>
              <a:ea typeface="Comic Sans MS" charset="0"/>
              <a:cs typeface="Comic Sans MS" charset="0"/>
            </a:endParaRPr>
          </a:p>
          <a:p>
            <a:pPr eaLnBrk="1" hangingPunct="1">
              <a:lnSpc>
                <a:spcPct val="90000"/>
              </a:lnSpc>
            </a:pPr>
            <a:r>
              <a:rPr lang="en-GB" altLang="x-none" sz="2400" dirty="0">
                <a:latin typeface="Comic Sans MS" charset="0"/>
                <a:ea typeface="Comic Sans MS" charset="0"/>
                <a:cs typeface="Comic Sans MS" charset="0"/>
              </a:rPr>
              <a:t>Listening to poetry read aloud</a:t>
            </a:r>
          </a:p>
          <a:p>
            <a:pPr eaLnBrk="1" hangingPunct="1">
              <a:lnSpc>
                <a:spcPct val="90000"/>
              </a:lnSpc>
            </a:pPr>
            <a:endParaRPr lang="en-GB" altLang="x-none" sz="2400" dirty="0">
              <a:latin typeface="Comic Sans MS" charset="0"/>
              <a:ea typeface="Comic Sans MS" charset="0"/>
              <a:cs typeface="Comic Sans MS" charset="0"/>
            </a:endParaRPr>
          </a:p>
          <a:p>
            <a:pPr eaLnBrk="1" hangingPunct="1">
              <a:lnSpc>
                <a:spcPct val="90000"/>
              </a:lnSpc>
            </a:pPr>
            <a:r>
              <a:rPr lang="en-GB" altLang="x-none" sz="2400" dirty="0">
                <a:latin typeface="Comic Sans MS" charset="0"/>
                <a:ea typeface="Comic Sans MS" charset="0"/>
                <a:cs typeface="Comic Sans MS" charset="0"/>
              </a:rPr>
              <a:t>Discussion</a:t>
            </a:r>
          </a:p>
          <a:p>
            <a:pPr eaLnBrk="1" hangingPunct="1">
              <a:lnSpc>
                <a:spcPct val="90000"/>
              </a:lnSpc>
            </a:pPr>
            <a:endParaRPr lang="en-GB" altLang="x-none" sz="2400" dirty="0">
              <a:latin typeface="Comic Sans MS" charset="0"/>
              <a:ea typeface="Comic Sans MS" charset="0"/>
              <a:cs typeface="Comic Sans MS" charset="0"/>
            </a:endParaRPr>
          </a:p>
          <a:p>
            <a:pPr eaLnBrk="1" hangingPunct="1">
              <a:lnSpc>
                <a:spcPct val="90000"/>
              </a:lnSpc>
            </a:pPr>
            <a:r>
              <a:rPr lang="en-GB" altLang="x-none" sz="2400" dirty="0">
                <a:latin typeface="Comic Sans MS" charset="0"/>
                <a:ea typeface="Comic Sans MS" charset="0"/>
                <a:cs typeface="Comic Sans MS" charset="0"/>
              </a:rPr>
              <a:t>New vocabulary and words used in interesting and novel ways</a:t>
            </a:r>
          </a:p>
          <a:p>
            <a:pPr eaLnBrk="1" hangingPunct="1">
              <a:lnSpc>
                <a:spcPct val="90000"/>
              </a:lnSpc>
            </a:pPr>
            <a:endParaRPr lang="en-GB" altLang="x-none" sz="2400" dirty="0">
              <a:latin typeface="Comic Sans MS" charset="0"/>
              <a:ea typeface="Comic Sans MS" charset="0"/>
              <a:cs typeface="Comic Sans MS" charset="0"/>
            </a:endParaRPr>
          </a:p>
          <a:p>
            <a:pPr eaLnBrk="1" hangingPunct="1">
              <a:lnSpc>
                <a:spcPct val="90000"/>
              </a:lnSpc>
            </a:pPr>
            <a:r>
              <a:rPr lang="en-GB" altLang="x-none" sz="2400" dirty="0">
                <a:latin typeface="Comic Sans MS" charset="0"/>
                <a:ea typeface="Comic Sans MS" charset="0"/>
                <a:cs typeface="Comic Sans MS" charset="0"/>
              </a:rPr>
              <a:t>Use of figurative language – metaphor, simile, etc.</a:t>
            </a:r>
          </a:p>
          <a:p>
            <a:pPr eaLnBrk="1" hangingPunct="1">
              <a:lnSpc>
                <a:spcPct val="90000"/>
              </a:lnSpc>
            </a:pPr>
            <a:endParaRPr lang="en-GB" altLang="x-none" sz="2400" dirty="0">
              <a:latin typeface="Comic Sans MS" charset="0"/>
              <a:ea typeface="Comic Sans MS" charset="0"/>
              <a:cs typeface="Comic Sans MS" charset="0"/>
            </a:endParaRPr>
          </a:p>
          <a:p>
            <a:pPr eaLnBrk="1" hangingPunct="1">
              <a:lnSpc>
                <a:spcPct val="90000"/>
              </a:lnSpc>
            </a:pPr>
            <a:r>
              <a:rPr lang="en-GB" altLang="x-none" sz="2400" dirty="0">
                <a:latin typeface="Comic Sans MS" charset="0"/>
                <a:ea typeface="Comic Sans MS" charset="0"/>
                <a:cs typeface="Comic Sans MS" charset="0"/>
              </a:rPr>
              <a:t>Performance of poetry – clarity of diction</a:t>
            </a:r>
          </a:p>
          <a:p>
            <a:pPr eaLnBrk="1" hangingPunct="1">
              <a:lnSpc>
                <a:spcPct val="90000"/>
              </a:lnSpc>
            </a:pPr>
            <a:endParaRPr lang="en-GB" altLang="x-none" sz="2400" dirty="0">
              <a:latin typeface="Comic Sans MS" charset="0"/>
              <a:ea typeface="Comic Sans MS" charset="0"/>
              <a:cs typeface="Comic Sans MS" charset="0"/>
            </a:endParaRPr>
          </a:p>
          <a:p>
            <a:pPr eaLnBrk="1" hangingPunct="1">
              <a:lnSpc>
                <a:spcPct val="90000"/>
              </a:lnSpc>
            </a:pPr>
            <a:r>
              <a:rPr lang="en-GB" altLang="x-none" sz="2400" dirty="0">
                <a:latin typeface="Comic Sans MS" charset="0"/>
                <a:ea typeface="Comic Sans MS" charset="0"/>
                <a:cs typeface="Comic Sans MS" charset="0"/>
              </a:rPr>
              <a:t>Attention to AURAL qualities of language, e.g. alliteration, assonance, onomatopoeia</a:t>
            </a:r>
            <a:r>
              <a:rPr lang="mr-IN" altLang="x-none" sz="2400" dirty="0">
                <a:latin typeface="Comic Sans MS" charset="0"/>
                <a:ea typeface="Comic Sans MS" charset="0"/>
                <a:cs typeface="Comic Sans MS" charset="0"/>
              </a:rPr>
              <a:t>…</a:t>
            </a:r>
            <a:r>
              <a:rPr lang="en-US" altLang="x-none" sz="2400" dirty="0">
                <a:latin typeface="Comic Sans MS" charset="0"/>
                <a:ea typeface="Comic Sans MS" charset="0"/>
                <a:cs typeface="Comic Sans MS" charset="0"/>
              </a:rPr>
              <a:t>.</a:t>
            </a:r>
            <a:endParaRPr lang="en-GB" altLang="x-none" sz="2400" dirty="0">
              <a:latin typeface="Comic Sans MS" charset="0"/>
              <a:ea typeface="Comic Sans MS" charset="0"/>
              <a:cs typeface="Comic Sans MS" charset="0"/>
            </a:endParaRPr>
          </a:p>
          <a:p>
            <a:pPr eaLnBrk="1" hangingPunct="1"/>
            <a:endParaRPr lang="en-GB" altLang="x-none" dirty="0"/>
          </a:p>
        </p:txBody>
      </p:sp>
      <p:sp>
        <p:nvSpPr>
          <p:cNvPr id="2" name="TextBox 1"/>
          <p:cNvSpPr txBox="1"/>
          <p:nvPr/>
        </p:nvSpPr>
        <p:spPr>
          <a:xfrm>
            <a:off x="1547664" y="332656"/>
            <a:ext cx="4212468" cy="300082"/>
          </a:xfrm>
          <a:prstGeom prst="rect">
            <a:avLst/>
          </a:prstGeom>
          <a:noFill/>
        </p:spPr>
        <p:txBody>
          <a:bodyPr wrap="square" rtlCol="0">
            <a:spAutoFit/>
          </a:bodyPr>
          <a:lstStyle/>
          <a:p>
            <a:r>
              <a:rPr lang="mr-IN" sz="1350" dirty="0"/>
              <a:t>…</a:t>
            </a:r>
            <a:r>
              <a:rPr lang="en-US" sz="1350" dirty="0"/>
              <a:t>thoughts</a:t>
            </a:r>
            <a:r>
              <a:rPr lang="mr-IN" sz="1350" dirty="0"/>
              <a:t>…</a:t>
            </a:r>
            <a:r>
              <a:rPr lang="en-US" sz="1350" dirty="0"/>
              <a:t>.</a:t>
            </a:r>
          </a:p>
        </p:txBody>
      </p:sp>
      <p:pic>
        <p:nvPicPr>
          <p:cNvPr id="3" name="Picture 2"/>
          <p:cNvPicPr>
            <a:picLocks noChangeAspect="1"/>
          </p:cNvPicPr>
          <p:nvPr/>
        </p:nvPicPr>
        <p:blipFill>
          <a:blip r:embed="rId2"/>
          <a:stretch>
            <a:fillRect/>
          </a:stretch>
        </p:blipFill>
        <p:spPr>
          <a:xfrm>
            <a:off x="5995351" y="482697"/>
            <a:ext cx="2604361" cy="1440160"/>
          </a:xfrm>
          <a:prstGeom prst="rect">
            <a:avLst/>
          </a:prstGeom>
        </p:spPr>
      </p:pic>
    </p:spTree>
    <p:extLst>
      <p:ext uri="{BB962C8B-B14F-4D97-AF65-F5344CB8AC3E}">
        <p14:creationId xmlns:p14="http://schemas.microsoft.com/office/powerpoint/2010/main" val="20129725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0515" y="857250"/>
            <a:ext cx="5657850" cy="971550"/>
          </a:xfrm>
        </p:spPr>
        <p:txBody>
          <a:bodyPr/>
          <a:lstStyle/>
          <a:p>
            <a:r>
              <a:rPr lang="en-GB" dirty="0"/>
              <a:t>What is poetry?</a:t>
            </a:r>
          </a:p>
        </p:txBody>
      </p:sp>
      <p:sp>
        <p:nvSpPr>
          <p:cNvPr id="3" name="Content Placeholder 2"/>
          <p:cNvSpPr>
            <a:spLocks noGrp="1"/>
          </p:cNvSpPr>
          <p:nvPr>
            <p:ph idx="1"/>
          </p:nvPr>
        </p:nvSpPr>
        <p:spPr>
          <a:xfrm>
            <a:off x="953598" y="1968272"/>
            <a:ext cx="5670630" cy="3808642"/>
          </a:xfrm>
        </p:spPr>
        <p:txBody>
          <a:bodyPr>
            <a:normAutofit fontScale="70000" lnSpcReduction="20000"/>
          </a:bodyPr>
          <a:lstStyle/>
          <a:p>
            <a:r>
              <a:rPr lang="en-GB" dirty="0"/>
              <a:t>Attempting to express the essence of something</a:t>
            </a:r>
          </a:p>
          <a:p>
            <a:r>
              <a:rPr lang="en-GB" dirty="0"/>
              <a:t>Concentration and reduction of language</a:t>
            </a:r>
          </a:p>
          <a:p>
            <a:r>
              <a:rPr lang="en-GB" dirty="0"/>
              <a:t>Verbal images – unconventional similes and metaphors (‘lonely as a cloud’)</a:t>
            </a:r>
          </a:p>
          <a:p>
            <a:r>
              <a:rPr lang="en-GB" dirty="0"/>
              <a:t>Sound qualities – onomatopoeia / rhythm</a:t>
            </a:r>
          </a:p>
          <a:p>
            <a:r>
              <a:rPr lang="en-GB" dirty="0"/>
              <a:t>Appearance on the page – structure (or lack of), length</a:t>
            </a:r>
          </a:p>
          <a:p>
            <a:endParaRPr lang="en-GB" dirty="0"/>
          </a:p>
          <a:p>
            <a:pPr marL="0" indent="0" algn="ctr">
              <a:buNone/>
            </a:pPr>
            <a:r>
              <a:rPr lang="en-GB" dirty="0"/>
              <a:t>“songs without music”</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34916" y="3852667"/>
            <a:ext cx="1254188" cy="15661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715503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548680"/>
            <a:ext cx="5657850" cy="1068705"/>
          </a:xfrm>
        </p:spPr>
        <p:txBody>
          <a:bodyPr/>
          <a:lstStyle/>
          <a:p>
            <a:pPr>
              <a:defRPr/>
            </a:pPr>
            <a:r>
              <a:rPr lang="en-GB" sz="2700" dirty="0">
                <a:latin typeface="Comic Sans MS" charset="0"/>
                <a:ea typeface="Comic Sans MS" charset="0"/>
                <a:cs typeface="Comic Sans MS" charset="0"/>
              </a:rPr>
              <a:t>Definitions</a:t>
            </a:r>
          </a:p>
        </p:txBody>
      </p:sp>
      <p:sp>
        <p:nvSpPr>
          <p:cNvPr id="3" name="Content Placeholder 2"/>
          <p:cNvSpPr>
            <a:spLocks noGrp="1"/>
          </p:cNvSpPr>
          <p:nvPr>
            <p:ph idx="1"/>
          </p:nvPr>
        </p:nvSpPr>
        <p:spPr>
          <a:xfrm>
            <a:off x="323528" y="1916832"/>
            <a:ext cx="8486775" cy="3053954"/>
          </a:xfrm>
        </p:spPr>
        <p:txBody>
          <a:bodyPr>
            <a:normAutofit lnSpcReduction="10000"/>
          </a:bodyPr>
          <a:lstStyle/>
          <a:p>
            <a:pPr algn="ctr" eaLnBrk="1" hangingPunct="1">
              <a:buFontTx/>
              <a:buNone/>
              <a:defRPr/>
            </a:pPr>
            <a:r>
              <a:rPr lang="en-GB" sz="2325" dirty="0">
                <a:solidFill>
                  <a:srgbClr val="FF0000"/>
                </a:solidFill>
                <a:latin typeface="Comic Sans MS" charset="0"/>
                <a:ea typeface="Comic Sans MS" charset="0"/>
                <a:cs typeface="Comic Sans MS" charset="0"/>
              </a:rPr>
              <a:t>Art or work of the poet; elevated expression of elevated thought or feeling in metrical or rhythmical form.  </a:t>
            </a:r>
          </a:p>
          <a:p>
            <a:pPr algn="ctr" eaLnBrk="1" hangingPunct="1">
              <a:buFontTx/>
              <a:buNone/>
              <a:defRPr/>
            </a:pPr>
            <a:r>
              <a:rPr lang="en-GB" sz="2325" dirty="0">
                <a:solidFill>
                  <a:srgbClr val="FF0000"/>
                </a:solidFill>
                <a:latin typeface="Comic Sans MS" charset="0"/>
                <a:ea typeface="Comic Sans MS" charset="0"/>
                <a:cs typeface="Comic Sans MS" charset="0"/>
              </a:rPr>
              <a:t> (Concise Oxford Dictionary)</a:t>
            </a:r>
          </a:p>
          <a:p>
            <a:pPr algn="ctr" eaLnBrk="1" hangingPunct="1">
              <a:buFontTx/>
              <a:buNone/>
              <a:defRPr/>
            </a:pPr>
            <a:endParaRPr lang="en-GB" sz="2325" dirty="0">
              <a:latin typeface="Tahoma" pitchFamily="34" charset="0"/>
              <a:ea typeface="Tahoma" pitchFamily="34" charset="0"/>
              <a:cs typeface="Tahoma" pitchFamily="34" charset="0"/>
            </a:endParaRPr>
          </a:p>
          <a:p>
            <a:pPr algn="ctr">
              <a:buFont typeface="Wingdings 2" pitchFamily="18" charset="2"/>
              <a:buNone/>
              <a:defRPr/>
            </a:pPr>
            <a:r>
              <a:rPr lang="en-GB" sz="2325" dirty="0">
                <a:solidFill>
                  <a:srgbClr val="0070C0"/>
                </a:solidFill>
                <a:latin typeface="Comic Sans MS" charset="0"/>
                <a:ea typeface="Comic Sans MS" charset="0"/>
                <a:cs typeface="Comic Sans MS" charset="0"/>
              </a:rPr>
              <a:t>In poems, words are made to work harder than they do in prose and poets use a number of linguistic and structural devices to squeeze as much labour from them as they can. (Medwell </a:t>
            </a:r>
            <a:r>
              <a:rPr lang="en-GB" sz="2325" i="1" dirty="0">
                <a:solidFill>
                  <a:srgbClr val="0070C0"/>
                </a:solidFill>
                <a:latin typeface="Comic Sans MS" charset="0"/>
                <a:ea typeface="Comic Sans MS" charset="0"/>
                <a:cs typeface="Comic Sans MS" charset="0"/>
              </a:rPr>
              <a:t>et al,</a:t>
            </a:r>
            <a:r>
              <a:rPr lang="en-GB" sz="2325" dirty="0">
                <a:solidFill>
                  <a:srgbClr val="0070C0"/>
                </a:solidFill>
                <a:latin typeface="Comic Sans MS" charset="0"/>
                <a:ea typeface="Comic Sans MS" charset="0"/>
                <a:cs typeface="Comic Sans MS" charset="0"/>
              </a:rPr>
              <a:t> 2001)</a:t>
            </a:r>
          </a:p>
        </p:txBody>
      </p:sp>
    </p:spTree>
    <p:extLst>
      <p:ext uri="{BB962C8B-B14F-4D97-AF65-F5344CB8AC3E}">
        <p14:creationId xmlns:p14="http://schemas.microsoft.com/office/powerpoint/2010/main" val="15493638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332656"/>
            <a:ext cx="5657850" cy="748804"/>
          </a:xfrm>
        </p:spPr>
        <p:txBody>
          <a:bodyPr>
            <a:normAutofit/>
          </a:bodyPr>
          <a:lstStyle/>
          <a:p>
            <a:pPr>
              <a:defRPr/>
            </a:pPr>
            <a:r>
              <a:rPr lang="en-GB" sz="4000" dirty="0">
                <a:latin typeface="Comic Sans MS" charset="0"/>
                <a:ea typeface="Comic Sans MS" charset="0"/>
                <a:cs typeface="Comic Sans MS" charset="0"/>
              </a:rPr>
              <a:t>Definitions</a:t>
            </a:r>
            <a:endParaRPr lang="en-GB" dirty="0">
              <a:latin typeface="Comic Sans MS" charset="0"/>
              <a:ea typeface="Comic Sans MS" charset="0"/>
              <a:cs typeface="Comic Sans MS" charset="0"/>
            </a:endParaRPr>
          </a:p>
        </p:txBody>
      </p:sp>
      <p:sp>
        <p:nvSpPr>
          <p:cNvPr id="3" name="Content Placeholder 2"/>
          <p:cNvSpPr>
            <a:spLocks noGrp="1"/>
          </p:cNvSpPr>
          <p:nvPr>
            <p:ph idx="1"/>
          </p:nvPr>
        </p:nvSpPr>
        <p:spPr>
          <a:xfrm>
            <a:off x="611560" y="1268760"/>
            <a:ext cx="7344816" cy="3888432"/>
          </a:xfrm>
        </p:spPr>
        <p:txBody>
          <a:bodyPr>
            <a:normAutofit/>
          </a:bodyPr>
          <a:lstStyle/>
          <a:p>
            <a:pPr eaLnBrk="1" hangingPunct="1">
              <a:buFontTx/>
              <a:buNone/>
              <a:defRPr/>
            </a:pPr>
            <a:r>
              <a:rPr lang="en-GB" sz="1600" dirty="0">
                <a:solidFill>
                  <a:schemeClr val="accent2">
                    <a:lumMod val="50000"/>
                  </a:schemeClr>
                </a:solidFill>
                <a:latin typeface="Comic Sans MS" charset="0"/>
                <a:ea typeface="Comic Sans MS" charset="0"/>
                <a:cs typeface="Comic Sans MS" charset="0"/>
              </a:rPr>
              <a:t>The spontaneous overflow of powerful feelings: it </a:t>
            </a:r>
          </a:p>
          <a:p>
            <a:pPr eaLnBrk="1" hangingPunct="1">
              <a:buFontTx/>
              <a:buNone/>
              <a:defRPr/>
            </a:pPr>
            <a:r>
              <a:rPr lang="en-GB" sz="1600" dirty="0">
                <a:solidFill>
                  <a:schemeClr val="accent2">
                    <a:lumMod val="50000"/>
                  </a:schemeClr>
                </a:solidFill>
                <a:latin typeface="Comic Sans MS" charset="0"/>
                <a:ea typeface="Comic Sans MS" charset="0"/>
                <a:cs typeface="Comic Sans MS" charset="0"/>
              </a:rPr>
              <a:t>takes its origin from emotion recollected in </a:t>
            </a:r>
          </a:p>
          <a:p>
            <a:pPr eaLnBrk="1" hangingPunct="1">
              <a:buFontTx/>
              <a:buNone/>
              <a:defRPr/>
            </a:pPr>
            <a:r>
              <a:rPr lang="en-GB" sz="1600" dirty="0">
                <a:solidFill>
                  <a:schemeClr val="accent2">
                    <a:lumMod val="50000"/>
                  </a:schemeClr>
                </a:solidFill>
                <a:latin typeface="Comic Sans MS" charset="0"/>
                <a:ea typeface="Comic Sans MS" charset="0"/>
                <a:cs typeface="Comic Sans MS" charset="0"/>
              </a:rPr>
              <a:t>tranquillity.				    </a:t>
            </a:r>
          </a:p>
          <a:p>
            <a:pPr eaLnBrk="1" hangingPunct="1">
              <a:buFontTx/>
              <a:buNone/>
              <a:defRPr/>
            </a:pPr>
            <a:r>
              <a:rPr lang="en-GB" sz="1600" dirty="0">
                <a:solidFill>
                  <a:schemeClr val="accent2">
                    <a:lumMod val="50000"/>
                  </a:schemeClr>
                </a:solidFill>
                <a:latin typeface="Comic Sans MS" charset="0"/>
                <a:ea typeface="Comic Sans MS" charset="0"/>
                <a:cs typeface="Comic Sans MS" charset="0"/>
              </a:rPr>
              <a:t> (William Wordsworth)</a:t>
            </a:r>
          </a:p>
          <a:p>
            <a:pPr eaLnBrk="1" hangingPunct="1">
              <a:buFontTx/>
              <a:buNone/>
              <a:defRPr/>
            </a:pPr>
            <a:endParaRPr lang="en-GB" sz="1600" b="1" dirty="0">
              <a:latin typeface="Comic Sans MS" charset="0"/>
              <a:ea typeface="Comic Sans MS" charset="0"/>
              <a:cs typeface="Comic Sans MS" charset="0"/>
            </a:endParaRPr>
          </a:p>
          <a:p>
            <a:pPr eaLnBrk="1" hangingPunct="1">
              <a:buFontTx/>
              <a:buNone/>
              <a:defRPr/>
            </a:pPr>
            <a:endParaRPr lang="en-GB" sz="800" b="1" dirty="0">
              <a:latin typeface="Comic Sans MS" charset="0"/>
              <a:ea typeface="Comic Sans MS" charset="0"/>
              <a:cs typeface="Comic Sans MS" charset="0"/>
            </a:endParaRPr>
          </a:p>
          <a:p>
            <a:pPr eaLnBrk="1" hangingPunct="1">
              <a:buFontTx/>
              <a:buNone/>
              <a:defRPr/>
            </a:pPr>
            <a:r>
              <a:rPr lang="en-GB" sz="1600" dirty="0">
                <a:solidFill>
                  <a:schemeClr val="accent1">
                    <a:lumMod val="50000"/>
                  </a:schemeClr>
                </a:solidFill>
                <a:latin typeface="Comic Sans MS" charset="0"/>
                <a:ea typeface="Comic Sans MS" charset="0"/>
                <a:cs typeface="Comic Sans MS" charset="0"/>
              </a:rPr>
              <a:t>The best words in the best order.	       </a:t>
            </a:r>
          </a:p>
          <a:p>
            <a:pPr eaLnBrk="1" hangingPunct="1">
              <a:buFontTx/>
              <a:buNone/>
              <a:defRPr/>
            </a:pPr>
            <a:r>
              <a:rPr lang="en-GB" sz="1600" dirty="0">
                <a:solidFill>
                  <a:schemeClr val="accent1">
                    <a:lumMod val="50000"/>
                  </a:schemeClr>
                </a:solidFill>
                <a:latin typeface="Comic Sans MS" charset="0"/>
                <a:ea typeface="Comic Sans MS" charset="0"/>
                <a:cs typeface="Comic Sans MS" charset="0"/>
              </a:rPr>
              <a:t> (Samuel Coleridge)</a:t>
            </a:r>
          </a:p>
          <a:p>
            <a:pPr eaLnBrk="1" hangingPunct="1">
              <a:buFontTx/>
              <a:buNone/>
              <a:defRPr/>
            </a:pPr>
            <a:endParaRPr lang="en-GB" sz="1600" b="1" dirty="0">
              <a:latin typeface="Comic Sans MS" charset="0"/>
              <a:ea typeface="Comic Sans MS" charset="0"/>
              <a:cs typeface="Comic Sans MS" charset="0"/>
            </a:endParaRPr>
          </a:p>
          <a:p>
            <a:pPr eaLnBrk="1" hangingPunct="1">
              <a:buFontTx/>
              <a:buNone/>
              <a:defRPr/>
            </a:pPr>
            <a:endParaRPr lang="en-GB" sz="1000" b="1" dirty="0">
              <a:latin typeface="Comic Sans MS" charset="0"/>
              <a:ea typeface="Comic Sans MS" charset="0"/>
              <a:cs typeface="Comic Sans MS" charset="0"/>
            </a:endParaRPr>
          </a:p>
          <a:p>
            <a:pPr eaLnBrk="1" hangingPunct="1">
              <a:buFontTx/>
              <a:buNone/>
              <a:defRPr/>
            </a:pPr>
            <a:r>
              <a:rPr lang="en-GB" sz="1600" dirty="0">
                <a:solidFill>
                  <a:schemeClr val="accent2">
                    <a:lumMod val="50000"/>
                  </a:schemeClr>
                </a:solidFill>
                <a:latin typeface="Comic Sans MS" charset="0"/>
                <a:ea typeface="Comic Sans MS" charset="0"/>
                <a:cs typeface="Comic Sans MS" charset="0"/>
              </a:rPr>
              <a:t>The sort of stuff that doesn’t reach the end of the </a:t>
            </a:r>
          </a:p>
          <a:p>
            <a:pPr eaLnBrk="1" hangingPunct="1">
              <a:buFontTx/>
              <a:buNone/>
              <a:defRPr/>
            </a:pPr>
            <a:r>
              <a:rPr lang="en-GB" sz="1600" dirty="0">
                <a:solidFill>
                  <a:schemeClr val="accent2">
                    <a:lumMod val="50000"/>
                  </a:schemeClr>
                </a:solidFill>
                <a:latin typeface="Comic Sans MS" charset="0"/>
                <a:ea typeface="Comic Sans MS" charset="0"/>
                <a:cs typeface="Comic Sans MS" charset="0"/>
              </a:rPr>
              <a:t>page when you write it down.	      </a:t>
            </a:r>
          </a:p>
          <a:p>
            <a:pPr eaLnBrk="1" hangingPunct="1">
              <a:buFontTx/>
              <a:buNone/>
              <a:defRPr/>
            </a:pPr>
            <a:r>
              <a:rPr lang="en-GB" sz="1600" dirty="0">
                <a:solidFill>
                  <a:schemeClr val="accent2">
                    <a:lumMod val="50000"/>
                  </a:schemeClr>
                </a:solidFill>
                <a:latin typeface="Comic Sans MS" charset="0"/>
                <a:ea typeface="Comic Sans MS" charset="0"/>
                <a:cs typeface="Comic Sans MS" charset="0"/>
              </a:rPr>
              <a:t>   (Michael Rosen)</a:t>
            </a:r>
          </a:p>
          <a:p>
            <a:pPr eaLnBrk="1" hangingPunct="1">
              <a:buFontTx/>
              <a:buNone/>
              <a:defRPr/>
            </a:pPr>
            <a:endParaRPr lang="en-GB" sz="1350" dirty="0">
              <a:solidFill>
                <a:schemeClr val="accent2">
                  <a:lumMod val="50000"/>
                </a:schemeClr>
              </a:solidFill>
              <a:latin typeface="Tahoma" pitchFamily="34" charset="0"/>
              <a:ea typeface="Tahoma" pitchFamily="34" charset="0"/>
              <a:cs typeface="Tahoma" pitchFamily="34" charset="0"/>
            </a:endParaRPr>
          </a:p>
          <a:p>
            <a:pPr eaLnBrk="1" hangingPunct="1">
              <a:buFontTx/>
              <a:buNone/>
              <a:defRPr/>
            </a:pPr>
            <a:endParaRPr lang="en-GB" sz="1800" dirty="0">
              <a:solidFill>
                <a:schemeClr val="accent2">
                  <a:lumMod val="50000"/>
                </a:schemeClr>
              </a:solidFill>
              <a:latin typeface="Tahoma" pitchFamily="34" charset="0"/>
              <a:ea typeface="Tahoma" pitchFamily="34" charset="0"/>
              <a:cs typeface="Tahoma" pitchFamily="34" charset="0"/>
            </a:endParaRPr>
          </a:p>
          <a:p>
            <a:pPr>
              <a:defRPr/>
            </a:pPr>
            <a:endParaRPr lang="en-GB" dirty="0"/>
          </a:p>
        </p:txBody>
      </p:sp>
      <p:pic>
        <p:nvPicPr>
          <p:cNvPr id="4" name="Picture 3"/>
          <p:cNvPicPr>
            <a:picLocks noChangeAspect="1"/>
          </p:cNvPicPr>
          <p:nvPr/>
        </p:nvPicPr>
        <p:blipFill>
          <a:blip r:embed="rId3"/>
          <a:stretch>
            <a:fillRect/>
          </a:stretch>
        </p:blipFill>
        <p:spPr>
          <a:xfrm>
            <a:off x="5868144" y="3746326"/>
            <a:ext cx="2428654" cy="1598166"/>
          </a:xfrm>
          <a:prstGeom prst="rect">
            <a:avLst/>
          </a:prstGeom>
        </p:spPr>
      </p:pic>
    </p:spTree>
    <p:extLst>
      <p:ext uri="{BB962C8B-B14F-4D97-AF65-F5344CB8AC3E}">
        <p14:creationId xmlns:p14="http://schemas.microsoft.com/office/powerpoint/2010/main" val="11618712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435264"/>
            <a:ext cx="7704856" cy="1098380"/>
          </a:xfrm>
        </p:spPr>
        <p:txBody>
          <a:bodyPr>
            <a:noAutofit/>
          </a:bodyPr>
          <a:lstStyle/>
          <a:p>
            <a:pPr>
              <a:defRPr/>
            </a:pPr>
            <a:r>
              <a:rPr lang="en-GB" sz="3200" dirty="0">
                <a:latin typeface="Comic Sans MS" charset="0"/>
                <a:ea typeface="Comic Sans MS" charset="0"/>
                <a:cs typeface="Comic Sans MS" charset="0"/>
              </a:rPr>
              <a:t>Types of Poem for Children’s Writing</a:t>
            </a:r>
          </a:p>
        </p:txBody>
      </p:sp>
      <p:sp>
        <p:nvSpPr>
          <p:cNvPr id="53251" name="Content Placeholder 2"/>
          <p:cNvSpPr>
            <a:spLocks noGrp="1"/>
          </p:cNvSpPr>
          <p:nvPr>
            <p:ph idx="1"/>
          </p:nvPr>
        </p:nvSpPr>
        <p:spPr>
          <a:xfrm>
            <a:off x="316977" y="1533644"/>
            <a:ext cx="5624513" cy="3600450"/>
          </a:xfrm>
        </p:spPr>
        <p:txBody>
          <a:bodyPr>
            <a:normAutofit/>
          </a:bodyPr>
          <a:lstStyle/>
          <a:p>
            <a:pPr eaLnBrk="1" hangingPunct="1">
              <a:lnSpc>
                <a:spcPct val="150000"/>
              </a:lnSpc>
            </a:pPr>
            <a:r>
              <a:rPr lang="en-GB" altLang="en-US" sz="1800" dirty="0">
                <a:solidFill>
                  <a:srgbClr val="000000"/>
                </a:solidFill>
                <a:latin typeface="Comic Sans MS" charset="0"/>
                <a:ea typeface="Comic Sans MS" charset="0"/>
                <a:cs typeface="Comic Sans MS" charset="0"/>
              </a:rPr>
              <a:t>Acrostic</a:t>
            </a:r>
          </a:p>
          <a:p>
            <a:pPr eaLnBrk="1" hangingPunct="1">
              <a:lnSpc>
                <a:spcPct val="150000"/>
              </a:lnSpc>
            </a:pPr>
            <a:r>
              <a:rPr lang="en-GB" altLang="en-US" sz="1800" dirty="0" err="1">
                <a:solidFill>
                  <a:srgbClr val="000000"/>
                </a:solidFill>
                <a:latin typeface="Comic Sans MS" charset="0"/>
                <a:ea typeface="Comic Sans MS" charset="0"/>
                <a:cs typeface="Comic Sans MS" charset="0"/>
              </a:rPr>
              <a:t>Calligram</a:t>
            </a:r>
            <a:r>
              <a:rPr lang="en-GB" altLang="en-US" sz="1800" dirty="0">
                <a:solidFill>
                  <a:srgbClr val="000000"/>
                </a:solidFill>
                <a:latin typeface="Comic Sans MS" charset="0"/>
                <a:ea typeface="Comic Sans MS" charset="0"/>
                <a:cs typeface="Comic Sans MS" charset="0"/>
              </a:rPr>
              <a:t> or concrete poem</a:t>
            </a:r>
          </a:p>
          <a:p>
            <a:pPr eaLnBrk="1" hangingPunct="1">
              <a:lnSpc>
                <a:spcPct val="150000"/>
              </a:lnSpc>
            </a:pPr>
            <a:r>
              <a:rPr lang="en-GB" altLang="en-US" sz="1800" dirty="0" err="1">
                <a:solidFill>
                  <a:srgbClr val="000000"/>
                </a:solidFill>
                <a:latin typeface="Comic Sans MS" charset="0"/>
                <a:ea typeface="Comic Sans MS" charset="0"/>
                <a:cs typeface="Comic Sans MS" charset="0"/>
              </a:rPr>
              <a:t>Cinquain</a:t>
            </a:r>
            <a:endParaRPr lang="en-GB" altLang="en-US" sz="1800" dirty="0">
              <a:solidFill>
                <a:srgbClr val="000000"/>
              </a:solidFill>
              <a:latin typeface="Comic Sans MS" charset="0"/>
              <a:ea typeface="Comic Sans MS" charset="0"/>
              <a:cs typeface="Comic Sans MS" charset="0"/>
            </a:endParaRPr>
          </a:p>
          <a:p>
            <a:pPr eaLnBrk="1" hangingPunct="1">
              <a:lnSpc>
                <a:spcPct val="150000"/>
              </a:lnSpc>
            </a:pPr>
            <a:r>
              <a:rPr lang="en-GB" altLang="en-US" sz="1800" dirty="0">
                <a:solidFill>
                  <a:srgbClr val="000000"/>
                </a:solidFill>
                <a:latin typeface="Comic Sans MS" charset="0"/>
                <a:ea typeface="Comic Sans MS" charset="0"/>
                <a:cs typeface="Comic Sans MS" charset="0"/>
              </a:rPr>
              <a:t>Clerihew</a:t>
            </a:r>
          </a:p>
          <a:p>
            <a:pPr marL="257175" indent="-257175">
              <a:lnSpc>
                <a:spcPct val="150000"/>
              </a:lnSpc>
            </a:pPr>
            <a:r>
              <a:rPr lang="en-GB" altLang="en-US" sz="1800" dirty="0">
                <a:latin typeface="Comic Sans MS" charset="0"/>
                <a:ea typeface="Comic Sans MS" charset="0"/>
                <a:cs typeface="Comic Sans MS" charset="0"/>
              </a:rPr>
              <a:t>Haiku</a:t>
            </a:r>
          </a:p>
          <a:p>
            <a:pPr marL="257175" indent="-257175">
              <a:lnSpc>
                <a:spcPct val="150000"/>
              </a:lnSpc>
            </a:pPr>
            <a:r>
              <a:rPr lang="en-GB" altLang="en-US" sz="1800" dirty="0">
                <a:latin typeface="Comic Sans MS" charset="0"/>
                <a:ea typeface="Comic Sans MS" charset="0"/>
                <a:cs typeface="Comic Sans MS" charset="0"/>
              </a:rPr>
              <a:t>List poems (young children)  </a:t>
            </a:r>
          </a:p>
          <a:p>
            <a:pPr eaLnBrk="1" hangingPunct="1">
              <a:lnSpc>
                <a:spcPct val="150000"/>
              </a:lnSpc>
            </a:pPr>
            <a:endParaRPr lang="en-GB" altLang="en-US" sz="1800" dirty="0">
              <a:solidFill>
                <a:srgbClr val="000000"/>
              </a:solidFill>
              <a:latin typeface="Tahoma" pitchFamily="34" charset="0"/>
              <a:cs typeface="Tahoma" pitchFamily="34" charset="0"/>
            </a:endParaRPr>
          </a:p>
          <a:p>
            <a:pPr marL="0" indent="0">
              <a:buNone/>
            </a:pPr>
            <a:endParaRPr lang="en-GB" altLang="en-US" dirty="0"/>
          </a:p>
        </p:txBody>
      </p:sp>
      <p:sp>
        <p:nvSpPr>
          <p:cNvPr id="53252" name="Rectangle 3"/>
          <p:cNvSpPr>
            <a:spLocks noChangeArrowheads="1"/>
          </p:cNvSpPr>
          <p:nvPr/>
        </p:nvSpPr>
        <p:spPr bwMode="auto">
          <a:xfrm>
            <a:off x="6088669" y="1466856"/>
            <a:ext cx="3429000" cy="311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ts val="900"/>
              </a:spcBef>
              <a:buFont typeface="Arial" charset="0"/>
              <a:buChar char="•"/>
            </a:pPr>
            <a:r>
              <a:rPr lang="en-GB" altLang="en-US" dirty="0">
                <a:solidFill>
                  <a:srgbClr val="000000"/>
                </a:solidFill>
                <a:latin typeface="Comic Sans MS" charset="0"/>
                <a:ea typeface="Comic Sans MS" charset="0"/>
                <a:cs typeface="Comic Sans MS" charset="0"/>
              </a:rPr>
              <a:t>Nonsense poem</a:t>
            </a:r>
          </a:p>
          <a:p>
            <a:pPr eaLnBrk="1" hangingPunct="1">
              <a:spcBef>
                <a:spcPts val="900"/>
              </a:spcBef>
              <a:buFont typeface="Arial" charset="0"/>
              <a:buChar char="•"/>
            </a:pPr>
            <a:r>
              <a:rPr lang="en-GB" altLang="en-US" dirty="0">
                <a:solidFill>
                  <a:srgbClr val="000000"/>
                </a:solidFill>
                <a:latin typeface="Comic Sans MS" charset="0"/>
                <a:ea typeface="Comic Sans MS" charset="0"/>
                <a:cs typeface="Comic Sans MS" charset="0"/>
              </a:rPr>
              <a:t>Performance poems</a:t>
            </a:r>
          </a:p>
          <a:p>
            <a:pPr eaLnBrk="1" hangingPunct="1">
              <a:spcBef>
                <a:spcPts val="900"/>
              </a:spcBef>
              <a:buFont typeface="Arial" charset="0"/>
              <a:buChar char="•"/>
            </a:pPr>
            <a:r>
              <a:rPr lang="en-GB" altLang="en-US" dirty="0">
                <a:solidFill>
                  <a:srgbClr val="000000"/>
                </a:solidFill>
                <a:latin typeface="Comic Sans MS" charset="0"/>
                <a:ea typeface="Comic Sans MS" charset="0"/>
                <a:cs typeface="Comic Sans MS" charset="0"/>
              </a:rPr>
              <a:t>Rap </a:t>
            </a:r>
          </a:p>
          <a:p>
            <a:pPr eaLnBrk="1" hangingPunct="1">
              <a:spcBef>
                <a:spcPts val="900"/>
              </a:spcBef>
              <a:buFont typeface="Arial" charset="0"/>
              <a:buChar char="•"/>
            </a:pPr>
            <a:r>
              <a:rPr lang="en-GB" altLang="en-US" dirty="0">
                <a:solidFill>
                  <a:srgbClr val="000000"/>
                </a:solidFill>
                <a:latin typeface="Comic Sans MS" charset="0"/>
                <a:ea typeface="Comic Sans MS" charset="0"/>
                <a:cs typeface="Comic Sans MS" charset="0"/>
              </a:rPr>
              <a:t>Riddle - kennings </a:t>
            </a:r>
          </a:p>
          <a:p>
            <a:pPr eaLnBrk="1" hangingPunct="1">
              <a:spcBef>
                <a:spcPts val="900"/>
              </a:spcBef>
              <a:buFont typeface="Arial" charset="0"/>
              <a:buChar char="•"/>
            </a:pPr>
            <a:r>
              <a:rPr lang="en-GB" altLang="en-US" dirty="0">
                <a:solidFill>
                  <a:srgbClr val="000000"/>
                </a:solidFill>
                <a:latin typeface="Comic Sans MS" charset="0"/>
                <a:ea typeface="Comic Sans MS" charset="0"/>
                <a:cs typeface="Comic Sans MS" charset="0"/>
              </a:rPr>
              <a:t>Thin poem</a:t>
            </a:r>
          </a:p>
          <a:p>
            <a:pPr eaLnBrk="1" hangingPunct="1">
              <a:spcBef>
                <a:spcPts val="900"/>
              </a:spcBef>
              <a:buFont typeface="Arial" charset="0"/>
              <a:buChar char="•"/>
            </a:pPr>
            <a:r>
              <a:rPr lang="en-GB" altLang="en-US" dirty="0">
                <a:solidFill>
                  <a:srgbClr val="000000"/>
                </a:solidFill>
                <a:latin typeface="Comic Sans MS" charset="0"/>
                <a:ea typeface="Comic Sans MS" charset="0"/>
                <a:cs typeface="Comic Sans MS" charset="0"/>
              </a:rPr>
              <a:t>Limerick</a:t>
            </a:r>
          </a:p>
          <a:p>
            <a:pPr eaLnBrk="1" hangingPunct="1">
              <a:spcBef>
                <a:spcPts val="900"/>
              </a:spcBef>
              <a:buFont typeface="Arial" charset="0"/>
              <a:buChar char="•"/>
            </a:pPr>
            <a:r>
              <a:rPr lang="en-GB" altLang="en-US" dirty="0">
                <a:solidFill>
                  <a:srgbClr val="000000"/>
                </a:solidFill>
                <a:latin typeface="Comic Sans MS" charset="0"/>
                <a:ea typeface="Comic Sans MS" charset="0"/>
                <a:cs typeface="Comic Sans MS" charset="0"/>
              </a:rPr>
              <a:t>Jingle</a:t>
            </a:r>
          </a:p>
          <a:p>
            <a:pPr eaLnBrk="1" hangingPunct="1">
              <a:spcBef>
                <a:spcPts val="900"/>
              </a:spcBef>
              <a:buFont typeface="Arial" charset="0"/>
              <a:buChar char="•"/>
            </a:pPr>
            <a:r>
              <a:rPr lang="en-GB" altLang="en-US" dirty="0">
                <a:solidFill>
                  <a:srgbClr val="000000"/>
                </a:solidFill>
                <a:latin typeface="Comic Sans MS" charset="0"/>
                <a:ea typeface="Comic Sans MS" charset="0"/>
                <a:cs typeface="Comic Sans MS" charset="0"/>
              </a:rPr>
              <a:t>Free verse</a:t>
            </a:r>
          </a:p>
        </p:txBody>
      </p:sp>
      <p:sp>
        <p:nvSpPr>
          <p:cNvPr id="53253" name="Rectangle 4"/>
          <p:cNvSpPr>
            <a:spLocks noChangeArrowheads="1"/>
          </p:cNvSpPr>
          <p:nvPr/>
        </p:nvSpPr>
        <p:spPr bwMode="auto">
          <a:xfrm>
            <a:off x="1737066" y="4077073"/>
            <a:ext cx="342900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lnSpc>
                <a:spcPct val="150000"/>
              </a:lnSpc>
            </a:pPr>
            <a:r>
              <a:rPr lang="en-GB" altLang="en-US" dirty="0">
                <a:solidFill>
                  <a:srgbClr val="002060"/>
                </a:solidFill>
                <a:latin typeface="Tahoma" pitchFamily="34" charset="0"/>
                <a:cs typeface="Tahoma" pitchFamily="34" charset="0"/>
              </a:rPr>
              <a:t> </a:t>
            </a:r>
          </a:p>
        </p:txBody>
      </p:sp>
      <p:pic>
        <p:nvPicPr>
          <p:cNvPr id="3" name="Picture 2"/>
          <p:cNvPicPr>
            <a:picLocks noChangeAspect="1"/>
          </p:cNvPicPr>
          <p:nvPr/>
        </p:nvPicPr>
        <p:blipFill>
          <a:blip r:embed="rId3"/>
          <a:stretch>
            <a:fillRect/>
          </a:stretch>
        </p:blipFill>
        <p:spPr>
          <a:xfrm>
            <a:off x="3923928" y="4330988"/>
            <a:ext cx="1723870" cy="1157118"/>
          </a:xfrm>
          <a:prstGeom prst="rect">
            <a:avLst/>
          </a:prstGeom>
        </p:spPr>
      </p:pic>
    </p:spTree>
    <p:extLst>
      <p:ext uri="{BB962C8B-B14F-4D97-AF65-F5344CB8AC3E}">
        <p14:creationId xmlns:p14="http://schemas.microsoft.com/office/powerpoint/2010/main" val="606990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curriculum</a:t>
            </a:r>
          </a:p>
        </p:txBody>
      </p:sp>
      <p:pic>
        <p:nvPicPr>
          <p:cNvPr id="4" name="Content Placeholder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52320" y="256782"/>
            <a:ext cx="1518168" cy="728721"/>
          </a:xfrm>
          <a:prstGeom prst="rect">
            <a:avLst/>
          </a:prstGeom>
        </p:spPr>
      </p:pic>
      <p:sp>
        <p:nvSpPr>
          <p:cNvPr id="9" name="Rectangle 8"/>
          <p:cNvSpPr/>
          <p:nvPr/>
        </p:nvSpPr>
        <p:spPr>
          <a:xfrm>
            <a:off x="3942184" y="1598327"/>
            <a:ext cx="4572000" cy="461665"/>
          </a:xfrm>
          <a:prstGeom prst="rect">
            <a:avLst/>
          </a:prstGeom>
        </p:spPr>
        <p:txBody>
          <a:bodyPr>
            <a:spAutoFit/>
          </a:bodyPr>
          <a:lstStyle/>
          <a:p>
            <a:r>
              <a:rPr lang="en-GB" sz="2400" b="1" dirty="0"/>
              <a:t> </a:t>
            </a:r>
            <a:r>
              <a:rPr lang="en-GB" dirty="0"/>
              <a:t>	</a:t>
            </a:r>
          </a:p>
        </p:txBody>
      </p:sp>
      <p:sp>
        <p:nvSpPr>
          <p:cNvPr id="11" name="Rectangle 10"/>
          <p:cNvSpPr/>
          <p:nvPr/>
        </p:nvSpPr>
        <p:spPr>
          <a:xfrm>
            <a:off x="4030303" y="2035656"/>
            <a:ext cx="4572000" cy="1200329"/>
          </a:xfrm>
          <a:prstGeom prst="rect">
            <a:avLst/>
          </a:prstGeom>
        </p:spPr>
        <p:txBody>
          <a:bodyPr>
            <a:spAutoFit/>
          </a:bodyPr>
          <a:lstStyle/>
          <a:p>
            <a:r>
              <a:rPr lang="en-GB" sz="2400" b="1" i="1" dirty="0"/>
              <a:t>Language, Literacy and Communication Skills Area of Learning </a:t>
            </a:r>
            <a:r>
              <a:rPr lang="en-GB" sz="2400" i="1" dirty="0"/>
              <a:t>	</a:t>
            </a:r>
          </a:p>
        </p:txBody>
      </p:sp>
      <p:sp>
        <p:nvSpPr>
          <p:cNvPr id="13" name="Rectangle 12"/>
          <p:cNvSpPr/>
          <p:nvPr/>
        </p:nvSpPr>
        <p:spPr>
          <a:xfrm>
            <a:off x="755576" y="4275493"/>
            <a:ext cx="4572000" cy="830997"/>
          </a:xfrm>
          <a:prstGeom prst="rect">
            <a:avLst/>
          </a:prstGeom>
        </p:spPr>
        <p:txBody>
          <a:bodyPr>
            <a:spAutoFit/>
          </a:bodyPr>
          <a:lstStyle/>
          <a:p>
            <a:r>
              <a:rPr lang="en-GB" sz="2400" b="1" i="1" dirty="0"/>
              <a:t>Key Stage 2 English Programme of Study</a:t>
            </a:r>
            <a:r>
              <a:rPr lang="en-GB" sz="2400" i="1" dirty="0"/>
              <a:t>	</a:t>
            </a:r>
          </a:p>
        </p:txBody>
      </p:sp>
      <p:pic>
        <p:nvPicPr>
          <p:cNvPr id="16" name="Picture 15"/>
          <p:cNvPicPr/>
          <p:nvPr/>
        </p:nvPicPr>
        <p:blipFill rotWithShape="1">
          <a:blip r:embed="rId4"/>
          <a:srcRect l="4571" t="18335" r="20566" b="14753"/>
          <a:stretch/>
        </p:blipFill>
        <p:spPr bwMode="auto">
          <a:xfrm>
            <a:off x="5303113" y="3429000"/>
            <a:ext cx="3128226" cy="2088232"/>
          </a:xfrm>
          <a:prstGeom prst="rect">
            <a:avLst/>
          </a:prstGeom>
          <a:ln>
            <a:noFill/>
          </a:ln>
          <a:extLst>
            <a:ext uri="{53640926-AAD7-44D8-BBD7-CCE9431645EC}">
              <a14:shadowObscured xmlns:a14="http://schemas.microsoft.com/office/drawing/2010/main"/>
            </a:ext>
          </a:extLst>
        </p:spPr>
      </p:pic>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4628" y="1651410"/>
            <a:ext cx="3114726" cy="2213341"/>
          </a:xfrm>
          <a:prstGeom prst="rect">
            <a:avLst/>
          </a:prstGeom>
        </p:spPr>
      </p:pic>
    </p:spTree>
    <p:extLst>
      <p:ext uri="{BB962C8B-B14F-4D97-AF65-F5344CB8AC3E}">
        <p14:creationId xmlns:p14="http://schemas.microsoft.com/office/powerpoint/2010/main" val="36717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p:cTn id="7" dur="500" fill="hold"/>
                                        <p:tgtEl>
                                          <p:spTgt spid="9">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9">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9">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1">
                                            <p:txEl>
                                              <p:pRg st="0" end="0"/>
                                            </p:txEl>
                                          </p:spTgt>
                                        </p:tgtEl>
                                        <p:attrNameLst>
                                          <p:attrName>style.visibility</p:attrName>
                                        </p:attrNameLst>
                                      </p:cBhvr>
                                      <p:to>
                                        <p:strVal val="visible"/>
                                      </p:to>
                                    </p:set>
                                    <p:anim calcmode="lin" valueType="num">
                                      <p:cBhvr>
                                        <p:cTn id="14" dur="500" fill="hold"/>
                                        <p:tgtEl>
                                          <p:spTgt spid="11">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11">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11">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3">
                                            <p:txEl>
                                              <p:pRg st="0" end="0"/>
                                            </p:txEl>
                                          </p:spTgt>
                                        </p:tgtEl>
                                        <p:attrNameLst>
                                          <p:attrName>style.visibility</p:attrName>
                                        </p:attrNameLst>
                                      </p:cBhvr>
                                      <p:to>
                                        <p:strVal val="visible"/>
                                      </p:to>
                                    </p:set>
                                    <p:anim calcmode="lin" valueType="num">
                                      <p:cBhvr>
                                        <p:cTn id="21" dur="5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13">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Wales</a:t>
            </a:r>
            <a:r>
              <a:rPr lang="mr-IN" dirty="0"/>
              <a:t>…</a:t>
            </a:r>
            <a:r>
              <a:rPr lang="en-US" dirty="0"/>
              <a:t>.</a:t>
            </a:r>
          </a:p>
        </p:txBody>
      </p:sp>
      <p:pic>
        <p:nvPicPr>
          <p:cNvPr id="4" name="Content Placeholder 3"/>
          <p:cNvPicPr>
            <a:picLocks noGrp="1" noChangeAspect="1"/>
          </p:cNvPicPr>
          <p:nvPr>
            <p:ph idx="1"/>
          </p:nvPr>
        </p:nvPicPr>
        <p:blipFill>
          <a:blip r:embed="rId2"/>
          <a:stretch>
            <a:fillRect/>
          </a:stretch>
        </p:blipFill>
        <p:spPr>
          <a:xfrm>
            <a:off x="899592" y="1417638"/>
            <a:ext cx="2858039" cy="3916363"/>
          </a:xfrm>
          <a:prstGeom prst="rect">
            <a:avLst/>
          </a:prstGeom>
        </p:spPr>
      </p:pic>
      <p:pic>
        <p:nvPicPr>
          <p:cNvPr id="5" name="Picture 4"/>
          <p:cNvPicPr>
            <a:picLocks noChangeAspect="1"/>
          </p:cNvPicPr>
          <p:nvPr/>
        </p:nvPicPr>
        <p:blipFill>
          <a:blip r:embed="rId3"/>
          <a:stretch>
            <a:fillRect/>
          </a:stretch>
        </p:blipFill>
        <p:spPr>
          <a:xfrm>
            <a:off x="5652120" y="1417638"/>
            <a:ext cx="2926332" cy="3861048"/>
          </a:xfrm>
          <a:prstGeom prst="rect">
            <a:avLst/>
          </a:prstGeom>
        </p:spPr>
      </p:pic>
    </p:spTree>
    <p:extLst>
      <p:ext uri="{BB962C8B-B14F-4D97-AF65-F5344CB8AC3E}">
        <p14:creationId xmlns:p14="http://schemas.microsoft.com/office/powerpoint/2010/main" val="14140648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9300" y="332656"/>
            <a:ext cx="5657850" cy="731192"/>
          </a:xfrm>
        </p:spPr>
        <p:txBody>
          <a:bodyPr>
            <a:normAutofit/>
          </a:bodyPr>
          <a:lstStyle/>
          <a:p>
            <a:r>
              <a:rPr lang="en-GB" sz="2800" dirty="0">
                <a:latin typeface="Comic Sans MS" charset="0"/>
                <a:ea typeface="Comic Sans MS" charset="0"/>
                <a:cs typeface="Comic Sans MS" charset="0"/>
              </a:rPr>
              <a:t>Teaching Strategies</a:t>
            </a:r>
          </a:p>
        </p:txBody>
      </p:sp>
      <p:sp>
        <p:nvSpPr>
          <p:cNvPr id="3" name="Content Placeholder 2"/>
          <p:cNvSpPr>
            <a:spLocks noGrp="1"/>
          </p:cNvSpPr>
          <p:nvPr>
            <p:ph idx="1"/>
          </p:nvPr>
        </p:nvSpPr>
        <p:spPr>
          <a:xfrm>
            <a:off x="457200" y="1097764"/>
            <a:ext cx="8229600" cy="3917032"/>
          </a:xfrm>
        </p:spPr>
        <p:txBody>
          <a:bodyPr/>
          <a:lstStyle/>
          <a:p>
            <a:pPr marL="0" indent="0">
              <a:buNone/>
            </a:pPr>
            <a:r>
              <a:rPr lang="en-GB" sz="1875" dirty="0"/>
              <a:t>    </a:t>
            </a:r>
          </a:p>
        </p:txBody>
      </p:sp>
      <p:sp>
        <p:nvSpPr>
          <p:cNvPr id="5" name="TextBox 4"/>
          <p:cNvSpPr txBox="1"/>
          <p:nvPr/>
        </p:nvSpPr>
        <p:spPr>
          <a:xfrm>
            <a:off x="753665" y="1240686"/>
            <a:ext cx="7636669" cy="4097275"/>
          </a:xfrm>
          <a:prstGeom prst="rect">
            <a:avLst/>
          </a:prstGeom>
          <a:noFill/>
        </p:spPr>
        <p:txBody>
          <a:bodyPr wrap="square" rtlCol="0">
            <a:spAutoFit/>
          </a:bodyPr>
          <a:lstStyle/>
          <a:p>
            <a:r>
              <a:rPr lang="en-US" sz="2100" dirty="0">
                <a:latin typeface="Comic Sans MS" charset="0"/>
                <a:ea typeface="Comic Sans MS" charset="0"/>
                <a:cs typeface="Comic Sans MS" charset="0"/>
              </a:rPr>
              <a:t>1. Start with a stimulus</a:t>
            </a:r>
          </a:p>
          <a:p>
            <a:endParaRPr lang="en-US" sz="825" dirty="0">
              <a:latin typeface="Comic Sans MS" charset="0"/>
              <a:ea typeface="Comic Sans MS" charset="0"/>
              <a:cs typeface="Comic Sans MS" charset="0"/>
            </a:endParaRPr>
          </a:p>
          <a:p>
            <a:pPr marL="342900" indent="-342900">
              <a:buFont typeface="Arial"/>
              <a:buChar char="•"/>
            </a:pPr>
            <a:r>
              <a:rPr lang="en-US" sz="2100" dirty="0">
                <a:latin typeface="Comic Sans MS" charset="0"/>
                <a:ea typeface="Comic Sans MS" charset="0"/>
                <a:cs typeface="Comic Sans MS" charset="0"/>
              </a:rPr>
              <a:t>Sensory experience – walk in the woods</a:t>
            </a:r>
          </a:p>
          <a:p>
            <a:pPr marL="342900" indent="-342900">
              <a:buFont typeface="Arial"/>
              <a:buChar char="•"/>
            </a:pPr>
            <a:r>
              <a:rPr lang="en-US" sz="2100" dirty="0">
                <a:latin typeface="Comic Sans MS" charset="0"/>
                <a:ea typeface="Comic Sans MS" charset="0"/>
                <a:cs typeface="Comic Sans MS" charset="0"/>
              </a:rPr>
              <a:t>Music - instrumental</a:t>
            </a:r>
          </a:p>
          <a:p>
            <a:pPr marL="342900" indent="-342900">
              <a:buFont typeface="Arial"/>
              <a:buChar char="•"/>
            </a:pPr>
            <a:r>
              <a:rPr lang="en-US" sz="2100" dirty="0">
                <a:latin typeface="Comic Sans MS" charset="0"/>
                <a:ea typeface="Comic Sans MS" charset="0"/>
                <a:cs typeface="Comic Sans MS" charset="0"/>
              </a:rPr>
              <a:t>Image (could be drawn or photographed by the child)</a:t>
            </a:r>
          </a:p>
          <a:p>
            <a:pPr marL="342900" indent="-342900">
              <a:buFont typeface="Arial"/>
              <a:buChar char="•"/>
            </a:pPr>
            <a:r>
              <a:rPr lang="en-US" sz="2100" dirty="0">
                <a:latin typeface="Comic Sans MS" charset="0"/>
                <a:ea typeface="Comic Sans MS" charset="0"/>
                <a:cs typeface="Comic Sans MS" charset="0"/>
              </a:rPr>
              <a:t>Objects – multiple potential uses / origins – not obvious</a:t>
            </a:r>
          </a:p>
          <a:p>
            <a:pPr marL="342900" indent="-342900">
              <a:buFont typeface="Arial"/>
              <a:buChar char="•"/>
            </a:pPr>
            <a:r>
              <a:rPr lang="en-US" sz="2100" dirty="0">
                <a:latin typeface="Comic Sans MS" charset="0"/>
                <a:ea typeface="Comic Sans MS" charset="0"/>
                <a:cs typeface="Comic Sans MS" charset="0"/>
              </a:rPr>
              <a:t>Ask them to think of a theme e.g. birthdays</a:t>
            </a:r>
          </a:p>
          <a:p>
            <a:endParaRPr lang="en-US" sz="2100" dirty="0">
              <a:latin typeface="Comic Sans MS" charset="0"/>
              <a:ea typeface="Comic Sans MS" charset="0"/>
              <a:cs typeface="Comic Sans MS" charset="0"/>
            </a:endParaRPr>
          </a:p>
          <a:p>
            <a:r>
              <a:rPr lang="en-US" sz="2100" dirty="0">
                <a:latin typeface="Comic Sans MS" charset="0"/>
                <a:ea typeface="Comic Sans MS" charset="0"/>
                <a:cs typeface="Comic Sans MS" charset="0"/>
              </a:rPr>
              <a:t>2. Children verbalise</a:t>
            </a:r>
          </a:p>
          <a:p>
            <a:pPr marL="342900" indent="-342900">
              <a:buFont typeface="Arial"/>
              <a:buChar char="•"/>
            </a:pPr>
            <a:r>
              <a:rPr lang="en-US" sz="2100" dirty="0">
                <a:latin typeface="Comic Sans MS" charset="0"/>
                <a:ea typeface="Comic Sans MS" charset="0"/>
                <a:cs typeface="Comic Sans MS" charset="0"/>
              </a:rPr>
              <a:t>Describe experience or drawing</a:t>
            </a:r>
          </a:p>
          <a:p>
            <a:pPr marL="342900" indent="-342900">
              <a:buFont typeface="Arial"/>
              <a:buChar char="•"/>
            </a:pPr>
            <a:r>
              <a:rPr lang="en-US" sz="2100" dirty="0">
                <a:latin typeface="Comic Sans MS" charset="0"/>
                <a:ea typeface="Comic Sans MS" charset="0"/>
                <a:cs typeface="Comic Sans MS" charset="0"/>
              </a:rPr>
              <a:t>List words / phrases</a:t>
            </a:r>
          </a:p>
          <a:p>
            <a:pPr marL="342900" indent="-342900">
              <a:buFont typeface="Arial"/>
              <a:buChar char="•"/>
            </a:pPr>
            <a:r>
              <a:rPr lang="en-US" sz="2100" dirty="0">
                <a:latin typeface="Comic Sans MS" charset="0"/>
                <a:ea typeface="Comic Sans MS" charset="0"/>
                <a:cs typeface="Comic Sans MS" charset="0"/>
              </a:rPr>
              <a:t>Thoughts and feelings of participants if writing about an event</a:t>
            </a:r>
          </a:p>
        </p:txBody>
      </p:sp>
      <p:pic>
        <p:nvPicPr>
          <p:cNvPr id="4" name="Picture 3"/>
          <p:cNvPicPr>
            <a:picLocks noChangeAspect="1"/>
          </p:cNvPicPr>
          <p:nvPr/>
        </p:nvPicPr>
        <p:blipFill>
          <a:blip r:embed="rId2"/>
          <a:stretch>
            <a:fillRect/>
          </a:stretch>
        </p:blipFill>
        <p:spPr>
          <a:xfrm>
            <a:off x="6228919" y="392782"/>
            <a:ext cx="2457880" cy="1342132"/>
          </a:xfrm>
          <a:prstGeom prst="rect">
            <a:avLst/>
          </a:prstGeom>
        </p:spPr>
      </p:pic>
    </p:spTree>
    <p:extLst>
      <p:ext uri="{BB962C8B-B14F-4D97-AF65-F5344CB8AC3E}">
        <p14:creationId xmlns:p14="http://schemas.microsoft.com/office/powerpoint/2010/main" val="21344508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484238"/>
            <a:ext cx="5657850" cy="971550"/>
          </a:xfrm>
        </p:spPr>
        <p:txBody>
          <a:bodyPr>
            <a:normAutofit/>
          </a:bodyPr>
          <a:lstStyle/>
          <a:p>
            <a:r>
              <a:rPr lang="en-GB" sz="2800" dirty="0">
                <a:latin typeface="Comic Sans MS" charset="0"/>
                <a:ea typeface="Comic Sans MS" charset="0"/>
                <a:cs typeface="Comic Sans MS" charset="0"/>
              </a:rPr>
              <a:t>Teaching Strategies</a:t>
            </a:r>
          </a:p>
        </p:txBody>
      </p:sp>
      <p:sp>
        <p:nvSpPr>
          <p:cNvPr id="3" name="Content Placeholder 2"/>
          <p:cNvSpPr>
            <a:spLocks noGrp="1"/>
          </p:cNvSpPr>
          <p:nvPr>
            <p:ph idx="1"/>
          </p:nvPr>
        </p:nvSpPr>
        <p:spPr/>
        <p:txBody>
          <a:bodyPr/>
          <a:lstStyle/>
          <a:p>
            <a:pPr marL="0" indent="0">
              <a:buNone/>
            </a:pPr>
            <a:r>
              <a:rPr lang="en-GB" sz="1875" dirty="0"/>
              <a:t>    </a:t>
            </a:r>
          </a:p>
        </p:txBody>
      </p:sp>
      <p:sp>
        <p:nvSpPr>
          <p:cNvPr id="5" name="TextBox 4"/>
          <p:cNvSpPr txBox="1"/>
          <p:nvPr/>
        </p:nvSpPr>
        <p:spPr>
          <a:xfrm>
            <a:off x="428228" y="1870081"/>
            <a:ext cx="7711678" cy="3970318"/>
          </a:xfrm>
          <a:prstGeom prst="rect">
            <a:avLst/>
          </a:prstGeom>
          <a:noFill/>
        </p:spPr>
        <p:txBody>
          <a:bodyPr wrap="square" rtlCol="0">
            <a:spAutoFit/>
          </a:bodyPr>
          <a:lstStyle/>
          <a:p>
            <a:r>
              <a:rPr lang="en-US" sz="2100" dirty="0">
                <a:latin typeface="Comic Sans MS" charset="0"/>
                <a:ea typeface="Comic Sans MS" charset="0"/>
                <a:cs typeface="Comic Sans MS" charset="0"/>
              </a:rPr>
              <a:t>3. Adult scribes</a:t>
            </a:r>
          </a:p>
          <a:p>
            <a:endParaRPr lang="en-US" sz="2100" dirty="0">
              <a:latin typeface="Comic Sans MS" charset="0"/>
              <a:ea typeface="Comic Sans MS" charset="0"/>
              <a:cs typeface="Comic Sans MS" charset="0"/>
            </a:endParaRPr>
          </a:p>
          <a:p>
            <a:pPr marL="342900" indent="-342900">
              <a:buFont typeface="Arial"/>
              <a:buChar char="•"/>
            </a:pPr>
            <a:r>
              <a:rPr lang="en-US" sz="2100" dirty="0">
                <a:latin typeface="Comic Sans MS" charset="0"/>
                <a:ea typeface="Comic Sans MS" charset="0"/>
                <a:cs typeface="Comic Sans MS" charset="0"/>
              </a:rPr>
              <a:t>Elicit more detail if necessary through questioning</a:t>
            </a:r>
          </a:p>
          <a:p>
            <a:pPr marL="342900" indent="-342900">
              <a:buFont typeface="Arial"/>
              <a:buChar char="•"/>
            </a:pPr>
            <a:r>
              <a:rPr lang="en-US" sz="2100" dirty="0">
                <a:latin typeface="Comic Sans MS" charset="0"/>
                <a:ea typeface="Comic Sans MS" charset="0"/>
                <a:cs typeface="Comic Sans MS" charset="0"/>
              </a:rPr>
              <a:t>Record discussion – child’s own words</a:t>
            </a:r>
          </a:p>
          <a:p>
            <a:pPr marL="342900" indent="-342900">
              <a:buFont typeface="Arial"/>
              <a:buChar char="•"/>
            </a:pPr>
            <a:r>
              <a:rPr lang="en-US" sz="2100" dirty="0">
                <a:latin typeface="Comic Sans MS" charset="0"/>
                <a:ea typeface="Comic Sans MS" charset="0"/>
                <a:cs typeface="Comic Sans MS" charset="0"/>
              </a:rPr>
              <a:t>If generating lists of words, children could write themselves</a:t>
            </a:r>
          </a:p>
          <a:p>
            <a:pPr marL="342900" indent="-342900">
              <a:buFont typeface="Arial"/>
              <a:buChar char="•"/>
            </a:pPr>
            <a:endParaRPr lang="en-US" sz="2100" dirty="0">
              <a:latin typeface="Comic Sans MS" charset="0"/>
              <a:ea typeface="Comic Sans MS" charset="0"/>
              <a:cs typeface="Comic Sans MS" charset="0"/>
            </a:endParaRPr>
          </a:p>
          <a:p>
            <a:r>
              <a:rPr lang="en-US" sz="2100" dirty="0">
                <a:latin typeface="Comic Sans MS" charset="0"/>
                <a:ea typeface="Comic Sans MS" charset="0"/>
                <a:cs typeface="Comic Sans MS" charset="0"/>
              </a:rPr>
              <a:t>4. Turn into a poem</a:t>
            </a:r>
          </a:p>
          <a:p>
            <a:pPr marL="342900" indent="-342900">
              <a:buFont typeface="Arial"/>
              <a:buChar char="•"/>
            </a:pPr>
            <a:r>
              <a:rPr lang="en-US" sz="2100" dirty="0">
                <a:latin typeface="Comic Sans MS" charset="0"/>
                <a:ea typeface="Comic Sans MS" charset="0"/>
                <a:cs typeface="Comic Sans MS" charset="0"/>
              </a:rPr>
              <a:t>Words or phrases on cards for children to arrange</a:t>
            </a:r>
          </a:p>
          <a:p>
            <a:pPr marL="342900" indent="-342900">
              <a:buFont typeface="Arial"/>
              <a:buChar char="•"/>
            </a:pPr>
            <a:r>
              <a:rPr lang="en-US" sz="2100" dirty="0">
                <a:latin typeface="Comic Sans MS" charset="0"/>
                <a:ea typeface="Comic Sans MS" charset="0"/>
                <a:cs typeface="Comic Sans MS" charset="0"/>
              </a:rPr>
              <a:t>May need pictures as visual prompt</a:t>
            </a:r>
          </a:p>
          <a:p>
            <a:pPr marL="342900" indent="-342900">
              <a:buFont typeface="Arial"/>
              <a:buChar char="•"/>
            </a:pPr>
            <a:r>
              <a:rPr lang="en-US" sz="2100" dirty="0">
                <a:latin typeface="Comic Sans MS" charset="0"/>
                <a:ea typeface="Comic Sans MS" charset="0"/>
                <a:cs typeface="Comic Sans MS" charset="0"/>
              </a:rPr>
              <a:t>Add details or line starter / ending</a:t>
            </a:r>
          </a:p>
          <a:p>
            <a:endParaRPr lang="en-US" sz="2100" dirty="0"/>
          </a:p>
        </p:txBody>
      </p:sp>
    </p:spTree>
    <p:extLst>
      <p:ext uri="{BB962C8B-B14F-4D97-AF65-F5344CB8AC3E}">
        <p14:creationId xmlns:p14="http://schemas.microsoft.com/office/powerpoint/2010/main" val="8176773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9652" y="692696"/>
            <a:ext cx="5652628" cy="1163284"/>
          </a:xfrm>
        </p:spPr>
        <p:txBody>
          <a:bodyPr>
            <a:normAutofit fontScale="90000"/>
          </a:bodyPr>
          <a:lstStyle/>
          <a:p>
            <a:r>
              <a:rPr lang="en-GB" dirty="0"/>
              <a:t>Poetic Language</a:t>
            </a:r>
            <a:br>
              <a:rPr lang="en-GB" dirty="0"/>
            </a:br>
            <a:r>
              <a:rPr lang="en-GB" sz="1600" dirty="0"/>
              <a:t/>
            </a:r>
            <a:br>
              <a:rPr lang="en-GB" sz="1600" dirty="0"/>
            </a:br>
            <a:r>
              <a:rPr lang="en-GB" sz="3600" dirty="0"/>
              <a:t>Figurative Language</a:t>
            </a:r>
          </a:p>
        </p:txBody>
      </p:sp>
      <p:sp>
        <p:nvSpPr>
          <p:cNvPr id="3" name="Content Placeholder 2"/>
          <p:cNvSpPr>
            <a:spLocks noGrp="1"/>
          </p:cNvSpPr>
          <p:nvPr>
            <p:ph idx="1"/>
          </p:nvPr>
        </p:nvSpPr>
        <p:spPr>
          <a:xfrm>
            <a:off x="467544" y="2273366"/>
            <a:ext cx="5715000" cy="3600450"/>
          </a:xfrm>
        </p:spPr>
        <p:txBody>
          <a:bodyPr/>
          <a:lstStyle/>
          <a:p>
            <a:pPr>
              <a:buNone/>
            </a:pPr>
            <a:r>
              <a:rPr lang="en-GB" altLang="en-US" sz="2700" dirty="0"/>
              <a:t>Personification</a:t>
            </a:r>
          </a:p>
          <a:p>
            <a:pPr>
              <a:buNone/>
            </a:pPr>
            <a:r>
              <a:rPr lang="en-GB" altLang="en-US" sz="2700" dirty="0"/>
              <a:t>Simile</a:t>
            </a:r>
          </a:p>
          <a:p>
            <a:pPr>
              <a:buNone/>
            </a:pPr>
            <a:r>
              <a:rPr lang="en-GB" altLang="en-US" sz="2700" dirty="0"/>
              <a:t>Metaphor</a:t>
            </a:r>
          </a:p>
          <a:p>
            <a:pPr>
              <a:buNone/>
            </a:pPr>
            <a:r>
              <a:rPr lang="en-GB" altLang="en-US" sz="2700" dirty="0"/>
              <a:t>Alliteration</a:t>
            </a:r>
          </a:p>
          <a:p>
            <a:pPr>
              <a:buNone/>
            </a:pPr>
            <a:r>
              <a:rPr lang="en-GB" altLang="en-US" sz="2700" dirty="0"/>
              <a:t>Assonance</a:t>
            </a:r>
          </a:p>
          <a:p>
            <a:pPr>
              <a:buNone/>
            </a:pPr>
            <a:r>
              <a:rPr lang="en-GB" altLang="en-US" sz="2700" dirty="0"/>
              <a:t>Onomatopoeia </a:t>
            </a:r>
          </a:p>
          <a:p>
            <a:pPr marL="85725" indent="0">
              <a:buNone/>
            </a:pPr>
            <a:endParaRPr lang="en-GB" dirty="0"/>
          </a:p>
        </p:txBody>
      </p:sp>
      <p:sp>
        <p:nvSpPr>
          <p:cNvPr id="4" name="Rectangle 3"/>
          <p:cNvSpPr/>
          <p:nvPr/>
        </p:nvSpPr>
        <p:spPr>
          <a:xfrm>
            <a:off x="4517994" y="2780929"/>
            <a:ext cx="3186354" cy="2492990"/>
          </a:xfrm>
          <a:prstGeom prst="rect">
            <a:avLst/>
          </a:prstGeom>
        </p:spPr>
        <p:txBody>
          <a:bodyPr wrap="square">
            <a:spAutoFit/>
          </a:bodyPr>
          <a:lstStyle/>
          <a:p>
            <a:pPr>
              <a:buFont typeface="Wingdings 2" pitchFamily="18" charset="2"/>
              <a:buNone/>
              <a:defRPr/>
            </a:pPr>
            <a:r>
              <a:rPr lang="en-GB" sz="2000" dirty="0">
                <a:solidFill>
                  <a:schemeClr val="tx2">
                    <a:lumMod val="50000"/>
                  </a:schemeClr>
                </a:solidFill>
                <a:latin typeface="Tahoma" pitchFamily="34" charset="0"/>
                <a:ea typeface="Tahoma" pitchFamily="34" charset="0"/>
                <a:cs typeface="Tahoma" pitchFamily="34" charset="0"/>
              </a:rPr>
              <a:t>“In poems, words are made to work harder than they do in prose and poets use a number of linguistic and structural devices to squeeze as much labour from them as they can</a:t>
            </a:r>
            <a:r>
              <a:rPr lang="en-GB" sz="1600" dirty="0">
                <a:solidFill>
                  <a:schemeClr val="tx2">
                    <a:lumMod val="50000"/>
                  </a:schemeClr>
                </a:solidFill>
                <a:latin typeface="Tahoma" pitchFamily="34" charset="0"/>
                <a:ea typeface="Tahoma" pitchFamily="34" charset="0"/>
                <a:cs typeface="Tahoma" pitchFamily="34" charset="0"/>
              </a:rPr>
              <a:t>.”                                (</a:t>
            </a:r>
            <a:r>
              <a:rPr lang="en-GB" sz="1600" dirty="0" err="1">
                <a:solidFill>
                  <a:schemeClr val="tx2">
                    <a:lumMod val="50000"/>
                  </a:schemeClr>
                </a:solidFill>
                <a:latin typeface="Tahoma" pitchFamily="34" charset="0"/>
                <a:ea typeface="Tahoma" pitchFamily="34" charset="0"/>
                <a:cs typeface="Tahoma" pitchFamily="34" charset="0"/>
              </a:rPr>
              <a:t>Medwell</a:t>
            </a:r>
            <a:r>
              <a:rPr lang="en-GB" sz="1600" dirty="0">
                <a:solidFill>
                  <a:schemeClr val="tx2">
                    <a:lumMod val="50000"/>
                  </a:schemeClr>
                </a:solidFill>
                <a:latin typeface="Tahoma" pitchFamily="34" charset="0"/>
                <a:ea typeface="Tahoma" pitchFamily="34" charset="0"/>
                <a:cs typeface="Tahoma" pitchFamily="34" charset="0"/>
              </a:rPr>
              <a:t> </a:t>
            </a:r>
            <a:r>
              <a:rPr lang="en-GB" sz="1600" i="1" dirty="0">
                <a:solidFill>
                  <a:schemeClr val="tx2">
                    <a:lumMod val="50000"/>
                  </a:schemeClr>
                </a:solidFill>
                <a:latin typeface="Tahoma" pitchFamily="34" charset="0"/>
                <a:ea typeface="Tahoma" pitchFamily="34" charset="0"/>
                <a:cs typeface="Tahoma" pitchFamily="34" charset="0"/>
              </a:rPr>
              <a:t>et al,</a:t>
            </a:r>
            <a:r>
              <a:rPr lang="en-GB" sz="1600" dirty="0">
                <a:solidFill>
                  <a:schemeClr val="tx2">
                    <a:lumMod val="50000"/>
                  </a:schemeClr>
                </a:solidFill>
                <a:latin typeface="Tahoma" pitchFamily="34" charset="0"/>
                <a:ea typeface="Tahoma" pitchFamily="34" charset="0"/>
                <a:cs typeface="Tahoma" pitchFamily="34" charset="0"/>
              </a:rPr>
              <a:t> 2001</a:t>
            </a:r>
            <a:r>
              <a:rPr lang="en-GB" sz="1100" dirty="0">
                <a:latin typeface="Comic Sans MS" pitchFamily="66" charset="0"/>
              </a:rPr>
              <a:t>)</a:t>
            </a:r>
          </a:p>
        </p:txBody>
      </p:sp>
    </p:spTree>
    <p:extLst>
      <p:ext uri="{BB962C8B-B14F-4D97-AF65-F5344CB8AC3E}">
        <p14:creationId xmlns:p14="http://schemas.microsoft.com/office/powerpoint/2010/main" val="16002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defRPr/>
            </a:pPr>
            <a:r>
              <a:rPr lang="en-GB" dirty="0"/>
              <a:t>Poetic Language</a:t>
            </a:r>
            <a:br>
              <a:rPr lang="en-GB" dirty="0"/>
            </a:br>
            <a:endParaRPr lang="en-GB" dirty="0"/>
          </a:p>
        </p:txBody>
      </p:sp>
      <p:sp>
        <p:nvSpPr>
          <p:cNvPr id="3" name="Content Placeholder 2"/>
          <p:cNvSpPr>
            <a:spLocks noGrp="1"/>
          </p:cNvSpPr>
          <p:nvPr>
            <p:ph idx="1"/>
          </p:nvPr>
        </p:nvSpPr>
        <p:spPr/>
        <p:txBody>
          <a:bodyPr>
            <a:normAutofit fontScale="85000" lnSpcReduction="10000"/>
          </a:bodyPr>
          <a:lstStyle/>
          <a:p>
            <a:pPr>
              <a:buFont typeface="Wingdings 2" pitchFamily="18" charset="2"/>
              <a:buNone/>
              <a:defRPr/>
            </a:pPr>
            <a:r>
              <a:rPr lang="en-GB" dirty="0"/>
              <a:t>Personification</a:t>
            </a:r>
          </a:p>
          <a:p>
            <a:pPr>
              <a:buFont typeface="Wingdings 2" pitchFamily="18" charset="2"/>
              <a:buNone/>
              <a:defRPr/>
            </a:pPr>
            <a:endParaRPr lang="en-GB" dirty="0"/>
          </a:p>
          <a:p>
            <a:pPr>
              <a:buFont typeface="Wingdings 2" pitchFamily="18" charset="2"/>
              <a:buNone/>
              <a:defRPr/>
            </a:pPr>
            <a:r>
              <a:rPr lang="en-GB" dirty="0">
                <a:solidFill>
                  <a:schemeClr val="accent1">
                    <a:lumMod val="50000"/>
                  </a:schemeClr>
                </a:solidFill>
              </a:rPr>
              <a:t>The bare branches of the tree clawed at the sky…</a:t>
            </a:r>
          </a:p>
          <a:p>
            <a:pPr>
              <a:buFont typeface="Wingdings 2" pitchFamily="18" charset="2"/>
              <a:buNone/>
              <a:defRPr/>
            </a:pPr>
            <a:endParaRPr lang="en-GB" dirty="0">
              <a:solidFill>
                <a:schemeClr val="accent1">
                  <a:lumMod val="50000"/>
                </a:schemeClr>
              </a:solidFill>
            </a:endParaRPr>
          </a:p>
          <a:p>
            <a:pPr>
              <a:buFont typeface="Wingdings 2" pitchFamily="18" charset="2"/>
              <a:buNone/>
              <a:defRPr/>
            </a:pPr>
            <a:r>
              <a:rPr lang="en-GB" dirty="0">
                <a:solidFill>
                  <a:schemeClr val="accent1">
                    <a:lumMod val="50000"/>
                  </a:schemeClr>
                </a:solidFill>
              </a:rPr>
              <a:t>The bees played hide and seek amongst the flowers.</a:t>
            </a:r>
          </a:p>
          <a:p>
            <a:pPr>
              <a:buFont typeface="Wingdings 2" pitchFamily="18" charset="2"/>
              <a:buNone/>
              <a:defRPr/>
            </a:pPr>
            <a:endParaRPr lang="en-GB" dirty="0">
              <a:solidFill>
                <a:schemeClr val="accent1">
                  <a:lumMod val="50000"/>
                </a:schemeClr>
              </a:solidFill>
            </a:endParaRPr>
          </a:p>
          <a:p>
            <a:pPr>
              <a:buFont typeface="Wingdings 2" pitchFamily="18" charset="2"/>
              <a:buNone/>
              <a:defRPr/>
            </a:pPr>
            <a:endParaRPr lang="en-GB" dirty="0"/>
          </a:p>
          <a:p>
            <a:pPr>
              <a:buFont typeface="Wingdings 2" pitchFamily="18" charset="2"/>
              <a:buNone/>
              <a:defRPr/>
            </a:pPr>
            <a:r>
              <a:rPr lang="en-GB" dirty="0"/>
              <a:t>              </a:t>
            </a:r>
          </a:p>
          <a:p>
            <a:pPr>
              <a:buFont typeface="Wingdings 2" pitchFamily="18" charset="2"/>
              <a:buNone/>
              <a:defRPr/>
            </a:pPr>
            <a:endParaRPr lang="en-GB" dirty="0"/>
          </a:p>
        </p:txBody>
      </p:sp>
      <p:pic>
        <p:nvPicPr>
          <p:cNvPr id="59396" name="Picture 4" descr="http://tbn3.google.com/images?q=tbn:3JaL2JDczHEK4M:http://www.holidaycrafts4kids.com/images/autumn_tree.gif">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60232" y="547886"/>
            <a:ext cx="1814513" cy="1739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250601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4"/>
          <p:cNvSpPr>
            <a:spLocks noGrp="1" noChangeArrowheads="1"/>
          </p:cNvSpPr>
          <p:nvPr>
            <p:ph type="ctrTitle" idx="4294967295"/>
          </p:nvPr>
        </p:nvSpPr>
        <p:spPr>
          <a:xfrm>
            <a:off x="1691680" y="836712"/>
            <a:ext cx="5086350" cy="1600200"/>
          </a:xfrm>
        </p:spPr>
        <p:txBody>
          <a:bodyPr>
            <a:normAutofit fontScale="90000"/>
          </a:bodyPr>
          <a:lstStyle/>
          <a:p>
            <a:r>
              <a:rPr lang="en-GB" sz="3600" dirty="0"/>
              <a:t>Can you think of your own example of personification for leaves falling to the ground from the tree?</a:t>
            </a:r>
          </a:p>
        </p:txBody>
      </p:sp>
    </p:spTree>
    <p:extLst>
      <p:ext uri="{BB962C8B-B14F-4D97-AF65-F5344CB8AC3E}">
        <p14:creationId xmlns:p14="http://schemas.microsoft.com/office/powerpoint/2010/main" val="5099678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type="body" idx="1"/>
          </p:nvPr>
        </p:nvSpPr>
        <p:spPr/>
        <p:txBody>
          <a:bodyPr/>
          <a:lstStyle/>
          <a:p>
            <a:r>
              <a:rPr lang="en-GB" sz="2700"/>
              <a:t>The leaves danced to the ground</a:t>
            </a:r>
          </a:p>
          <a:p>
            <a:r>
              <a:rPr lang="en-GB" sz="2700"/>
              <a:t>The leaves hopped off the tree</a:t>
            </a:r>
          </a:p>
          <a:p>
            <a:r>
              <a:rPr lang="en-GB" sz="2700"/>
              <a:t>The leaves waved goodbye to the tree</a:t>
            </a:r>
          </a:p>
          <a:p>
            <a:r>
              <a:rPr lang="en-GB" sz="2700"/>
              <a:t>The leaves cried out in pain as they fell from the tree</a:t>
            </a:r>
          </a:p>
        </p:txBody>
      </p:sp>
    </p:spTree>
    <p:extLst>
      <p:ext uri="{BB962C8B-B14F-4D97-AF65-F5344CB8AC3E}">
        <p14:creationId xmlns:p14="http://schemas.microsoft.com/office/powerpoint/2010/main" val="4226382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a:t>Poetic Language</a:t>
            </a:r>
          </a:p>
        </p:txBody>
      </p:sp>
      <p:sp>
        <p:nvSpPr>
          <p:cNvPr id="3" name="Content Placeholder 2"/>
          <p:cNvSpPr>
            <a:spLocks noGrp="1"/>
          </p:cNvSpPr>
          <p:nvPr>
            <p:ph idx="1"/>
          </p:nvPr>
        </p:nvSpPr>
        <p:spPr/>
        <p:txBody>
          <a:bodyPr>
            <a:normAutofit fontScale="85000" lnSpcReduction="20000"/>
          </a:bodyPr>
          <a:lstStyle/>
          <a:p>
            <a:pPr>
              <a:buFont typeface="Wingdings 2" pitchFamily="18" charset="2"/>
              <a:buNone/>
              <a:defRPr/>
            </a:pPr>
            <a:r>
              <a:rPr lang="en-GB" dirty="0"/>
              <a:t>Poetic Devices – simile (like/as)</a:t>
            </a:r>
          </a:p>
          <a:p>
            <a:pPr>
              <a:buFont typeface="Wingdings 2" pitchFamily="18" charset="2"/>
              <a:buNone/>
              <a:defRPr/>
            </a:pPr>
            <a:endParaRPr lang="en-GB" dirty="0"/>
          </a:p>
          <a:p>
            <a:pPr>
              <a:buFont typeface="Wingdings 2" pitchFamily="18" charset="2"/>
              <a:buNone/>
              <a:defRPr/>
            </a:pPr>
            <a:r>
              <a:rPr lang="en-GB" dirty="0">
                <a:solidFill>
                  <a:schemeClr val="accent1">
                    <a:lumMod val="50000"/>
                  </a:schemeClr>
                </a:solidFill>
              </a:rPr>
              <a:t>          </a:t>
            </a:r>
            <a:endParaRPr lang="en-GB" sz="1200" dirty="0">
              <a:solidFill>
                <a:schemeClr val="accent1">
                  <a:lumMod val="50000"/>
                </a:schemeClr>
              </a:solidFill>
            </a:endParaRPr>
          </a:p>
          <a:p>
            <a:pPr>
              <a:buFont typeface="Wingdings 2" pitchFamily="18" charset="2"/>
              <a:buNone/>
              <a:defRPr/>
            </a:pPr>
            <a:r>
              <a:rPr lang="en-GB" dirty="0">
                <a:solidFill>
                  <a:schemeClr val="accent1">
                    <a:lumMod val="50000"/>
                  </a:schemeClr>
                </a:solidFill>
              </a:rPr>
              <a:t>           ... as brave as a lion..</a:t>
            </a:r>
          </a:p>
          <a:p>
            <a:pPr>
              <a:buFont typeface="Wingdings 2" pitchFamily="18" charset="2"/>
              <a:buNone/>
              <a:defRPr/>
            </a:pPr>
            <a:endParaRPr lang="en-GB" dirty="0">
              <a:solidFill>
                <a:schemeClr val="accent1">
                  <a:lumMod val="50000"/>
                </a:schemeClr>
              </a:solidFill>
            </a:endParaRPr>
          </a:p>
          <a:p>
            <a:pPr>
              <a:buFont typeface="Wingdings 2" pitchFamily="18" charset="2"/>
              <a:buNone/>
              <a:defRPr/>
            </a:pPr>
            <a:r>
              <a:rPr lang="en-GB" dirty="0">
                <a:solidFill>
                  <a:schemeClr val="accent1">
                    <a:lumMod val="50000"/>
                  </a:schemeClr>
                </a:solidFill>
              </a:rPr>
              <a:t>                                ..shaking like a leaf ...  </a:t>
            </a:r>
          </a:p>
          <a:p>
            <a:pPr>
              <a:buFont typeface="Wingdings 2" pitchFamily="18" charset="2"/>
              <a:buNone/>
              <a:defRPr/>
            </a:pPr>
            <a:endParaRPr lang="en-GB" dirty="0"/>
          </a:p>
          <a:p>
            <a:pPr>
              <a:buFont typeface="Wingdings 2" pitchFamily="18" charset="2"/>
              <a:buNone/>
              <a:defRPr/>
            </a:pPr>
            <a:endParaRPr lang="en-GB" dirty="0"/>
          </a:p>
          <a:p>
            <a:pPr>
              <a:buFont typeface="Wingdings 2" pitchFamily="18" charset="2"/>
              <a:buNone/>
              <a:defRPr/>
            </a:pPr>
            <a:r>
              <a:rPr lang="en-GB" dirty="0"/>
              <a:t>(When?  Where?)</a:t>
            </a:r>
          </a:p>
        </p:txBody>
      </p:sp>
      <p:pic>
        <p:nvPicPr>
          <p:cNvPr id="57348" name="Picture 2" descr="http://tbn2.google.com/images?q=tbn:2i42yZ_SNXxHSM:http://i8.photobucket.com/albums/a45/noweiaatthelionsden/Web%2520Ready/roar.jpg">
            <a:hlinkClick r:id="rId3" invalidUrl="http://images.google.co.uk/imgres?imgurl=http://i8.photobucket.com/albums/a45/noweiaatthelionsden/Web Ready/roar.jpg&amp;imgrefurl=http://www.noweia.co.uk/animals2.html&amp;usg=__U7YZS9bM5KJEs5tWm71qtvjQJfA=&amp;h=607&amp;w=405&amp;sz=50&amp;hl=en&amp;start=20&amp;sig2=bjwKEu8gnJpB5uFoIb3-LQ&amp;tbnid=2i42yZ_SNXxHSM:&amp;tbnh=136&amp;tbnw=91&amp;prev=/images?q=lion+cartoon+roar&amp;gbv=2&amp;ndsp=18&amp;hl=en&amp;sa=N&amp;start=18&amp;ei=1IwuSsjhF42RsAbdv7iuCQ"/>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75685" y="2185989"/>
            <a:ext cx="650081" cy="97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49" name="Picture 4" descr="http://tbn0.google.com/images?q=tbn:8d343AtImz6YdM:http://www.pachd.com/free-images/nature-images/fall-leaf-01.jpg">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16216" y="3861048"/>
            <a:ext cx="1071563" cy="807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528824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55677" y="1700809"/>
            <a:ext cx="723275" cy="507831"/>
          </a:xfrm>
          <a:prstGeom prst="rect">
            <a:avLst/>
          </a:prstGeom>
          <a:noFill/>
        </p:spPr>
        <p:txBody>
          <a:bodyPr wrap="none" rtlCol="0">
            <a:spAutoFit/>
          </a:bodyPr>
          <a:lstStyle/>
          <a:p>
            <a:r>
              <a:rPr lang="en-GB" sz="2700" dirty="0"/>
              <a:t>lion</a:t>
            </a:r>
          </a:p>
        </p:txBody>
      </p:sp>
      <p:sp>
        <p:nvSpPr>
          <p:cNvPr id="6" name="TextBox 5"/>
          <p:cNvSpPr txBox="1"/>
          <p:nvPr/>
        </p:nvSpPr>
        <p:spPr>
          <a:xfrm>
            <a:off x="5166067" y="3699031"/>
            <a:ext cx="1242648" cy="507831"/>
          </a:xfrm>
          <a:prstGeom prst="rect">
            <a:avLst/>
          </a:prstGeom>
          <a:noFill/>
        </p:spPr>
        <p:txBody>
          <a:bodyPr wrap="none" rtlCol="0">
            <a:spAutoFit/>
          </a:bodyPr>
          <a:lstStyle/>
          <a:p>
            <a:r>
              <a:rPr lang="en-GB" sz="2700" dirty="0"/>
              <a:t>thunder</a:t>
            </a:r>
          </a:p>
        </p:txBody>
      </p:sp>
      <p:sp>
        <p:nvSpPr>
          <p:cNvPr id="7" name="TextBox 6"/>
          <p:cNvSpPr txBox="1"/>
          <p:nvPr/>
        </p:nvSpPr>
        <p:spPr>
          <a:xfrm>
            <a:off x="1769977" y="3477787"/>
            <a:ext cx="915635" cy="507831"/>
          </a:xfrm>
          <a:prstGeom prst="rect">
            <a:avLst/>
          </a:prstGeom>
          <a:noFill/>
        </p:spPr>
        <p:txBody>
          <a:bodyPr wrap="none" rtlCol="0">
            <a:spAutoFit/>
          </a:bodyPr>
          <a:lstStyle/>
          <a:p>
            <a:r>
              <a:rPr lang="en-GB" sz="2700" dirty="0"/>
              <a:t>thorn</a:t>
            </a:r>
          </a:p>
        </p:txBody>
      </p:sp>
      <p:sp>
        <p:nvSpPr>
          <p:cNvPr id="8" name="TextBox 7"/>
          <p:cNvSpPr txBox="1"/>
          <p:nvPr/>
        </p:nvSpPr>
        <p:spPr>
          <a:xfrm>
            <a:off x="4139952" y="2283580"/>
            <a:ext cx="1396536" cy="507831"/>
          </a:xfrm>
          <a:prstGeom prst="rect">
            <a:avLst/>
          </a:prstGeom>
          <a:noFill/>
        </p:spPr>
        <p:txBody>
          <a:bodyPr wrap="none" rtlCol="0">
            <a:spAutoFit/>
          </a:bodyPr>
          <a:lstStyle/>
          <a:p>
            <a:r>
              <a:rPr lang="en-GB" sz="2700" dirty="0"/>
              <a:t>diamond</a:t>
            </a:r>
          </a:p>
        </p:txBody>
      </p:sp>
      <p:sp>
        <p:nvSpPr>
          <p:cNvPr id="9" name="TextBox 8"/>
          <p:cNvSpPr txBox="1"/>
          <p:nvPr/>
        </p:nvSpPr>
        <p:spPr>
          <a:xfrm>
            <a:off x="4095830" y="4455115"/>
            <a:ext cx="1088760" cy="507831"/>
          </a:xfrm>
          <a:prstGeom prst="rect">
            <a:avLst/>
          </a:prstGeom>
          <a:noFill/>
        </p:spPr>
        <p:txBody>
          <a:bodyPr wrap="none" rtlCol="0">
            <a:spAutoFit/>
          </a:bodyPr>
          <a:lstStyle/>
          <a:p>
            <a:r>
              <a:rPr lang="en-GB" sz="2700" dirty="0"/>
              <a:t>needle</a:t>
            </a:r>
          </a:p>
        </p:txBody>
      </p:sp>
      <p:sp>
        <p:nvSpPr>
          <p:cNvPr id="10" name="TextBox 9"/>
          <p:cNvSpPr txBox="1"/>
          <p:nvPr/>
        </p:nvSpPr>
        <p:spPr>
          <a:xfrm>
            <a:off x="4827513" y="1174846"/>
            <a:ext cx="780983" cy="507831"/>
          </a:xfrm>
          <a:prstGeom prst="rect">
            <a:avLst/>
          </a:prstGeom>
          <a:noFill/>
        </p:spPr>
        <p:txBody>
          <a:bodyPr wrap="none" rtlCol="0">
            <a:spAutoFit/>
          </a:bodyPr>
          <a:lstStyle/>
          <a:p>
            <a:r>
              <a:rPr lang="en-GB" sz="2700" dirty="0"/>
              <a:t>tank</a:t>
            </a:r>
          </a:p>
        </p:txBody>
      </p:sp>
      <p:sp>
        <p:nvSpPr>
          <p:cNvPr id="11" name="TextBox 10"/>
          <p:cNvSpPr txBox="1"/>
          <p:nvPr/>
        </p:nvSpPr>
        <p:spPr>
          <a:xfrm>
            <a:off x="1975924" y="4697489"/>
            <a:ext cx="973343" cy="507831"/>
          </a:xfrm>
          <a:prstGeom prst="rect">
            <a:avLst/>
          </a:prstGeom>
          <a:noFill/>
        </p:spPr>
        <p:txBody>
          <a:bodyPr wrap="none" rtlCol="0">
            <a:spAutoFit/>
          </a:bodyPr>
          <a:lstStyle/>
          <a:p>
            <a:r>
              <a:rPr lang="en-GB" sz="2700" dirty="0"/>
              <a:t>flame</a:t>
            </a:r>
          </a:p>
        </p:txBody>
      </p:sp>
      <p:sp>
        <p:nvSpPr>
          <p:cNvPr id="12" name="TextBox 11"/>
          <p:cNvSpPr txBox="1"/>
          <p:nvPr/>
        </p:nvSpPr>
        <p:spPr>
          <a:xfrm>
            <a:off x="6786247" y="4939863"/>
            <a:ext cx="684803" cy="507831"/>
          </a:xfrm>
          <a:prstGeom prst="rect">
            <a:avLst/>
          </a:prstGeom>
          <a:noFill/>
        </p:spPr>
        <p:txBody>
          <a:bodyPr wrap="none" rtlCol="0">
            <a:spAutoFit/>
          </a:bodyPr>
          <a:lstStyle/>
          <a:p>
            <a:r>
              <a:rPr lang="en-GB" sz="2700" dirty="0"/>
              <a:t>star</a:t>
            </a:r>
          </a:p>
        </p:txBody>
      </p:sp>
      <p:sp>
        <p:nvSpPr>
          <p:cNvPr id="13" name="TextBox 12"/>
          <p:cNvSpPr txBox="1"/>
          <p:nvPr/>
        </p:nvSpPr>
        <p:spPr>
          <a:xfrm>
            <a:off x="3275857" y="2993038"/>
            <a:ext cx="838691" cy="507831"/>
          </a:xfrm>
          <a:prstGeom prst="rect">
            <a:avLst/>
          </a:prstGeom>
          <a:noFill/>
        </p:spPr>
        <p:txBody>
          <a:bodyPr wrap="none" rtlCol="0">
            <a:spAutoFit/>
          </a:bodyPr>
          <a:lstStyle/>
          <a:p>
            <a:r>
              <a:rPr lang="en-GB" sz="2700" dirty="0"/>
              <a:t>river</a:t>
            </a:r>
          </a:p>
        </p:txBody>
      </p:sp>
      <p:sp>
        <p:nvSpPr>
          <p:cNvPr id="14" name="TextBox 13"/>
          <p:cNvSpPr txBox="1"/>
          <p:nvPr/>
        </p:nvSpPr>
        <p:spPr>
          <a:xfrm>
            <a:off x="3003436" y="1052737"/>
            <a:ext cx="1011815" cy="507831"/>
          </a:xfrm>
          <a:prstGeom prst="rect">
            <a:avLst/>
          </a:prstGeom>
          <a:noFill/>
        </p:spPr>
        <p:txBody>
          <a:bodyPr wrap="none" rtlCol="0">
            <a:spAutoFit/>
          </a:bodyPr>
          <a:lstStyle/>
          <a:p>
            <a:r>
              <a:rPr lang="en-GB" sz="2700" dirty="0"/>
              <a:t>beetle</a:t>
            </a:r>
          </a:p>
        </p:txBody>
      </p:sp>
      <p:sp>
        <p:nvSpPr>
          <p:cNvPr id="15" name="TextBox 14"/>
          <p:cNvSpPr txBox="1"/>
          <p:nvPr/>
        </p:nvSpPr>
        <p:spPr>
          <a:xfrm>
            <a:off x="6767062" y="2618911"/>
            <a:ext cx="973343" cy="507831"/>
          </a:xfrm>
          <a:prstGeom prst="rect">
            <a:avLst/>
          </a:prstGeom>
          <a:noFill/>
        </p:spPr>
        <p:txBody>
          <a:bodyPr wrap="none" rtlCol="0">
            <a:spAutoFit/>
          </a:bodyPr>
          <a:lstStyle/>
          <a:p>
            <a:r>
              <a:rPr lang="en-GB" sz="2700" dirty="0"/>
              <a:t>storm</a:t>
            </a:r>
          </a:p>
        </p:txBody>
      </p:sp>
      <p:sp>
        <p:nvSpPr>
          <p:cNvPr id="16" name="TextBox 15"/>
          <p:cNvSpPr txBox="1"/>
          <p:nvPr/>
        </p:nvSpPr>
        <p:spPr>
          <a:xfrm>
            <a:off x="6222682" y="1306652"/>
            <a:ext cx="1088760" cy="507831"/>
          </a:xfrm>
          <a:prstGeom prst="rect">
            <a:avLst/>
          </a:prstGeom>
          <a:noFill/>
        </p:spPr>
        <p:txBody>
          <a:bodyPr wrap="none" rtlCol="0">
            <a:spAutoFit/>
          </a:bodyPr>
          <a:lstStyle/>
          <a:p>
            <a:r>
              <a:rPr lang="en-GB" sz="2700" dirty="0"/>
              <a:t>flower</a:t>
            </a:r>
          </a:p>
        </p:txBody>
      </p:sp>
    </p:spTree>
    <p:extLst>
      <p:ext uri="{BB962C8B-B14F-4D97-AF65-F5344CB8AC3E}">
        <p14:creationId xmlns:p14="http://schemas.microsoft.com/office/powerpoint/2010/main" val="13779747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09492" y="1225405"/>
            <a:ext cx="3207544" cy="842795"/>
          </a:xfrm>
        </p:spPr>
        <p:txBody>
          <a:bodyPr>
            <a:normAutofit fontScale="90000"/>
          </a:bodyPr>
          <a:lstStyle/>
          <a:p>
            <a:pPr>
              <a:defRPr/>
            </a:pPr>
            <a:r>
              <a:rPr lang="en-GB" dirty="0"/>
              <a:t>Poetic Language</a:t>
            </a:r>
          </a:p>
        </p:txBody>
      </p:sp>
      <p:sp>
        <p:nvSpPr>
          <p:cNvPr id="3" name="Content Placeholder 2"/>
          <p:cNvSpPr>
            <a:spLocks noGrp="1"/>
          </p:cNvSpPr>
          <p:nvPr>
            <p:ph idx="1"/>
          </p:nvPr>
        </p:nvSpPr>
        <p:spPr>
          <a:xfrm>
            <a:off x="755576" y="1225405"/>
            <a:ext cx="6172200" cy="3308747"/>
          </a:xfrm>
        </p:spPr>
        <p:txBody>
          <a:bodyPr>
            <a:noAutofit/>
          </a:bodyPr>
          <a:lstStyle/>
          <a:p>
            <a:pPr>
              <a:buFont typeface="Wingdings 2" pitchFamily="18" charset="2"/>
              <a:buNone/>
              <a:defRPr/>
            </a:pPr>
            <a:r>
              <a:rPr lang="en-GB" sz="1600" dirty="0"/>
              <a:t>Metaphor (is)</a:t>
            </a:r>
          </a:p>
          <a:p>
            <a:pPr>
              <a:buFont typeface="Wingdings 2" pitchFamily="18" charset="2"/>
              <a:buNone/>
              <a:defRPr/>
            </a:pPr>
            <a:endParaRPr lang="en-GB" sz="1600" b="1" dirty="0"/>
          </a:p>
          <a:p>
            <a:pPr>
              <a:buFont typeface="Wingdings 2" pitchFamily="18" charset="2"/>
              <a:buNone/>
              <a:defRPr/>
            </a:pPr>
            <a:r>
              <a:rPr lang="en-GB" sz="1600" dirty="0">
                <a:solidFill>
                  <a:schemeClr val="accent1">
                    <a:lumMod val="50000"/>
                  </a:schemeClr>
                </a:solidFill>
              </a:rPr>
              <a:t>He is such a chicken!</a:t>
            </a:r>
          </a:p>
          <a:p>
            <a:pPr>
              <a:buFont typeface="Wingdings 2" pitchFamily="18" charset="2"/>
              <a:buNone/>
              <a:defRPr/>
            </a:pPr>
            <a:endParaRPr lang="en-GB" sz="1600" dirty="0">
              <a:solidFill>
                <a:schemeClr val="accent1">
                  <a:lumMod val="50000"/>
                </a:schemeClr>
              </a:solidFill>
            </a:endParaRPr>
          </a:p>
          <a:p>
            <a:pPr>
              <a:buFont typeface="Wingdings 2" pitchFamily="18" charset="2"/>
              <a:buNone/>
              <a:defRPr/>
            </a:pPr>
            <a:r>
              <a:rPr lang="en-GB" sz="1600" dirty="0">
                <a:solidFill>
                  <a:schemeClr val="accent1">
                    <a:lumMod val="50000"/>
                  </a:schemeClr>
                </a:solidFill>
              </a:rPr>
              <a:t>Her face was a picture!</a:t>
            </a:r>
          </a:p>
          <a:p>
            <a:pPr>
              <a:buFont typeface="Wingdings 2" pitchFamily="18" charset="2"/>
              <a:buNone/>
              <a:defRPr/>
            </a:pPr>
            <a:endParaRPr lang="en-GB" sz="1600" dirty="0">
              <a:solidFill>
                <a:schemeClr val="accent1">
                  <a:lumMod val="50000"/>
                </a:schemeClr>
              </a:solidFill>
            </a:endParaRPr>
          </a:p>
          <a:p>
            <a:pPr>
              <a:buFont typeface="Wingdings 2" pitchFamily="18" charset="2"/>
              <a:buNone/>
              <a:defRPr/>
            </a:pPr>
            <a:r>
              <a:rPr lang="en-GB" sz="1600" dirty="0">
                <a:solidFill>
                  <a:schemeClr val="accent1">
                    <a:lumMod val="50000"/>
                  </a:schemeClr>
                </a:solidFill>
              </a:rPr>
              <a:t>It was a blue day.</a:t>
            </a:r>
          </a:p>
          <a:p>
            <a:pPr>
              <a:buFont typeface="Wingdings 2" pitchFamily="18" charset="2"/>
              <a:buNone/>
              <a:defRPr/>
            </a:pPr>
            <a:endParaRPr lang="en-GB" sz="1600" dirty="0">
              <a:solidFill>
                <a:schemeClr val="accent1">
                  <a:lumMod val="50000"/>
                </a:schemeClr>
              </a:solidFill>
            </a:endParaRPr>
          </a:p>
          <a:p>
            <a:pPr>
              <a:buFont typeface="Wingdings 2" pitchFamily="18" charset="2"/>
              <a:buNone/>
              <a:defRPr/>
            </a:pPr>
            <a:r>
              <a:rPr lang="en-GB" sz="1600" dirty="0">
                <a:solidFill>
                  <a:schemeClr val="accent1">
                    <a:lumMod val="50000"/>
                  </a:schemeClr>
                </a:solidFill>
              </a:rPr>
              <a:t>You are a star!</a:t>
            </a:r>
          </a:p>
          <a:p>
            <a:pPr>
              <a:buFont typeface="Wingdings 2" pitchFamily="18" charset="2"/>
              <a:buNone/>
              <a:defRPr/>
            </a:pPr>
            <a:endParaRPr lang="en-GB" sz="1600" dirty="0">
              <a:solidFill>
                <a:schemeClr val="accent1">
                  <a:lumMod val="50000"/>
                </a:schemeClr>
              </a:solidFill>
            </a:endParaRPr>
          </a:p>
          <a:p>
            <a:pPr>
              <a:buFont typeface="Wingdings 2" pitchFamily="18" charset="2"/>
              <a:buNone/>
              <a:defRPr/>
            </a:pPr>
            <a:r>
              <a:rPr lang="en-GB" sz="1600" dirty="0">
                <a:solidFill>
                  <a:schemeClr val="accent1">
                    <a:lumMod val="50000"/>
                  </a:schemeClr>
                </a:solidFill>
              </a:rPr>
              <a:t>My teacher is a dragon!</a:t>
            </a:r>
          </a:p>
          <a:p>
            <a:pPr>
              <a:buFont typeface="Wingdings 2" pitchFamily="18" charset="2"/>
              <a:buNone/>
              <a:defRPr/>
            </a:pPr>
            <a:endParaRPr lang="en-GB" sz="1600" dirty="0">
              <a:solidFill>
                <a:schemeClr val="accent1">
                  <a:lumMod val="50000"/>
                </a:schemeClr>
              </a:solidFill>
            </a:endParaRPr>
          </a:p>
          <a:p>
            <a:pPr>
              <a:buFont typeface="Wingdings 2" pitchFamily="18" charset="2"/>
              <a:buNone/>
              <a:defRPr/>
            </a:pPr>
            <a:r>
              <a:rPr lang="en-GB" sz="1600" dirty="0">
                <a:solidFill>
                  <a:schemeClr val="accent1">
                    <a:lumMod val="50000"/>
                  </a:schemeClr>
                </a:solidFill>
              </a:rPr>
              <a:t>A story is a key to another world.</a:t>
            </a:r>
          </a:p>
        </p:txBody>
      </p:sp>
      <p:pic>
        <p:nvPicPr>
          <p:cNvPr id="58372" name="Picture 2" descr="http://tbn2.google.com/images?q=tbn:BQzmBwr4Nz_fzM:http://www.unicef.org/influenzaresources/files/cartoon_chicken(2).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56277" y="4725145"/>
            <a:ext cx="721519" cy="964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214579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73764" y="692696"/>
            <a:ext cx="5657850" cy="971550"/>
          </a:xfrm>
        </p:spPr>
        <p:txBody>
          <a:bodyPr>
            <a:normAutofit fontScale="90000"/>
          </a:bodyPr>
          <a:lstStyle/>
          <a:p>
            <a:r>
              <a:rPr lang="en-US" sz="2400" dirty="0"/>
              <a:t>Find matches to create metaphors</a:t>
            </a:r>
            <a:br>
              <a:rPr lang="en-US" sz="2400" dirty="0"/>
            </a:br>
            <a:r>
              <a:rPr lang="en-US" sz="2400" dirty="0"/>
              <a:t/>
            </a:r>
            <a:br>
              <a:rPr lang="en-US" sz="2400" dirty="0"/>
            </a:br>
            <a:r>
              <a:rPr lang="en-US" sz="2400" dirty="0">
                <a:solidFill>
                  <a:srgbClr val="000000"/>
                </a:solidFill>
              </a:rPr>
              <a:t>e.g. the library was a maze of shelves</a:t>
            </a:r>
          </a:p>
        </p:txBody>
      </p:sp>
      <p:sp>
        <p:nvSpPr>
          <p:cNvPr id="3" name="Content Placeholder 2"/>
          <p:cNvSpPr>
            <a:spLocks noGrp="1"/>
          </p:cNvSpPr>
          <p:nvPr>
            <p:ph idx="1"/>
          </p:nvPr>
        </p:nvSpPr>
        <p:spPr>
          <a:xfrm>
            <a:off x="1549034" y="2060848"/>
            <a:ext cx="2700300" cy="4212468"/>
          </a:xfrm>
        </p:spPr>
        <p:txBody>
          <a:bodyPr>
            <a:normAutofit/>
          </a:bodyPr>
          <a:lstStyle/>
          <a:p>
            <a:r>
              <a:rPr lang="en-US" sz="2400" dirty="0"/>
              <a:t>shop</a:t>
            </a:r>
          </a:p>
          <a:p>
            <a:r>
              <a:rPr lang="en-US" sz="2400" dirty="0"/>
              <a:t>library</a:t>
            </a:r>
          </a:p>
          <a:p>
            <a:r>
              <a:rPr lang="en-US" sz="2400" dirty="0"/>
              <a:t>assistant</a:t>
            </a:r>
          </a:p>
          <a:p>
            <a:r>
              <a:rPr lang="en-US" sz="2400" dirty="0"/>
              <a:t>bare branches</a:t>
            </a:r>
          </a:p>
          <a:p>
            <a:r>
              <a:rPr lang="en-US" sz="2400" dirty="0"/>
              <a:t>life</a:t>
            </a:r>
          </a:p>
          <a:p>
            <a:r>
              <a:rPr lang="en-US" sz="2400" dirty="0"/>
              <a:t>insult</a:t>
            </a:r>
          </a:p>
          <a:p>
            <a:r>
              <a:rPr lang="en-US" sz="2400" dirty="0"/>
              <a:t>heart</a:t>
            </a:r>
          </a:p>
          <a:p>
            <a:r>
              <a:rPr lang="en-US" sz="2400" dirty="0"/>
              <a:t>story</a:t>
            </a:r>
          </a:p>
          <a:p>
            <a:endParaRPr lang="en-US" dirty="0"/>
          </a:p>
          <a:p>
            <a:endParaRPr lang="en-US" dirty="0"/>
          </a:p>
          <a:p>
            <a:endParaRPr lang="en-US" dirty="0"/>
          </a:p>
          <a:p>
            <a:endParaRPr lang="en-US" dirty="0"/>
          </a:p>
          <a:p>
            <a:endParaRPr lang="en-US" dirty="0"/>
          </a:p>
          <a:p>
            <a:endParaRPr lang="en-US" dirty="0"/>
          </a:p>
        </p:txBody>
      </p:sp>
      <p:sp>
        <p:nvSpPr>
          <p:cNvPr id="4" name="Content Placeholder 2"/>
          <p:cNvSpPr txBox="1">
            <a:spLocks/>
          </p:cNvSpPr>
          <p:nvPr/>
        </p:nvSpPr>
        <p:spPr bwMode="auto">
          <a:xfrm>
            <a:off x="5364088" y="2060848"/>
            <a:ext cx="2538282" cy="42124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t" anchorCtr="0" compatLnSpc="1">
            <a:prstTxWarp prst="textNoShape">
              <a:avLst/>
            </a:prstTxWarp>
          </a:bodyPr>
          <a:lstStyle>
            <a:lvl1pPr marL="342900" indent="-342900" algn="l" rtl="0" fontAlgn="base">
              <a:spcBef>
                <a:spcPct val="20000"/>
              </a:spcBef>
              <a:spcAft>
                <a:spcPct val="0"/>
              </a:spcAft>
              <a:buClr>
                <a:schemeClr val="tx2"/>
              </a:buClr>
              <a:buSzPct val="70000"/>
              <a:buFont typeface="Wingdings" pitchFamily="2" charset="2"/>
              <a:buChar char="l"/>
              <a:defRPr sz="3000">
                <a:solidFill>
                  <a:schemeClr val="tx1"/>
                </a:solidFill>
                <a:latin typeface="+mn-lt"/>
                <a:ea typeface="+mn-ea"/>
                <a:cs typeface="+mn-cs"/>
              </a:defRPr>
            </a:lvl1pPr>
            <a:lvl2pPr marL="692150" indent="-347663" algn="l" rtl="0" fontAlgn="base">
              <a:spcBef>
                <a:spcPct val="20000"/>
              </a:spcBef>
              <a:spcAft>
                <a:spcPct val="0"/>
              </a:spcAft>
              <a:buClr>
                <a:schemeClr val="accent2"/>
              </a:buClr>
              <a:buSzPct val="70000"/>
              <a:buFont typeface="Wingdings" pitchFamily="2" charset="2"/>
              <a:buChar char="l"/>
              <a:defRPr sz="2600">
                <a:solidFill>
                  <a:schemeClr val="tx1"/>
                </a:solidFill>
                <a:latin typeface="+mn-lt"/>
              </a:defRPr>
            </a:lvl2pPr>
            <a:lvl3pPr marL="987425" indent="-293688" algn="l" rtl="0" fontAlgn="base">
              <a:spcBef>
                <a:spcPct val="20000"/>
              </a:spcBef>
              <a:spcAft>
                <a:spcPct val="0"/>
              </a:spcAft>
              <a:buClr>
                <a:schemeClr val="accent1"/>
              </a:buClr>
              <a:buSzPct val="70000"/>
              <a:buFont typeface="Wingdings" pitchFamily="2" charset="2"/>
              <a:buChar char="l"/>
              <a:defRPr sz="2300">
                <a:solidFill>
                  <a:schemeClr val="tx1"/>
                </a:solidFill>
                <a:latin typeface="+mn-lt"/>
              </a:defRPr>
            </a:lvl3pPr>
            <a:lvl4pPr marL="1281113" indent="-292100" algn="l" rtl="0" fontAlgn="base">
              <a:spcBef>
                <a:spcPct val="20000"/>
              </a:spcBef>
              <a:spcAft>
                <a:spcPct val="0"/>
              </a:spcAft>
              <a:buClr>
                <a:schemeClr val="tx2"/>
              </a:buClr>
              <a:buSzPct val="75000"/>
              <a:buFont typeface="Wingdings" pitchFamily="2" charset="2"/>
              <a:buChar char="§"/>
              <a:defRPr sz="2000">
                <a:solidFill>
                  <a:schemeClr val="tx1"/>
                </a:solidFill>
                <a:latin typeface="+mn-lt"/>
              </a:defRPr>
            </a:lvl4pPr>
            <a:lvl5pPr marL="15986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5pPr>
            <a:lvl6pPr marL="20558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6pPr>
            <a:lvl7pPr marL="25130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7pPr>
            <a:lvl8pPr marL="29702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8pPr>
            <a:lvl9pPr marL="34274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9pPr>
          </a:lstStyle>
          <a:p>
            <a:pPr>
              <a:buFont typeface="Wingdings" charset="2"/>
              <a:buChar char="Ø"/>
            </a:pPr>
            <a:r>
              <a:rPr lang="en-US" sz="2250" dirty="0"/>
              <a:t>stone</a:t>
            </a:r>
          </a:p>
          <a:p>
            <a:pPr>
              <a:buFont typeface="Wingdings" charset="2"/>
              <a:buChar char="Ø"/>
            </a:pPr>
            <a:r>
              <a:rPr lang="en-US" sz="2250" dirty="0"/>
              <a:t>claws</a:t>
            </a:r>
          </a:p>
          <a:p>
            <a:pPr>
              <a:buFont typeface="Wingdings" charset="2"/>
              <a:buChar char="Ø"/>
            </a:pPr>
            <a:r>
              <a:rPr lang="en-US" sz="2250" dirty="0"/>
              <a:t>journey</a:t>
            </a:r>
          </a:p>
          <a:p>
            <a:pPr>
              <a:buFont typeface="Wingdings" charset="2"/>
              <a:buChar char="Ø"/>
            </a:pPr>
            <a:r>
              <a:rPr lang="en-US" sz="2250" dirty="0"/>
              <a:t>treasure trove</a:t>
            </a:r>
          </a:p>
          <a:p>
            <a:pPr>
              <a:buFont typeface="Wingdings" charset="2"/>
              <a:buChar char="Ø"/>
            </a:pPr>
            <a:r>
              <a:rPr lang="en-US" sz="2250" dirty="0"/>
              <a:t>dagger</a:t>
            </a:r>
          </a:p>
          <a:p>
            <a:pPr>
              <a:buFont typeface="Wingdings" charset="2"/>
              <a:buChar char="Ø"/>
            </a:pPr>
            <a:r>
              <a:rPr lang="en-US" sz="2250" dirty="0"/>
              <a:t>slave</a:t>
            </a:r>
          </a:p>
          <a:p>
            <a:pPr>
              <a:buFont typeface="Wingdings" charset="2"/>
              <a:buChar char="Ø"/>
            </a:pPr>
            <a:r>
              <a:rPr lang="en-US" sz="2250" dirty="0"/>
              <a:t>magic spell</a:t>
            </a:r>
          </a:p>
          <a:p>
            <a:pPr>
              <a:buFont typeface="Wingdings" charset="2"/>
              <a:buChar char="Ø"/>
            </a:pPr>
            <a:r>
              <a:rPr lang="en-US" sz="2250" dirty="0"/>
              <a:t>maze</a:t>
            </a:r>
          </a:p>
          <a:p>
            <a:pPr>
              <a:buFont typeface="Wingdings" charset="2"/>
              <a:buChar char="Ø"/>
            </a:pPr>
            <a:endParaRPr lang="en-US" sz="2250" dirty="0"/>
          </a:p>
          <a:p>
            <a:pPr>
              <a:buFont typeface="Wingdings" charset="2"/>
              <a:buChar char="Ø"/>
            </a:pPr>
            <a:endParaRPr lang="en-US" sz="2250" dirty="0"/>
          </a:p>
          <a:p>
            <a:pPr>
              <a:buFont typeface="Wingdings" charset="2"/>
              <a:buChar char="Ø"/>
            </a:pPr>
            <a:endParaRPr lang="en-US" sz="2250" dirty="0"/>
          </a:p>
          <a:p>
            <a:pPr>
              <a:buFont typeface="Wingdings" charset="2"/>
              <a:buChar char="Ø"/>
            </a:pPr>
            <a:endParaRPr lang="en-US" sz="2250" dirty="0"/>
          </a:p>
          <a:p>
            <a:endParaRPr lang="en-US" sz="2250" dirty="0"/>
          </a:p>
          <a:p>
            <a:endParaRPr lang="en-US" sz="2250" dirty="0"/>
          </a:p>
        </p:txBody>
      </p:sp>
    </p:spTree>
    <p:extLst>
      <p:ext uri="{BB962C8B-B14F-4D97-AF65-F5344CB8AC3E}">
        <p14:creationId xmlns:p14="http://schemas.microsoft.com/office/powerpoint/2010/main" val="19916550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5900" y="728700"/>
            <a:ext cx="5715000" cy="857250"/>
          </a:xfrm>
        </p:spPr>
        <p:txBody>
          <a:bodyPr/>
          <a:lstStyle/>
          <a:p>
            <a:pPr>
              <a:defRPr/>
            </a:pPr>
            <a:r>
              <a:rPr lang="en-GB" dirty="0"/>
              <a:t>Poetic Language</a:t>
            </a:r>
          </a:p>
        </p:txBody>
      </p:sp>
      <p:sp>
        <p:nvSpPr>
          <p:cNvPr id="56323" name="Content Placeholder 2"/>
          <p:cNvSpPr>
            <a:spLocks noGrp="1"/>
          </p:cNvSpPr>
          <p:nvPr>
            <p:ph idx="1"/>
          </p:nvPr>
        </p:nvSpPr>
        <p:spPr>
          <a:xfrm>
            <a:off x="1485900" y="1646802"/>
            <a:ext cx="5715000" cy="3600450"/>
          </a:xfrm>
        </p:spPr>
        <p:txBody>
          <a:bodyPr>
            <a:normAutofit fontScale="85000" lnSpcReduction="20000"/>
          </a:bodyPr>
          <a:lstStyle/>
          <a:p>
            <a:pPr>
              <a:buFont typeface="Wingdings 2" pitchFamily="18" charset="2"/>
              <a:buNone/>
            </a:pPr>
            <a:endParaRPr lang="en-GB" altLang="en-US" dirty="0"/>
          </a:p>
          <a:p>
            <a:pPr>
              <a:buFont typeface="Wingdings 2" pitchFamily="18" charset="2"/>
              <a:buNone/>
            </a:pPr>
            <a:r>
              <a:rPr lang="en-GB" altLang="en-US" sz="2400" b="1" dirty="0"/>
              <a:t>Alliteration – repeated initial sound</a:t>
            </a:r>
          </a:p>
          <a:p>
            <a:pPr>
              <a:buFont typeface="Wingdings 2" pitchFamily="18" charset="2"/>
              <a:buNone/>
            </a:pPr>
            <a:endParaRPr lang="en-GB" altLang="en-US" dirty="0"/>
          </a:p>
          <a:p>
            <a:pPr>
              <a:buFont typeface="Wingdings 2" pitchFamily="18" charset="2"/>
              <a:buNone/>
            </a:pPr>
            <a:r>
              <a:rPr lang="en-GB" altLang="en-US" dirty="0"/>
              <a:t>                The </a:t>
            </a:r>
            <a:r>
              <a:rPr lang="en-GB" altLang="en-US" b="1" dirty="0">
                <a:solidFill>
                  <a:srgbClr val="FF0000"/>
                </a:solidFill>
              </a:rPr>
              <a:t>w</a:t>
            </a:r>
            <a:r>
              <a:rPr lang="en-GB" altLang="en-US" dirty="0"/>
              <a:t>eeping </a:t>
            </a:r>
            <a:r>
              <a:rPr lang="en-GB" altLang="en-US" b="1" dirty="0">
                <a:solidFill>
                  <a:srgbClr val="FF0000"/>
                </a:solidFill>
              </a:rPr>
              <a:t>w</a:t>
            </a:r>
            <a:r>
              <a:rPr lang="en-GB" altLang="en-US" dirty="0"/>
              <a:t>illow tree</a:t>
            </a:r>
          </a:p>
          <a:p>
            <a:pPr>
              <a:buFont typeface="Wingdings 2" pitchFamily="18" charset="2"/>
              <a:buNone/>
            </a:pPr>
            <a:endParaRPr lang="en-GB" altLang="en-US" dirty="0"/>
          </a:p>
          <a:p>
            <a:pPr>
              <a:buFont typeface="Wingdings 2" pitchFamily="18" charset="2"/>
              <a:buNone/>
            </a:pPr>
            <a:r>
              <a:rPr lang="en-GB" altLang="en-US" sz="2400" b="1" dirty="0"/>
              <a:t>Assonance – repeated (similar) vowel rhyme</a:t>
            </a:r>
          </a:p>
          <a:p>
            <a:pPr algn="ctr">
              <a:buFont typeface="Wingdings 2" pitchFamily="18" charset="2"/>
              <a:buNone/>
            </a:pPr>
            <a:r>
              <a:rPr lang="en-GB" altLang="en-US" sz="2400" dirty="0"/>
              <a:t>      </a:t>
            </a:r>
          </a:p>
          <a:p>
            <a:pPr algn="ctr">
              <a:buFont typeface="Wingdings 2" pitchFamily="18" charset="2"/>
              <a:buNone/>
            </a:pPr>
            <a:r>
              <a:rPr lang="en-GB" altLang="en-US" dirty="0"/>
              <a:t>The river fl</a:t>
            </a:r>
            <a:r>
              <a:rPr lang="en-GB" altLang="en-US" dirty="0">
                <a:solidFill>
                  <a:srgbClr val="FF0000"/>
                </a:solidFill>
              </a:rPr>
              <a:t>ow</a:t>
            </a:r>
            <a:r>
              <a:rPr lang="en-GB" altLang="en-US" dirty="0"/>
              <a:t>ed, sl</a:t>
            </a:r>
            <a:r>
              <a:rPr lang="en-GB" altLang="en-US" dirty="0">
                <a:solidFill>
                  <a:srgbClr val="FF0000"/>
                </a:solidFill>
              </a:rPr>
              <a:t>ow</a:t>
            </a:r>
            <a:r>
              <a:rPr lang="en-GB" altLang="en-US" dirty="0"/>
              <a:t>ly al</a:t>
            </a:r>
            <a:r>
              <a:rPr lang="en-GB" altLang="en-US" dirty="0">
                <a:solidFill>
                  <a:srgbClr val="FF0000"/>
                </a:solidFill>
              </a:rPr>
              <a:t>o</a:t>
            </a:r>
            <a:r>
              <a:rPr lang="en-GB" altLang="en-US" dirty="0"/>
              <a:t>ng bel</a:t>
            </a:r>
            <a:r>
              <a:rPr lang="en-GB" altLang="en-US" dirty="0">
                <a:solidFill>
                  <a:srgbClr val="FF0000"/>
                </a:solidFill>
              </a:rPr>
              <a:t>ow</a:t>
            </a:r>
            <a:r>
              <a:rPr lang="en-GB" altLang="en-US" dirty="0"/>
              <a:t> the gr</a:t>
            </a:r>
            <a:r>
              <a:rPr lang="en-GB" altLang="en-US" dirty="0">
                <a:solidFill>
                  <a:srgbClr val="FF0000"/>
                </a:solidFill>
              </a:rPr>
              <a:t>ou</a:t>
            </a:r>
            <a:r>
              <a:rPr lang="en-GB" altLang="en-US" dirty="0"/>
              <a:t>nd.</a:t>
            </a:r>
          </a:p>
        </p:txBody>
      </p:sp>
      <p:pic>
        <p:nvPicPr>
          <p:cNvPr id="56324" name="Picture 4" descr="http://tbn1.google.com/images?q=tbn:vvYhmEH3rIBzGM:http://www.dpi.vic.gov.au/CA25677D007DC87D/LUbyDesc/Lc0117c/%24File/LC0117c.GIF">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12360" y="2924944"/>
            <a:ext cx="82867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192901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5900" y="404664"/>
            <a:ext cx="5715000" cy="633008"/>
          </a:xfrm>
        </p:spPr>
        <p:txBody>
          <a:bodyPr>
            <a:normAutofit fontScale="90000"/>
          </a:bodyPr>
          <a:lstStyle/>
          <a:p>
            <a:pPr>
              <a:defRPr/>
            </a:pPr>
            <a:r>
              <a:rPr lang="en-GB" dirty="0"/>
              <a:t>Poetic Language</a:t>
            </a:r>
          </a:p>
        </p:txBody>
      </p:sp>
      <p:sp>
        <p:nvSpPr>
          <p:cNvPr id="56323" name="Content Placeholder 2"/>
          <p:cNvSpPr>
            <a:spLocks noGrp="1"/>
          </p:cNvSpPr>
          <p:nvPr>
            <p:ph idx="1"/>
          </p:nvPr>
        </p:nvSpPr>
        <p:spPr>
          <a:xfrm>
            <a:off x="747070" y="1285430"/>
            <a:ext cx="7497338" cy="3943770"/>
          </a:xfrm>
        </p:spPr>
        <p:txBody>
          <a:bodyPr/>
          <a:lstStyle/>
          <a:p>
            <a:pPr>
              <a:buFont typeface="Wingdings 2" pitchFamily="18" charset="2"/>
              <a:buNone/>
            </a:pPr>
            <a:endParaRPr lang="en-GB" altLang="en-US" dirty="0"/>
          </a:p>
          <a:p>
            <a:pPr>
              <a:buFont typeface="Wingdings 2" pitchFamily="18" charset="2"/>
              <a:buNone/>
            </a:pPr>
            <a:r>
              <a:rPr lang="en-GB" altLang="en-US" dirty="0"/>
              <a:t>Onomatopoeia</a:t>
            </a:r>
          </a:p>
          <a:p>
            <a:pPr>
              <a:buFont typeface="Wingdings 2" pitchFamily="18" charset="2"/>
              <a:buNone/>
            </a:pPr>
            <a:endParaRPr lang="en-GB" altLang="en-US" dirty="0"/>
          </a:p>
          <a:p>
            <a:pPr>
              <a:buFont typeface="Wingdings 2" pitchFamily="18" charset="2"/>
              <a:buNone/>
            </a:pPr>
            <a:r>
              <a:rPr lang="en-GB" altLang="en-US" dirty="0"/>
              <a:t>                </a:t>
            </a:r>
          </a:p>
        </p:txBody>
      </p:sp>
      <p:sp>
        <p:nvSpPr>
          <p:cNvPr id="3" name="Explosion 2 2"/>
          <p:cNvSpPr/>
          <p:nvPr/>
        </p:nvSpPr>
        <p:spPr>
          <a:xfrm rot="1209163">
            <a:off x="4193958" y="2078850"/>
            <a:ext cx="2700300" cy="2160240"/>
          </a:xfrm>
          <a:prstGeom prst="irregularSeal2">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solidFill>
                <a:srgbClr val="FFFF00"/>
              </a:solidFill>
            </a:endParaRPr>
          </a:p>
        </p:txBody>
      </p:sp>
      <p:sp>
        <p:nvSpPr>
          <p:cNvPr id="4" name="TextBox 3"/>
          <p:cNvSpPr txBox="1"/>
          <p:nvPr/>
        </p:nvSpPr>
        <p:spPr>
          <a:xfrm rot="20073789">
            <a:off x="4863624" y="2928138"/>
            <a:ext cx="1039067" cy="461665"/>
          </a:xfrm>
          <a:prstGeom prst="rect">
            <a:avLst/>
          </a:prstGeom>
          <a:noFill/>
        </p:spPr>
        <p:txBody>
          <a:bodyPr wrap="none" rtlCol="0">
            <a:spAutoFit/>
          </a:bodyPr>
          <a:lstStyle/>
          <a:p>
            <a:r>
              <a:rPr lang="en-GB" sz="2400" dirty="0">
                <a:latin typeface="Goudy Stout" panose="0202090407030B020401" pitchFamily="18" charset="0"/>
              </a:rPr>
              <a:t>Boom!</a:t>
            </a:r>
          </a:p>
        </p:txBody>
      </p:sp>
      <p:sp>
        <p:nvSpPr>
          <p:cNvPr id="5" name="Lightning Bolt 4"/>
          <p:cNvSpPr/>
          <p:nvPr/>
        </p:nvSpPr>
        <p:spPr>
          <a:xfrm>
            <a:off x="641954" y="2864986"/>
            <a:ext cx="3078342" cy="2268252"/>
          </a:xfrm>
          <a:prstGeom prst="lightningBol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7" name="TextBox 6"/>
          <p:cNvSpPr txBox="1"/>
          <p:nvPr/>
        </p:nvSpPr>
        <p:spPr>
          <a:xfrm rot="19853799">
            <a:off x="1379119" y="3577685"/>
            <a:ext cx="1787892" cy="854080"/>
          </a:xfrm>
          <a:prstGeom prst="rect">
            <a:avLst/>
          </a:prstGeom>
          <a:noFill/>
        </p:spPr>
        <p:txBody>
          <a:bodyPr wrap="square" rtlCol="0">
            <a:spAutoFit/>
          </a:bodyPr>
          <a:lstStyle/>
          <a:p>
            <a:r>
              <a:rPr lang="en-GB" sz="4950" dirty="0">
                <a:latin typeface="Showcard Gothic" panose="04020904020102020604" pitchFamily="82" charset="0"/>
              </a:rPr>
              <a:t>Zap!</a:t>
            </a:r>
          </a:p>
        </p:txBody>
      </p:sp>
      <p:sp>
        <p:nvSpPr>
          <p:cNvPr id="6" name="TextBox 5"/>
          <p:cNvSpPr txBox="1"/>
          <p:nvPr/>
        </p:nvSpPr>
        <p:spPr>
          <a:xfrm flipH="1">
            <a:off x="5740415" y="4833156"/>
            <a:ext cx="1443311" cy="300082"/>
          </a:xfrm>
          <a:prstGeom prst="rect">
            <a:avLst/>
          </a:prstGeom>
          <a:noFill/>
        </p:spPr>
        <p:txBody>
          <a:bodyPr wrap="square" rtlCol="0">
            <a:spAutoFit/>
          </a:bodyPr>
          <a:lstStyle/>
          <a:p>
            <a:r>
              <a:rPr lang="en-GB" sz="1350" dirty="0"/>
              <a:t>Game</a:t>
            </a:r>
          </a:p>
        </p:txBody>
      </p:sp>
    </p:spTree>
    <p:extLst>
      <p:ext uri="{BB962C8B-B14F-4D97-AF65-F5344CB8AC3E}">
        <p14:creationId xmlns:p14="http://schemas.microsoft.com/office/powerpoint/2010/main" val="19618638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789802" y="1221105"/>
            <a:ext cx="3555782" cy="600164"/>
          </a:xfrm>
          <a:prstGeom prst="rect">
            <a:avLst/>
          </a:prstGeom>
          <a:noFill/>
        </p:spPr>
        <p:txBody>
          <a:bodyPr wrap="none" rtlCol="0">
            <a:spAutoFit/>
          </a:bodyPr>
          <a:lstStyle/>
          <a:p>
            <a:r>
              <a:rPr lang="en-GB" sz="3300" dirty="0">
                <a:solidFill>
                  <a:schemeClr val="bg1"/>
                </a:solidFill>
              </a:rPr>
              <a:t>Performance Poetry</a:t>
            </a:r>
          </a:p>
        </p:txBody>
      </p:sp>
      <p:sp>
        <p:nvSpPr>
          <p:cNvPr id="8" name="Rectangle 3"/>
          <p:cNvSpPr txBox="1">
            <a:spLocks noChangeArrowheads="1"/>
          </p:cNvSpPr>
          <p:nvPr/>
        </p:nvSpPr>
        <p:spPr>
          <a:xfrm>
            <a:off x="1277634" y="944725"/>
            <a:ext cx="6326460" cy="4422142"/>
          </a:xfrm>
          <a:prstGeom prst="rect">
            <a:avLst/>
          </a:prstGeom>
        </p:spPr>
        <p:txBody>
          <a:bodyPr vert="horz" lIns="68580" tIns="34290" rIns="68580" bIns="34290" rtlCol="0">
            <a:normAutofit lnSpcReduction="10000"/>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buNone/>
              <a:defRPr/>
            </a:pPr>
            <a:r>
              <a:rPr lang="en-US" u="sng" dirty="0"/>
              <a:t>Performance Poetry</a:t>
            </a:r>
          </a:p>
          <a:p>
            <a:pPr marL="0" indent="0">
              <a:buNone/>
              <a:defRPr/>
            </a:pPr>
            <a:r>
              <a:rPr lang="en-US" dirty="0"/>
              <a:t>We need to consider:</a:t>
            </a:r>
          </a:p>
          <a:p>
            <a:pPr marL="0" indent="0">
              <a:buNone/>
              <a:defRPr/>
            </a:pPr>
            <a:endParaRPr lang="en-US" dirty="0"/>
          </a:p>
          <a:p>
            <a:pPr>
              <a:buFont typeface="Wingdings" charset="2"/>
              <a:buChar char="Ø"/>
              <a:defRPr/>
            </a:pPr>
            <a:r>
              <a:rPr lang="en-US" dirty="0"/>
              <a:t>Rhythm and Beat (What’s the difference?)</a:t>
            </a:r>
          </a:p>
          <a:p>
            <a:pPr>
              <a:buFont typeface="Wingdings" charset="2"/>
              <a:buChar char="Ø"/>
              <a:defRPr/>
            </a:pPr>
            <a:r>
              <a:rPr lang="en-US" dirty="0"/>
              <a:t>Expression </a:t>
            </a:r>
          </a:p>
          <a:p>
            <a:pPr>
              <a:buFont typeface="Wingdings" charset="2"/>
              <a:buChar char="Ø"/>
              <a:defRPr/>
            </a:pPr>
            <a:r>
              <a:rPr lang="en-US" dirty="0"/>
              <a:t>Tone of voice </a:t>
            </a:r>
          </a:p>
          <a:p>
            <a:pPr>
              <a:buFont typeface="Wingdings" charset="2"/>
              <a:buChar char="Ø"/>
              <a:defRPr/>
            </a:pPr>
            <a:r>
              <a:rPr lang="en-US" dirty="0"/>
              <a:t>Volume of your voice </a:t>
            </a:r>
          </a:p>
          <a:p>
            <a:pPr>
              <a:buFont typeface="Wingdings" charset="2"/>
              <a:buChar char="Ø"/>
              <a:defRPr/>
            </a:pPr>
            <a:r>
              <a:rPr lang="en-US" dirty="0"/>
              <a:t>The speed that you say the words (tempo)</a:t>
            </a:r>
          </a:p>
          <a:p>
            <a:pPr>
              <a:buFont typeface="Wingdings" charset="2"/>
              <a:buChar char="Ø"/>
              <a:defRPr/>
            </a:pPr>
            <a:r>
              <a:rPr lang="en-US" dirty="0"/>
              <a:t>The mood of the poem</a:t>
            </a:r>
          </a:p>
          <a:p>
            <a:pPr>
              <a:buFont typeface="Wingdings" charset="2"/>
              <a:buChar char="Ø"/>
              <a:defRPr/>
            </a:pPr>
            <a:r>
              <a:rPr lang="en-US" dirty="0"/>
              <a:t>The characters in the poem </a:t>
            </a:r>
          </a:p>
          <a:p>
            <a:pPr>
              <a:buFont typeface="Wingdings" charset="2"/>
              <a:buChar char="Ø"/>
              <a:defRPr/>
            </a:pPr>
            <a:r>
              <a:rPr lang="en-US" dirty="0"/>
              <a:t>Repetition</a:t>
            </a:r>
            <a:endParaRPr lang="en-GB" dirty="0"/>
          </a:p>
          <a:p>
            <a:pPr>
              <a:defRPr/>
            </a:pPr>
            <a:endParaRPr lang="en-GB" sz="1800" dirty="0"/>
          </a:p>
        </p:txBody>
      </p:sp>
      <p:sp>
        <p:nvSpPr>
          <p:cNvPr id="4" name="Action Button: Forward or Next 3">
            <a:hlinkClick r:id="rId3" highlightClick="1"/>
          </p:cNvPr>
          <p:cNvSpPr/>
          <p:nvPr/>
        </p:nvSpPr>
        <p:spPr>
          <a:xfrm>
            <a:off x="7281705" y="4581128"/>
            <a:ext cx="540060" cy="465516"/>
          </a:xfrm>
          <a:prstGeom prst="actionButtonForwardNex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a:p>
        </p:txBody>
      </p:sp>
      <p:sp>
        <p:nvSpPr>
          <p:cNvPr id="5" name="TextBox 4"/>
          <p:cNvSpPr txBox="1"/>
          <p:nvPr/>
        </p:nvSpPr>
        <p:spPr>
          <a:xfrm>
            <a:off x="5724128" y="5226896"/>
            <a:ext cx="2517036" cy="300082"/>
          </a:xfrm>
          <a:prstGeom prst="rect">
            <a:avLst/>
          </a:prstGeom>
          <a:noFill/>
        </p:spPr>
        <p:txBody>
          <a:bodyPr wrap="none" rtlCol="0">
            <a:spAutoFit/>
          </a:bodyPr>
          <a:lstStyle/>
          <a:p>
            <a:r>
              <a:rPr lang="en-US" sz="1350" dirty="0"/>
              <a:t>Michael Rosen – Perform a poem</a:t>
            </a:r>
          </a:p>
        </p:txBody>
      </p:sp>
    </p:spTree>
    <p:extLst>
      <p:ext uri="{BB962C8B-B14F-4D97-AF65-F5344CB8AC3E}">
        <p14:creationId xmlns:p14="http://schemas.microsoft.com/office/powerpoint/2010/main" val="16835808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75656" y="692696"/>
            <a:ext cx="5238582" cy="4455066"/>
          </a:xfrm>
          <a:prstGeom prst="rect">
            <a:avLst/>
          </a:prstGeom>
        </p:spPr>
        <p:txBody>
          <a:bodyPr wrap="square">
            <a:spAutoFit/>
          </a:bodyPr>
          <a:lstStyle/>
          <a:p>
            <a:r>
              <a:rPr lang="en-US" sz="2100" b="1" dirty="0"/>
              <a:t>Ten Things Found in a Wizard’s Pocket</a:t>
            </a:r>
          </a:p>
          <a:p>
            <a:endParaRPr lang="en-US" sz="1050" b="1" dirty="0"/>
          </a:p>
          <a:p>
            <a:r>
              <a:rPr lang="en-US" sz="2100" dirty="0"/>
              <a:t>A dark night.</a:t>
            </a:r>
          </a:p>
          <a:p>
            <a:r>
              <a:rPr lang="en-US" sz="2100" dirty="0"/>
              <a:t>Some words that nobody could ever spell.</a:t>
            </a:r>
          </a:p>
          <a:p>
            <a:r>
              <a:rPr lang="en-US" sz="2100" dirty="0"/>
              <a:t>A glass of water full to the top.</a:t>
            </a:r>
          </a:p>
          <a:p>
            <a:r>
              <a:rPr lang="en-US" sz="2100" dirty="0"/>
              <a:t>A large elephant.</a:t>
            </a:r>
          </a:p>
          <a:p>
            <a:r>
              <a:rPr lang="en-US" sz="2100" dirty="0"/>
              <a:t>A vest made from spider’s webs.</a:t>
            </a:r>
          </a:p>
          <a:p>
            <a:r>
              <a:rPr lang="en-US" sz="2100" dirty="0"/>
              <a:t>A handkerchief the size of a car park.</a:t>
            </a:r>
          </a:p>
          <a:p>
            <a:r>
              <a:rPr lang="en-US" sz="2100" dirty="0"/>
              <a:t>A bill from the wand shop.</a:t>
            </a:r>
          </a:p>
          <a:p>
            <a:r>
              <a:rPr lang="en-US" sz="2100" dirty="0"/>
              <a:t>A bucket full of stars and planets, to mix with the dark night.</a:t>
            </a:r>
          </a:p>
          <a:p>
            <a:r>
              <a:rPr lang="en-US" sz="2100" dirty="0"/>
              <a:t>A bag of magic mints you can suck for ever.</a:t>
            </a:r>
          </a:p>
          <a:p>
            <a:r>
              <a:rPr lang="en-US" sz="2100" dirty="0"/>
              <a:t>A snoring rabbit.</a:t>
            </a:r>
          </a:p>
          <a:p>
            <a:r>
              <a:rPr lang="en-US" sz="2100" dirty="0"/>
              <a:t>			Ian McMillan</a:t>
            </a:r>
          </a:p>
        </p:txBody>
      </p:sp>
    </p:spTree>
    <p:extLst>
      <p:ext uri="{BB962C8B-B14F-4D97-AF65-F5344CB8AC3E}">
        <p14:creationId xmlns:p14="http://schemas.microsoft.com/office/powerpoint/2010/main" val="16667531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755576" y="2060848"/>
            <a:ext cx="6615354" cy="3398112"/>
          </a:xfrm>
        </p:spPr>
        <p:txBody>
          <a:bodyPr>
            <a:normAutofit fontScale="47500" lnSpcReduction="20000"/>
          </a:bodyPr>
          <a:lstStyle/>
          <a:p>
            <a:pPr marL="0" indent="0">
              <a:buNone/>
            </a:pPr>
            <a:r>
              <a:rPr lang="en-GB" sz="3750" u="sng" dirty="0"/>
              <a:t>Young children (3+)</a:t>
            </a:r>
          </a:p>
          <a:p>
            <a:r>
              <a:rPr lang="en-GB" sz="3750" dirty="0"/>
              <a:t>list poems: “I like…”</a:t>
            </a:r>
          </a:p>
          <a:p>
            <a:r>
              <a:rPr lang="en-GB" sz="3750" dirty="0"/>
              <a:t>image poems</a:t>
            </a:r>
          </a:p>
          <a:p>
            <a:pPr marL="0" indent="0">
              <a:buNone/>
            </a:pPr>
            <a:r>
              <a:rPr lang="en-GB" sz="3750" u="sng" dirty="0"/>
              <a:t>6 </a:t>
            </a:r>
            <a:r>
              <a:rPr lang="mr-IN" sz="3750" u="sng" dirty="0"/>
              <a:t>–</a:t>
            </a:r>
            <a:r>
              <a:rPr lang="en-GB" sz="3750" u="sng" dirty="0"/>
              <a:t> 7 year olds suggestions</a:t>
            </a:r>
          </a:p>
          <a:p>
            <a:r>
              <a:rPr lang="en-GB" sz="3750" dirty="0"/>
              <a:t>Acrostics, Haiku, Poetry machines for structure*</a:t>
            </a:r>
          </a:p>
          <a:p>
            <a:r>
              <a:rPr lang="en-GB" sz="3750" dirty="0"/>
              <a:t>Understand syllables (clapping)</a:t>
            </a:r>
          </a:p>
          <a:p>
            <a:r>
              <a:rPr lang="en-GB" sz="3750" dirty="0"/>
              <a:t>Introduce rhyme but not a requirement in poems</a:t>
            </a:r>
          </a:p>
          <a:p>
            <a:r>
              <a:rPr lang="en-GB" sz="3750" dirty="0"/>
              <a:t>Nonsense  / made up words</a:t>
            </a:r>
          </a:p>
          <a:p>
            <a:pPr marL="0" indent="0">
              <a:buNone/>
            </a:pPr>
            <a:r>
              <a:rPr lang="en-GB" sz="3750" u="sng" dirty="0"/>
              <a:t>8 + suggestions</a:t>
            </a:r>
          </a:p>
          <a:p>
            <a:r>
              <a:rPr lang="en-GB" sz="3750" dirty="0"/>
              <a:t>Simple rhyming poetry – couplets, ABAB structure</a:t>
            </a:r>
          </a:p>
          <a:p>
            <a:r>
              <a:rPr lang="en-GB" sz="3750" dirty="0"/>
              <a:t>Continue to provide structures</a:t>
            </a:r>
          </a:p>
          <a:p>
            <a:r>
              <a:rPr lang="en-GB" sz="3750" dirty="0"/>
              <a:t>Provide the rhyming words for the end of lines</a:t>
            </a:r>
          </a:p>
          <a:p>
            <a:endParaRPr lang="en-GB" dirty="0"/>
          </a:p>
        </p:txBody>
      </p:sp>
      <p:sp>
        <p:nvSpPr>
          <p:cNvPr id="3" name="Title 2"/>
          <p:cNvSpPr>
            <a:spLocks noGrp="1"/>
          </p:cNvSpPr>
          <p:nvPr>
            <p:ph type="title"/>
          </p:nvPr>
        </p:nvSpPr>
        <p:spPr>
          <a:xfrm>
            <a:off x="1435904" y="512676"/>
            <a:ext cx="6172200" cy="939546"/>
          </a:xfrm>
        </p:spPr>
        <p:txBody>
          <a:bodyPr/>
          <a:lstStyle/>
          <a:p>
            <a:r>
              <a:rPr lang="en-GB" dirty="0"/>
              <a:t>Poetry: Writing</a:t>
            </a:r>
          </a:p>
        </p:txBody>
      </p:sp>
      <p:sp>
        <p:nvSpPr>
          <p:cNvPr id="5" name="TextBox 4"/>
          <p:cNvSpPr txBox="1"/>
          <p:nvPr/>
        </p:nvSpPr>
        <p:spPr>
          <a:xfrm>
            <a:off x="2573906" y="1452222"/>
            <a:ext cx="3896195" cy="415498"/>
          </a:xfrm>
          <a:prstGeom prst="rect">
            <a:avLst/>
          </a:prstGeom>
          <a:noFill/>
        </p:spPr>
        <p:txBody>
          <a:bodyPr wrap="none" rtlCol="0">
            <a:spAutoFit/>
          </a:bodyPr>
          <a:lstStyle/>
          <a:p>
            <a:r>
              <a:rPr lang="en-GB" sz="2100" dirty="0">
                <a:solidFill>
                  <a:schemeClr val="tx2"/>
                </a:solidFill>
              </a:rPr>
              <a:t>Poetry Does </a:t>
            </a:r>
            <a:r>
              <a:rPr lang="en-GB" sz="2100" u="sng" dirty="0">
                <a:solidFill>
                  <a:schemeClr val="tx2"/>
                </a:solidFill>
              </a:rPr>
              <a:t>Not</a:t>
            </a:r>
            <a:r>
              <a:rPr lang="en-GB" sz="2100" b="1" u="sng" dirty="0">
                <a:solidFill>
                  <a:schemeClr val="tx2"/>
                </a:solidFill>
                <a:effectLst>
                  <a:outerShdw blurRad="38100" dist="38100" dir="2700000" algn="tl">
                    <a:srgbClr val="000000">
                      <a:alpha val="43137"/>
                    </a:srgbClr>
                  </a:outerShdw>
                </a:effectLst>
              </a:rPr>
              <a:t> </a:t>
            </a:r>
            <a:r>
              <a:rPr lang="en-GB" sz="2100" dirty="0">
                <a:solidFill>
                  <a:schemeClr val="tx2"/>
                </a:solidFill>
              </a:rPr>
              <a:t>Have To Rhyme!</a:t>
            </a:r>
          </a:p>
        </p:txBody>
      </p:sp>
    </p:spTree>
    <p:extLst>
      <p:ext uri="{BB962C8B-B14F-4D97-AF65-F5344CB8AC3E}">
        <p14:creationId xmlns:p14="http://schemas.microsoft.com/office/powerpoint/2010/main" val="3256390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4950" dirty="0"/>
              <a:t>Haiku</a:t>
            </a:r>
          </a:p>
        </p:txBody>
      </p:sp>
      <p:sp>
        <p:nvSpPr>
          <p:cNvPr id="4" name="TextBox 3"/>
          <p:cNvSpPr txBox="1"/>
          <p:nvPr/>
        </p:nvSpPr>
        <p:spPr>
          <a:xfrm>
            <a:off x="881220" y="1641866"/>
            <a:ext cx="6507342" cy="2585323"/>
          </a:xfrm>
          <a:prstGeom prst="rect">
            <a:avLst/>
          </a:prstGeom>
          <a:noFill/>
        </p:spPr>
        <p:txBody>
          <a:bodyPr wrap="square" rtlCol="0">
            <a:spAutoFit/>
          </a:bodyPr>
          <a:lstStyle/>
          <a:p>
            <a:pPr marL="257175" indent="-257175">
              <a:buFont typeface="Arial" pitchFamily="34" charset="0"/>
              <a:buChar char="•"/>
            </a:pPr>
            <a:r>
              <a:rPr lang="en-GB" dirty="0">
                <a:solidFill>
                  <a:srgbClr val="002060"/>
                </a:solidFill>
              </a:rPr>
              <a:t>Japanese</a:t>
            </a:r>
          </a:p>
          <a:p>
            <a:pPr marL="257175" indent="-257175">
              <a:buFont typeface="Arial" pitchFamily="34" charset="0"/>
              <a:buChar char="•"/>
            </a:pPr>
            <a:r>
              <a:rPr lang="en-GB" dirty="0">
                <a:solidFill>
                  <a:srgbClr val="002060"/>
                </a:solidFill>
              </a:rPr>
              <a:t>17 syllables over 3 lines</a:t>
            </a:r>
          </a:p>
          <a:p>
            <a:pPr algn="ctr"/>
            <a:r>
              <a:rPr lang="en-GB" dirty="0">
                <a:solidFill>
                  <a:srgbClr val="002060"/>
                </a:solidFill>
              </a:rPr>
              <a:t>Line 1: 5 syllables</a:t>
            </a:r>
          </a:p>
          <a:p>
            <a:pPr algn="ctr"/>
            <a:r>
              <a:rPr lang="en-GB" dirty="0">
                <a:solidFill>
                  <a:srgbClr val="002060"/>
                </a:solidFill>
              </a:rPr>
              <a:t>Line 2: 7 syllables</a:t>
            </a:r>
          </a:p>
          <a:p>
            <a:pPr algn="ctr"/>
            <a:r>
              <a:rPr lang="en-GB" dirty="0">
                <a:solidFill>
                  <a:srgbClr val="002060"/>
                </a:solidFill>
              </a:rPr>
              <a:t>Line 3: 5 syllables</a:t>
            </a:r>
          </a:p>
          <a:p>
            <a:r>
              <a:rPr lang="en-GB" dirty="0">
                <a:solidFill>
                  <a:srgbClr val="002060"/>
                </a:solidFill>
              </a:rPr>
              <a:t> </a:t>
            </a:r>
          </a:p>
          <a:p>
            <a:pPr marL="257175" indent="-257175">
              <a:buFont typeface="Arial" pitchFamily="34" charset="0"/>
              <a:buChar char="•"/>
            </a:pPr>
            <a:r>
              <a:rPr lang="en-GB" dirty="0">
                <a:solidFill>
                  <a:srgbClr val="002060"/>
                </a:solidFill>
              </a:rPr>
              <a:t>2 clear sensory images (domestic / natural)</a:t>
            </a:r>
          </a:p>
          <a:p>
            <a:pPr marL="257175" indent="-257175">
              <a:buFont typeface="Arial" pitchFamily="34" charset="0"/>
              <a:buChar char="•"/>
            </a:pPr>
            <a:r>
              <a:rPr lang="en-GB" dirty="0">
                <a:solidFill>
                  <a:srgbClr val="002060"/>
                </a:solidFill>
              </a:rPr>
              <a:t>Basho</a:t>
            </a:r>
          </a:p>
          <a:p>
            <a:endParaRPr lang="en-GB" dirty="0"/>
          </a:p>
        </p:txBody>
      </p:sp>
      <p:sp>
        <p:nvSpPr>
          <p:cNvPr id="5" name="Action Button: Forward or Next 4">
            <a:hlinkClick r:id="rId3" highlightClick="1"/>
          </p:cNvPr>
          <p:cNvSpPr/>
          <p:nvPr/>
        </p:nvSpPr>
        <p:spPr>
          <a:xfrm>
            <a:off x="6192180" y="1376772"/>
            <a:ext cx="648072" cy="54006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 name="Rectangle 1"/>
          <p:cNvSpPr/>
          <p:nvPr/>
        </p:nvSpPr>
        <p:spPr>
          <a:xfrm>
            <a:off x="1143000" y="4273684"/>
            <a:ext cx="3429000" cy="923330"/>
          </a:xfrm>
          <a:prstGeom prst="rect">
            <a:avLst/>
          </a:prstGeom>
        </p:spPr>
        <p:txBody>
          <a:bodyPr>
            <a:spAutoFit/>
          </a:bodyPr>
          <a:lstStyle/>
          <a:p>
            <a:r>
              <a:rPr lang="en-GB" b="1" dirty="0">
                <a:solidFill>
                  <a:srgbClr val="002060"/>
                </a:solidFill>
              </a:rPr>
              <a:t>Moonlight slants through </a:t>
            </a:r>
            <a:br>
              <a:rPr lang="en-GB" b="1" dirty="0">
                <a:solidFill>
                  <a:srgbClr val="002060"/>
                </a:solidFill>
              </a:rPr>
            </a:br>
            <a:r>
              <a:rPr lang="en-GB" b="1" dirty="0">
                <a:solidFill>
                  <a:srgbClr val="002060"/>
                </a:solidFill>
              </a:rPr>
              <a:t>The vast bamboo grove: </a:t>
            </a:r>
            <a:br>
              <a:rPr lang="en-GB" b="1" dirty="0">
                <a:solidFill>
                  <a:srgbClr val="002060"/>
                </a:solidFill>
              </a:rPr>
            </a:br>
            <a:r>
              <a:rPr lang="en-GB" b="1" dirty="0">
                <a:solidFill>
                  <a:srgbClr val="002060"/>
                </a:solidFill>
              </a:rPr>
              <a:t>A cuckoo cries </a:t>
            </a:r>
            <a:endParaRPr lang="en-GB" dirty="0">
              <a:solidFill>
                <a:srgbClr val="002060"/>
              </a:solidFill>
            </a:endParaRPr>
          </a:p>
        </p:txBody>
      </p:sp>
      <p:sp>
        <p:nvSpPr>
          <p:cNvPr id="6" name="Rectangle 5"/>
          <p:cNvSpPr/>
          <p:nvPr/>
        </p:nvSpPr>
        <p:spPr>
          <a:xfrm>
            <a:off x="5125752" y="4273684"/>
            <a:ext cx="3429000" cy="1131079"/>
          </a:xfrm>
          <a:prstGeom prst="rect">
            <a:avLst/>
          </a:prstGeom>
        </p:spPr>
        <p:txBody>
          <a:bodyPr>
            <a:spAutoFit/>
          </a:bodyPr>
          <a:lstStyle/>
          <a:p>
            <a:r>
              <a:rPr lang="en-GB" b="1" dirty="0">
                <a:solidFill>
                  <a:srgbClr val="002060"/>
                </a:solidFill>
              </a:rPr>
              <a:t>The old pond </a:t>
            </a:r>
            <a:br>
              <a:rPr lang="en-GB" b="1" dirty="0">
                <a:solidFill>
                  <a:srgbClr val="002060"/>
                </a:solidFill>
              </a:rPr>
            </a:br>
            <a:r>
              <a:rPr lang="en-GB" b="1" dirty="0">
                <a:solidFill>
                  <a:srgbClr val="002060"/>
                </a:solidFill>
              </a:rPr>
              <a:t>A frog jumps in </a:t>
            </a:r>
            <a:br>
              <a:rPr lang="en-GB" b="1" dirty="0">
                <a:solidFill>
                  <a:srgbClr val="002060"/>
                </a:solidFill>
              </a:rPr>
            </a:br>
            <a:r>
              <a:rPr lang="en-GB" b="1" dirty="0">
                <a:solidFill>
                  <a:srgbClr val="002060"/>
                </a:solidFill>
              </a:rPr>
              <a:t>The sound of water. </a:t>
            </a:r>
            <a:r>
              <a:rPr lang="en-GB" sz="1350" b="1" dirty="0"/>
              <a:t/>
            </a:r>
            <a:br>
              <a:rPr lang="en-GB" sz="1350" b="1" dirty="0"/>
            </a:br>
            <a:endParaRPr lang="en-GB" sz="1350" dirty="0"/>
          </a:p>
        </p:txBody>
      </p:sp>
      <p:sp>
        <p:nvSpPr>
          <p:cNvPr id="7" name="TextBox 6"/>
          <p:cNvSpPr txBox="1"/>
          <p:nvPr/>
        </p:nvSpPr>
        <p:spPr>
          <a:xfrm>
            <a:off x="6624229" y="2834934"/>
            <a:ext cx="752129" cy="300082"/>
          </a:xfrm>
          <a:prstGeom prst="rect">
            <a:avLst/>
          </a:prstGeom>
          <a:noFill/>
        </p:spPr>
        <p:txBody>
          <a:bodyPr wrap="none" rtlCol="0">
            <a:spAutoFit/>
          </a:bodyPr>
          <a:lstStyle/>
          <a:p>
            <a:r>
              <a:rPr lang="en-GB" sz="1350" dirty="0"/>
              <a:t>Activity</a:t>
            </a:r>
          </a:p>
        </p:txBody>
      </p:sp>
    </p:spTree>
    <p:extLst>
      <p:ext uri="{BB962C8B-B14F-4D97-AF65-F5344CB8AC3E}">
        <p14:creationId xmlns:p14="http://schemas.microsoft.com/office/powerpoint/2010/main" val="284643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47664" y="1106742"/>
            <a:ext cx="5238582" cy="4154984"/>
          </a:xfrm>
          <a:prstGeom prst="rect">
            <a:avLst/>
          </a:prstGeom>
        </p:spPr>
        <p:txBody>
          <a:bodyPr wrap="square">
            <a:spAutoFit/>
          </a:bodyPr>
          <a:lstStyle/>
          <a:p>
            <a:r>
              <a:rPr lang="en-US" sz="2400" dirty="0"/>
              <a:t>Brown leaves _____ and ________ </a:t>
            </a:r>
          </a:p>
          <a:p>
            <a:r>
              <a:rPr lang="en-US" sz="2400" dirty="0"/>
              <a:t>They _____ underneath my __________</a:t>
            </a:r>
          </a:p>
          <a:p>
            <a:r>
              <a:rPr lang="en-US" sz="2400" dirty="0"/>
              <a:t>Autumn is here now.</a:t>
            </a:r>
          </a:p>
          <a:p>
            <a:endParaRPr lang="en-US" sz="2400" dirty="0"/>
          </a:p>
          <a:p>
            <a:r>
              <a:rPr lang="en-US" sz="2400" dirty="0"/>
              <a:t>Young birds _______ and ________ </a:t>
            </a:r>
          </a:p>
          <a:p>
            <a:r>
              <a:rPr lang="en-US" sz="2400" dirty="0"/>
              <a:t>Mother rushes to ______ ________ </a:t>
            </a:r>
          </a:p>
          <a:p>
            <a:r>
              <a:rPr lang="en-US" sz="2400" dirty="0"/>
              <a:t>They always ______ _______.</a:t>
            </a:r>
          </a:p>
          <a:p>
            <a:endParaRPr lang="en-US" sz="2400" dirty="0"/>
          </a:p>
          <a:p>
            <a:r>
              <a:rPr lang="en-US" sz="2400" dirty="0"/>
              <a:t>The school day drags on,</a:t>
            </a:r>
          </a:p>
          <a:p>
            <a:r>
              <a:rPr lang="en-US" sz="2400" dirty="0"/>
              <a:t>The teacher looks at _____ _______ </a:t>
            </a:r>
          </a:p>
          <a:p>
            <a:r>
              <a:rPr lang="en-US" sz="2400" dirty="0"/>
              <a:t>It is __________ soon.</a:t>
            </a:r>
          </a:p>
        </p:txBody>
      </p:sp>
    </p:spTree>
    <p:extLst>
      <p:ext uri="{BB962C8B-B14F-4D97-AF65-F5344CB8AC3E}">
        <p14:creationId xmlns:p14="http://schemas.microsoft.com/office/powerpoint/2010/main" val="10917702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chor="t" anchorCtr="0"/>
          <a:lstStyle/>
          <a:p>
            <a:r>
              <a:rPr lang="en-US" dirty="0"/>
              <a:t>Write your own</a:t>
            </a:r>
          </a:p>
        </p:txBody>
      </p:sp>
      <p:sp>
        <p:nvSpPr>
          <p:cNvPr id="4" name="Content Placeholder 3"/>
          <p:cNvSpPr>
            <a:spLocks noGrp="1"/>
          </p:cNvSpPr>
          <p:nvPr>
            <p:ph idx="1"/>
          </p:nvPr>
        </p:nvSpPr>
        <p:spPr>
          <a:xfrm>
            <a:off x="1277634" y="1484785"/>
            <a:ext cx="6380466" cy="648072"/>
          </a:xfrm>
        </p:spPr>
        <p:txBody>
          <a:bodyPr>
            <a:normAutofit fontScale="70000" lnSpcReduction="20000"/>
          </a:bodyPr>
          <a:lstStyle/>
          <a:p>
            <a:r>
              <a:rPr lang="en-US" dirty="0"/>
              <a:t>Use these images to write your own haiku</a:t>
            </a:r>
          </a:p>
        </p:txBody>
      </p:sp>
      <p:pic>
        <p:nvPicPr>
          <p:cNvPr id="5" name="Picture 4"/>
          <p:cNvPicPr>
            <a:picLocks noChangeAspect="1"/>
          </p:cNvPicPr>
          <p:nvPr/>
        </p:nvPicPr>
        <p:blipFill>
          <a:blip r:embed="rId2"/>
          <a:stretch>
            <a:fillRect/>
          </a:stretch>
        </p:blipFill>
        <p:spPr>
          <a:xfrm>
            <a:off x="4517995" y="3436645"/>
            <a:ext cx="3244973" cy="2316380"/>
          </a:xfrm>
          <a:prstGeom prst="rect">
            <a:avLst/>
          </a:prstGeom>
        </p:spPr>
      </p:pic>
      <p:pic>
        <p:nvPicPr>
          <p:cNvPr id="6" name="Picture 5"/>
          <p:cNvPicPr>
            <a:picLocks noChangeAspect="1"/>
          </p:cNvPicPr>
          <p:nvPr/>
        </p:nvPicPr>
        <p:blipFill rotWithShape="1">
          <a:blip r:embed="rId3"/>
          <a:srcRect b="18479"/>
          <a:stretch/>
        </p:blipFill>
        <p:spPr>
          <a:xfrm>
            <a:off x="1331640" y="2078850"/>
            <a:ext cx="3716629" cy="2106234"/>
          </a:xfrm>
          <a:prstGeom prst="rect">
            <a:avLst/>
          </a:prstGeom>
        </p:spPr>
      </p:pic>
    </p:spTree>
    <p:extLst>
      <p:ext uri="{BB962C8B-B14F-4D97-AF65-F5344CB8AC3E}">
        <p14:creationId xmlns:p14="http://schemas.microsoft.com/office/powerpoint/2010/main" val="9104581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458670"/>
            <a:ext cx="3816424" cy="4914545"/>
          </a:xfrm>
          <a:ln w="28575">
            <a:solidFill>
              <a:srgbClr val="FF0000"/>
            </a:solidFill>
          </a:ln>
        </p:spPr>
        <p:txBody>
          <a:bodyPr>
            <a:normAutofit/>
          </a:bodyPr>
          <a:lstStyle/>
          <a:p>
            <a:r>
              <a:rPr lang="en-US" sz="1600" dirty="0"/>
              <a:t>Roger </a:t>
            </a:r>
            <a:r>
              <a:rPr lang="en-US" sz="1600" dirty="0" err="1"/>
              <a:t>McGough</a:t>
            </a:r>
            <a:endParaRPr lang="en-US" sz="1600" dirty="0"/>
          </a:p>
          <a:p>
            <a:r>
              <a:rPr lang="en-US" sz="1600" dirty="0"/>
              <a:t>Shirley Hughes</a:t>
            </a:r>
          </a:p>
          <a:p>
            <a:r>
              <a:rPr lang="en-US" sz="1600" dirty="0"/>
              <a:t>Michael Rosen</a:t>
            </a:r>
          </a:p>
          <a:p>
            <a:r>
              <a:rPr lang="en-US" sz="1600" dirty="0"/>
              <a:t>Carol Ann Duffy</a:t>
            </a:r>
          </a:p>
          <a:p>
            <a:r>
              <a:rPr lang="en-US" sz="1600" dirty="0"/>
              <a:t>Benjamin Zephaniah</a:t>
            </a:r>
          </a:p>
          <a:p>
            <a:r>
              <a:rPr lang="en-US" sz="1600" dirty="0"/>
              <a:t>Edward Lear</a:t>
            </a:r>
          </a:p>
          <a:p>
            <a:r>
              <a:rPr lang="en-US" sz="1600" dirty="0"/>
              <a:t>Spike Milligan</a:t>
            </a:r>
          </a:p>
          <a:p>
            <a:r>
              <a:rPr lang="en-US" sz="1600" dirty="0"/>
              <a:t>Allan </a:t>
            </a:r>
            <a:r>
              <a:rPr lang="en-US" sz="1600" dirty="0" err="1"/>
              <a:t>Ahlberg</a:t>
            </a:r>
            <a:endParaRPr lang="en-US" sz="1600" dirty="0"/>
          </a:p>
          <a:p>
            <a:endParaRPr lang="en-US" sz="1600" dirty="0"/>
          </a:p>
          <a:p>
            <a:r>
              <a:rPr lang="en-US" sz="1600" dirty="0">
                <a:hlinkClick r:id="rId2"/>
              </a:rPr>
              <a:t>https://www.booktrust.org.uk/books/childrens-laureate/former-laureates/</a:t>
            </a:r>
            <a:endParaRPr lang="en-US" sz="1600" dirty="0"/>
          </a:p>
          <a:p>
            <a:endParaRPr lang="en-US" sz="1600" dirty="0"/>
          </a:p>
          <a:p>
            <a:endParaRPr lang="en-US" sz="1600" dirty="0"/>
          </a:p>
        </p:txBody>
      </p:sp>
      <p:sp>
        <p:nvSpPr>
          <p:cNvPr id="4" name="Content Placeholder 2"/>
          <p:cNvSpPr txBox="1">
            <a:spLocks/>
          </p:cNvSpPr>
          <p:nvPr/>
        </p:nvSpPr>
        <p:spPr>
          <a:xfrm>
            <a:off x="4211960" y="458670"/>
            <a:ext cx="4536504" cy="4914545"/>
          </a:xfrm>
          <a:prstGeom prst="rect">
            <a:avLst/>
          </a:prstGeom>
          <a:gradFill>
            <a:gsLst>
              <a:gs pos="0">
                <a:srgbClr val="FF0000"/>
              </a:gs>
              <a:gs pos="74000">
                <a:srgbClr val="00B050"/>
              </a:gs>
              <a:gs pos="81000">
                <a:srgbClr val="00B050"/>
              </a:gs>
              <a:gs pos="100000">
                <a:srgbClr val="92D050"/>
              </a:gs>
            </a:gsLst>
            <a:lin ang="5400000" scaled="1"/>
          </a:gradFill>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1600" dirty="0">
                <a:solidFill>
                  <a:schemeClr val="bg1"/>
                </a:solidFill>
              </a:rPr>
              <a:t>Dylan Thomas</a:t>
            </a:r>
          </a:p>
          <a:p>
            <a:r>
              <a:rPr lang="en-US" sz="1600" dirty="0">
                <a:solidFill>
                  <a:schemeClr val="bg1"/>
                </a:solidFill>
              </a:rPr>
              <a:t>Gillian Clarke</a:t>
            </a:r>
          </a:p>
          <a:p>
            <a:r>
              <a:rPr lang="en-US" sz="1600" dirty="0">
                <a:solidFill>
                  <a:schemeClr val="bg1"/>
                </a:solidFill>
              </a:rPr>
              <a:t>Mab Jones</a:t>
            </a:r>
          </a:p>
          <a:p>
            <a:r>
              <a:rPr lang="en-US" sz="1600" dirty="0">
                <a:solidFill>
                  <a:schemeClr val="bg1"/>
                </a:solidFill>
              </a:rPr>
              <a:t>Dave Boyce</a:t>
            </a:r>
          </a:p>
          <a:p>
            <a:r>
              <a:rPr lang="en-US" sz="1600" dirty="0">
                <a:solidFill>
                  <a:schemeClr val="bg1"/>
                </a:solidFill>
              </a:rPr>
              <a:t>Roald Dahl</a:t>
            </a:r>
          </a:p>
          <a:p>
            <a:r>
              <a:rPr lang="en-US" sz="1600" dirty="0">
                <a:solidFill>
                  <a:schemeClr val="bg1"/>
                </a:solidFill>
              </a:rPr>
              <a:t>Kate Roberts</a:t>
            </a:r>
          </a:p>
          <a:p>
            <a:r>
              <a:rPr lang="en-US" sz="1600" dirty="0" err="1">
                <a:solidFill>
                  <a:schemeClr val="bg1"/>
                </a:solidFill>
              </a:rPr>
              <a:t>Dafyyd</a:t>
            </a:r>
            <a:r>
              <a:rPr lang="en-US" sz="1600" dirty="0">
                <a:solidFill>
                  <a:schemeClr val="bg1"/>
                </a:solidFill>
              </a:rPr>
              <a:t> </a:t>
            </a:r>
            <a:r>
              <a:rPr lang="en-US" sz="1600" dirty="0" err="1">
                <a:solidFill>
                  <a:schemeClr val="bg1"/>
                </a:solidFill>
              </a:rPr>
              <a:t>ap</a:t>
            </a:r>
            <a:r>
              <a:rPr lang="en-US" sz="1600" dirty="0">
                <a:solidFill>
                  <a:schemeClr val="bg1"/>
                </a:solidFill>
              </a:rPr>
              <a:t> </a:t>
            </a:r>
            <a:r>
              <a:rPr lang="en-US" sz="1600" dirty="0" err="1">
                <a:solidFill>
                  <a:schemeClr val="bg1"/>
                </a:solidFill>
              </a:rPr>
              <a:t>Gwilym</a:t>
            </a:r>
            <a:r>
              <a:rPr lang="en-US" sz="1600" dirty="0">
                <a:solidFill>
                  <a:schemeClr val="bg1"/>
                </a:solidFill>
              </a:rPr>
              <a:t> (1320-1380)</a:t>
            </a:r>
          </a:p>
          <a:p>
            <a:r>
              <a:rPr lang="en-US" sz="1600" dirty="0">
                <a:solidFill>
                  <a:schemeClr val="bg1"/>
                </a:solidFill>
              </a:rPr>
              <a:t>Sarah Waters</a:t>
            </a:r>
          </a:p>
          <a:p>
            <a:r>
              <a:rPr lang="en-US" sz="1600" dirty="0" err="1">
                <a:solidFill>
                  <a:schemeClr val="bg1"/>
                </a:solidFill>
              </a:rPr>
              <a:t>C.S.Lewis</a:t>
            </a:r>
            <a:endParaRPr lang="en-US" sz="1600" dirty="0">
              <a:solidFill>
                <a:schemeClr val="bg1"/>
              </a:solidFill>
            </a:endParaRPr>
          </a:p>
          <a:p>
            <a:r>
              <a:rPr lang="en-US" sz="1600" dirty="0">
                <a:solidFill>
                  <a:schemeClr val="bg1"/>
                </a:solidFill>
                <a:hlinkClick r:id="rId3"/>
              </a:rPr>
              <a:t>https://poetrywales.co.uk/wp/date/2016/02/</a:t>
            </a:r>
            <a:endParaRPr lang="en-US" sz="1600" dirty="0"/>
          </a:p>
          <a:p>
            <a:r>
              <a:rPr lang="en-US" sz="1600" dirty="0">
                <a:hlinkClick r:id="rId4"/>
              </a:rPr>
              <a:t>http://www.literaturewales.org/our-projects/national-poet-wales/</a:t>
            </a:r>
            <a:endParaRPr lang="en-US" sz="1600" dirty="0"/>
          </a:p>
          <a:p>
            <a:r>
              <a:rPr lang="en-US" sz="1600" dirty="0">
                <a:hlinkClick r:id="rId5"/>
              </a:rPr>
              <a:t>http://www.bbc.co.uk/news/uk-wales-35686908</a:t>
            </a:r>
            <a:endParaRPr lang="en-US" sz="1600" dirty="0"/>
          </a:p>
          <a:p>
            <a:r>
              <a:rPr lang="en-US" sz="1600" dirty="0">
                <a:hlinkClick r:id="rId6"/>
              </a:rPr>
              <a:t>http://www.literaturewales.org/our-projects/wales-book-year/2016-short-list/</a:t>
            </a:r>
            <a:endParaRPr lang="en-US" sz="1600" dirty="0"/>
          </a:p>
        </p:txBody>
      </p:sp>
    </p:spTree>
    <p:extLst>
      <p:ext uri="{BB962C8B-B14F-4D97-AF65-F5344CB8AC3E}">
        <p14:creationId xmlns:p14="http://schemas.microsoft.com/office/powerpoint/2010/main" val="9953842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Content Placeholder 2"/>
          <p:cNvSpPr>
            <a:spLocks noGrp="1"/>
          </p:cNvSpPr>
          <p:nvPr>
            <p:ph idx="1"/>
          </p:nvPr>
        </p:nvSpPr>
        <p:spPr>
          <a:xfrm>
            <a:off x="611560" y="692696"/>
            <a:ext cx="7056784" cy="4608512"/>
          </a:xfrm>
        </p:spPr>
        <p:txBody>
          <a:bodyPr>
            <a:normAutofit fontScale="92500"/>
          </a:bodyPr>
          <a:lstStyle/>
          <a:p>
            <a:pPr>
              <a:buFont typeface="Wingdings 2" pitchFamily="18" charset="2"/>
              <a:buNone/>
            </a:pPr>
            <a:endParaRPr lang="en-GB" altLang="en-US" dirty="0"/>
          </a:p>
          <a:p>
            <a:pPr>
              <a:buFont typeface="Wingdings 2" pitchFamily="18" charset="2"/>
              <a:buNone/>
            </a:pPr>
            <a:r>
              <a:rPr lang="en-GB" altLang="en-US" dirty="0"/>
              <a:t>Further reading and points of reference:</a:t>
            </a:r>
          </a:p>
          <a:p>
            <a:pPr>
              <a:buFont typeface="Wingdings 2" pitchFamily="18" charset="2"/>
              <a:buNone/>
            </a:pPr>
            <a:endParaRPr lang="en-GB" altLang="en-US" dirty="0"/>
          </a:p>
          <a:p>
            <a:r>
              <a:rPr lang="en-GB" altLang="en-US" sz="1800" dirty="0">
                <a:hlinkClick r:id="rId3"/>
              </a:rPr>
              <a:t>http://www.poetrysoc.com/</a:t>
            </a:r>
            <a:endParaRPr lang="en-GB" altLang="en-US" sz="1800" dirty="0"/>
          </a:p>
          <a:p>
            <a:r>
              <a:rPr lang="en-GB" altLang="en-US" sz="1800" dirty="0">
                <a:hlinkClick r:id="rId4"/>
              </a:rPr>
              <a:t>http://www.poetryclass.net/lesindex.htm</a:t>
            </a:r>
            <a:r>
              <a:rPr lang="en-GB" altLang="en-US" sz="1800" dirty="0"/>
              <a:t>  (lesson ideas and poems)</a:t>
            </a:r>
          </a:p>
          <a:p>
            <a:r>
              <a:rPr lang="en-GB" altLang="en-US" sz="1800" dirty="0">
                <a:hlinkClick r:id="rId5"/>
              </a:rPr>
              <a:t>http://www.poeticbyway.com/glossary.html</a:t>
            </a:r>
            <a:r>
              <a:rPr lang="en-GB" altLang="en-US" sz="1800" dirty="0"/>
              <a:t> (associated vocab)</a:t>
            </a:r>
          </a:p>
          <a:p>
            <a:r>
              <a:rPr lang="en-GB" altLang="en-US" sz="1800" dirty="0">
                <a:hlinkClick r:id="rId6"/>
              </a:rPr>
              <a:t>http://www.bbc.co.uk/schools/teachers/offbyheart/video/index.shtml</a:t>
            </a:r>
            <a:r>
              <a:rPr lang="en-GB" altLang="en-US" sz="1800" dirty="0"/>
              <a:t> Reading poetry aloud - famous people, famous poems.</a:t>
            </a:r>
          </a:p>
          <a:p>
            <a:r>
              <a:rPr lang="en-GB" altLang="en-US" sz="1800" dirty="0">
                <a:hlinkClick r:id="rId7"/>
              </a:rPr>
              <a:t>https://www.google.co.uk/search?client=safari&amp;rls=en&amp;q=welsh+poets+tp+use+in+school+primary+age&amp;ie=UTF-8&amp;oe=UTF-8&amp;gfe_rd=cr&amp;ei=k63LWOXsJIuBtgf5nofIDg#q=famous+welsh+poems+for+children&amp;*</a:t>
            </a:r>
            <a:endParaRPr lang="en-GB" altLang="en-US" sz="1800" dirty="0"/>
          </a:p>
          <a:p>
            <a:endParaRPr lang="en-GB" altLang="en-US" sz="1800" dirty="0"/>
          </a:p>
          <a:p>
            <a:pPr>
              <a:buFont typeface="Wingdings 2" pitchFamily="18" charset="2"/>
              <a:buNone/>
            </a:pPr>
            <a:endParaRPr lang="en-GB" altLang="en-US" dirty="0"/>
          </a:p>
        </p:txBody>
      </p:sp>
    </p:spTree>
    <p:extLst>
      <p:ext uri="{BB962C8B-B14F-4D97-AF65-F5344CB8AC3E}">
        <p14:creationId xmlns:p14="http://schemas.microsoft.com/office/powerpoint/2010/main" val="5258829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r>
              <a:rPr lang="en-GB" altLang="x-none"/>
              <a:t>Go for it………..</a:t>
            </a:r>
          </a:p>
        </p:txBody>
      </p:sp>
      <p:pic>
        <p:nvPicPr>
          <p:cNvPr id="51204" name="Picture 4" descr="Knotted-p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18236" y="3005734"/>
            <a:ext cx="3107531" cy="846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6642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a:t>Types of Poetry</a:t>
            </a:r>
          </a:p>
        </p:txBody>
      </p:sp>
      <p:sp>
        <p:nvSpPr>
          <p:cNvPr id="52227" name="Content Placeholder 2"/>
          <p:cNvSpPr>
            <a:spLocks noGrp="1"/>
          </p:cNvSpPr>
          <p:nvPr>
            <p:ph idx="1"/>
          </p:nvPr>
        </p:nvSpPr>
        <p:spPr/>
        <p:txBody>
          <a:bodyPr>
            <a:normAutofit/>
          </a:bodyPr>
          <a:lstStyle/>
          <a:p>
            <a:pPr>
              <a:buFont typeface="Wingdings 2" pitchFamily="18" charset="2"/>
              <a:buNone/>
            </a:pPr>
            <a:r>
              <a:rPr lang="en-GB" altLang="en-US" sz="2400" dirty="0"/>
              <a:t>Three main types of poetry:</a:t>
            </a:r>
          </a:p>
          <a:p>
            <a:pPr>
              <a:buFont typeface="Wingdings 2" pitchFamily="18" charset="2"/>
              <a:buNone/>
            </a:pPr>
            <a:endParaRPr lang="en-GB" altLang="en-US" sz="2400" dirty="0"/>
          </a:p>
          <a:p>
            <a:pPr>
              <a:buFont typeface="Wingdings 2" pitchFamily="18" charset="2"/>
              <a:buNone/>
            </a:pPr>
            <a:r>
              <a:rPr lang="en-GB" altLang="en-US" sz="2400" dirty="0"/>
              <a:t>Visual</a:t>
            </a:r>
          </a:p>
          <a:p>
            <a:pPr>
              <a:buFont typeface="Wingdings 2" pitchFamily="18" charset="2"/>
              <a:buNone/>
            </a:pPr>
            <a:r>
              <a:rPr lang="en-GB" altLang="en-US" sz="2400" dirty="0"/>
              <a:t>Structured</a:t>
            </a:r>
          </a:p>
          <a:p>
            <a:pPr>
              <a:buFont typeface="Wingdings 2" pitchFamily="18" charset="2"/>
              <a:buNone/>
            </a:pPr>
            <a:r>
              <a:rPr lang="en-GB" altLang="en-US" sz="2400" dirty="0"/>
              <a:t>Free Verse</a:t>
            </a:r>
          </a:p>
        </p:txBody>
      </p:sp>
    </p:spTree>
    <p:extLst>
      <p:ext uri="{BB962C8B-B14F-4D97-AF65-F5344CB8AC3E}">
        <p14:creationId xmlns:p14="http://schemas.microsoft.com/office/powerpoint/2010/main" val="63949396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ordlesstech.com/wp-content/uploads/2012/06/Visual-Poetry-by-Anatol-Knotek-2.jpg"/>
          <p:cNvPicPr>
            <a:picLocks noChangeAspect="1" noChangeArrowheads="1"/>
          </p:cNvPicPr>
          <p:nvPr/>
        </p:nvPicPr>
        <p:blipFill rotWithShape="1">
          <a:blip r:embed="rId2">
            <a:extLst>
              <a:ext uri="{28A0092B-C50C-407E-A947-70E740481C1C}">
                <a14:useLocalDpi xmlns:a14="http://schemas.microsoft.com/office/drawing/2010/main" val="0"/>
              </a:ext>
            </a:extLst>
          </a:blip>
          <a:srcRect b="13076"/>
          <a:stretch/>
        </p:blipFill>
        <p:spPr bwMode="auto">
          <a:xfrm>
            <a:off x="799448" y="1383741"/>
            <a:ext cx="4150595" cy="360785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950043" y="1106742"/>
            <a:ext cx="2267929" cy="553998"/>
          </a:xfrm>
          <a:prstGeom prst="rect">
            <a:avLst/>
          </a:prstGeom>
          <a:noFill/>
        </p:spPr>
        <p:txBody>
          <a:bodyPr wrap="none" rtlCol="0">
            <a:spAutoFit/>
          </a:bodyPr>
          <a:lstStyle/>
          <a:p>
            <a:r>
              <a:rPr lang="en-GB" sz="3000" dirty="0">
                <a:solidFill>
                  <a:schemeClr val="bg1"/>
                </a:solidFill>
              </a:rPr>
              <a:t>Visual Poetry</a:t>
            </a:r>
          </a:p>
        </p:txBody>
      </p:sp>
      <p:sp>
        <p:nvSpPr>
          <p:cNvPr id="5" name="TextBox 4"/>
          <p:cNvSpPr txBox="1"/>
          <p:nvPr/>
        </p:nvSpPr>
        <p:spPr>
          <a:xfrm>
            <a:off x="5544109" y="2726923"/>
            <a:ext cx="2322258" cy="1708160"/>
          </a:xfrm>
          <a:prstGeom prst="rect">
            <a:avLst/>
          </a:prstGeom>
          <a:noFill/>
        </p:spPr>
        <p:txBody>
          <a:bodyPr wrap="square" rtlCol="0">
            <a:spAutoFit/>
          </a:bodyPr>
          <a:lstStyle/>
          <a:p>
            <a:r>
              <a:rPr lang="en-GB" sz="2100" dirty="0">
                <a:solidFill>
                  <a:srgbClr val="002060"/>
                </a:solidFill>
              </a:rPr>
              <a:t>This is a concrete poem: its layout on the page is as much part of its effect as the words </a:t>
            </a:r>
          </a:p>
        </p:txBody>
      </p:sp>
      <p:sp>
        <p:nvSpPr>
          <p:cNvPr id="2" name="TextBox 1"/>
          <p:cNvSpPr txBox="1"/>
          <p:nvPr/>
        </p:nvSpPr>
        <p:spPr>
          <a:xfrm>
            <a:off x="1691680" y="552744"/>
            <a:ext cx="2405017" cy="553998"/>
          </a:xfrm>
          <a:prstGeom prst="rect">
            <a:avLst/>
          </a:prstGeom>
          <a:noFill/>
        </p:spPr>
        <p:txBody>
          <a:bodyPr wrap="none" rtlCol="0">
            <a:spAutoFit/>
          </a:bodyPr>
          <a:lstStyle/>
          <a:p>
            <a:r>
              <a:rPr lang="en-GB" sz="3000" b="1" dirty="0"/>
              <a:t>Visual Poetry</a:t>
            </a:r>
          </a:p>
        </p:txBody>
      </p:sp>
    </p:spTree>
    <p:extLst>
      <p:ext uri="{BB962C8B-B14F-4D97-AF65-F5344CB8AC3E}">
        <p14:creationId xmlns:p14="http://schemas.microsoft.com/office/powerpoint/2010/main" val="7634146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436097" y="1052736"/>
            <a:ext cx="2267929" cy="553998"/>
          </a:xfrm>
          <a:prstGeom prst="rect">
            <a:avLst/>
          </a:prstGeom>
          <a:noFill/>
        </p:spPr>
        <p:txBody>
          <a:bodyPr wrap="none" rtlCol="0">
            <a:spAutoFit/>
          </a:bodyPr>
          <a:lstStyle/>
          <a:p>
            <a:r>
              <a:rPr lang="en-GB" sz="3000" dirty="0">
                <a:solidFill>
                  <a:schemeClr val="bg1"/>
                </a:solidFill>
              </a:rPr>
              <a:t>Visual Poetry</a:t>
            </a:r>
          </a:p>
        </p:txBody>
      </p:sp>
      <p:pic>
        <p:nvPicPr>
          <p:cNvPr id="28674" name="Picture 2" descr="http://blogs.ubc.ca/etec540sept10/files/2010/11/test.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5332" b="12136"/>
          <a:stretch/>
        </p:blipFill>
        <p:spPr bwMode="auto">
          <a:xfrm>
            <a:off x="1043608" y="620688"/>
            <a:ext cx="3618402" cy="448875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328084" y="2402886"/>
            <a:ext cx="2592288" cy="2308324"/>
          </a:xfrm>
          <a:prstGeom prst="rect">
            <a:avLst/>
          </a:prstGeom>
          <a:noFill/>
        </p:spPr>
        <p:txBody>
          <a:bodyPr wrap="square" rtlCol="0">
            <a:spAutoFit/>
          </a:bodyPr>
          <a:lstStyle/>
          <a:p>
            <a:r>
              <a:rPr lang="en-GB" sz="2400" dirty="0">
                <a:solidFill>
                  <a:srgbClr val="002060"/>
                </a:solidFill>
              </a:rPr>
              <a:t>This a shape poem or  </a:t>
            </a:r>
            <a:r>
              <a:rPr lang="en-GB" sz="2400" dirty="0" err="1">
                <a:solidFill>
                  <a:srgbClr val="002060"/>
                </a:solidFill>
              </a:rPr>
              <a:t>calligram</a:t>
            </a:r>
            <a:r>
              <a:rPr lang="en-GB" sz="2400" dirty="0">
                <a:solidFill>
                  <a:srgbClr val="002060"/>
                </a:solidFill>
              </a:rPr>
              <a:t>: the text forms a shape directly related to the subject matter of the poem.</a:t>
            </a:r>
          </a:p>
        </p:txBody>
      </p:sp>
    </p:spTree>
    <p:extLst>
      <p:ext uri="{BB962C8B-B14F-4D97-AF65-F5344CB8AC3E}">
        <p14:creationId xmlns:p14="http://schemas.microsoft.com/office/powerpoint/2010/main" val="102328180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lt;b&gt;Shape Poems&lt;/b&gt; Using Word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652" y="1916832"/>
            <a:ext cx="4374486" cy="321524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flipH="1">
            <a:off x="1277635" y="1131566"/>
            <a:ext cx="5670629" cy="369332"/>
          </a:xfrm>
          <a:prstGeom prst="rect">
            <a:avLst/>
          </a:prstGeom>
          <a:noFill/>
        </p:spPr>
        <p:txBody>
          <a:bodyPr wrap="square" rtlCol="0">
            <a:spAutoFit/>
          </a:bodyPr>
          <a:lstStyle/>
          <a:p>
            <a:r>
              <a:rPr lang="en-GB" dirty="0">
                <a:solidFill>
                  <a:srgbClr val="002060"/>
                </a:solidFill>
              </a:rPr>
              <a:t>Visual Poetry for Children: Shape Poems / </a:t>
            </a:r>
            <a:r>
              <a:rPr lang="en-GB" dirty="0" err="1">
                <a:solidFill>
                  <a:srgbClr val="002060"/>
                </a:solidFill>
              </a:rPr>
              <a:t>Calligrams</a:t>
            </a:r>
            <a:endParaRPr lang="en-GB" dirty="0">
              <a:solidFill>
                <a:srgbClr val="002060"/>
              </a:solidFill>
            </a:endParaRPr>
          </a:p>
        </p:txBody>
      </p:sp>
    </p:spTree>
    <p:extLst>
      <p:ext uri="{BB962C8B-B14F-4D97-AF65-F5344CB8AC3E}">
        <p14:creationId xmlns:p14="http://schemas.microsoft.com/office/powerpoint/2010/main" val="124821784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quest.arc.nasa.gov/aero/wright/teachers/wfomanual/langarts/poem.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8129" y="1923517"/>
            <a:ext cx="5616624" cy="334551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flipH="1">
            <a:off x="1331640" y="1293581"/>
            <a:ext cx="5724636" cy="369332"/>
          </a:xfrm>
          <a:prstGeom prst="rect">
            <a:avLst/>
          </a:prstGeom>
          <a:noFill/>
        </p:spPr>
        <p:txBody>
          <a:bodyPr wrap="square" rtlCol="0">
            <a:spAutoFit/>
          </a:bodyPr>
          <a:lstStyle/>
          <a:p>
            <a:r>
              <a:rPr lang="en-GB" dirty="0">
                <a:solidFill>
                  <a:srgbClr val="002060"/>
                </a:solidFill>
              </a:rPr>
              <a:t>Visual Poetry for Children: Shape Poems / </a:t>
            </a:r>
            <a:r>
              <a:rPr lang="en-GB" dirty="0" err="1">
                <a:solidFill>
                  <a:srgbClr val="002060"/>
                </a:solidFill>
              </a:rPr>
              <a:t>Calligrams</a:t>
            </a:r>
            <a:r>
              <a:rPr lang="en-GB" dirty="0">
                <a:solidFill>
                  <a:srgbClr val="002060"/>
                </a:solidFill>
              </a:rPr>
              <a:t> </a:t>
            </a:r>
          </a:p>
        </p:txBody>
      </p:sp>
    </p:spTree>
    <p:extLst>
      <p:ext uri="{BB962C8B-B14F-4D97-AF65-F5344CB8AC3E}">
        <p14:creationId xmlns:p14="http://schemas.microsoft.com/office/powerpoint/2010/main" val="2957337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butterfly-concrete-poem-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980728"/>
            <a:ext cx="4644516" cy="40755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094074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4581" y="1153269"/>
            <a:ext cx="3429000" cy="4870564"/>
          </a:xfrm>
          <a:prstGeom prst="rect">
            <a:avLst/>
          </a:prstGeom>
        </p:spPr>
        <p:txBody>
          <a:bodyPr>
            <a:spAutoFit/>
          </a:bodyPr>
          <a:lstStyle/>
          <a:p>
            <a:pPr algn="ctr"/>
            <a:r>
              <a:rPr lang="en-US" sz="1350" b="1" dirty="0"/>
              <a:t>Straws</a:t>
            </a:r>
            <a:r>
              <a:rPr lang="en-US" sz="1350" dirty="0"/>
              <a:t/>
            </a:r>
            <a:br>
              <a:rPr lang="en-US" sz="1350" dirty="0"/>
            </a:br>
            <a:endParaRPr lang="en-US" sz="1350" dirty="0"/>
          </a:p>
          <a:p>
            <a:pPr algn="ctr"/>
            <a:r>
              <a:rPr lang="en-US" sz="1350" dirty="0"/>
              <a:t>Straws </a:t>
            </a:r>
            <a:br>
              <a:rPr lang="en-US" sz="1350" dirty="0"/>
            </a:br>
            <a:r>
              <a:rPr lang="en-US" sz="1350" dirty="0"/>
              <a:t>are </a:t>
            </a:r>
            <a:br>
              <a:rPr lang="en-US" sz="1350" dirty="0"/>
            </a:br>
            <a:r>
              <a:rPr lang="en-US" sz="1350" dirty="0"/>
              <a:t>good </a:t>
            </a:r>
            <a:br>
              <a:rPr lang="en-US" sz="1350" dirty="0"/>
            </a:br>
            <a:r>
              <a:rPr lang="en-US" sz="1350" dirty="0"/>
              <a:t>to </a:t>
            </a:r>
            <a:br>
              <a:rPr lang="en-US" sz="1350" dirty="0"/>
            </a:br>
            <a:r>
              <a:rPr lang="en-US" sz="1350" dirty="0"/>
              <a:t>drink,</a:t>
            </a:r>
            <a:br>
              <a:rPr lang="en-US" sz="1350" dirty="0"/>
            </a:br>
            <a:r>
              <a:rPr lang="en-US" sz="1350" dirty="0"/>
              <a:t>sip </a:t>
            </a:r>
            <a:br>
              <a:rPr lang="en-US" sz="1350" dirty="0"/>
            </a:br>
            <a:r>
              <a:rPr lang="en-US" sz="1350" dirty="0"/>
              <a:t>or </a:t>
            </a:r>
            <a:br>
              <a:rPr lang="en-US" sz="1350" dirty="0"/>
            </a:br>
            <a:r>
              <a:rPr lang="en-US" sz="1350" dirty="0"/>
              <a:t>slurp </a:t>
            </a:r>
            <a:br>
              <a:rPr lang="en-US" sz="1350" dirty="0"/>
            </a:br>
            <a:r>
              <a:rPr lang="en-US" sz="1350" dirty="0"/>
              <a:t>but </a:t>
            </a:r>
            <a:br>
              <a:rPr lang="en-US" sz="1350" dirty="0"/>
            </a:br>
            <a:r>
              <a:rPr lang="en-US" sz="1350" dirty="0"/>
              <a:t>if </a:t>
            </a:r>
            <a:br>
              <a:rPr lang="en-US" sz="1350" dirty="0"/>
            </a:br>
            <a:r>
              <a:rPr lang="en-US" sz="1350" dirty="0"/>
              <a:t>you </a:t>
            </a:r>
            <a:br>
              <a:rPr lang="en-US" sz="1350" dirty="0"/>
            </a:br>
            <a:r>
              <a:rPr lang="en-US" sz="1350" dirty="0"/>
              <a:t>drink </a:t>
            </a:r>
            <a:br>
              <a:rPr lang="en-US" sz="1350" dirty="0"/>
            </a:br>
            <a:r>
              <a:rPr lang="en-US" sz="1350" dirty="0"/>
              <a:t>too </a:t>
            </a:r>
            <a:br>
              <a:rPr lang="en-US" sz="1350" dirty="0"/>
            </a:br>
            <a:r>
              <a:rPr lang="en-US" sz="1350" dirty="0"/>
              <a:t>much </a:t>
            </a:r>
            <a:br>
              <a:rPr lang="en-US" sz="1350" dirty="0"/>
            </a:br>
            <a:r>
              <a:rPr lang="en-US" sz="1350" dirty="0"/>
              <a:t>it </a:t>
            </a:r>
            <a:br>
              <a:rPr lang="en-US" sz="1350" dirty="0"/>
            </a:br>
            <a:r>
              <a:rPr lang="en-US" sz="1350" dirty="0"/>
              <a:t>may </a:t>
            </a:r>
            <a:br>
              <a:rPr lang="en-US" sz="1350" dirty="0"/>
            </a:br>
            <a:r>
              <a:rPr lang="en-US" sz="1350" dirty="0"/>
              <a:t>make </a:t>
            </a:r>
            <a:br>
              <a:rPr lang="en-US" sz="1350" dirty="0"/>
            </a:br>
            <a:r>
              <a:rPr lang="en-US" sz="1350" dirty="0"/>
              <a:t>you </a:t>
            </a:r>
            <a:br>
              <a:rPr lang="en-US" sz="1350" dirty="0"/>
            </a:br>
            <a:r>
              <a:rPr lang="en-US" sz="1350" dirty="0"/>
              <a:t>burp </a:t>
            </a:r>
            <a:br>
              <a:rPr lang="en-US" sz="1350" dirty="0"/>
            </a:br>
            <a:r>
              <a:rPr lang="en-US" sz="1350" dirty="0"/>
              <a:t/>
            </a:r>
            <a:br>
              <a:rPr lang="en-US" sz="1350" dirty="0"/>
            </a:br>
            <a:endParaRPr lang="en-GB" sz="1350" dirty="0"/>
          </a:p>
        </p:txBody>
      </p:sp>
      <p:sp>
        <p:nvSpPr>
          <p:cNvPr id="3" name="TextBox 2"/>
          <p:cNvSpPr txBox="1"/>
          <p:nvPr/>
        </p:nvSpPr>
        <p:spPr>
          <a:xfrm>
            <a:off x="4502539" y="1094384"/>
            <a:ext cx="1848583" cy="507831"/>
          </a:xfrm>
          <a:prstGeom prst="rect">
            <a:avLst/>
          </a:prstGeom>
          <a:noFill/>
        </p:spPr>
        <p:txBody>
          <a:bodyPr wrap="none" rtlCol="0">
            <a:spAutoFit/>
          </a:bodyPr>
          <a:lstStyle/>
          <a:p>
            <a:r>
              <a:rPr lang="en-GB" sz="2700" dirty="0">
                <a:solidFill>
                  <a:srgbClr val="002060"/>
                </a:solidFill>
              </a:rPr>
              <a:t>Thin Poems</a:t>
            </a:r>
          </a:p>
        </p:txBody>
      </p:sp>
    </p:spTree>
    <p:extLst>
      <p:ext uri="{BB962C8B-B14F-4D97-AF65-F5344CB8AC3E}">
        <p14:creationId xmlns:p14="http://schemas.microsoft.com/office/powerpoint/2010/main" val="202038492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Structured Poetry</a:t>
            </a:r>
          </a:p>
        </p:txBody>
      </p:sp>
      <p:sp>
        <p:nvSpPr>
          <p:cNvPr id="3" name="TextBox 2"/>
          <p:cNvSpPr txBox="1"/>
          <p:nvPr/>
        </p:nvSpPr>
        <p:spPr>
          <a:xfrm>
            <a:off x="1520661" y="1916832"/>
            <a:ext cx="6102678" cy="2562240"/>
          </a:xfrm>
          <a:prstGeom prst="rect">
            <a:avLst/>
          </a:prstGeom>
          <a:noFill/>
        </p:spPr>
        <p:txBody>
          <a:bodyPr wrap="square" rtlCol="0">
            <a:spAutoFit/>
          </a:bodyPr>
          <a:lstStyle/>
          <a:p>
            <a:r>
              <a:rPr lang="en-GB" sz="2100" dirty="0">
                <a:solidFill>
                  <a:srgbClr val="002060"/>
                </a:solidFill>
              </a:rPr>
              <a:t>Follows a framework based on some or all of the following:</a:t>
            </a:r>
          </a:p>
          <a:p>
            <a:endParaRPr lang="en-GB" sz="2100" dirty="0">
              <a:solidFill>
                <a:srgbClr val="002060"/>
              </a:solidFill>
            </a:endParaRPr>
          </a:p>
          <a:p>
            <a:pPr marL="214313" indent="-214313">
              <a:buFont typeface="Arial" panose="020B0604020202020204" pitchFamily="34" charset="0"/>
              <a:buChar char="•"/>
            </a:pPr>
            <a:r>
              <a:rPr lang="en-GB" sz="2100" dirty="0">
                <a:solidFill>
                  <a:srgbClr val="002060"/>
                </a:solidFill>
              </a:rPr>
              <a:t>Verse / stanza and chorus</a:t>
            </a:r>
          </a:p>
          <a:p>
            <a:pPr marL="214313" indent="-214313">
              <a:buFont typeface="Arial" panose="020B0604020202020204" pitchFamily="34" charset="0"/>
              <a:buChar char="•"/>
            </a:pPr>
            <a:r>
              <a:rPr lang="en-GB" sz="2100" dirty="0">
                <a:solidFill>
                  <a:srgbClr val="002060"/>
                </a:solidFill>
              </a:rPr>
              <a:t>Line length / syllable count</a:t>
            </a:r>
          </a:p>
          <a:p>
            <a:pPr marL="214313" indent="-214313">
              <a:buFont typeface="Arial" panose="020B0604020202020204" pitchFamily="34" charset="0"/>
              <a:buChar char="•"/>
            </a:pPr>
            <a:r>
              <a:rPr lang="en-GB" sz="2100" dirty="0">
                <a:solidFill>
                  <a:srgbClr val="002060"/>
                </a:solidFill>
              </a:rPr>
              <a:t>Rhyme pattern</a:t>
            </a:r>
          </a:p>
          <a:p>
            <a:pPr marL="214313" indent="-214313">
              <a:buFont typeface="Arial" panose="020B0604020202020204" pitchFamily="34" charset="0"/>
              <a:buChar char="•"/>
            </a:pPr>
            <a:r>
              <a:rPr lang="en-GB" sz="2100" dirty="0">
                <a:solidFill>
                  <a:srgbClr val="002060"/>
                </a:solidFill>
              </a:rPr>
              <a:t>Rhythm or metre</a:t>
            </a:r>
          </a:p>
          <a:p>
            <a:endParaRPr lang="en-GB" sz="1350" dirty="0">
              <a:solidFill>
                <a:srgbClr val="002060"/>
              </a:solidFill>
            </a:endParaRPr>
          </a:p>
        </p:txBody>
      </p:sp>
    </p:spTree>
    <p:extLst>
      <p:ext uri="{BB962C8B-B14F-4D97-AF65-F5344CB8AC3E}">
        <p14:creationId xmlns:p14="http://schemas.microsoft.com/office/powerpoint/2010/main" val="59797449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4950" dirty="0"/>
              <a:t>Haiku</a:t>
            </a:r>
          </a:p>
        </p:txBody>
      </p:sp>
      <p:sp>
        <p:nvSpPr>
          <p:cNvPr id="4" name="TextBox 3"/>
          <p:cNvSpPr txBox="1"/>
          <p:nvPr/>
        </p:nvSpPr>
        <p:spPr>
          <a:xfrm>
            <a:off x="881220" y="1641866"/>
            <a:ext cx="6507342" cy="2585323"/>
          </a:xfrm>
          <a:prstGeom prst="rect">
            <a:avLst/>
          </a:prstGeom>
          <a:noFill/>
        </p:spPr>
        <p:txBody>
          <a:bodyPr wrap="square" rtlCol="0">
            <a:spAutoFit/>
          </a:bodyPr>
          <a:lstStyle/>
          <a:p>
            <a:pPr marL="257175" indent="-257175">
              <a:buFont typeface="Arial" pitchFamily="34" charset="0"/>
              <a:buChar char="•"/>
            </a:pPr>
            <a:r>
              <a:rPr lang="en-GB" dirty="0">
                <a:solidFill>
                  <a:srgbClr val="002060"/>
                </a:solidFill>
              </a:rPr>
              <a:t>Japanese</a:t>
            </a:r>
          </a:p>
          <a:p>
            <a:pPr marL="257175" indent="-257175">
              <a:buFont typeface="Arial" pitchFamily="34" charset="0"/>
              <a:buChar char="•"/>
            </a:pPr>
            <a:r>
              <a:rPr lang="en-GB" dirty="0">
                <a:solidFill>
                  <a:srgbClr val="002060"/>
                </a:solidFill>
              </a:rPr>
              <a:t>17 syllables over 3 lines</a:t>
            </a:r>
          </a:p>
          <a:p>
            <a:pPr algn="ctr"/>
            <a:r>
              <a:rPr lang="en-GB" dirty="0">
                <a:solidFill>
                  <a:srgbClr val="002060"/>
                </a:solidFill>
              </a:rPr>
              <a:t>Line 1: 5 syllables</a:t>
            </a:r>
          </a:p>
          <a:p>
            <a:pPr algn="ctr"/>
            <a:r>
              <a:rPr lang="en-GB" dirty="0">
                <a:solidFill>
                  <a:srgbClr val="002060"/>
                </a:solidFill>
              </a:rPr>
              <a:t>Line 2: 7 syllables</a:t>
            </a:r>
          </a:p>
          <a:p>
            <a:pPr algn="ctr"/>
            <a:r>
              <a:rPr lang="en-GB" dirty="0">
                <a:solidFill>
                  <a:srgbClr val="002060"/>
                </a:solidFill>
              </a:rPr>
              <a:t>Line 3: 5 syllables</a:t>
            </a:r>
          </a:p>
          <a:p>
            <a:r>
              <a:rPr lang="en-GB" dirty="0">
                <a:solidFill>
                  <a:srgbClr val="002060"/>
                </a:solidFill>
              </a:rPr>
              <a:t> </a:t>
            </a:r>
          </a:p>
          <a:p>
            <a:pPr marL="257175" indent="-257175">
              <a:buFont typeface="Arial" pitchFamily="34" charset="0"/>
              <a:buChar char="•"/>
            </a:pPr>
            <a:r>
              <a:rPr lang="en-GB" dirty="0">
                <a:solidFill>
                  <a:srgbClr val="002060"/>
                </a:solidFill>
              </a:rPr>
              <a:t>2 clear sensory images (domestic / natural)</a:t>
            </a:r>
          </a:p>
          <a:p>
            <a:pPr marL="257175" indent="-257175">
              <a:buFont typeface="Arial" pitchFamily="34" charset="0"/>
              <a:buChar char="•"/>
            </a:pPr>
            <a:r>
              <a:rPr lang="en-GB" dirty="0">
                <a:solidFill>
                  <a:srgbClr val="002060"/>
                </a:solidFill>
              </a:rPr>
              <a:t>Basho</a:t>
            </a:r>
          </a:p>
          <a:p>
            <a:endParaRPr lang="en-GB" dirty="0"/>
          </a:p>
        </p:txBody>
      </p:sp>
      <p:sp>
        <p:nvSpPr>
          <p:cNvPr id="5" name="Action Button: Forward or Next 4">
            <a:hlinkClick r:id="rId3" highlightClick="1"/>
          </p:cNvPr>
          <p:cNvSpPr/>
          <p:nvPr/>
        </p:nvSpPr>
        <p:spPr>
          <a:xfrm>
            <a:off x="6192180" y="1376772"/>
            <a:ext cx="648072" cy="54006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 name="Rectangle 1"/>
          <p:cNvSpPr/>
          <p:nvPr/>
        </p:nvSpPr>
        <p:spPr>
          <a:xfrm>
            <a:off x="1143000" y="4273684"/>
            <a:ext cx="3429000" cy="923330"/>
          </a:xfrm>
          <a:prstGeom prst="rect">
            <a:avLst/>
          </a:prstGeom>
        </p:spPr>
        <p:txBody>
          <a:bodyPr>
            <a:spAutoFit/>
          </a:bodyPr>
          <a:lstStyle/>
          <a:p>
            <a:r>
              <a:rPr lang="en-GB" b="1" dirty="0">
                <a:solidFill>
                  <a:srgbClr val="002060"/>
                </a:solidFill>
              </a:rPr>
              <a:t>Moonlight slants through </a:t>
            </a:r>
            <a:br>
              <a:rPr lang="en-GB" b="1" dirty="0">
                <a:solidFill>
                  <a:srgbClr val="002060"/>
                </a:solidFill>
              </a:rPr>
            </a:br>
            <a:r>
              <a:rPr lang="en-GB" b="1" dirty="0">
                <a:solidFill>
                  <a:srgbClr val="002060"/>
                </a:solidFill>
              </a:rPr>
              <a:t>The vast bamboo grove: </a:t>
            </a:r>
            <a:br>
              <a:rPr lang="en-GB" b="1" dirty="0">
                <a:solidFill>
                  <a:srgbClr val="002060"/>
                </a:solidFill>
              </a:rPr>
            </a:br>
            <a:r>
              <a:rPr lang="en-GB" b="1" dirty="0">
                <a:solidFill>
                  <a:srgbClr val="002060"/>
                </a:solidFill>
              </a:rPr>
              <a:t>A cuckoo cries </a:t>
            </a:r>
            <a:endParaRPr lang="en-GB" dirty="0">
              <a:solidFill>
                <a:srgbClr val="002060"/>
              </a:solidFill>
            </a:endParaRPr>
          </a:p>
        </p:txBody>
      </p:sp>
      <p:sp>
        <p:nvSpPr>
          <p:cNvPr id="6" name="Rectangle 5"/>
          <p:cNvSpPr/>
          <p:nvPr/>
        </p:nvSpPr>
        <p:spPr>
          <a:xfrm>
            <a:off x="5125752" y="4273684"/>
            <a:ext cx="3429000" cy="1131079"/>
          </a:xfrm>
          <a:prstGeom prst="rect">
            <a:avLst/>
          </a:prstGeom>
        </p:spPr>
        <p:txBody>
          <a:bodyPr>
            <a:spAutoFit/>
          </a:bodyPr>
          <a:lstStyle/>
          <a:p>
            <a:r>
              <a:rPr lang="en-GB" b="1" dirty="0">
                <a:solidFill>
                  <a:srgbClr val="002060"/>
                </a:solidFill>
              </a:rPr>
              <a:t>The old pond </a:t>
            </a:r>
            <a:br>
              <a:rPr lang="en-GB" b="1" dirty="0">
                <a:solidFill>
                  <a:srgbClr val="002060"/>
                </a:solidFill>
              </a:rPr>
            </a:br>
            <a:r>
              <a:rPr lang="en-GB" b="1" dirty="0">
                <a:solidFill>
                  <a:srgbClr val="002060"/>
                </a:solidFill>
              </a:rPr>
              <a:t>A frog jumps in </a:t>
            </a:r>
            <a:br>
              <a:rPr lang="en-GB" b="1" dirty="0">
                <a:solidFill>
                  <a:srgbClr val="002060"/>
                </a:solidFill>
              </a:rPr>
            </a:br>
            <a:r>
              <a:rPr lang="en-GB" b="1" dirty="0">
                <a:solidFill>
                  <a:srgbClr val="002060"/>
                </a:solidFill>
              </a:rPr>
              <a:t>The sound of water. </a:t>
            </a:r>
            <a:r>
              <a:rPr lang="en-GB" sz="1350" b="1" dirty="0"/>
              <a:t/>
            </a:r>
            <a:br>
              <a:rPr lang="en-GB" sz="1350" b="1" dirty="0"/>
            </a:br>
            <a:endParaRPr lang="en-GB" sz="1350" dirty="0"/>
          </a:p>
        </p:txBody>
      </p:sp>
      <p:sp>
        <p:nvSpPr>
          <p:cNvPr id="7" name="TextBox 6"/>
          <p:cNvSpPr txBox="1"/>
          <p:nvPr/>
        </p:nvSpPr>
        <p:spPr>
          <a:xfrm>
            <a:off x="6624229" y="2834934"/>
            <a:ext cx="752129" cy="300082"/>
          </a:xfrm>
          <a:prstGeom prst="rect">
            <a:avLst/>
          </a:prstGeom>
          <a:noFill/>
        </p:spPr>
        <p:txBody>
          <a:bodyPr wrap="none" rtlCol="0">
            <a:spAutoFit/>
          </a:bodyPr>
          <a:lstStyle/>
          <a:p>
            <a:r>
              <a:rPr lang="en-GB" sz="1350" dirty="0"/>
              <a:t>Activity</a:t>
            </a:r>
          </a:p>
        </p:txBody>
      </p:sp>
    </p:spTree>
    <p:extLst>
      <p:ext uri="{BB962C8B-B14F-4D97-AF65-F5344CB8AC3E}">
        <p14:creationId xmlns:p14="http://schemas.microsoft.com/office/powerpoint/2010/main" val="208138676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err="1"/>
              <a:t>Cinquain</a:t>
            </a:r>
            <a:r>
              <a:rPr lang="en-GB" dirty="0"/>
              <a:t> (sin-</a:t>
            </a:r>
            <a:r>
              <a:rPr lang="en-GB" dirty="0" err="1"/>
              <a:t>kane</a:t>
            </a:r>
            <a:r>
              <a:rPr lang="en-GB" dirty="0"/>
              <a:t>)</a:t>
            </a:r>
          </a:p>
        </p:txBody>
      </p:sp>
      <p:grpSp>
        <p:nvGrpSpPr>
          <p:cNvPr id="4" name="Diagram 5"/>
          <p:cNvGrpSpPr>
            <a:grpSpLocks/>
          </p:cNvGrpSpPr>
          <p:nvPr/>
        </p:nvGrpSpPr>
        <p:grpSpPr bwMode="auto">
          <a:xfrm>
            <a:off x="3148776" y="2617012"/>
            <a:ext cx="4825603" cy="2918222"/>
            <a:chOff x="410" y="406"/>
            <a:chExt cx="4896" cy="3456"/>
          </a:xfrm>
        </p:grpSpPr>
        <p:sp>
          <p:nvSpPr>
            <p:cNvPr id="5" name="_s1028"/>
            <p:cNvSpPr>
              <a:spLocks noChangeArrowheads="1"/>
            </p:cNvSpPr>
            <p:nvPr/>
          </p:nvSpPr>
          <p:spPr bwMode="auto">
            <a:xfrm flipV="1">
              <a:off x="2586" y="958"/>
              <a:ext cx="544" cy="470"/>
            </a:xfrm>
            <a:custGeom>
              <a:avLst/>
              <a:gdLst>
                <a:gd name="G0" fmla="+- 10800 0 0"/>
                <a:gd name="G1" fmla="+- 21600 0 10800"/>
                <a:gd name="G2" fmla="*/ 10800 1 2"/>
                <a:gd name="G3" fmla="+- 21600 0 G2"/>
                <a:gd name="G4" fmla="+/ 10800 21600 2"/>
                <a:gd name="G5" fmla="+/ G1 0 2"/>
                <a:gd name="G6" fmla="*/ 21600 21600 10800"/>
                <a:gd name="G7" fmla="*/ G6 1 2"/>
                <a:gd name="G8" fmla="+- 21600 0 G7"/>
                <a:gd name="G9" fmla="*/ 21600 1 2"/>
                <a:gd name="G10" fmla="+- 10800 0 G9"/>
                <a:gd name="G11" fmla="?: G10 G8 0"/>
                <a:gd name="G12" fmla="?: G10 G7 21600"/>
                <a:gd name="T0" fmla="*/ 16200 w 21600"/>
                <a:gd name="T1" fmla="*/ 10800 h 21600"/>
                <a:gd name="T2" fmla="*/ 10800 w 21600"/>
                <a:gd name="T3" fmla="*/ 21600 h 21600"/>
                <a:gd name="T4" fmla="*/ 5400 w 21600"/>
                <a:gd name="T5" fmla="*/ 10800 h 21600"/>
                <a:gd name="T6" fmla="*/ 10800 w 21600"/>
                <a:gd name="T7" fmla="*/ 0 h 21600"/>
                <a:gd name="T8" fmla="*/ 7200 w 21600"/>
                <a:gd name="T9" fmla="*/ 7200 h 21600"/>
                <a:gd name="T10" fmla="*/ 14400 w 21600"/>
                <a:gd name="T11" fmla="*/ 14400 h 21600"/>
              </a:gdLst>
              <a:ahLst/>
              <a:cxnLst>
                <a:cxn ang="0">
                  <a:pos x="T0" y="T1"/>
                </a:cxn>
                <a:cxn ang="0">
                  <a:pos x="T2" y="T3"/>
                </a:cxn>
                <a:cxn ang="0">
                  <a:pos x="T4" y="T5"/>
                </a:cxn>
                <a:cxn ang="0">
                  <a:pos x="T6" y="T7"/>
                </a:cxn>
              </a:cxnLst>
              <a:rect l="T8" t="T9" r="T10" b="T11"/>
              <a:pathLst>
                <a:path w="21600" h="21600">
                  <a:moveTo>
                    <a:pt x="0" y="0"/>
                  </a:moveTo>
                  <a:lnTo>
                    <a:pt x="10800" y="21600"/>
                  </a:lnTo>
                  <a:lnTo>
                    <a:pt x="10800" y="21600"/>
                  </a:lnTo>
                  <a:lnTo>
                    <a:pt x="21600" y="0"/>
                  </a:lnTo>
                  <a:close/>
                </a:path>
              </a:pathLst>
            </a:custGeom>
            <a:solidFill>
              <a:schemeClr val="accent1"/>
            </a:solidFill>
            <a:ln w="4670" algn="in">
              <a:solidFill>
                <a:schemeClr val="tx1"/>
              </a:solidFill>
              <a:miter lim="800000"/>
              <a:headEnd/>
              <a:tailEnd/>
            </a:ln>
          </p:spPr>
          <p:txBody>
            <a:bodyPr rot="10800000" vert="horz" wrap="none" lIns="0" tIns="0" rIns="0" bIns="0" numCol="1" anchor="ctr" anchorCtr="0" compatLnSpc="1">
              <a:prstTxWarp prst="textNoShape">
                <a:avLst/>
              </a:prstTxWarp>
            </a:bodyPr>
            <a:lstStyle/>
            <a:p>
              <a:pPr algn="ctr" fontAlgn="base">
                <a:spcBef>
                  <a:spcPct val="0"/>
                </a:spcBef>
                <a:spcAft>
                  <a:spcPct val="0"/>
                </a:spcAft>
              </a:pPr>
              <a:r>
                <a:rPr lang="en-GB" altLang="en-US" sz="3000">
                  <a:latin typeface="Times New Roman" pitchFamily="18" charset="0"/>
                  <a:cs typeface="Arial" pitchFamily="34" charset="0"/>
                </a:rPr>
                <a:t>2</a:t>
              </a:r>
            </a:p>
          </p:txBody>
        </p:sp>
        <p:sp>
          <p:nvSpPr>
            <p:cNvPr id="6" name="_s1029"/>
            <p:cNvSpPr>
              <a:spLocks noChangeArrowheads="1"/>
            </p:cNvSpPr>
            <p:nvPr/>
          </p:nvSpPr>
          <p:spPr bwMode="auto">
            <a:xfrm flipV="1">
              <a:off x="2315" y="1428"/>
              <a:ext cx="1086" cy="471"/>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chemeClr val="accent1"/>
            </a:solidFill>
            <a:ln w="4670" algn="in">
              <a:solidFill>
                <a:schemeClr val="tx1"/>
              </a:solidFill>
              <a:miter lim="800000"/>
              <a:headEnd/>
              <a:tailEnd/>
            </a:ln>
          </p:spPr>
          <p:txBody>
            <a:bodyPr rot="10800000" vert="horz" wrap="none" lIns="0" tIns="0" rIns="0" bIns="0" numCol="1" anchor="ctr" anchorCtr="0" compatLnSpc="1">
              <a:prstTxWarp prst="textNoShape">
                <a:avLst/>
              </a:prstTxWarp>
            </a:bodyPr>
            <a:lstStyle/>
            <a:p>
              <a:pPr algn="ctr" fontAlgn="base">
                <a:spcBef>
                  <a:spcPct val="0"/>
                </a:spcBef>
                <a:spcAft>
                  <a:spcPct val="0"/>
                </a:spcAft>
              </a:pPr>
              <a:r>
                <a:rPr lang="en-GB" altLang="en-US" sz="3000">
                  <a:latin typeface="Times New Roman" pitchFamily="18" charset="0"/>
                  <a:cs typeface="Arial" pitchFamily="34" charset="0"/>
                </a:rPr>
                <a:t>4</a:t>
              </a:r>
            </a:p>
          </p:txBody>
        </p:sp>
        <p:sp>
          <p:nvSpPr>
            <p:cNvPr id="7" name="_s1030"/>
            <p:cNvSpPr>
              <a:spLocks noChangeArrowheads="1"/>
            </p:cNvSpPr>
            <p:nvPr/>
          </p:nvSpPr>
          <p:spPr bwMode="auto">
            <a:xfrm flipV="1">
              <a:off x="2043" y="1899"/>
              <a:ext cx="1630" cy="470"/>
            </a:xfrm>
            <a:custGeom>
              <a:avLst/>
              <a:gdLst>
                <a:gd name="G0" fmla="+- 3600 0 0"/>
                <a:gd name="G1" fmla="+- 21600 0 3600"/>
                <a:gd name="G2" fmla="*/ 3600 1 2"/>
                <a:gd name="G3" fmla="+- 21600 0 G2"/>
                <a:gd name="G4" fmla="+/ 3600 21600 2"/>
                <a:gd name="G5" fmla="+/ G1 0 2"/>
                <a:gd name="G6" fmla="*/ 21600 21600 3600"/>
                <a:gd name="G7" fmla="*/ G6 1 2"/>
                <a:gd name="G8" fmla="+- 21600 0 G7"/>
                <a:gd name="G9" fmla="*/ 21600 1 2"/>
                <a:gd name="G10" fmla="+- 3600 0 G9"/>
                <a:gd name="G11" fmla="?: G10 G8 0"/>
                <a:gd name="G12" fmla="?: G10 G7 21600"/>
                <a:gd name="T0" fmla="*/ 19800 w 21600"/>
                <a:gd name="T1" fmla="*/ 10800 h 21600"/>
                <a:gd name="T2" fmla="*/ 10800 w 21600"/>
                <a:gd name="T3" fmla="*/ 21600 h 21600"/>
                <a:gd name="T4" fmla="*/ 1800 w 21600"/>
                <a:gd name="T5" fmla="*/ 10800 h 21600"/>
                <a:gd name="T6" fmla="*/ 10800 w 21600"/>
                <a:gd name="T7" fmla="*/ 0 h 21600"/>
                <a:gd name="T8" fmla="*/ 3600 w 21600"/>
                <a:gd name="T9" fmla="*/ 3600 h 21600"/>
                <a:gd name="T10" fmla="*/ 18000 w 21600"/>
                <a:gd name="T11" fmla="*/ 18000 h 21600"/>
              </a:gdLst>
              <a:ahLst/>
              <a:cxnLst>
                <a:cxn ang="0">
                  <a:pos x="T0" y="T1"/>
                </a:cxn>
                <a:cxn ang="0">
                  <a:pos x="T2" y="T3"/>
                </a:cxn>
                <a:cxn ang="0">
                  <a:pos x="T4" y="T5"/>
                </a:cxn>
                <a:cxn ang="0">
                  <a:pos x="T6" y="T7"/>
                </a:cxn>
              </a:cxnLst>
              <a:rect l="T8" t="T9" r="T10" b="T11"/>
              <a:pathLst>
                <a:path w="21600" h="21600">
                  <a:moveTo>
                    <a:pt x="0" y="0"/>
                  </a:moveTo>
                  <a:lnTo>
                    <a:pt x="3600" y="21600"/>
                  </a:lnTo>
                  <a:lnTo>
                    <a:pt x="18000" y="21600"/>
                  </a:lnTo>
                  <a:lnTo>
                    <a:pt x="21600" y="0"/>
                  </a:lnTo>
                  <a:close/>
                </a:path>
              </a:pathLst>
            </a:custGeom>
            <a:solidFill>
              <a:schemeClr val="accent1"/>
            </a:solidFill>
            <a:ln w="4670" algn="in">
              <a:solidFill>
                <a:schemeClr val="tx1"/>
              </a:solidFill>
              <a:miter lim="800000"/>
              <a:headEnd/>
              <a:tailEnd/>
            </a:ln>
          </p:spPr>
          <p:txBody>
            <a:bodyPr rot="10800000" vert="horz" wrap="none" lIns="0" tIns="0" rIns="0" bIns="0" numCol="1" anchor="ctr" anchorCtr="0" compatLnSpc="1">
              <a:prstTxWarp prst="textNoShape">
                <a:avLst/>
              </a:prstTxWarp>
            </a:bodyPr>
            <a:lstStyle/>
            <a:p>
              <a:pPr algn="ctr" fontAlgn="base">
                <a:spcBef>
                  <a:spcPct val="0"/>
                </a:spcBef>
                <a:spcAft>
                  <a:spcPct val="0"/>
                </a:spcAft>
              </a:pPr>
              <a:r>
                <a:rPr lang="en-GB" altLang="en-US" sz="3000">
                  <a:latin typeface="Times New Roman" pitchFamily="18" charset="0"/>
                  <a:cs typeface="Arial" pitchFamily="34" charset="0"/>
                </a:rPr>
                <a:t>6</a:t>
              </a:r>
            </a:p>
          </p:txBody>
        </p:sp>
        <p:sp>
          <p:nvSpPr>
            <p:cNvPr id="8" name="_s1031"/>
            <p:cNvSpPr>
              <a:spLocks noChangeArrowheads="1"/>
            </p:cNvSpPr>
            <p:nvPr/>
          </p:nvSpPr>
          <p:spPr bwMode="auto">
            <a:xfrm flipV="1">
              <a:off x="1772" y="2369"/>
              <a:ext cx="2172" cy="471"/>
            </a:xfrm>
            <a:custGeom>
              <a:avLst/>
              <a:gdLst>
                <a:gd name="G0" fmla="+- 2700 0 0"/>
                <a:gd name="G1" fmla="+- 21600 0 2700"/>
                <a:gd name="G2" fmla="*/ 2700 1 2"/>
                <a:gd name="G3" fmla="+- 21600 0 G2"/>
                <a:gd name="G4" fmla="+/ 2700 21600 2"/>
                <a:gd name="G5" fmla="+/ G1 0 2"/>
                <a:gd name="G6" fmla="*/ 21600 21600 2700"/>
                <a:gd name="G7" fmla="*/ G6 1 2"/>
                <a:gd name="G8" fmla="+- 21600 0 G7"/>
                <a:gd name="G9" fmla="*/ 21600 1 2"/>
                <a:gd name="G10" fmla="+- 2700 0 G9"/>
                <a:gd name="G11" fmla="?: G10 G8 0"/>
                <a:gd name="G12" fmla="?: G10 G7 21600"/>
                <a:gd name="T0" fmla="*/ 20250 w 21600"/>
                <a:gd name="T1" fmla="*/ 10800 h 21600"/>
                <a:gd name="T2" fmla="*/ 10800 w 21600"/>
                <a:gd name="T3" fmla="*/ 21600 h 21600"/>
                <a:gd name="T4" fmla="*/ 1350 w 21600"/>
                <a:gd name="T5" fmla="*/ 10800 h 21600"/>
                <a:gd name="T6" fmla="*/ 10800 w 21600"/>
                <a:gd name="T7" fmla="*/ 0 h 21600"/>
                <a:gd name="T8" fmla="*/ 3150 w 21600"/>
                <a:gd name="T9" fmla="*/ 3150 h 21600"/>
                <a:gd name="T10" fmla="*/ 18450 w 21600"/>
                <a:gd name="T11" fmla="*/ 18450 h 21600"/>
              </a:gdLst>
              <a:ahLst/>
              <a:cxnLst>
                <a:cxn ang="0">
                  <a:pos x="T0" y="T1"/>
                </a:cxn>
                <a:cxn ang="0">
                  <a:pos x="T2" y="T3"/>
                </a:cxn>
                <a:cxn ang="0">
                  <a:pos x="T4" y="T5"/>
                </a:cxn>
                <a:cxn ang="0">
                  <a:pos x="T6" y="T7"/>
                </a:cxn>
              </a:cxnLst>
              <a:rect l="T8" t="T9" r="T10" b="T11"/>
              <a:pathLst>
                <a:path w="21600" h="21600">
                  <a:moveTo>
                    <a:pt x="0" y="0"/>
                  </a:moveTo>
                  <a:lnTo>
                    <a:pt x="2700" y="21600"/>
                  </a:lnTo>
                  <a:lnTo>
                    <a:pt x="18900" y="21600"/>
                  </a:lnTo>
                  <a:lnTo>
                    <a:pt x="21600" y="0"/>
                  </a:lnTo>
                  <a:close/>
                </a:path>
              </a:pathLst>
            </a:custGeom>
            <a:solidFill>
              <a:schemeClr val="accent1"/>
            </a:solidFill>
            <a:ln w="4670" algn="in">
              <a:solidFill>
                <a:schemeClr val="tx1"/>
              </a:solidFill>
              <a:miter lim="800000"/>
              <a:headEnd/>
              <a:tailEnd/>
            </a:ln>
          </p:spPr>
          <p:txBody>
            <a:bodyPr rot="10800000" vert="horz" wrap="none" lIns="0" tIns="0" rIns="0" bIns="0" numCol="1" anchor="ctr" anchorCtr="0" compatLnSpc="1">
              <a:prstTxWarp prst="textNoShape">
                <a:avLst/>
              </a:prstTxWarp>
            </a:bodyPr>
            <a:lstStyle/>
            <a:p>
              <a:pPr algn="ctr" fontAlgn="base">
                <a:spcBef>
                  <a:spcPct val="0"/>
                </a:spcBef>
                <a:spcAft>
                  <a:spcPct val="0"/>
                </a:spcAft>
              </a:pPr>
              <a:r>
                <a:rPr lang="en-GB" altLang="en-US" sz="3600">
                  <a:latin typeface="Times New Roman" pitchFamily="18" charset="0"/>
                  <a:cs typeface="Arial" pitchFamily="34" charset="0"/>
                </a:rPr>
                <a:t>8</a:t>
              </a:r>
            </a:p>
          </p:txBody>
        </p:sp>
        <p:sp>
          <p:nvSpPr>
            <p:cNvPr id="9" name="_s1032"/>
            <p:cNvSpPr>
              <a:spLocks noChangeArrowheads="1"/>
            </p:cNvSpPr>
            <p:nvPr/>
          </p:nvSpPr>
          <p:spPr bwMode="auto">
            <a:xfrm flipV="1">
              <a:off x="1500" y="2840"/>
              <a:ext cx="2716" cy="470"/>
            </a:xfrm>
            <a:custGeom>
              <a:avLst/>
              <a:gdLst>
                <a:gd name="G0" fmla="+- 2160 0 0"/>
                <a:gd name="G1" fmla="+- 21600 0 2160"/>
                <a:gd name="G2" fmla="*/ 2160 1 2"/>
                <a:gd name="G3" fmla="+- 21600 0 G2"/>
                <a:gd name="G4" fmla="+/ 2160 21600 2"/>
                <a:gd name="G5" fmla="+/ G1 0 2"/>
                <a:gd name="G6" fmla="*/ 21600 21600 2160"/>
                <a:gd name="G7" fmla="*/ G6 1 2"/>
                <a:gd name="G8" fmla="+- 21600 0 G7"/>
                <a:gd name="G9" fmla="*/ 21600 1 2"/>
                <a:gd name="G10" fmla="+- 2160 0 G9"/>
                <a:gd name="G11" fmla="?: G10 G8 0"/>
                <a:gd name="G12" fmla="?: G10 G7 21600"/>
                <a:gd name="T0" fmla="*/ 20520 w 21600"/>
                <a:gd name="T1" fmla="*/ 10800 h 21600"/>
                <a:gd name="T2" fmla="*/ 10800 w 21600"/>
                <a:gd name="T3" fmla="*/ 21600 h 21600"/>
                <a:gd name="T4" fmla="*/ 1080 w 21600"/>
                <a:gd name="T5" fmla="*/ 10800 h 21600"/>
                <a:gd name="T6" fmla="*/ 10800 w 21600"/>
                <a:gd name="T7" fmla="*/ 0 h 21600"/>
                <a:gd name="T8" fmla="*/ 2880 w 21600"/>
                <a:gd name="T9" fmla="*/ 2880 h 21600"/>
                <a:gd name="T10" fmla="*/ 18720 w 21600"/>
                <a:gd name="T11" fmla="*/ 18720 h 21600"/>
              </a:gdLst>
              <a:ahLst/>
              <a:cxnLst>
                <a:cxn ang="0">
                  <a:pos x="T0" y="T1"/>
                </a:cxn>
                <a:cxn ang="0">
                  <a:pos x="T2" y="T3"/>
                </a:cxn>
                <a:cxn ang="0">
                  <a:pos x="T4" y="T5"/>
                </a:cxn>
                <a:cxn ang="0">
                  <a:pos x="T6" y="T7"/>
                </a:cxn>
              </a:cxnLst>
              <a:rect l="T8" t="T9" r="T10" b="T11"/>
              <a:pathLst>
                <a:path w="21600" h="21600">
                  <a:moveTo>
                    <a:pt x="0" y="0"/>
                  </a:moveTo>
                  <a:lnTo>
                    <a:pt x="2160" y="21600"/>
                  </a:lnTo>
                  <a:lnTo>
                    <a:pt x="19440" y="21600"/>
                  </a:lnTo>
                  <a:lnTo>
                    <a:pt x="21600" y="0"/>
                  </a:lnTo>
                  <a:close/>
                </a:path>
              </a:pathLst>
            </a:custGeom>
            <a:solidFill>
              <a:schemeClr val="accent1"/>
            </a:solidFill>
            <a:ln w="4670" algn="in">
              <a:solidFill>
                <a:schemeClr val="tx1"/>
              </a:solidFill>
              <a:miter lim="800000"/>
              <a:headEnd/>
              <a:tailEnd/>
            </a:ln>
          </p:spPr>
          <p:txBody>
            <a:bodyPr rot="10800000" vert="horz" wrap="none" lIns="0" tIns="0" rIns="0" bIns="0" numCol="1" anchor="ctr" anchorCtr="0" compatLnSpc="1">
              <a:prstTxWarp prst="textNoShape">
                <a:avLst/>
              </a:prstTxWarp>
            </a:bodyPr>
            <a:lstStyle/>
            <a:p>
              <a:pPr algn="ctr" fontAlgn="base">
                <a:spcBef>
                  <a:spcPct val="0"/>
                </a:spcBef>
                <a:spcAft>
                  <a:spcPct val="0"/>
                </a:spcAft>
              </a:pPr>
              <a:r>
                <a:rPr lang="en-GB" altLang="en-US" sz="3600">
                  <a:latin typeface="Times New Roman" pitchFamily="18" charset="0"/>
                  <a:cs typeface="Arial" pitchFamily="34" charset="0"/>
                </a:rPr>
                <a:t>2</a:t>
              </a:r>
            </a:p>
          </p:txBody>
        </p:sp>
      </p:grpSp>
      <p:sp>
        <p:nvSpPr>
          <p:cNvPr id="3" name="Rectangle 2"/>
          <p:cNvSpPr/>
          <p:nvPr/>
        </p:nvSpPr>
        <p:spPr>
          <a:xfrm>
            <a:off x="959644" y="2942946"/>
            <a:ext cx="3429000" cy="2031325"/>
          </a:xfrm>
          <a:prstGeom prst="rect">
            <a:avLst/>
          </a:prstGeom>
        </p:spPr>
        <p:txBody>
          <a:bodyPr>
            <a:spAutoFit/>
          </a:bodyPr>
          <a:lstStyle/>
          <a:p>
            <a:pPr algn="ctr"/>
            <a:r>
              <a:rPr lang="en-GB" sz="2100" b="1" dirty="0"/>
              <a:t>Ice Cream</a:t>
            </a:r>
            <a:endParaRPr lang="en-GB" sz="2100" dirty="0"/>
          </a:p>
          <a:p>
            <a:pPr algn="ctr"/>
            <a:r>
              <a:rPr lang="en-GB" sz="2100" dirty="0"/>
              <a:t>Ice cream.</a:t>
            </a:r>
            <a:br>
              <a:rPr lang="en-GB" sz="2100" dirty="0"/>
            </a:br>
            <a:r>
              <a:rPr lang="en-GB" sz="2100" dirty="0"/>
              <a:t>Cold and yummy.</a:t>
            </a:r>
            <a:br>
              <a:rPr lang="en-GB" sz="2100" dirty="0"/>
            </a:br>
            <a:r>
              <a:rPr lang="en-GB" sz="2100" dirty="0"/>
              <a:t>I love its sweet richness</a:t>
            </a:r>
            <a:br>
              <a:rPr lang="en-GB" sz="2100" dirty="0"/>
            </a:br>
            <a:r>
              <a:rPr lang="en-GB" sz="2100" dirty="0"/>
              <a:t>as it finds its way into my</a:t>
            </a:r>
            <a:br>
              <a:rPr lang="en-GB" sz="2100" dirty="0"/>
            </a:br>
            <a:r>
              <a:rPr lang="en-GB" sz="2100" dirty="0"/>
              <a:t>tummy.</a:t>
            </a:r>
          </a:p>
        </p:txBody>
      </p:sp>
    </p:spTree>
    <p:extLst>
      <p:ext uri="{BB962C8B-B14F-4D97-AF65-F5344CB8AC3E}">
        <p14:creationId xmlns:p14="http://schemas.microsoft.com/office/powerpoint/2010/main" val="173864887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r>
              <a:rPr lang="en-GB" dirty="0"/>
              <a:t>A four line, humorous, biographical poem with the rhyme scheme AABB.</a:t>
            </a:r>
          </a:p>
          <a:p>
            <a:r>
              <a:rPr lang="en-GB" dirty="0"/>
              <a:t>The first line names the subject at the end of the line.</a:t>
            </a:r>
          </a:p>
          <a:p>
            <a:endParaRPr lang="en-GB" dirty="0"/>
          </a:p>
          <a:p>
            <a:pPr marL="0" indent="0" algn="ctr">
              <a:buNone/>
            </a:pPr>
            <a:r>
              <a:rPr lang="en-GB" dirty="0"/>
              <a:t>The enemy of Harry Potter </a:t>
            </a:r>
            <a:br>
              <a:rPr lang="en-GB" dirty="0"/>
            </a:br>
            <a:r>
              <a:rPr lang="en-GB" dirty="0"/>
              <a:t>Was a scheming plotter. </a:t>
            </a:r>
            <a:br>
              <a:rPr lang="en-GB" dirty="0"/>
            </a:br>
            <a:r>
              <a:rPr lang="en-GB" dirty="0"/>
              <a:t>I can't tell you what he's called; I'd be ashamed </a:t>
            </a:r>
            <a:br>
              <a:rPr lang="en-GB" dirty="0"/>
            </a:br>
            <a:r>
              <a:rPr lang="en-GB" dirty="0"/>
              <a:t>To name "he who must not be named."</a:t>
            </a:r>
          </a:p>
        </p:txBody>
      </p:sp>
      <p:sp>
        <p:nvSpPr>
          <p:cNvPr id="3" name="Title 2"/>
          <p:cNvSpPr>
            <a:spLocks noGrp="1"/>
          </p:cNvSpPr>
          <p:nvPr>
            <p:ph type="title"/>
          </p:nvPr>
        </p:nvSpPr>
        <p:spPr/>
        <p:txBody>
          <a:bodyPr/>
          <a:lstStyle/>
          <a:p>
            <a:r>
              <a:rPr lang="en-GB" dirty="0"/>
              <a:t>Clerihew</a:t>
            </a:r>
          </a:p>
        </p:txBody>
      </p:sp>
    </p:spTree>
    <p:extLst>
      <p:ext uri="{BB962C8B-B14F-4D97-AF65-F5344CB8AC3E}">
        <p14:creationId xmlns:p14="http://schemas.microsoft.com/office/powerpoint/2010/main" val="15406378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691680" y="1916832"/>
            <a:ext cx="5556250" cy="2588022"/>
          </a:xfrm>
        </p:spPr>
        <p:txBody>
          <a:bodyPr>
            <a:normAutofit fontScale="77500" lnSpcReduction="20000"/>
          </a:bodyPr>
          <a:lstStyle/>
          <a:p>
            <a:r>
              <a:rPr lang="en-GB" dirty="0"/>
              <a:t>No framework</a:t>
            </a:r>
          </a:p>
          <a:p>
            <a:r>
              <a:rPr lang="en-GB" dirty="0"/>
              <a:t>Possible to create structure linked to the subject of the poem</a:t>
            </a:r>
          </a:p>
          <a:p>
            <a:r>
              <a:rPr lang="en-GB" dirty="0"/>
              <a:t>Allows freedom of expression but lack of structure can be challenging</a:t>
            </a:r>
          </a:p>
          <a:p>
            <a:r>
              <a:rPr lang="en-GB" dirty="0"/>
              <a:t>Puts extra emphasis on word choice</a:t>
            </a:r>
          </a:p>
        </p:txBody>
      </p:sp>
      <p:sp>
        <p:nvSpPr>
          <p:cNvPr id="3" name="Title 2"/>
          <p:cNvSpPr>
            <a:spLocks noGrp="1"/>
          </p:cNvSpPr>
          <p:nvPr>
            <p:ph type="title"/>
          </p:nvPr>
        </p:nvSpPr>
        <p:spPr/>
        <p:txBody>
          <a:bodyPr/>
          <a:lstStyle/>
          <a:p>
            <a:r>
              <a:rPr lang="en-GB" dirty="0"/>
              <a:t>Free Verse</a:t>
            </a:r>
          </a:p>
        </p:txBody>
      </p:sp>
    </p:spTree>
    <p:extLst>
      <p:ext uri="{BB962C8B-B14F-4D97-AF65-F5344CB8AC3E}">
        <p14:creationId xmlns:p14="http://schemas.microsoft.com/office/powerpoint/2010/main" val="128930717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043608" y="746863"/>
            <a:ext cx="2947512" cy="398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29756" bIns="33327" numCol="1" anchor="ctr" anchorCtr="0" compatLnSpc="1">
            <a:prstTxWarp prst="textNoShape">
              <a:avLst/>
            </a:prstTxWarp>
            <a:spAutoFit/>
          </a:bodyPr>
          <a:lstStyle/>
          <a:p>
            <a:pPr fontAlgn="base">
              <a:spcBef>
                <a:spcPct val="0"/>
              </a:spcBef>
              <a:spcAft>
                <a:spcPct val="0"/>
              </a:spcAft>
            </a:pPr>
            <a:r>
              <a:rPr lang="en-US" altLang="en-US" sz="1350" b="1" dirty="0">
                <a:solidFill>
                  <a:srgbClr val="002060"/>
                </a:solidFill>
                <a:latin typeface="Arial" pitchFamily="34" charset="0"/>
                <a:cs typeface="Arial" pitchFamily="34" charset="0"/>
              </a:rPr>
              <a:t>Thrill Ride</a:t>
            </a:r>
          </a:p>
          <a:p>
            <a:pPr fontAlgn="base">
              <a:spcBef>
                <a:spcPct val="0"/>
              </a:spcBef>
              <a:spcAft>
                <a:spcPct val="0"/>
              </a:spcAft>
            </a:pPr>
            <a:endParaRPr lang="en-US" altLang="en-US" sz="1350" dirty="0">
              <a:solidFill>
                <a:srgbClr val="002060"/>
              </a:solidFill>
              <a:latin typeface="Arial" pitchFamily="34" charset="0"/>
              <a:cs typeface="Arial" pitchFamily="34" charset="0"/>
            </a:endParaRPr>
          </a:p>
          <a:p>
            <a:pPr eaLnBrk="0" fontAlgn="base" hangingPunct="0">
              <a:spcBef>
                <a:spcPct val="0"/>
              </a:spcBef>
              <a:spcAft>
                <a:spcPct val="0"/>
              </a:spcAft>
            </a:pPr>
            <a:r>
              <a:rPr lang="en-US" altLang="en-US" sz="1350" b="1" dirty="0">
                <a:solidFill>
                  <a:srgbClr val="002060"/>
                </a:solidFill>
                <a:latin typeface="Arial" pitchFamily="34" charset="0"/>
                <a:cs typeface="Arial" pitchFamily="34" charset="0"/>
              </a:rPr>
              <a:t>Up. Up.</a:t>
            </a:r>
            <a:br>
              <a:rPr lang="en-US" altLang="en-US" sz="1350" b="1" dirty="0">
                <a:solidFill>
                  <a:srgbClr val="002060"/>
                </a:solidFill>
                <a:latin typeface="Arial" pitchFamily="34" charset="0"/>
                <a:cs typeface="Arial" pitchFamily="34" charset="0"/>
              </a:rPr>
            </a:br>
            <a:r>
              <a:rPr lang="en-US" altLang="en-US" sz="1350" b="1" dirty="0">
                <a:solidFill>
                  <a:srgbClr val="002060"/>
                </a:solidFill>
                <a:latin typeface="Arial" pitchFamily="34" charset="0"/>
                <a:cs typeface="Arial" pitchFamily="34" charset="0"/>
              </a:rPr>
              <a:t>Click, click.</a:t>
            </a:r>
            <a:br>
              <a:rPr lang="en-US" altLang="en-US" sz="1350" b="1" dirty="0">
                <a:solidFill>
                  <a:srgbClr val="002060"/>
                </a:solidFill>
                <a:latin typeface="Arial" pitchFamily="34" charset="0"/>
                <a:cs typeface="Arial" pitchFamily="34" charset="0"/>
              </a:rPr>
            </a:br>
            <a:r>
              <a:rPr lang="en-US" altLang="en-US" sz="1350" b="1" dirty="0">
                <a:solidFill>
                  <a:srgbClr val="002060"/>
                </a:solidFill>
                <a:latin typeface="Arial" pitchFamily="34" charset="0"/>
                <a:cs typeface="Arial" pitchFamily="34" charset="0"/>
              </a:rPr>
              <a:t>Wind blows</a:t>
            </a:r>
            <a:br>
              <a:rPr lang="en-US" altLang="en-US" sz="1350" b="1" dirty="0">
                <a:solidFill>
                  <a:srgbClr val="002060"/>
                </a:solidFill>
                <a:latin typeface="Arial" pitchFamily="34" charset="0"/>
                <a:cs typeface="Arial" pitchFamily="34" charset="0"/>
              </a:rPr>
            </a:br>
            <a:r>
              <a:rPr lang="en-US" altLang="en-US" sz="1350" b="1" dirty="0">
                <a:solidFill>
                  <a:srgbClr val="002060"/>
                </a:solidFill>
                <a:latin typeface="Arial" pitchFamily="34" charset="0"/>
                <a:cs typeface="Arial" pitchFamily="34" charset="0"/>
              </a:rPr>
              <a:t>sharp in my ears.</a:t>
            </a:r>
            <a:br>
              <a:rPr lang="en-US" altLang="en-US" sz="1350" b="1" dirty="0">
                <a:solidFill>
                  <a:srgbClr val="002060"/>
                </a:solidFill>
                <a:latin typeface="Arial" pitchFamily="34" charset="0"/>
                <a:cs typeface="Arial" pitchFamily="34" charset="0"/>
              </a:rPr>
            </a:br>
            <a:r>
              <a:rPr lang="en-US" altLang="en-US" sz="1350" b="1" dirty="0">
                <a:solidFill>
                  <a:srgbClr val="002060"/>
                </a:solidFill>
                <a:latin typeface="Arial" pitchFamily="34" charset="0"/>
                <a:cs typeface="Arial" pitchFamily="34" charset="0"/>
              </a:rPr>
              <a:t>My heart jumps. Skips.</a:t>
            </a:r>
            <a:br>
              <a:rPr lang="en-US" altLang="en-US" sz="1350" b="1" dirty="0">
                <a:solidFill>
                  <a:srgbClr val="002060"/>
                </a:solidFill>
                <a:latin typeface="Arial" pitchFamily="34" charset="0"/>
                <a:cs typeface="Arial" pitchFamily="34" charset="0"/>
              </a:rPr>
            </a:br>
            <a:r>
              <a:rPr lang="en-US" altLang="en-US" sz="1350" b="1" dirty="0">
                <a:solidFill>
                  <a:srgbClr val="002060"/>
                </a:solidFill>
                <a:latin typeface="Arial" pitchFamily="34" charset="0"/>
                <a:cs typeface="Arial" pitchFamily="34" charset="0"/>
              </a:rPr>
              <a:t>It’s up. It’s up higher.</a:t>
            </a:r>
          </a:p>
          <a:p>
            <a:pPr eaLnBrk="0" fontAlgn="base" hangingPunct="0">
              <a:spcBef>
                <a:spcPct val="0"/>
              </a:spcBef>
              <a:spcAft>
                <a:spcPct val="0"/>
              </a:spcAft>
            </a:pPr>
            <a:endParaRPr lang="en-US" altLang="en-US" sz="1350" b="1" dirty="0">
              <a:solidFill>
                <a:srgbClr val="002060"/>
              </a:solidFill>
              <a:latin typeface="Arial" pitchFamily="34" charset="0"/>
              <a:cs typeface="Arial" pitchFamily="34" charset="0"/>
            </a:endParaRPr>
          </a:p>
          <a:p>
            <a:pPr eaLnBrk="0" fontAlgn="base" hangingPunct="0">
              <a:spcBef>
                <a:spcPct val="0"/>
              </a:spcBef>
              <a:spcAft>
                <a:spcPct val="0"/>
              </a:spcAft>
            </a:pPr>
            <a:r>
              <a:rPr lang="en-US" altLang="en-US" sz="1350" b="1" dirty="0">
                <a:solidFill>
                  <a:srgbClr val="002060"/>
                </a:solidFill>
                <a:latin typeface="Arial" pitchFamily="34" charset="0"/>
                <a:cs typeface="Arial" pitchFamily="34" charset="0"/>
              </a:rPr>
              <a:t>It’s up, up the highest.</a:t>
            </a:r>
            <a:br>
              <a:rPr lang="en-US" altLang="en-US" sz="1350" b="1" dirty="0">
                <a:solidFill>
                  <a:srgbClr val="002060"/>
                </a:solidFill>
                <a:latin typeface="Arial" pitchFamily="34" charset="0"/>
                <a:cs typeface="Arial" pitchFamily="34" charset="0"/>
              </a:rPr>
            </a:br>
            <a:r>
              <a:rPr lang="en-US" altLang="en-US" sz="1350" b="1" dirty="0">
                <a:solidFill>
                  <a:srgbClr val="002060"/>
                </a:solidFill>
                <a:latin typeface="Arial" pitchFamily="34" charset="0"/>
                <a:cs typeface="Arial" pitchFamily="34" charset="0"/>
              </a:rPr>
              <a:t>Hands grasp at the clouds.</a:t>
            </a:r>
          </a:p>
          <a:p>
            <a:pPr eaLnBrk="0" fontAlgn="base" hangingPunct="0">
              <a:spcBef>
                <a:spcPct val="0"/>
              </a:spcBef>
              <a:spcAft>
                <a:spcPct val="0"/>
              </a:spcAft>
            </a:pPr>
            <a:endParaRPr lang="en-US" altLang="en-US" sz="1350" b="1" dirty="0">
              <a:solidFill>
                <a:srgbClr val="002060"/>
              </a:solidFill>
              <a:latin typeface="Arial" pitchFamily="34" charset="0"/>
              <a:cs typeface="Arial" pitchFamily="34" charset="0"/>
            </a:endParaRPr>
          </a:p>
          <a:p>
            <a:pPr eaLnBrk="0" fontAlgn="base" hangingPunct="0">
              <a:spcBef>
                <a:spcPct val="0"/>
              </a:spcBef>
              <a:spcAft>
                <a:spcPct val="0"/>
              </a:spcAft>
            </a:pPr>
            <a:r>
              <a:rPr lang="en-US" altLang="en-US" sz="1350" b="1" dirty="0">
                <a:solidFill>
                  <a:srgbClr val="002060"/>
                </a:solidFill>
                <a:latin typeface="Arial" pitchFamily="34" charset="0"/>
                <a:cs typeface="Arial" pitchFamily="34" charset="0"/>
              </a:rPr>
              <a:t>Then a forever pause. Still. Waiting.</a:t>
            </a:r>
          </a:p>
          <a:p>
            <a:pPr eaLnBrk="0" fontAlgn="base" hangingPunct="0">
              <a:spcBef>
                <a:spcPct val="0"/>
              </a:spcBef>
              <a:spcAft>
                <a:spcPct val="0"/>
              </a:spcAft>
            </a:pPr>
            <a:endParaRPr lang="en-US" altLang="en-US" sz="1350" b="1" dirty="0">
              <a:solidFill>
                <a:srgbClr val="002060"/>
              </a:solidFill>
              <a:latin typeface="Arial" pitchFamily="34" charset="0"/>
              <a:cs typeface="Arial" pitchFamily="34" charset="0"/>
            </a:endParaRPr>
          </a:p>
          <a:p>
            <a:pPr eaLnBrk="0" fontAlgn="base" hangingPunct="0">
              <a:spcBef>
                <a:spcPct val="0"/>
              </a:spcBef>
              <a:spcAft>
                <a:spcPct val="0"/>
              </a:spcAft>
            </a:pPr>
            <a:r>
              <a:rPr lang="en-US" altLang="en-US" sz="1350" b="1" dirty="0">
                <a:solidFill>
                  <a:srgbClr val="002060"/>
                </a:solidFill>
                <a:latin typeface="Arial" pitchFamily="34" charset="0"/>
                <a:cs typeface="Arial" pitchFamily="34" charset="0"/>
              </a:rPr>
              <a:t>Finally. Whoosh!</a:t>
            </a:r>
            <a:br>
              <a:rPr lang="en-US" altLang="en-US" sz="1350" b="1" dirty="0">
                <a:solidFill>
                  <a:srgbClr val="002060"/>
                </a:solidFill>
                <a:latin typeface="Arial" pitchFamily="34" charset="0"/>
                <a:cs typeface="Arial" pitchFamily="34" charset="0"/>
              </a:rPr>
            </a:br>
            <a:r>
              <a:rPr lang="en-US" altLang="en-US" sz="1350" b="1" dirty="0">
                <a:solidFill>
                  <a:srgbClr val="002060"/>
                </a:solidFill>
                <a:latin typeface="Arial" pitchFamily="34" charset="0"/>
                <a:cs typeface="Arial" pitchFamily="34" charset="0"/>
              </a:rPr>
              <a:t>Steep drop</a:t>
            </a:r>
            <a:br>
              <a:rPr lang="en-US" altLang="en-US" sz="1350" b="1" dirty="0">
                <a:solidFill>
                  <a:srgbClr val="002060"/>
                </a:solidFill>
                <a:latin typeface="Arial" pitchFamily="34" charset="0"/>
                <a:cs typeface="Arial" pitchFamily="34" charset="0"/>
              </a:rPr>
            </a:br>
            <a:r>
              <a:rPr lang="en-US" altLang="en-US" sz="1350" b="1" dirty="0">
                <a:solidFill>
                  <a:srgbClr val="002060"/>
                </a:solidFill>
                <a:latin typeface="Arial" pitchFamily="34" charset="0"/>
                <a:cs typeface="Arial" pitchFamily="34" charset="0"/>
              </a:rPr>
              <a:t>down,</a:t>
            </a:r>
            <a:br>
              <a:rPr lang="en-US" altLang="en-US" sz="1350" b="1" dirty="0">
                <a:solidFill>
                  <a:srgbClr val="002060"/>
                </a:solidFill>
                <a:latin typeface="Arial" pitchFamily="34" charset="0"/>
                <a:cs typeface="Arial" pitchFamily="34" charset="0"/>
              </a:rPr>
            </a:br>
            <a:r>
              <a:rPr lang="en-US" altLang="en-US" sz="1350" b="1" dirty="0">
                <a:solidFill>
                  <a:srgbClr val="002060"/>
                </a:solidFill>
                <a:latin typeface="Arial" pitchFamily="34" charset="0"/>
                <a:cs typeface="Arial" pitchFamily="34" charset="0"/>
              </a:rPr>
              <a:t>down,</a:t>
            </a:r>
            <a:br>
              <a:rPr lang="en-US" altLang="en-US" sz="1350" b="1" dirty="0">
                <a:solidFill>
                  <a:srgbClr val="002060"/>
                </a:solidFill>
                <a:latin typeface="Arial" pitchFamily="34" charset="0"/>
                <a:cs typeface="Arial" pitchFamily="34" charset="0"/>
              </a:rPr>
            </a:br>
            <a:r>
              <a:rPr lang="en-US" altLang="en-US" sz="1350" b="1" dirty="0">
                <a:solidFill>
                  <a:srgbClr val="002060"/>
                </a:solidFill>
                <a:latin typeface="Arial" pitchFamily="34" charset="0"/>
                <a:cs typeface="Arial" pitchFamily="34" charset="0"/>
              </a:rPr>
              <a:t>down.</a:t>
            </a:r>
          </a:p>
        </p:txBody>
      </p:sp>
      <p:pic>
        <p:nvPicPr>
          <p:cNvPr id="32770" name="Picture 2" descr="Roller Coas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60132" y="2348881"/>
            <a:ext cx="1785938" cy="237886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264723" y="1103475"/>
            <a:ext cx="1487010" cy="461665"/>
          </a:xfrm>
          <a:prstGeom prst="rect">
            <a:avLst/>
          </a:prstGeom>
          <a:noFill/>
        </p:spPr>
        <p:txBody>
          <a:bodyPr wrap="none" rtlCol="0">
            <a:spAutoFit/>
          </a:bodyPr>
          <a:lstStyle/>
          <a:p>
            <a:r>
              <a:rPr lang="en-GB" sz="2400" dirty="0">
                <a:solidFill>
                  <a:srgbClr val="002060"/>
                </a:solidFill>
              </a:rPr>
              <a:t>Free Verse</a:t>
            </a:r>
          </a:p>
        </p:txBody>
      </p:sp>
    </p:spTree>
    <p:extLst>
      <p:ext uri="{BB962C8B-B14F-4D97-AF65-F5344CB8AC3E}">
        <p14:creationId xmlns:p14="http://schemas.microsoft.com/office/powerpoint/2010/main" val="127572560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358643" y="1391370"/>
            <a:ext cx="6426714" cy="3726414"/>
          </a:xfrm>
        </p:spPr>
        <p:txBody>
          <a:bodyPr>
            <a:normAutofit fontScale="70000" lnSpcReduction="20000"/>
          </a:bodyPr>
          <a:lstStyle/>
          <a:p>
            <a:pPr marL="0" indent="0">
              <a:buNone/>
            </a:pPr>
            <a:r>
              <a:rPr lang="en-GB" dirty="0"/>
              <a:t>Poetry machines can help children cope with the challenge of free verse by providing prompts for composition.  They take the form of a list of questions which, once answered create a poem.</a:t>
            </a:r>
          </a:p>
          <a:p>
            <a:pPr marL="0" indent="0">
              <a:buNone/>
            </a:pPr>
            <a:endParaRPr lang="en-GB" dirty="0"/>
          </a:p>
          <a:p>
            <a:r>
              <a:rPr lang="en-GB" dirty="0"/>
              <a:t>Write the name of what you are writing about</a:t>
            </a:r>
          </a:p>
          <a:p>
            <a:r>
              <a:rPr lang="en-GB" dirty="0"/>
              <a:t>Write down three words to describe it</a:t>
            </a:r>
          </a:p>
          <a:p>
            <a:r>
              <a:rPr lang="en-GB" dirty="0"/>
              <a:t>Write something you know about it</a:t>
            </a:r>
          </a:p>
          <a:p>
            <a:r>
              <a:rPr lang="en-GB" dirty="0"/>
              <a:t>Write some thing good about it</a:t>
            </a:r>
          </a:p>
          <a:p>
            <a:r>
              <a:rPr lang="en-GB" dirty="0"/>
              <a:t>Write something bad about it</a:t>
            </a:r>
          </a:p>
          <a:p>
            <a:r>
              <a:rPr lang="en-GB" dirty="0"/>
              <a:t>Write down how it makes you feel</a:t>
            </a:r>
          </a:p>
        </p:txBody>
      </p:sp>
      <p:sp>
        <p:nvSpPr>
          <p:cNvPr id="3" name="Title 2"/>
          <p:cNvSpPr>
            <a:spLocks noGrp="1"/>
          </p:cNvSpPr>
          <p:nvPr>
            <p:ph type="title"/>
          </p:nvPr>
        </p:nvSpPr>
        <p:spPr/>
        <p:txBody>
          <a:bodyPr/>
          <a:lstStyle/>
          <a:p>
            <a:r>
              <a:rPr lang="en-GB" dirty="0"/>
              <a:t>Poetry Machines</a:t>
            </a:r>
          </a:p>
        </p:txBody>
      </p:sp>
    </p:spTree>
    <p:extLst>
      <p:ext uri="{BB962C8B-B14F-4D97-AF65-F5344CB8AC3E}">
        <p14:creationId xmlns:p14="http://schemas.microsoft.com/office/powerpoint/2010/main" val="64357881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echnocheetah.edublogs.org/files/2010/01/zWinterAcrosti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9041" y="272464"/>
            <a:ext cx="6739263" cy="5061936"/>
          </a:xfrm>
          <a:prstGeom prst="rect">
            <a:avLst/>
          </a:prstGeom>
          <a:noFill/>
          <a:extLst>
            <a:ext uri="{909E8E84-426E-40DD-AFC4-6F175D3DCCD1}">
              <a14:hiddenFill xmlns:a14="http://schemas.microsoft.com/office/drawing/2010/main">
                <a:solidFill>
                  <a:srgbClr val="FFFFFF"/>
                </a:solidFill>
              </a14:hiddenFill>
            </a:ext>
          </a:extLst>
        </p:spPr>
      </p:pic>
      <p:sp>
        <p:nvSpPr>
          <p:cNvPr id="3" name="Title 2"/>
          <p:cNvSpPr txBox="1">
            <a:spLocks/>
          </p:cNvSpPr>
          <p:nvPr/>
        </p:nvSpPr>
        <p:spPr>
          <a:xfrm>
            <a:off x="2936304" y="1110996"/>
            <a:ext cx="6172200" cy="939546"/>
          </a:xfrm>
          <a:prstGeom prst="rect">
            <a:avLst/>
          </a:prstGeom>
        </p:spPr>
        <p:txBody>
          <a:bodyPr>
            <a:normAutofit/>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4500"/>
              <a:t>Acrostics</a:t>
            </a:r>
            <a:endParaRPr lang="en-GB" sz="4500" dirty="0"/>
          </a:p>
        </p:txBody>
      </p:sp>
    </p:spTree>
    <p:extLst>
      <p:ext uri="{BB962C8B-B14F-4D97-AF65-F5344CB8AC3E}">
        <p14:creationId xmlns:p14="http://schemas.microsoft.com/office/powerpoint/2010/main" val="176286928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tar-w.kir.jp/grp/9/friends-acrostic-poem-examples-i4.gif"/>
          <p:cNvPicPr>
            <a:picLocks noChangeAspect="1" noChangeArrowheads="1"/>
          </p:cNvPicPr>
          <p:nvPr/>
        </p:nvPicPr>
        <p:blipFill rotWithShape="1">
          <a:blip r:embed="rId2">
            <a:extLst>
              <a:ext uri="{28A0092B-C50C-407E-A947-70E740481C1C}">
                <a14:useLocalDpi xmlns:a14="http://schemas.microsoft.com/office/drawing/2010/main" val="0"/>
              </a:ext>
            </a:extLst>
          </a:blip>
          <a:srcRect t="18093" r="19908" b="11279"/>
          <a:stretch/>
        </p:blipFill>
        <p:spPr bwMode="auto">
          <a:xfrm>
            <a:off x="1619672" y="1052736"/>
            <a:ext cx="5670630" cy="3929003"/>
          </a:xfrm>
          <a:prstGeom prst="rect">
            <a:avLst/>
          </a:prstGeom>
          <a:noFill/>
          <a:extLst>
            <a:ext uri="{909E8E84-426E-40DD-AFC4-6F175D3DCCD1}">
              <a14:hiddenFill xmlns:a14="http://schemas.microsoft.com/office/drawing/2010/main">
                <a:solidFill>
                  <a:srgbClr val="FFFFFF"/>
                </a:solidFill>
              </a14:hiddenFill>
            </a:ext>
          </a:extLst>
        </p:spPr>
      </p:pic>
      <p:sp>
        <p:nvSpPr>
          <p:cNvPr id="4" name="Title 2"/>
          <p:cNvSpPr txBox="1">
            <a:spLocks/>
          </p:cNvSpPr>
          <p:nvPr/>
        </p:nvSpPr>
        <p:spPr>
          <a:xfrm>
            <a:off x="3059832" y="260648"/>
            <a:ext cx="6172200" cy="939546"/>
          </a:xfrm>
          <a:prstGeom prst="rect">
            <a:avLst/>
          </a:prstGeom>
        </p:spPr>
        <p:txBody>
          <a:bodyPr>
            <a:normAutofit/>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4500" dirty="0">
                <a:solidFill>
                  <a:srgbClr val="7030A0"/>
                </a:solidFill>
              </a:rPr>
              <a:t>Acrostics</a:t>
            </a:r>
          </a:p>
        </p:txBody>
      </p:sp>
    </p:spTree>
    <p:extLst>
      <p:ext uri="{BB962C8B-B14F-4D97-AF65-F5344CB8AC3E}">
        <p14:creationId xmlns:p14="http://schemas.microsoft.com/office/powerpoint/2010/main" val="185966217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4500" dirty="0"/>
              <a:t>Acrostics</a:t>
            </a:r>
          </a:p>
        </p:txBody>
      </p:sp>
      <p:sp>
        <p:nvSpPr>
          <p:cNvPr id="6" name="TextBox 5"/>
          <p:cNvSpPr txBox="1"/>
          <p:nvPr/>
        </p:nvSpPr>
        <p:spPr>
          <a:xfrm>
            <a:off x="1835696" y="1556792"/>
            <a:ext cx="458780" cy="3416320"/>
          </a:xfrm>
          <a:prstGeom prst="rect">
            <a:avLst/>
          </a:prstGeom>
          <a:noFill/>
        </p:spPr>
        <p:txBody>
          <a:bodyPr wrap="none" rtlCol="0">
            <a:spAutoFit/>
          </a:bodyPr>
          <a:lstStyle/>
          <a:p>
            <a:r>
              <a:rPr lang="en-GB" sz="2400" dirty="0"/>
              <a:t>Y</a:t>
            </a:r>
          </a:p>
          <a:p>
            <a:r>
              <a:rPr lang="en-GB" sz="2400" dirty="0"/>
              <a:t>O</a:t>
            </a:r>
          </a:p>
          <a:p>
            <a:r>
              <a:rPr lang="en-GB" sz="2400" dirty="0"/>
              <a:t>U</a:t>
            </a:r>
          </a:p>
          <a:p>
            <a:r>
              <a:rPr lang="en-GB" sz="2400" dirty="0"/>
              <a:t>R</a:t>
            </a:r>
          </a:p>
          <a:p>
            <a:r>
              <a:rPr lang="en-GB" sz="2400" dirty="0"/>
              <a:t> </a:t>
            </a:r>
          </a:p>
          <a:p>
            <a:r>
              <a:rPr lang="en-GB" sz="2400" dirty="0"/>
              <a:t>N</a:t>
            </a:r>
          </a:p>
          <a:p>
            <a:r>
              <a:rPr lang="en-GB" sz="2400" dirty="0"/>
              <a:t>A</a:t>
            </a:r>
          </a:p>
          <a:p>
            <a:r>
              <a:rPr lang="en-GB" sz="2400" dirty="0"/>
              <a:t>M</a:t>
            </a:r>
          </a:p>
          <a:p>
            <a:r>
              <a:rPr lang="en-GB" sz="2400" dirty="0"/>
              <a:t>E</a:t>
            </a:r>
          </a:p>
        </p:txBody>
      </p:sp>
      <p:sp>
        <p:nvSpPr>
          <p:cNvPr id="2" name="TextBox 1"/>
          <p:cNvSpPr txBox="1"/>
          <p:nvPr/>
        </p:nvSpPr>
        <p:spPr>
          <a:xfrm>
            <a:off x="5580112" y="1556792"/>
            <a:ext cx="864096" cy="3539430"/>
          </a:xfrm>
          <a:prstGeom prst="rect">
            <a:avLst/>
          </a:prstGeom>
          <a:noFill/>
        </p:spPr>
        <p:txBody>
          <a:bodyPr wrap="square" rtlCol="0">
            <a:spAutoFit/>
          </a:bodyPr>
          <a:lstStyle/>
          <a:p>
            <a:r>
              <a:rPr lang="en-US" sz="2800" dirty="0"/>
              <a:t>P </a:t>
            </a:r>
          </a:p>
          <a:p>
            <a:r>
              <a:rPr lang="en-US" sz="2800" dirty="0"/>
              <a:t>G </a:t>
            </a:r>
          </a:p>
          <a:p>
            <a:r>
              <a:rPr lang="en-US" sz="2800" dirty="0"/>
              <a:t>C </a:t>
            </a:r>
          </a:p>
          <a:p>
            <a:r>
              <a:rPr lang="en-US" sz="2800" dirty="0"/>
              <a:t>E  </a:t>
            </a:r>
          </a:p>
          <a:p>
            <a:r>
              <a:rPr lang="en-US" sz="2800" dirty="0"/>
              <a:t>/</a:t>
            </a:r>
          </a:p>
          <a:p>
            <a:r>
              <a:rPr lang="en-US" sz="2800" dirty="0"/>
              <a:t>T </a:t>
            </a:r>
          </a:p>
          <a:p>
            <a:r>
              <a:rPr lang="en-US" sz="2800" dirty="0"/>
              <a:t>A </a:t>
            </a:r>
          </a:p>
          <a:p>
            <a:r>
              <a:rPr lang="en-US" sz="2800" dirty="0"/>
              <a:t>R</a:t>
            </a:r>
          </a:p>
        </p:txBody>
      </p:sp>
      <p:sp>
        <p:nvSpPr>
          <p:cNvPr id="8" name="TextBox 7"/>
          <p:cNvSpPr txBox="1"/>
          <p:nvPr/>
        </p:nvSpPr>
        <p:spPr>
          <a:xfrm>
            <a:off x="7092280" y="4653136"/>
            <a:ext cx="1944216" cy="369332"/>
          </a:xfrm>
          <a:prstGeom prst="rect">
            <a:avLst/>
          </a:prstGeom>
          <a:noFill/>
        </p:spPr>
        <p:txBody>
          <a:bodyPr wrap="square" rtlCol="0">
            <a:spAutoFit/>
          </a:bodyPr>
          <a:lstStyle/>
          <a:p>
            <a:r>
              <a:rPr lang="en-US" dirty="0"/>
              <a:t>(Choose one)</a:t>
            </a:r>
          </a:p>
        </p:txBody>
      </p:sp>
    </p:spTree>
    <p:extLst>
      <p:ext uri="{BB962C8B-B14F-4D97-AF65-F5344CB8AC3E}">
        <p14:creationId xmlns:p14="http://schemas.microsoft.com/office/powerpoint/2010/main" val="86519359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a:t>Kennings</a:t>
            </a:r>
          </a:p>
        </p:txBody>
      </p:sp>
      <p:sp>
        <p:nvSpPr>
          <p:cNvPr id="54275" name="Content Placeholder 2"/>
          <p:cNvSpPr>
            <a:spLocks noGrp="1"/>
          </p:cNvSpPr>
          <p:nvPr>
            <p:ph idx="1"/>
          </p:nvPr>
        </p:nvSpPr>
        <p:spPr>
          <a:xfrm>
            <a:off x="1759743" y="1628800"/>
            <a:ext cx="5624513" cy="3600450"/>
          </a:xfrm>
        </p:spPr>
        <p:txBody>
          <a:bodyPr>
            <a:normAutofit lnSpcReduction="10000"/>
          </a:bodyPr>
          <a:lstStyle/>
          <a:p>
            <a:pPr>
              <a:buFont typeface="Wingdings 2" pitchFamily="18" charset="2"/>
              <a:buNone/>
            </a:pPr>
            <a:endParaRPr lang="en-US" altLang="en-US" dirty="0">
              <a:latin typeface="Tahoma" pitchFamily="34" charset="0"/>
              <a:cs typeface="Tahoma" pitchFamily="34" charset="0"/>
            </a:endParaRPr>
          </a:p>
          <a:p>
            <a:pPr>
              <a:buFont typeface="Wingdings 2" pitchFamily="18" charset="2"/>
              <a:buNone/>
            </a:pPr>
            <a:r>
              <a:rPr lang="en-US" altLang="en-US" dirty="0" err="1">
                <a:latin typeface="Tahoma" pitchFamily="34" charset="0"/>
                <a:cs typeface="Tahoma" pitchFamily="34" charset="0"/>
              </a:rPr>
              <a:t>Lipsmackin</a:t>
            </a:r>
            <a:r>
              <a:rPr lang="en-US" altLang="en-US" dirty="0">
                <a:latin typeface="Tahoma" pitchFamily="34" charset="0"/>
                <a:cs typeface="Tahoma" pitchFamily="34" charset="0"/>
              </a:rPr>
              <a:t>' </a:t>
            </a:r>
            <a:r>
              <a:rPr lang="en-US" altLang="en-US" dirty="0" err="1">
                <a:latin typeface="Tahoma" pitchFamily="34" charset="0"/>
                <a:cs typeface="Tahoma" pitchFamily="34" charset="0"/>
              </a:rPr>
              <a:t>thirstquenchin</a:t>
            </a:r>
            <a:r>
              <a:rPr lang="en-US" altLang="en-US" dirty="0">
                <a:latin typeface="Tahoma" pitchFamily="34" charset="0"/>
                <a:cs typeface="Tahoma" pitchFamily="34" charset="0"/>
              </a:rPr>
              <a:t>' </a:t>
            </a:r>
          </a:p>
          <a:p>
            <a:pPr>
              <a:buFont typeface="Wingdings 2" pitchFamily="18" charset="2"/>
              <a:buNone/>
            </a:pPr>
            <a:r>
              <a:rPr lang="en-US" altLang="en-US" dirty="0" err="1">
                <a:latin typeface="Tahoma" pitchFamily="34" charset="0"/>
                <a:cs typeface="Tahoma" pitchFamily="34" charset="0"/>
              </a:rPr>
              <a:t>acetastin</a:t>
            </a:r>
            <a:r>
              <a:rPr lang="en-US" altLang="en-US" dirty="0">
                <a:latin typeface="Tahoma" pitchFamily="34" charset="0"/>
                <a:cs typeface="Tahoma" pitchFamily="34" charset="0"/>
              </a:rPr>
              <a:t>' </a:t>
            </a:r>
            <a:r>
              <a:rPr lang="en-US" altLang="en-US" dirty="0" err="1">
                <a:latin typeface="Tahoma" pitchFamily="34" charset="0"/>
                <a:cs typeface="Tahoma" pitchFamily="34" charset="0"/>
              </a:rPr>
              <a:t>motivatin</a:t>
            </a:r>
            <a:r>
              <a:rPr lang="en-US" altLang="en-US" dirty="0">
                <a:latin typeface="Tahoma" pitchFamily="34" charset="0"/>
                <a:cs typeface="Tahoma" pitchFamily="34" charset="0"/>
              </a:rPr>
              <a:t>' </a:t>
            </a:r>
            <a:r>
              <a:rPr lang="en-US" altLang="en-US" dirty="0" err="1">
                <a:latin typeface="Tahoma" pitchFamily="34" charset="0"/>
                <a:cs typeface="Tahoma" pitchFamily="34" charset="0"/>
              </a:rPr>
              <a:t>goodbuzzin</a:t>
            </a:r>
            <a:r>
              <a:rPr lang="en-US" altLang="en-US" dirty="0">
                <a:latin typeface="Tahoma" pitchFamily="34" charset="0"/>
                <a:cs typeface="Tahoma" pitchFamily="34" charset="0"/>
              </a:rPr>
              <a:t>' </a:t>
            </a:r>
          </a:p>
          <a:p>
            <a:pPr>
              <a:buFont typeface="Wingdings 2" pitchFamily="18" charset="2"/>
              <a:buNone/>
            </a:pPr>
            <a:r>
              <a:rPr lang="en-US" altLang="en-US" dirty="0" err="1">
                <a:latin typeface="Tahoma" pitchFamily="34" charset="0"/>
                <a:cs typeface="Tahoma" pitchFamily="34" charset="0"/>
              </a:rPr>
              <a:t>cooltalkin</a:t>
            </a:r>
            <a:r>
              <a:rPr lang="en-US" altLang="en-US" dirty="0">
                <a:latin typeface="Tahoma" pitchFamily="34" charset="0"/>
                <a:cs typeface="Tahoma" pitchFamily="34" charset="0"/>
              </a:rPr>
              <a:t>' </a:t>
            </a:r>
            <a:r>
              <a:rPr lang="en-US" altLang="en-US" dirty="0" err="1">
                <a:latin typeface="Tahoma" pitchFamily="34" charset="0"/>
                <a:cs typeface="Tahoma" pitchFamily="34" charset="0"/>
              </a:rPr>
              <a:t>highwalkin</a:t>
            </a:r>
            <a:r>
              <a:rPr lang="en-US" altLang="en-US" dirty="0">
                <a:latin typeface="Tahoma" pitchFamily="34" charset="0"/>
                <a:cs typeface="Tahoma" pitchFamily="34" charset="0"/>
              </a:rPr>
              <a:t>' </a:t>
            </a:r>
            <a:r>
              <a:rPr lang="en-US" altLang="en-US" dirty="0" err="1">
                <a:latin typeface="Tahoma" pitchFamily="34" charset="0"/>
                <a:cs typeface="Tahoma" pitchFamily="34" charset="0"/>
              </a:rPr>
              <a:t>fastlivin</a:t>
            </a:r>
            <a:r>
              <a:rPr lang="en-US" altLang="en-US" dirty="0">
                <a:latin typeface="Tahoma" pitchFamily="34" charset="0"/>
                <a:cs typeface="Tahoma" pitchFamily="34" charset="0"/>
              </a:rPr>
              <a:t>' </a:t>
            </a:r>
          </a:p>
          <a:p>
            <a:pPr>
              <a:buFont typeface="Wingdings 2" pitchFamily="18" charset="2"/>
              <a:buNone/>
            </a:pPr>
            <a:r>
              <a:rPr lang="en-US" altLang="en-US" dirty="0" err="1">
                <a:latin typeface="Tahoma" pitchFamily="34" charset="0"/>
                <a:cs typeface="Tahoma" pitchFamily="34" charset="0"/>
              </a:rPr>
              <a:t>evergivin</a:t>
            </a:r>
            <a:r>
              <a:rPr lang="en-US" altLang="en-US" dirty="0">
                <a:latin typeface="Tahoma" pitchFamily="34" charset="0"/>
                <a:cs typeface="Tahoma" pitchFamily="34" charset="0"/>
              </a:rPr>
              <a:t>' </a:t>
            </a:r>
            <a:r>
              <a:rPr lang="en-US" altLang="en-US" dirty="0" err="1">
                <a:latin typeface="Tahoma" pitchFamily="34" charset="0"/>
                <a:cs typeface="Tahoma" pitchFamily="34" charset="0"/>
              </a:rPr>
              <a:t>coolfizzin</a:t>
            </a:r>
            <a:r>
              <a:rPr lang="en-US" altLang="en-US" dirty="0">
                <a:latin typeface="Tahoma" pitchFamily="34" charset="0"/>
                <a:cs typeface="Tahoma" pitchFamily="34" charset="0"/>
              </a:rPr>
              <a:t>' </a:t>
            </a:r>
          </a:p>
          <a:p>
            <a:endParaRPr lang="en-GB" altLang="en-US" dirty="0"/>
          </a:p>
        </p:txBody>
      </p:sp>
      <p:pic>
        <p:nvPicPr>
          <p:cNvPr id="54276" name="Picture 2" descr="http://tbn0.google.com/images?q=tbn:HGOgiPUdixzD6M:http://www.cg-files.com/3Dmodels/new3d2/coca-cola_can.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07969" y="5036345"/>
            <a:ext cx="885825" cy="664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9696052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a:t>Kennings: Names and Riddles</a:t>
            </a:r>
          </a:p>
        </p:txBody>
      </p:sp>
      <p:sp>
        <p:nvSpPr>
          <p:cNvPr id="3" name="Rectangle 2"/>
          <p:cNvSpPr/>
          <p:nvPr/>
        </p:nvSpPr>
        <p:spPr>
          <a:xfrm>
            <a:off x="1156328" y="2405897"/>
            <a:ext cx="1646802" cy="1384995"/>
          </a:xfrm>
          <a:prstGeom prst="rect">
            <a:avLst/>
          </a:prstGeom>
        </p:spPr>
        <p:txBody>
          <a:bodyPr wrap="square">
            <a:spAutoFit/>
          </a:bodyPr>
          <a:lstStyle/>
          <a:p>
            <a:r>
              <a:rPr lang="en-GB" dirty="0"/>
              <a:t>Wind-rider,</a:t>
            </a:r>
          </a:p>
          <a:p>
            <a:r>
              <a:rPr lang="en-GB" dirty="0"/>
              <a:t>Wave-dancer,</a:t>
            </a:r>
          </a:p>
          <a:p>
            <a:r>
              <a:rPr lang="en-GB" dirty="0"/>
              <a:t>Ocean-strider,</a:t>
            </a:r>
          </a:p>
          <a:p>
            <a:r>
              <a:rPr lang="en-GB" dirty="0"/>
              <a:t>Storm-runner.</a:t>
            </a:r>
          </a:p>
          <a:p>
            <a:r>
              <a:rPr lang="en-GB" sz="1200" dirty="0"/>
              <a:t> </a:t>
            </a:r>
          </a:p>
        </p:txBody>
      </p:sp>
      <p:sp>
        <p:nvSpPr>
          <p:cNvPr id="5" name="Rectangle 4"/>
          <p:cNvSpPr/>
          <p:nvPr/>
        </p:nvSpPr>
        <p:spPr>
          <a:xfrm>
            <a:off x="3545886" y="2348880"/>
            <a:ext cx="1633872" cy="1477328"/>
          </a:xfrm>
          <a:prstGeom prst="rect">
            <a:avLst/>
          </a:prstGeom>
        </p:spPr>
        <p:txBody>
          <a:bodyPr wrap="square">
            <a:spAutoFit/>
          </a:bodyPr>
          <a:lstStyle/>
          <a:p>
            <a:r>
              <a:rPr lang="en-GB" dirty="0"/>
              <a:t>Life-giver,</a:t>
            </a:r>
          </a:p>
          <a:p>
            <a:r>
              <a:rPr lang="en-GB" dirty="0"/>
              <a:t>Skin-burner, </a:t>
            </a:r>
          </a:p>
          <a:p>
            <a:r>
              <a:rPr lang="en-GB" dirty="0"/>
              <a:t>Day-bringer,</a:t>
            </a:r>
          </a:p>
          <a:p>
            <a:r>
              <a:rPr lang="en-GB" dirty="0"/>
              <a:t>Night-slayer,</a:t>
            </a:r>
          </a:p>
          <a:p>
            <a:r>
              <a:rPr lang="en-GB" dirty="0"/>
              <a:t>Light-maker.</a:t>
            </a:r>
          </a:p>
        </p:txBody>
      </p:sp>
      <p:sp>
        <p:nvSpPr>
          <p:cNvPr id="6" name="Rectangle 5"/>
          <p:cNvSpPr/>
          <p:nvPr/>
        </p:nvSpPr>
        <p:spPr>
          <a:xfrm>
            <a:off x="5922150" y="2510898"/>
            <a:ext cx="1714500" cy="1754326"/>
          </a:xfrm>
          <a:prstGeom prst="rect">
            <a:avLst/>
          </a:prstGeom>
        </p:spPr>
        <p:txBody>
          <a:bodyPr wrap="square">
            <a:spAutoFit/>
          </a:bodyPr>
          <a:lstStyle/>
          <a:p>
            <a:r>
              <a:rPr lang="en-GB" dirty="0"/>
              <a:t>Skin-cutter,</a:t>
            </a:r>
          </a:p>
          <a:p>
            <a:r>
              <a:rPr lang="en-GB" dirty="0"/>
              <a:t>Bread-slicer,</a:t>
            </a:r>
          </a:p>
          <a:p>
            <a:r>
              <a:rPr lang="en-GB" dirty="0"/>
              <a:t>Wound-maker,</a:t>
            </a:r>
          </a:p>
          <a:p>
            <a:r>
              <a:rPr lang="en-GB" dirty="0"/>
              <a:t>Fruit-peeler, </a:t>
            </a:r>
          </a:p>
          <a:p>
            <a:r>
              <a:rPr lang="en-GB" dirty="0"/>
              <a:t>Blood-letter,</a:t>
            </a:r>
          </a:p>
          <a:p>
            <a:r>
              <a:rPr lang="en-GB" dirty="0"/>
              <a:t>Life-saver.</a:t>
            </a:r>
          </a:p>
        </p:txBody>
      </p:sp>
      <p:sp>
        <p:nvSpPr>
          <p:cNvPr id="4" name="TextBox 3"/>
          <p:cNvSpPr txBox="1"/>
          <p:nvPr/>
        </p:nvSpPr>
        <p:spPr>
          <a:xfrm>
            <a:off x="1547664" y="4779151"/>
            <a:ext cx="5857694" cy="461665"/>
          </a:xfrm>
          <a:prstGeom prst="rect">
            <a:avLst/>
          </a:prstGeom>
          <a:noFill/>
        </p:spPr>
        <p:txBody>
          <a:bodyPr wrap="none" rtlCol="0">
            <a:spAutoFit/>
          </a:bodyPr>
          <a:lstStyle/>
          <a:p>
            <a:r>
              <a:rPr lang="en-US" sz="2400" dirty="0"/>
              <a:t>Now create your own for a </a:t>
            </a:r>
            <a:r>
              <a:rPr lang="en-US" sz="2400" dirty="0" err="1"/>
              <a:t>neighbour</a:t>
            </a:r>
            <a:r>
              <a:rPr lang="en-US" sz="2400" dirty="0"/>
              <a:t> to solve</a:t>
            </a:r>
          </a:p>
        </p:txBody>
      </p:sp>
    </p:spTree>
    <p:extLst>
      <p:ext uri="{BB962C8B-B14F-4D97-AF65-F5344CB8AC3E}">
        <p14:creationId xmlns:p14="http://schemas.microsoft.com/office/powerpoint/2010/main" val="76332041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xmlns="" id="{6F8951F1-3F59-4BDD-ABA4-30F84E356707}"/>
              </a:ext>
            </a:extLst>
          </p:cNvPr>
          <p:cNvSpPr>
            <a:spLocks noGrp="1" noChangeArrowheads="1"/>
          </p:cNvSpPr>
          <p:nvPr>
            <p:ph type="title"/>
          </p:nvPr>
        </p:nvSpPr>
        <p:spPr/>
        <p:txBody>
          <a:bodyPr/>
          <a:lstStyle/>
          <a:p>
            <a:pPr eaLnBrk="1" hangingPunct="1">
              <a:defRPr/>
            </a:pPr>
            <a:r>
              <a:rPr lang="en-GB" altLang="en-US">
                <a:latin typeface="Comic Sans MS" panose="030F0702030302020204" pitchFamily="66" charset="0"/>
              </a:rPr>
              <a:t>Responding to Poetry</a:t>
            </a:r>
          </a:p>
        </p:txBody>
      </p:sp>
      <p:sp>
        <p:nvSpPr>
          <p:cNvPr id="6147" name="Rectangle 3">
            <a:extLst>
              <a:ext uri="{FF2B5EF4-FFF2-40B4-BE49-F238E27FC236}">
                <a16:creationId xmlns:a16="http://schemas.microsoft.com/office/drawing/2014/main" xmlns="" id="{0F86F1B8-78A5-4EB8-B339-BFE799FC6C94}"/>
              </a:ext>
            </a:extLst>
          </p:cNvPr>
          <p:cNvSpPr>
            <a:spLocks noGrp="1" noChangeArrowheads="1"/>
          </p:cNvSpPr>
          <p:nvPr>
            <p:ph idx="1"/>
          </p:nvPr>
        </p:nvSpPr>
        <p:spPr/>
        <p:txBody>
          <a:bodyPr/>
          <a:lstStyle/>
          <a:p>
            <a:pPr eaLnBrk="1" hangingPunct="1">
              <a:lnSpc>
                <a:spcPct val="90000"/>
              </a:lnSpc>
              <a:buFont typeface="Wingdings" panose="05000000000000000000" pitchFamily="2" charset="2"/>
              <a:buNone/>
            </a:pPr>
            <a:r>
              <a:rPr lang="en-GB" altLang="en-US">
                <a:latin typeface="Comic Sans MS" panose="030F0702030302020204" pitchFamily="66" charset="0"/>
              </a:rPr>
              <a:t>It is important that poetry is not used purely to highlight phonics (sounds) or to emphasise the use of similes or metaphors.</a:t>
            </a:r>
          </a:p>
          <a:p>
            <a:pPr eaLnBrk="1" hangingPunct="1">
              <a:lnSpc>
                <a:spcPct val="90000"/>
              </a:lnSpc>
              <a:buFont typeface="Wingdings" panose="05000000000000000000" pitchFamily="2" charset="2"/>
              <a:buNone/>
            </a:pPr>
            <a:r>
              <a:rPr lang="en-GB" altLang="en-US">
                <a:latin typeface="Comic Sans MS" panose="030F0702030302020204" pitchFamily="66" charset="0"/>
              </a:rPr>
              <a:t>Poetry needs to be appreciated and responded to. </a:t>
            </a:r>
          </a:p>
          <a:p>
            <a:pPr eaLnBrk="1" hangingPunct="1">
              <a:lnSpc>
                <a:spcPct val="90000"/>
              </a:lnSpc>
              <a:buFont typeface="Wingdings" panose="05000000000000000000" pitchFamily="2" charset="2"/>
              <a:buNone/>
            </a:pPr>
            <a:r>
              <a:rPr lang="en-GB" altLang="en-US">
                <a:latin typeface="Comic Sans MS" panose="030F0702030302020204" pitchFamily="66" charset="0"/>
              </a:rPr>
              <a:t>Personal response requires personal engagement.</a:t>
            </a:r>
          </a:p>
        </p:txBody>
      </p:sp>
    </p:spTree>
    <p:extLst>
      <p:ext uri="{BB962C8B-B14F-4D97-AF65-F5344CB8AC3E}">
        <p14:creationId xmlns:p14="http://schemas.microsoft.com/office/powerpoint/2010/main" val="268757579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xmlns="" id="{7273BFDC-E0D5-48A3-A254-590C27A1C67E}"/>
              </a:ext>
            </a:extLst>
          </p:cNvPr>
          <p:cNvSpPr>
            <a:spLocks noGrp="1" noChangeArrowheads="1"/>
          </p:cNvSpPr>
          <p:nvPr>
            <p:ph type="title"/>
          </p:nvPr>
        </p:nvSpPr>
        <p:spPr/>
        <p:txBody>
          <a:bodyPr/>
          <a:lstStyle/>
          <a:p>
            <a:pPr eaLnBrk="1" hangingPunct="1">
              <a:defRPr/>
            </a:pPr>
            <a:r>
              <a:rPr lang="en-GB" altLang="en-US">
                <a:latin typeface="Comic Sans MS" panose="030F0702030302020204" pitchFamily="66" charset="0"/>
              </a:rPr>
              <a:t>Hands (Peter Young)</a:t>
            </a:r>
          </a:p>
        </p:txBody>
      </p:sp>
      <p:sp>
        <p:nvSpPr>
          <p:cNvPr id="7171" name="Rectangle 3">
            <a:extLst>
              <a:ext uri="{FF2B5EF4-FFF2-40B4-BE49-F238E27FC236}">
                <a16:creationId xmlns:a16="http://schemas.microsoft.com/office/drawing/2014/main" xmlns="" id="{B45C4DB8-82F9-4B89-9B41-CC877803C920}"/>
              </a:ext>
            </a:extLst>
          </p:cNvPr>
          <p:cNvSpPr>
            <a:spLocks noGrp="1" noChangeArrowheads="1"/>
          </p:cNvSpPr>
          <p:nvPr>
            <p:ph idx="1"/>
          </p:nvPr>
        </p:nvSpPr>
        <p:spPr/>
        <p:txBody>
          <a:bodyPr>
            <a:normAutofit lnSpcReduction="10000"/>
          </a:bodyPr>
          <a:lstStyle/>
          <a:p>
            <a:pPr eaLnBrk="1" hangingPunct="1">
              <a:buFont typeface="Wingdings" panose="05000000000000000000" pitchFamily="2" charset="2"/>
              <a:buNone/>
            </a:pPr>
            <a:r>
              <a:rPr lang="en-GB" altLang="en-US">
                <a:latin typeface="Comic Sans MS" panose="030F0702030302020204" pitchFamily="66" charset="0"/>
              </a:rPr>
              <a:t>Hands</a:t>
            </a:r>
          </a:p>
          <a:p>
            <a:pPr eaLnBrk="1" hangingPunct="1">
              <a:buFont typeface="Wingdings" panose="05000000000000000000" pitchFamily="2" charset="2"/>
              <a:buNone/>
            </a:pPr>
            <a:r>
              <a:rPr lang="en-GB" altLang="en-US">
                <a:latin typeface="Comic Sans MS" panose="030F0702030302020204" pitchFamily="66" charset="0"/>
              </a:rPr>
              <a:t>Handling</a:t>
            </a:r>
          </a:p>
          <a:p>
            <a:pPr eaLnBrk="1" hangingPunct="1">
              <a:buFont typeface="Wingdings" panose="05000000000000000000" pitchFamily="2" charset="2"/>
              <a:buNone/>
            </a:pPr>
            <a:r>
              <a:rPr lang="en-GB" altLang="en-US">
                <a:latin typeface="Comic Sans MS" panose="030F0702030302020204" pitchFamily="66" charset="0"/>
              </a:rPr>
              <a:t>Dangling in water</a:t>
            </a:r>
          </a:p>
          <a:p>
            <a:pPr eaLnBrk="1" hangingPunct="1">
              <a:buFont typeface="Wingdings" panose="05000000000000000000" pitchFamily="2" charset="2"/>
              <a:buNone/>
            </a:pPr>
            <a:r>
              <a:rPr lang="en-GB" altLang="en-US">
                <a:latin typeface="Comic Sans MS" panose="030F0702030302020204" pitchFamily="66" charset="0"/>
              </a:rPr>
              <a:t>Making and shaking</a:t>
            </a:r>
          </a:p>
          <a:p>
            <a:pPr eaLnBrk="1" hangingPunct="1">
              <a:buFont typeface="Wingdings" panose="05000000000000000000" pitchFamily="2" charset="2"/>
              <a:buNone/>
            </a:pPr>
            <a:r>
              <a:rPr lang="en-GB" altLang="en-US">
                <a:latin typeface="Comic Sans MS" panose="030F0702030302020204" pitchFamily="66" charset="0"/>
              </a:rPr>
              <a:t>Slapping and clapping</a:t>
            </a:r>
          </a:p>
          <a:p>
            <a:pPr eaLnBrk="1" hangingPunct="1">
              <a:buFont typeface="Wingdings" panose="05000000000000000000" pitchFamily="2" charset="2"/>
              <a:buNone/>
            </a:pPr>
            <a:r>
              <a:rPr lang="en-GB" altLang="en-US">
                <a:latin typeface="Comic Sans MS" panose="030F0702030302020204" pitchFamily="66" charset="0"/>
              </a:rPr>
              <a:t>Warming and warning</a:t>
            </a:r>
          </a:p>
          <a:p>
            <a:pPr eaLnBrk="1" hangingPunct="1">
              <a:buFont typeface="Wingdings" panose="05000000000000000000" pitchFamily="2" charset="2"/>
              <a:buNone/>
            </a:pPr>
            <a:r>
              <a:rPr lang="en-GB" altLang="en-US">
                <a:latin typeface="Comic Sans MS" panose="030F0702030302020204" pitchFamily="66" charset="0"/>
              </a:rPr>
              <a:t>Hitting and fitting</a:t>
            </a:r>
          </a:p>
        </p:txBody>
      </p:sp>
    </p:spTree>
    <p:extLst>
      <p:ext uri="{BB962C8B-B14F-4D97-AF65-F5344CB8AC3E}">
        <p14:creationId xmlns:p14="http://schemas.microsoft.com/office/powerpoint/2010/main" val="239099863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xmlns="" id="{5622596F-B1B8-42FD-82B3-10E7CE6E5A84}"/>
              </a:ext>
            </a:extLst>
          </p:cNvPr>
          <p:cNvSpPr>
            <a:spLocks noGrp="1" noChangeArrowheads="1"/>
          </p:cNvSpPr>
          <p:nvPr>
            <p:ph type="title"/>
          </p:nvPr>
        </p:nvSpPr>
        <p:spPr>
          <a:xfrm>
            <a:off x="685800" y="609600"/>
            <a:ext cx="7772400" cy="152400"/>
          </a:xfrm>
        </p:spPr>
        <p:txBody>
          <a:bodyPr>
            <a:normAutofit fontScale="90000"/>
          </a:bodyPr>
          <a:lstStyle/>
          <a:p>
            <a:pPr eaLnBrk="1" hangingPunct="1">
              <a:defRPr/>
            </a:pPr>
            <a:endParaRPr lang="en-US" altLang="en-US">
              <a:latin typeface="Comic Sans MS" panose="030F0702030302020204" pitchFamily="66" charset="0"/>
            </a:endParaRPr>
          </a:p>
        </p:txBody>
      </p:sp>
      <p:sp>
        <p:nvSpPr>
          <p:cNvPr id="8195" name="Rectangle 3">
            <a:extLst>
              <a:ext uri="{FF2B5EF4-FFF2-40B4-BE49-F238E27FC236}">
                <a16:creationId xmlns:a16="http://schemas.microsoft.com/office/drawing/2014/main" xmlns="" id="{B2AACD14-0975-41A5-BADB-0A3812F5875A}"/>
              </a:ext>
            </a:extLst>
          </p:cNvPr>
          <p:cNvSpPr>
            <a:spLocks noGrp="1" noChangeArrowheads="1"/>
          </p:cNvSpPr>
          <p:nvPr>
            <p:ph idx="1"/>
          </p:nvPr>
        </p:nvSpPr>
        <p:spPr/>
        <p:txBody>
          <a:bodyPr>
            <a:normAutofit lnSpcReduction="10000"/>
          </a:bodyPr>
          <a:lstStyle/>
          <a:p>
            <a:pPr eaLnBrk="1" hangingPunct="1">
              <a:buFont typeface="Wingdings" panose="05000000000000000000" pitchFamily="2" charset="2"/>
              <a:buNone/>
            </a:pPr>
            <a:r>
              <a:rPr lang="en-GB" altLang="en-US" sz="2800">
                <a:latin typeface="Comic Sans MS" panose="030F0702030302020204" pitchFamily="66" charset="0"/>
              </a:rPr>
              <a:t>Grabbing and rubbing</a:t>
            </a:r>
          </a:p>
          <a:p>
            <a:pPr eaLnBrk="1" hangingPunct="1">
              <a:buFont typeface="Wingdings" panose="05000000000000000000" pitchFamily="2" charset="2"/>
              <a:buNone/>
            </a:pPr>
            <a:r>
              <a:rPr lang="en-GB" altLang="en-US" sz="2800">
                <a:latin typeface="Comic Sans MS" panose="030F0702030302020204" pitchFamily="66" charset="0"/>
              </a:rPr>
              <a:t>Peeling and feeling</a:t>
            </a:r>
          </a:p>
          <a:p>
            <a:pPr eaLnBrk="1" hangingPunct="1">
              <a:buFont typeface="Wingdings" panose="05000000000000000000" pitchFamily="2" charset="2"/>
              <a:buNone/>
            </a:pPr>
            <a:r>
              <a:rPr lang="en-GB" altLang="en-US" sz="2800">
                <a:latin typeface="Comic Sans MS" panose="030F0702030302020204" pitchFamily="66" charset="0"/>
              </a:rPr>
              <a:t>Taking and breaking</a:t>
            </a:r>
          </a:p>
          <a:p>
            <a:pPr eaLnBrk="1" hangingPunct="1">
              <a:buFont typeface="Wingdings" panose="05000000000000000000" pitchFamily="2" charset="2"/>
              <a:buNone/>
            </a:pPr>
            <a:r>
              <a:rPr lang="en-GB" altLang="en-US" sz="2800">
                <a:latin typeface="Comic Sans MS" panose="030F0702030302020204" pitchFamily="66" charset="0"/>
              </a:rPr>
              <a:t>Helping and giving</a:t>
            </a:r>
          </a:p>
          <a:p>
            <a:pPr eaLnBrk="1" hangingPunct="1">
              <a:buFont typeface="Wingdings" panose="05000000000000000000" pitchFamily="2" charset="2"/>
              <a:buNone/>
            </a:pPr>
            <a:r>
              <a:rPr lang="en-GB" altLang="en-US" sz="2800">
                <a:latin typeface="Comic Sans MS" panose="030F0702030302020204" pitchFamily="66" charset="0"/>
              </a:rPr>
              <a:t>Lifting</a:t>
            </a:r>
          </a:p>
          <a:p>
            <a:pPr eaLnBrk="1" hangingPunct="1">
              <a:buFont typeface="Wingdings" panose="05000000000000000000" pitchFamily="2" charset="2"/>
              <a:buNone/>
            </a:pPr>
            <a:r>
              <a:rPr lang="en-GB" altLang="en-US" sz="2800">
                <a:latin typeface="Comic Sans MS" panose="030F0702030302020204" pitchFamily="66" charset="0"/>
              </a:rPr>
              <a:t>Sifting sand</a:t>
            </a:r>
          </a:p>
          <a:p>
            <a:pPr eaLnBrk="1" hangingPunct="1">
              <a:buFont typeface="Wingdings" panose="05000000000000000000" pitchFamily="2" charset="2"/>
              <a:buNone/>
            </a:pPr>
            <a:r>
              <a:rPr lang="en-GB" altLang="en-US" sz="2800">
                <a:latin typeface="Comic Sans MS" panose="030F0702030302020204" pitchFamily="66" charset="0"/>
              </a:rPr>
              <a:t>Hand holding</a:t>
            </a:r>
          </a:p>
          <a:p>
            <a:pPr eaLnBrk="1" hangingPunct="1">
              <a:buFont typeface="Wingdings" panose="05000000000000000000" pitchFamily="2" charset="2"/>
              <a:buNone/>
            </a:pPr>
            <a:r>
              <a:rPr lang="en-GB" altLang="en-US" sz="2800">
                <a:latin typeface="Comic Sans MS" panose="030F0702030302020204" pitchFamily="66" charset="0"/>
              </a:rPr>
              <a:t>Hand.</a:t>
            </a:r>
          </a:p>
        </p:txBody>
      </p:sp>
    </p:spTree>
    <p:extLst>
      <p:ext uri="{BB962C8B-B14F-4D97-AF65-F5344CB8AC3E}">
        <p14:creationId xmlns:p14="http://schemas.microsoft.com/office/powerpoint/2010/main" val="161462613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xmlns="" id="{2EA70896-6E2C-4B37-BEDA-CCD19D289A59}"/>
              </a:ext>
            </a:extLst>
          </p:cNvPr>
          <p:cNvSpPr>
            <a:spLocks noGrp="1" noChangeArrowheads="1"/>
          </p:cNvSpPr>
          <p:nvPr>
            <p:ph type="title"/>
          </p:nvPr>
        </p:nvSpPr>
        <p:spPr/>
        <p:txBody>
          <a:bodyPr/>
          <a:lstStyle/>
          <a:p>
            <a:pPr eaLnBrk="1" hangingPunct="1">
              <a:defRPr/>
            </a:pPr>
            <a:r>
              <a:rPr lang="en-GB" altLang="en-US" sz="2800">
                <a:latin typeface="Comic Sans MS" panose="030F0702030302020204" pitchFamily="66" charset="0"/>
              </a:rPr>
              <a:t>Hands (Peter Young)</a:t>
            </a:r>
            <a:br>
              <a:rPr lang="en-GB" altLang="en-US" sz="2800">
                <a:latin typeface="Comic Sans MS" panose="030F0702030302020204" pitchFamily="66" charset="0"/>
              </a:rPr>
            </a:br>
            <a:r>
              <a:rPr lang="en-GB" altLang="en-US" sz="2800">
                <a:latin typeface="Comic Sans MS" panose="030F0702030302020204" pitchFamily="66" charset="0"/>
              </a:rPr>
              <a:t>Teaching and Learning Sequence</a:t>
            </a:r>
          </a:p>
        </p:txBody>
      </p:sp>
      <p:sp>
        <p:nvSpPr>
          <p:cNvPr id="9219" name="Rectangle 3">
            <a:extLst>
              <a:ext uri="{FF2B5EF4-FFF2-40B4-BE49-F238E27FC236}">
                <a16:creationId xmlns:a16="http://schemas.microsoft.com/office/drawing/2014/main" xmlns="" id="{F7785EB5-5EB9-4B3D-89E1-35A6EA8FA65A}"/>
              </a:ext>
            </a:extLst>
          </p:cNvPr>
          <p:cNvSpPr>
            <a:spLocks noGrp="1" noChangeArrowheads="1"/>
          </p:cNvSpPr>
          <p:nvPr>
            <p:ph idx="1"/>
          </p:nvPr>
        </p:nvSpPr>
        <p:spPr/>
        <p:txBody>
          <a:bodyPr>
            <a:normAutofit lnSpcReduction="10000"/>
          </a:bodyPr>
          <a:lstStyle/>
          <a:p>
            <a:pPr marL="609600" indent="-609600" eaLnBrk="1" hangingPunct="1">
              <a:buFont typeface="Wingdings" panose="05000000000000000000" pitchFamily="2" charset="2"/>
              <a:buAutoNum type="arabicPeriod"/>
            </a:pPr>
            <a:r>
              <a:rPr lang="en-GB" altLang="en-US">
                <a:latin typeface="Comic Sans MS" panose="030F0702030302020204" pitchFamily="66" charset="0"/>
              </a:rPr>
              <a:t>Appreciation - read twice within one session, asking children to listen carefully. </a:t>
            </a:r>
          </a:p>
          <a:p>
            <a:pPr marL="609600" indent="-609600" eaLnBrk="1" hangingPunct="1">
              <a:buFont typeface="Wingdings" panose="05000000000000000000" pitchFamily="2" charset="2"/>
              <a:buAutoNum type="arabicPeriod"/>
            </a:pPr>
            <a:r>
              <a:rPr lang="en-GB" altLang="en-US">
                <a:latin typeface="Comic Sans MS" panose="030F0702030302020204" pitchFamily="66" charset="0"/>
              </a:rPr>
              <a:t>Activities– re-read, explore sounds, “perform” with different voices, mime actions, examine own hands, prepare version for display (on backdrop of handprints).</a:t>
            </a:r>
          </a:p>
        </p:txBody>
      </p:sp>
    </p:spTree>
    <p:extLst>
      <p:ext uri="{BB962C8B-B14F-4D97-AF65-F5344CB8AC3E}">
        <p14:creationId xmlns:p14="http://schemas.microsoft.com/office/powerpoint/2010/main" val="169813927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xmlns="" id="{76FD761D-F30D-44D6-A32A-3FE3ABA4711E}"/>
              </a:ext>
            </a:extLst>
          </p:cNvPr>
          <p:cNvSpPr>
            <a:spLocks noGrp="1" noChangeArrowheads="1"/>
          </p:cNvSpPr>
          <p:nvPr>
            <p:ph type="title"/>
          </p:nvPr>
        </p:nvSpPr>
        <p:spPr/>
        <p:txBody>
          <a:bodyPr>
            <a:normAutofit fontScale="90000"/>
          </a:bodyPr>
          <a:lstStyle/>
          <a:p>
            <a:pPr eaLnBrk="1" hangingPunct="1">
              <a:defRPr/>
            </a:pPr>
            <a:r>
              <a:rPr lang="en-GB" altLang="en-US">
                <a:latin typeface="Comic Sans MS" panose="030F0702030302020204" pitchFamily="66" charset="0"/>
              </a:rPr>
              <a:t>Using Reading as a Way into Writing </a:t>
            </a:r>
          </a:p>
        </p:txBody>
      </p:sp>
      <p:sp>
        <p:nvSpPr>
          <p:cNvPr id="10243" name="Rectangle 3">
            <a:extLst>
              <a:ext uri="{FF2B5EF4-FFF2-40B4-BE49-F238E27FC236}">
                <a16:creationId xmlns:a16="http://schemas.microsoft.com/office/drawing/2014/main" xmlns="" id="{5325FFA8-1DED-4E4B-A28A-0772129A35F9}"/>
              </a:ext>
            </a:extLst>
          </p:cNvPr>
          <p:cNvSpPr>
            <a:spLocks noGrp="1" noChangeArrowheads="1"/>
          </p:cNvSpPr>
          <p:nvPr>
            <p:ph idx="1"/>
          </p:nvPr>
        </p:nvSpPr>
        <p:spPr/>
        <p:txBody>
          <a:bodyPr>
            <a:normAutofit fontScale="92500"/>
          </a:bodyPr>
          <a:lstStyle/>
          <a:p>
            <a:pPr eaLnBrk="1" hangingPunct="1">
              <a:lnSpc>
                <a:spcPct val="90000"/>
              </a:lnSpc>
            </a:pPr>
            <a:r>
              <a:rPr lang="en-GB" altLang="en-US" sz="2800">
                <a:latin typeface="Comic Sans MS" panose="030F0702030302020204" pitchFamily="66" charset="0"/>
              </a:rPr>
              <a:t>Writing poetry is difficult, and can overwhelm pupils. It is important to provide  suitable support for poetry writing.</a:t>
            </a:r>
          </a:p>
          <a:p>
            <a:pPr eaLnBrk="1" hangingPunct="1">
              <a:lnSpc>
                <a:spcPct val="90000"/>
              </a:lnSpc>
            </a:pPr>
            <a:r>
              <a:rPr lang="en-GB" altLang="en-US" sz="2800">
                <a:latin typeface="Comic Sans MS" panose="030F0702030302020204" pitchFamily="66" charset="0"/>
              </a:rPr>
              <a:t>One way to provide support is to provide a structure. One such structure could be a poem that has been read and studied as a class.</a:t>
            </a:r>
          </a:p>
          <a:p>
            <a:pPr eaLnBrk="1" hangingPunct="1">
              <a:lnSpc>
                <a:spcPct val="90000"/>
              </a:lnSpc>
            </a:pPr>
            <a:r>
              <a:rPr lang="en-GB" altLang="en-US" sz="2800">
                <a:latin typeface="Comic Sans MS" panose="030F0702030302020204" pitchFamily="66" charset="0"/>
              </a:rPr>
              <a:t>For example, using “Hands” as the structure, the pupils could write (as a class, as groups or as individuals) a poem relating to another body part.</a:t>
            </a:r>
          </a:p>
        </p:txBody>
      </p:sp>
    </p:spTree>
    <p:extLst>
      <p:ext uri="{BB962C8B-B14F-4D97-AF65-F5344CB8AC3E}">
        <p14:creationId xmlns:p14="http://schemas.microsoft.com/office/powerpoint/2010/main" val="53167756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xmlns="" id="{4DE58E99-52F2-450D-A0E8-8F39522513B0}"/>
              </a:ext>
            </a:extLst>
          </p:cNvPr>
          <p:cNvSpPr>
            <a:spLocks noGrp="1" noChangeArrowheads="1"/>
          </p:cNvSpPr>
          <p:nvPr>
            <p:ph type="title"/>
          </p:nvPr>
        </p:nvSpPr>
        <p:spPr/>
        <p:txBody>
          <a:bodyPr/>
          <a:lstStyle/>
          <a:p>
            <a:pPr eaLnBrk="1" hangingPunct="1">
              <a:defRPr/>
            </a:pPr>
            <a:r>
              <a:rPr lang="en-GB" altLang="en-US">
                <a:latin typeface="Comic Sans MS" panose="030F0702030302020204" pitchFamily="66" charset="0"/>
              </a:rPr>
              <a:t>Task</a:t>
            </a:r>
          </a:p>
        </p:txBody>
      </p:sp>
      <p:sp>
        <p:nvSpPr>
          <p:cNvPr id="11267" name="Rectangle 3">
            <a:extLst>
              <a:ext uri="{FF2B5EF4-FFF2-40B4-BE49-F238E27FC236}">
                <a16:creationId xmlns:a16="http://schemas.microsoft.com/office/drawing/2014/main" xmlns="" id="{728EC239-61D1-46F1-BD53-304327F28B2E}"/>
              </a:ext>
            </a:extLst>
          </p:cNvPr>
          <p:cNvSpPr>
            <a:spLocks noGrp="1" noChangeArrowheads="1"/>
          </p:cNvSpPr>
          <p:nvPr>
            <p:ph idx="1"/>
          </p:nvPr>
        </p:nvSpPr>
        <p:spPr/>
        <p:txBody>
          <a:bodyPr/>
          <a:lstStyle/>
          <a:p>
            <a:pPr eaLnBrk="1" hangingPunct="1"/>
            <a:r>
              <a:rPr lang="en-GB" altLang="en-US">
                <a:latin typeface="Comic Sans MS" panose="030F0702030302020204" pitchFamily="66" charset="0"/>
              </a:rPr>
              <a:t>Write a poem about “FEET” that follows the same pattern as “Hands”.  </a:t>
            </a:r>
          </a:p>
          <a:p>
            <a:pPr eaLnBrk="1" hangingPunct="1"/>
            <a:r>
              <a:rPr lang="en-GB" altLang="en-US">
                <a:latin typeface="Comic Sans MS" panose="030F0702030302020204" pitchFamily="66" charset="0"/>
              </a:rPr>
              <a:t>Include actions that feet can achieve.</a:t>
            </a:r>
          </a:p>
          <a:p>
            <a:pPr eaLnBrk="1" hangingPunct="1"/>
            <a:r>
              <a:rPr lang="en-GB" altLang="en-US">
                <a:latin typeface="Comic Sans MS" panose="030F0702030302020204" pitchFamily="66" charset="0"/>
              </a:rPr>
              <a:t>Copy the same rhyming pattern and rhythm. </a:t>
            </a:r>
          </a:p>
          <a:p>
            <a:pPr eaLnBrk="1" hangingPunct="1"/>
            <a:r>
              <a:rPr lang="en-GB" altLang="en-US">
                <a:latin typeface="Comic Sans MS" panose="030F0702030302020204" pitchFamily="66" charset="0"/>
              </a:rPr>
              <a:t>Try to include internal rhyme (rhyme within one line of poetry).</a:t>
            </a:r>
          </a:p>
          <a:p>
            <a:pPr eaLnBrk="1" hangingPunct="1">
              <a:buFont typeface="Wingdings" panose="05000000000000000000" pitchFamily="2" charset="2"/>
              <a:buNone/>
            </a:pPr>
            <a:endParaRPr lang="en-GB" altLang="en-US">
              <a:latin typeface="Comic Sans MS" panose="030F0702030302020204" pitchFamily="66" charset="0"/>
            </a:endParaRPr>
          </a:p>
        </p:txBody>
      </p:sp>
    </p:spTree>
    <p:extLst>
      <p:ext uri="{BB962C8B-B14F-4D97-AF65-F5344CB8AC3E}">
        <p14:creationId xmlns:p14="http://schemas.microsoft.com/office/powerpoint/2010/main" val="400656003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xmlns="" id="{95ED71CB-E37C-4B73-A7BE-4D531BC835DE}"/>
              </a:ext>
            </a:extLst>
          </p:cNvPr>
          <p:cNvSpPr>
            <a:spLocks noGrp="1" noChangeArrowheads="1"/>
          </p:cNvSpPr>
          <p:nvPr>
            <p:ph type="title"/>
          </p:nvPr>
        </p:nvSpPr>
        <p:spPr/>
        <p:txBody>
          <a:bodyPr/>
          <a:lstStyle/>
          <a:p>
            <a:pPr eaLnBrk="1" hangingPunct="1">
              <a:defRPr/>
            </a:pPr>
            <a:r>
              <a:rPr lang="en-GB" altLang="en-US">
                <a:latin typeface="Comic Sans MS" panose="030F0702030302020204" pitchFamily="66" charset="0"/>
              </a:rPr>
              <a:t>Creative v Technical </a:t>
            </a:r>
          </a:p>
        </p:txBody>
      </p:sp>
      <p:sp>
        <p:nvSpPr>
          <p:cNvPr id="12291" name="Rectangle 3">
            <a:extLst>
              <a:ext uri="{FF2B5EF4-FFF2-40B4-BE49-F238E27FC236}">
                <a16:creationId xmlns:a16="http://schemas.microsoft.com/office/drawing/2014/main" xmlns="" id="{9D8CB94A-7472-4CE6-A10B-BEAD882A7484}"/>
              </a:ext>
            </a:extLst>
          </p:cNvPr>
          <p:cNvSpPr>
            <a:spLocks noGrp="1" noChangeArrowheads="1"/>
          </p:cNvSpPr>
          <p:nvPr>
            <p:ph idx="1"/>
          </p:nvPr>
        </p:nvSpPr>
        <p:spPr/>
        <p:txBody>
          <a:bodyPr/>
          <a:lstStyle/>
          <a:p>
            <a:pPr eaLnBrk="1" hangingPunct="1">
              <a:buFont typeface="Wingdings" panose="05000000000000000000" pitchFamily="2" charset="2"/>
              <a:buNone/>
            </a:pPr>
            <a:r>
              <a:rPr lang="en-GB" altLang="en-US" sz="2800">
                <a:latin typeface="Comic Sans MS" panose="030F0702030302020204" pitchFamily="66" charset="0"/>
              </a:rPr>
              <a:t>Activities suggested rely on a creative response to the poem.  However, the technical aspects (talking about sounds, rhyme patterns, themes, etc) will emerge from the creative approaches to the text.</a:t>
            </a:r>
          </a:p>
          <a:p>
            <a:pPr eaLnBrk="1" hangingPunct="1">
              <a:buFont typeface="Wingdings" panose="05000000000000000000" pitchFamily="2" charset="2"/>
              <a:buNone/>
            </a:pPr>
            <a:r>
              <a:rPr lang="en-GB" altLang="en-US" sz="2800">
                <a:latin typeface="Comic Sans MS" panose="030F0702030302020204" pitchFamily="66" charset="0"/>
              </a:rPr>
              <a:t>AVOID using poetry merely as a way of demonstrating a spelling pattern or a figurative device.  </a:t>
            </a:r>
          </a:p>
        </p:txBody>
      </p:sp>
    </p:spTree>
    <p:extLst>
      <p:ext uri="{BB962C8B-B14F-4D97-AF65-F5344CB8AC3E}">
        <p14:creationId xmlns:p14="http://schemas.microsoft.com/office/powerpoint/2010/main" val="160470562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xmlns="" id="{96A2098D-310E-4597-905C-3AFFAD7A0FC5}"/>
              </a:ext>
            </a:extLst>
          </p:cNvPr>
          <p:cNvSpPr>
            <a:spLocks noGrp="1" noChangeArrowheads="1"/>
          </p:cNvSpPr>
          <p:nvPr>
            <p:ph type="title"/>
          </p:nvPr>
        </p:nvSpPr>
        <p:spPr/>
        <p:txBody>
          <a:bodyPr/>
          <a:lstStyle/>
          <a:p>
            <a:pPr eaLnBrk="1" hangingPunct="1">
              <a:defRPr/>
            </a:pPr>
            <a:r>
              <a:rPr lang="en-GB" altLang="en-US">
                <a:latin typeface="Comic Sans MS" panose="030F0702030302020204" pitchFamily="66" charset="0"/>
              </a:rPr>
              <a:t>Poetry and Rhyme</a:t>
            </a:r>
          </a:p>
        </p:txBody>
      </p:sp>
      <p:sp>
        <p:nvSpPr>
          <p:cNvPr id="13315" name="Rectangle 3">
            <a:extLst>
              <a:ext uri="{FF2B5EF4-FFF2-40B4-BE49-F238E27FC236}">
                <a16:creationId xmlns:a16="http://schemas.microsoft.com/office/drawing/2014/main" xmlns="" id="{41D62C74-0974-449F-BE00-4151FC2CEC78}"/>
              </a:ext>
            </a:extLst>
          </p:cNvPr>
          <p:cNvSpPr>
            <a:spLocks noGrp="1" noChangeArrowheads="1"/>
          </p:cNvSpPr>
          <p:nvPr>
            <p:ph idx="1"/>
          </p:nvPr>
        </p:nvSpPr>
        <p:spPr/>
        <p:txBody>
          <a:bodyPr>
            <a:normAutofit lnSpcReduction="10000"/>
          </a:bodyPr>
          <a:lstStyle/>
          <a:p>
            <a:pPr eaLnBrk="1" hangingPunct="1">
              <a:lnSpc>
                <a:spcPct val="90000"/>
              </a:lnSpc>
            </a:pPr>
            <a:r>
              <a:rPr lang="en-GB" altLang="en-US" sz="2800">
                <a:latin typeface="Comic Sans MS" panose="030F0702030302020204" pitchFamily="66" charset="0"/>
              </a:rPr>
              <a:t>Although </a:t>
            </a:r>
            <a:r>
              <a:rPr lang="en-GB" altLang="en-US" sz="2800">
                <a:solidFill>
                  <a:schemeClr val="folHlink"/>
                </a:solidFill>
                <a:latin typeface="Comic Sans MS" panose="030F0702030302020204" pitchFamily="66" charset="0"/>
              </a:rPr>
              <a:t>poets</a:t>
            </a:r>
            <a:r>
              <a:rPr lang="en-GB" altLang="en-US" sz="2800">
                <a:latin typeface="Comic Sans MS" panose="030F0702030302020204" pitchFamily="66" charset="0"/>
              </a:rPr>
              <a:t> often use rhyme to create an effect within their work, </a:t>
            </a:r>
            <a:r>
              <a:rPr lang="en-GB" altLang="en-US" sz="4800">
                <a:solidFill>
                  <a:schemeClr val="folHlink"/>
                </a:solidFill>
                <a:latin typeface="Comic Sans MS" panose="030F0702030302020204" pitchFamily="66" charset="0"/>
              </a:rPr>
              <a:t>rhyme and children don’t mix</a:t>
            </a:r>
            <a:r>
              <a:rPr lang="en-GB" altLang="en-US" sz="2800">
                <a:latin typeface="Comic Sans MS" panose="030F0702030302020204" pitchFamily="66" charset="0"/>
              </a:rPr>
              <a:t>!  </a:t>
            </a:r>
          </a:p>
          <a:p>
            <a:pPr eaLnBrk="1" hangingPunct="1">
              <a:lnSpc>
                <a:spcPct val="90000"/>
              </a:lnSpc>
            </a:pPr>
            <a:r>
              <a:rPr lang="en-GB" altLang="en-US" sz="2800">
                <a:latin typeface="Comic Sans MS" panose="030F0702030302020204" pitchFamily="66" charset="0"/>
              </a:rPr>
              <a:t>If you want the children to use rhyme in their own poems, help them by not only providing a “rhyme bank” (a word bank consisting of words that rhyme) but also by ensuring that the suggested words can be mixed and still make sense.</a:t>
            </a:r>
          </a:p>
        </p:txBody>
      </p:sp>
    </p:spTree>
    <p:extLst>
      <p:ext uri="{BB962C8B-B14F-4D97-AF65-F5344CB8AC3E}">
        <p14:creationId xmlns:p14="http://schemas.microsoft.com/office/powerpoint/2010/main" val="235470026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xmlns="" id="{0BDFEB85-8081-4A3B-85CA-8D9D7F16B5DF}"/>
              </a:ext>
            </a:extLst>
          </p:cNvPr>
          <p:cNvSpPr>
            <a:spLocks noGrp="1" noChangeArrowheads="1"/>
          </p:cNvSpPr>
          <p:nvPr>
            <p:ph type="title"/>
          </p:nvPr>
        </p:nvSpPr>
        <p:spPr/>
        <p:txBody>
          <a:bodyPr/>
          <a:lstStyle/>
          <a:p>
            <a:pPr eaLnBrk="1" hangingPunct="1">
              <a:defRPr/>
            </a:pPr>
            <a:r>
              <a:rPr lang="en-GB" altLang="en-US">
                <a:latin typeface="Comic Sans MS" panose="030F0702030302020204" pitchFamily="66" charset="0"/>
              </a:rPr>
              <a:t>Lesson Planning </a:t>
            </a:r>
          </a:p>
        </p:txBody>
      </p:sp>
      <p:sp>
        <p:nvSpPr>
          <p:cNvPr id="14339" name="Rectangle 3">
            <a:extLst>
              <a:ext uri="{FF2B5EF4-FFF2-40B4-BE49-F238E27FC236}">
                <a16:creationId xmlns:a16="http://schemas.microsoft.com/office/drawing/2014/main" xmlns="" id="{F2A88319-4BF9-43D7-BBD4-7C59B37FEDC1}"/>
              </a:ext>
            </a:extLst>
          </p:cNvPr>
          <p:cNvSpPr>
            <a:spLocks noGrp="1" noChangeArrowheads="1"/>
          </p:cNvSpPr>
          <p:nvPr>
            <p:ph idx="1"/>
          </p:nvPr>
        </p:nvSpPr>
        <p:spPr/>
        <p:txBody>
          <a:bodyPr/>
          <a:lstStyle/>
          <a:p>
            <a:pPr eaLnBrk="1" hangingPunct="1">
              <a:lnSpc>
                <a:spcPct val="90000"/>
              </a:lnSpc>
              <a:buFont typeface="Wingdings" panose="05000000000000000000" pitchFamily="2" charset="2"/>
              <a:buNone/>
            </a:pPr>
            <a:r>
              <a:rPr lang="en-GB" altLang="en-US" sz="2800">
                <a:latin typeface="Comic Sans MS" panose="030F0702030302020204" pitchFamily="66" charset="0"/>
              </a:rPr>
              <a:t>	When planning a lesson for poetry, ensure that you have:</a:t>
            </a:r>
          </a:p>
          <a:p>
            <a:pPr eaLnBrk="1" hangingPunct="1">
              <a:lnSpc>
                <a:spcPct val="90000"/>
              </a:lnSpc>
            </a:pPr>
            <a:r>
              <a:rPr lang="en-GB" altLang="en-US" sz="2400">
                <a:latin typeface="Comic Sans MS" panose="030F0702030302020204" pitchFamily="66" charset="0"/>
              </a:rPr>
              <a:t>Suitable, focused learning outcomes;</a:t>
            </a:r>
          </a:p>
          <a:p>
            <a:pPr eaLnBrk="1" hangingPunct="1">
              <a:lnSpc>
                <a:spcPct val="90000"/>
              </a:lnSpc>
            </a:pPr>
            <a:r>
              <a:rPr lang="en-GB" altLang="en-US" sz="2400">
                <a:latin typeface="Comic Sans MS" panose="030F0702030302020204" pitchFamily="66" charset="0"/>
              </a:rPr>
              <a:t>Clear introduction that provides the children with the information they need to succeed at the task set;</a:t>
            </a:r>
          </a:p>
          <a:p>
            <a:pPr eaLnBrk="1" hangingPunct="1">
              <a:lnSpc>
                <a:spcPct val="90000"/>
              </a:lnSpc>
            </a:pPr>
            <a:r>
              <a:rPr lang="en-GB" altLang="en-US" sz="2400">
                <a:latin typeface="Comic Sans MS" panose="030F0702030302020204" pitchFamily="66" charset="0"/>
              </a:rPr>
              <a:t>Interesting, well-supported tasks for the children to complete independently or in groups;</a:t>
            </a:r>
          </a:p>
          <a:p>
            <a:pPr eaLnBrk="1" hangingPunct="1">
              <a:lnSpc>
                <a:spcPct val="90000"/>
              </a:lnSpc>
            </a:pPr>
            <a:r>
              <a:rPr lang="en-GB" altLang="en-US" sz="2400">
                <a:latin typeface="Comic Sans MS" panose="030F0702030302020204" pitchFamily="66" charset="0"/>
              </a:rPr>
              <a:t>Extension activities that are self-explanatory;</a:t>
            </a:r>
          </a:p>
          <a:p>
            <a:pPr eaLnBrk="1" hangingPunct="1">
              <a:lnSpc>
                <a:spcPct val="90000"/>
              </a:lnSpc>
            </a:pPr>
            <a:r>
              <a:rPr lang="en-GB" altLang="en-US" sz="2400">
                <a:latin typeface="Comic Sans MS" panose="030F0702030302020204" pitchFamily="66" charset="0"/>
              </a:rPr>
              <a:t>A plenary that draws the lesson to a satisfactory close.</a:t>
            </a:r>
          </a:p>
        </p:txBody>
      </p:sp>
    </p:spTree>
    <p:extLst>
      <p:ext uri="{BB962C8B-B14F-4D97-AF65-F5344CB8AC3E}">
        <p14:creationId xmlns:p14="http://schemas.microsoft.com/office/powerpoint/2010/main" val="380349873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xmlns="" id="{B052EEFF-79EF-434D-AF3F-D5FA63D9E638}"/>
              </a:ext>
            </a:extLst>
          </p:cNvPr>
          <p:cNvSpPr>
            <a:spLocks noGrp="1" noChangeArrowheads="1"/>
          </p:cNvSpPr>
          <p:nvPr>
            <p:ph type="title"/>
          </p:nvPr>
        </p:nvSpPr>
        <p:spPr/>
        <p:txBody>
          <a:bodyPr/>
          <a:lstStyle/>
          <a:p>
            <a:pPr eaLnBrk="1" hangingPunct="1">
              <a:defRPr/>
            </a:pPr>
            <a:r>
              <a:rPr lang="en-GB" altLang="en-US">
                <a:latin typeface="Comic Sans MS" panose="030F0702030302020204" pitchFamily="66" charset="0"/>
              </a:rPr>
              <a:t>Poetry Lesson</a:t>
            </a:r>
          </a:p>
        </p:txBody>
      </p:sp>
      <p:sp>
        <p:nvSpPr>
          <p:cNvPr id="15363" name="Rectangle 3">
            <a:extLst>
              <a:ext uri="{FF2B5EF4-FFF2-40B4-BE49-F238E27FC236}">
                <a16:creationId xmlns:a16="http://schemas.microsoft.com/office/drawing/2014/main" xmlns="" id="{8C9C2671-7984-48CD-96D7-941941F80185}"/>
              </a:ext>
            </a:extLst>
          </p:cNvPr>
          <p:cNvSpPr>
            <a:spLocks noGrp="1" noChangeArrowheads="1"/>
          </p:cNvSpPr>
          <p:nvPr>
            <p:ph idx="1"/>
          </p:nvPr>
        </p:nvSpPr>
        <p:spPr/>
        <p:txBody>
          <a:bodyPr/>
          <a:lstStyle/>
          <a:p>
            <a:pPr eaLnBrk="1" hangingPunct="1">
              <a:lnSpc>
                <a:spcPct val="90000"/>
              </a:lnSpc>
              <a:buFont typeface="Wingdings" panose="05000000000000000000" pitchFamily="2" charset="2"/>
              <a:buNone/>
            </a:pPr>
            <a:r>
              <a:rPr lang="en-GB" altLang="en-US">
                <a:latin typeface="Comic Sans MS" panose="030F0702030302020204" pitchFamily="66" charset="0"/>
              </a:rPr>
              <a:t>	By the end of the session, the children will be able to:</a:t>
            </a:r>
          </a:p>
          <a:p>
            <a:pPr eaLnBrk="1" hangingPunct="1">
              <a:lnSpc>
                <a:spcPct val="90000"/>
              </a:lnSpc>
            </a:pPr>
            <a:r>
              <a:rPr lang="en-GB" altLang="en-US">
                <a:latin typeface="Comic Sans MS" panose="030F0702030302020204" pitchFamily="66" charset="0"/>
              </a:rPr>
              <a:t>Share their response to the poem “Hands” with their peers, providing clear opinions with supporting evidence;</a:t>
            </a:r>
          </a:p>
          <a:p>
            <a:pPr eaLnBrk="1" hangingPunct="1">
              <a:lnSpc>
                <a:spcPct val="90000"/>
              </a:lnSpc>
            </a:pPr>
            <a:r>
              <a:rPr lang="en-GB" altLang="en-US">
                <a:latin typeface="Comic Sans MS" panose="030F0702030302020204" pitchFamily="66" charset="0"/>
              </a:rPr>
              <a:t>Use the form of “Hands” to write a similar poem to celebrate their feet.</a:t>
            </a:r>
          </a:p>
        </p:txBody>
      </p:sp>
    </p:spTree>
    <p:extLst>
      <p:ext uri="{BB962C8B-B14F-4D97-AF65-F5344CB8AC3E}">
        <p14:creationId xmlns:p14="http://schemas.microsoft.com/office/powerpoint/2010/main" val="228330498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xmlns="" id="{CBA78FE4-99A8-483D-9977-855287F7BCBB}"/>
              </a:ext>
            </a:extLst>
          </p:cNvPr>
          <p:cNvSpPr>
            <a:spLocks noGrp="1" noChangeArrowheads="1"/>
          </p:cNvSpPr>
          <p:nvPr>
            <p:ph type="title"/>
          </p:nvPr>
        </p:nvSpPr>
        <p:spPr/>
        <p:txBody>
          <a:bodyPr/>
          <a:lstStyle/>
          <a:p>
            <a:pPr eaLnBrk="1" hangingPunct="1">
              <a:defRPr/>
            </a:pPr>
            <a:r>
              <a:rPr lang="en-GB" altLang="en-US">
                <a:latin typeface="Comic Sans MS" panose="030F0702030302020204" pitchFamily="66" charset="0"/>
              </a:rPr>
              <a:t>Introduction</a:t>
            </a:r>
          </a:p>
        </p:txBody>
      </p:sp>
      <p:sp>
        <p:nvSpPr>
          <p:cNvPr id="16387" name="Rectangle 3">
            <a:extLst>
              <a:ext uri="{FF2B5EF4-FFF2-40B4-BE49-F238E27FC236}">
                <a16:creationId xmlns:a16="http://schemas.microsoft.com/office/drawing/2014/main" xmlns="" id="{4B630AEB-BD91-482D-9BBF-A978A94DA44F}"/>
              </a:ext>
            </a:extLst>
          </p:cNvPr>
          <p:cNvSpPr>
            <a:spLocks noGrp="1" noChangeArrowheads="1"/>
          </p:cNvSpPr>
          <p:nvPr>
            <p:ph idx="1"/>
          </p:nvPr>
        </p:nvSpPr>
        <p:spPr/>
        <p:txBody>
          <a:bodyPr>
            <a:normAutofit fontScale="92500"/>
          </a:bodyPr>
          <a:lstStyle/>
          <a:p>
            <a:pPr eaLnBrk="1" hangingPunct="1">
              <a:lnSpc>
                <a:spcPct val="90000"/>
              </a:lnSpc>
            </a:pPr>
            <a:r>
              <a:rPr lang="en-GB" altLang="en-US" sz="2800">
                <a:latin typeface="Comic Sans MS" panose="030F0702030302020204" pitchFamily="66" charset="0"/>
              </a:rPr>
              <a:t>Read an enlarged version of “Hands” to the class.</a:t>
            </a:r>
          </a:p>
          <a:p>
            <a:pPr eaLnBrk="1" hangingPunct="1">
              <a:lnSpc>
                <a:spcPct val="90000"/>
              </a:lnSpc>
            </a:pPr>
            <a:r>
              <a:rPr lang="en-GB" altLang="en-US" sz="2800">
                <a:latin typeface="Comic Sans MS" panose="030F0702030302020204" pitchFamily="66" charset="0"/>
              </a:rPr>
              <a:t>Ask them to provide their initial responses to the class – discuss in pairs during “thinking time” and report back to the whole class.</a:t>
            </a:r>
          </a:p>
          <a:p>
            <a:pPr eaLnBrk="1" hangingPunct="1">
              <a:lnSpc>
                <a:spcPct val="90000"/>
              </a:lnSpc>
            </a:pPr>
            <a:r>
              <a:rPr lang="en-GB" altLang="en-US" sz="2800">
                <a:latin typeface="Comic Sans MS" panose="030F0702030302020204" pitchFamily="66" charset="0"/>
              </a:rPr>
              <a:t>Repeat the poem together – separating the class into smaller groups to recite individual sections of the poem.</a:t>
            </a:r>
          </a:p>
          <a:p>
            <a:pPr eaLnBrk="1" hangingPunct="1">
              <a:lnSpc>
                <a:spcPct val="90000"/>
              </a:lnSpc>
            </a:pPr>
            <a:r>
              <a:rPr lang="en-GB" altLang="en-US" sz="2800">
                <a:latin typeface="Comic Sans MS" panose="030F0702030302020204" pitchFamily="66" charset="0"/>
              </a:rPr>
              <a:t>Ask children to consider whether their opinions have changed following the second reading.</a:t>
            </a:r>
          </a:p>
        </p:txBody>
      </p:sp>
    </p:spTree>
    <p:extLst>
      <p:ext uri="{BB962C8B-B14F-4D97-AF65-F5344CB8AC3E}">
        <p14:creationId xmlns:p14="http://schemas.microsoft.com/office/powerpoint/2010/main" val="109567784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xmlns="" id="{EF662A38-EE55-42D2-B4E8-FF82DA616D07}"/>
              </a:ext>
            </a:extLst>
          </p:cNvPr>
          <p:cNvSpPr>
            <a:spLocks noGrp="1" noChangeArrowheads="1"/>
          </p:cNvSpPr>
          <p:nvPr>
            <p:ph type="title"/>
          </p:nvPr>
        </p:nvSpPr>
        <p:spPr/>
        <p:txBody>
          <a:bodyPr/>
          <a:lstStyle/>
          <a:p>
            <a:pPr eaLnBrk="1" hangingPunct="1">
              <a:defRPr/>
            </a:pPr>
            <a:r>
              <a:rPr lang="en-GB" altLang="en-US">
                <a:latin typeface="Comic Sans MS" panose="030F0702030302020204" pitchFamily="66" charset="0"/>
              </a:rPr>
              <a:t>Teaching Activity</a:t>
            </a:r>
          </a:p>
        </p:txBody>
      </p:sp>
      <p:sp>
        <p:nvSpPr>
          <p:cNvPr id="17411" name="Rectangle 3">
            <a:extLst>
              <a:ext uri="{FF2B5EF4-FFF2-40B4-BE49-F238E27FC236}">
                <a16:creationId xmlns:a16="http://schemas.microsoft.com/office/drawing/2014/main" xmlns="" id="{A4CE8241-1891-41CE-BF3E-6A40C6485A81}"/>
              </a:ext>
            </a:extLst>
          </p:cNvPr>
          <p:cNvSpPr>
            <a:spLocks noGrp="1" noChangeArrowheads="1"/>
          </p:cNvSpPr>
          <p:nvPr>
            <p:ph idx="1"/>
          </p:nvPr>
        </p:nvSpPr>
        <p:spPr/>
        <p:txBody>
          <a:bodyPr/>
          <a:lstStyle/>
          <a:p>
            <a:pPr eaLnBrk="1" hangingPunct="1"/>
            <a:r>
              <a:rPr lang="en-GB" altLang="en-US" sz="2800">
                <a:latin typeface="Comic Sans MS" panose="030F0702030302020204" pitchFamily="66" charset="0"/>
              </a:rPr>
              <a:t>Introduce the task to the children.They are going to write a poem to celebrate their feet.</a:t>
            </a:r>
          </a:p>
          <a:p>
            <a:pPr eaLnBrk="1" hangingPunct="1"/>
            <a:r>
              <a:rPr lang="en-GB" altLang="en-US" sz="2800">
                <a:latin typeface="Comic Sans MS" panose="030F0702030302020204" pitchFamily="66" charset="0"/>
              </a:rPr>
              <a:t>Ask the class to identify the shape of the poem, significant language choices (e.g. ing ending) and style (e.g. hitting </a:t>
            </a:r>
            <a:r>
              <a:rPr lang="en-GB" altLang="en-US" sz="2800" b="1">
                <a:latin typeface="Comic Sans MS" panose="030F0702030302020204" pitchFamily="66" charset="0"/>
              </a:rPr>
              <a:t>and </a:t>
            </a:r>
            <a:r>
              <a:rPr lang="en-GB" altLang="en-US" sz="2800">
                <a:latin typeface="Comic Sans MS" panose="030F0702030302020204" pitchFamily="66" charset="0"/>
              </a:rPr>
              <a:t>fitting). </a:t>
            </a:r>
          </a:p>
          <a:p>
            <a:pPr eaLnBrk="1" hangingPunct="1"/>
            <a:r>
              <a:rPr lang="en-GB" altLang="en-US" sz="2800">
                <a:latin typeface="Comic Sans MS" panose="030F0702030302020204" pitchFamily="66" charset="0"/>
              </a:rPr>
              <a:t>Ask children to suggest actions that the feet can carry out, and write these on the board to act as a word bank.</a:t>
            </a:r>
          </a:p>
        </p:txBody>
      </p:sp>
    </p:spTree>
    <p:extLst>
      <p:ext uri="{BB962C8B-B14F-4D97-AF65-F5344CB8AC3E}">
        <p14:creationId xmlns:p14="http://schemas.microsoft.com/office/powerpoint/2010/main" val="143307475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xmlns="" id="{704F0980-1AF4-4512-9CA3-0ABCCC94D127}"/>
              </a:ext>
            </a:extLst>
          </p:cNvPr>
          <p:cNvSpPr>
            <a:spLocks noGrp="1" noChangeArrowheads="1"/>
          </p:cNvSpPr>
          <p:nvPr>
            <p:ph type="title"/>
          </p:nvPr>
        </p:nvSpPr>
        <p:spPr/>
        <p:txBody>
          <a:bodyPr/>
          <a:lstStyle/>
          <a:p>
            <a:pPr eaLnBrk="1" hangingPunct="1">
              <a:defRPr/>
            </a:pPr>
            <a:r>
              <a:rPr lang="en-GB" altLang="en-US">
                <a:latin typeface="Comic Sans MS" panose="030F0702030302020204" pitchFamily="66" charset="0"/>
              </a:rPr>
              <a:t>Teaching Activity</a:t>
            </a:r>
          </a:p>
        </p:txBody>
      </p:sp>
      <p:sp>
        <p:nvSpPr>
          <p:cNvPr id="18435" name="Rectangle 3">
            <a:extLst>
              <a:ext uri="{FF2B5EF4-FFF2-40B4-BE49-F238E27FC236}">
                <a16:creationId xmlns:a16="http://schemas.microsoft.com/office/drawing/2014/main" xmlns="" id="{570DEF7C-DCA2-47DF-AF3E-C41C206D121F}"/>
              </a:ext>
            </a:extLst>
          </p:cNvPr>
          <p:cNvSpPr>
            <a:spLocks noGrp="1" noChangeArrowheads="1"/>
          </p:cNvSpPr>
          <p:nvPr>
            <p:ph idx="1"/>
          </p:nvPr>
        </p:nvSpPr>
        <p:spPr/>
        <p:txBody>
          <a:bodyPr/>
          <a:lstStyle/>
          <a:p>
            <a:pPr eaLnBrk="1" hangingPunct="1"/>
            <a:r>
              <a:rPr lang="en-GB" altLang="en-US">
                <a:latin typeface="Comic Sans MS" panose="030F0702030302020204" pitchFamily="66" charset="0"/>
              </a:rPr>
              <a:t>Ask children to write their poems independently.</a:t>
            </a:r>
          </a:p>
          <a:p>
            <a:pPr eaLnBrk="1" hangingPunct="1"/>
            <a:r>
              <a:rPr lang="en-GB" altLang="en-US">
                <a:latin typeface="Comic Sans MS" panose="030F0702030302020204" pitchFamily="66" charset="0"/>
              </a:rPr>
              <a:t>Group Coch will compose directly onto the computers.</a:t>
            </a:r>
          </a:p>
          <a:p>
            <a:pPr eaLnBrk="1" hangingPunct="1"/>
            <a:r>
              <a:rPr lang="en-GB" altLang="en-US">
                <a:latin typeface="Comic Sans MS" panose="030F0702030302020204" pitchFamily="66" charset="0"/>
              </a:rPr>
              <a:t>This task will take approximately 20 minutes.</a:t>
            </a:r>
          </a:p>
        </p:txBody>
      </p:sp>
    </p:spTree>
    <p:extLst>
      <p:ext uri="{BB962C8B-B14F-4D97-AF65-F5344CB8AC3E}">
        <p14:creationId xmlns:p14="http://schemas.microsoft.com/office/powerpoint/2010/main" val="358151182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xmlns="" id="{A084A22E-D3A0-4C0B-B23D-DB440A88A1B6}"/>
              </a:ext>
            </a:extLst>
          </p:cNvPr>
          <p:cNvSpPr>
            <a:spLocks noGrp="1" noChangeArrowheads="1"/>
          </p:cNvSpPr>
          <p:nvPr>
            <p:ph type="title"/>
          </p:nvPr>
        </p:nvSpPr>
        <p:spPr/>
        <p:txBody>
          <a:bodyPr/>
          <a:lstStyle/>
          <a:p>
            <a:pPr eaLnBrk="1" hangingPunct="1">
              <a:defRPr/>
            </a:pPr>
            <a:r>
              <a:rPr lang="en-GB" altLang="en-US">
                <a:latin typeface="Comic Sans MS" panose="030F0702030302020204" pitchFamily="66" charset="0"/>
              </a:rPr>
              <a:t>Extension Activity</a:t>
            </a:r>
          </a:p>
        </p:txBody>
      </p:sp>
      <p:sp>
        <p:nvSpPr>
          <p:cNvPr id="19459" name="Rectangle 3">
            <a:extLst>
              <a:ext uri="{FF2B5EF4-FFF2-40B4-BE49-F238E27FC236}">
                <a16:creationId xmlns:a16="http://schemas.microsoft.com/office/drawing/2014/main" xmlns="" id="{961ED549-6CF3-4ABA-A6C4-9E6FEB03CBF9}"/>
              </a:ext>
            </a:extLst>
          </p:cNvPr>
          <p:cNvSpPr>
            <a:spLocks noGrp="1" noChangeArrowheads="1"/>
          </p:cNvSpPr>
          <p:nvPr>
            <p:ph idx="1"/>
          </p:nvPr>
        </p:nvSpPr>
        <p:spPr/>
        <p:txBody>
          <a:bodyPr>
            <a:normAutofit lnSpcReduction="10000"/>
          </a:bodyPr>
          <a:lstStyle/>
          <a:p>
            <a:pPr eaLnBrk="1" hangingPunct="1"/>
            <a:r>
              <a:rPr lang="en-GB" altLang="en-US">
                <a:latin typeface="Comic Sans MS" panose="030F0702030302020204" pitchFamily="66" charset="0"/>
              </a:rPr>
              <a:t>If the children finish quickly, ask them to read their poems to their neighbour, and make any alterations that are suggested.</a:t>
            </a:r>
          </a:p>
          <a:p>
            <a:pPr eaLnBrk="1" hangingPunct="1"/>
            <a:r>
              <a:rPr lang="en-GB" altLang="en-US">
                <a:latin typeface="Comic Sans MS" panose="030F0702030302020204" pitchFamily="66" charset="0"/>
              </a:rPr>
              <a:t>Following this, the children can begin to prepare their presentation of the poem by creating an effective border for their work. </a:t>
            </a:r>
          </a:p>
        </p:txBody>
      </p:sp>
    </p:spTree>
    <p:extLst>
      <p:ext uri="{BB962C8B-B14F-4D97-AF65-F5344CB8AC3E}">
        <p14:creationId xmlns:p14="http://schemas.microsoft.com/office/powerpoint/2010/main" val="400241889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xmlns="" id="{3666596D-9957-4A0C-BA10-202018B3768E}"/>
              </a:ext>
            </a:extLst>
          </p:cNvPr>
          <p:cNvSpPr>
            <a:spLocks noGrp="1" noChangeArrowheads="1"/>
          </p:cNvSpPr>
          <p:nvPr>
            <p:ph type="title"/>
          </p:nvPr>
        </p:nvSpPr>
        <p:spPr/>
        <p:txBody>
          <a:bodyPr/>
          <a:lstStyle/>
          <a:p>
            <a:pPr eaLnBrk="1" hangingPunct="1">
              <a:defRPr/>
            </a:pPr>
            <a:r>
              <a:rPr lang="en-GB" altLang="en-US">
                <a:latin typeface="Comic Sans MS" panose="030F0702030302020204" pitchFamily="66" charset="0"/>
              </a:rPr>
              <a:t>Plenary </a:t>
            </a:r>
          </a:p>
        </p:txBody>
      </p:sp>
      <p:sp>
        <p:nvSpPr>
          <p:cNvPr id="20483" name="Rectangle 3">
            <a:extLst>
              <a:ext uri="{FF2B5EF4-FFF2-40B4-BE49-F238E27FC236}">
                <a16:creationId xmlns:a16="http://schemas.microsoft.com/office/drawing/2014/main" xmlns="" id="{8D30EE42-7347-43AE-A84C-6B035DF55DBD}"/>
              </a:ext>
            </a:extLst>
          </p:cNvPr>
          <p:cNvSpPr>
            <a:spLocks noGrp="1" noChangeArrowheads="1"/>
          </p:cNvSpPr>
          <p:nvPr>
            <p:ph idx="1"/>
          </p:nvPr>
        </p:nvSpPr>
        <p:spPr/>
        <p:txBody>
          <a:bodyPr/>
          <a:lstStyle/>
          <a:p>
            <a:pPr eaLnBrk="1" hangingPunct="1">
              <a:lnSpc>
                <a:spcPct val="90000"/>
              </a:lnSpc>
            </a:pPr>
            <a:r>
              <a:rPr lang="en-GB" altLang="en-US" sz="2800">
                <a:latin typeface="Comic Sans MS" panose="030F0702030302020204" pitchFamily="66" charset="0"/>
              </a:rPr>
              <a:t>Ask individuals to share their poems with the class. (You will have recognised effective poems as you monitored the children’s progress through the activity phase.)</a:t>
            </a:r>
          </a:p>
          <a:p>
            <a:pPr eaLnBrk="1" hangingPunct="1">
              <a:lnSpc>
                <a:spcPct val="90000"/>
              </a:lnSpc>
            </a:pPr>
            <a:r>
              <a:rPr lang="en-GB" altLang="en-US" sz="2800">
                <a:latin typeface="Comic Sans MS" panose="030F0702030302020204" pitchFamily="66" charset="0"/>
              </a:rPr>
              <a:t>Ask the rest of the class to comment on the poems that have been read out. Remind them to use the two stars (positive comments) and one wish (constructive criticism) process.</a:t>
            </a:r>
          </a:p>
        </p:txBody>
      </p:sp>
    </p:spTree>
    <p:extLst>
      <p:ext uri="{BB962C8B-B14F-4D97-AF65-F5344CB8AC3E}">
        <p14:creationId xmlns:p14="http://schemas.microsoft.com/office/powerpoint/2010/main" val="2672761690"/>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SJE's session ITLM5003 2nd Feb " id="{F98A577D-A365-784E-963D-752F18BE6995}" vid="{899541CF-2B2A-A146-8F6A-AD3274B12E9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http://purl.org/dc/elements/1.1/"/>
    <ds:schemaRef ds:uri="http://purl.org/dc/term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303dbf9b-b85b-46a0-94f1-894078c07ecd"/>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UWTSD Template for English </Template>
  <TotalTime>579</TotalTime>
  <Words>2954</Words>
  <Application>Microsoft Office PowerPoint</Application>
  <PresentationFormat>On-screen Show (4:3)</PresentationFormat>
  <Paragraphs>577</Paragraphs>
  <Slides>70</Slides>
  <Notes>24</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70</vt:i4>
      </vt:variant>
    </vt:vector>
  </HeadingPairs>
  <TitlesOfParts>
    <vt:vector size="83" baseType="lpstr">
      <vt:lpstr>ＭＳ Ｐゴシック</vt:lpstr>
      <vt:lpstr>Arial</vt:lpstr>
      <vt:lpstr>Calibri</vt:lpstr>
      <vt:lpstr>Comic Sans MS</vt:lpstr>
      <vt:lpstr>Goudy Stout</vt:lpstr>
      <vt:lpstr>Myriad Pro</vt:lpstr>
      <vt:lpstr>Showcard Gothic</vt:lpstr>
      <vt:lpstr>Symbol</vt:lpstr>
      <vt:lpstr>Tahoma</vt:lpstr>
      <vt:lpstr>Times New Roman</vt:lpstr>
      <vt:lpstr>Wingdings</vt:lpstr>
      <vt:lpstr>Wingdings 2</vt:lpstr>
      <vt:lpstr>20140311PresentationUWTSDTemplate</vt:lpstr>
      <vt:lpstr>Poetry and skills </vt:lpstr>
      <vt:lpstr>Poetry </vt:lpstr>
      <vt:lpstr>Definitions</vt:lpstr>
      <vt:lpstr>I AM THE SONG</vt:lpstr>
      <vt:lpstr>Aims of the Session</vt:lpstr>
      <vt:lpstr>PowerPoint Presentation</vt:lpstr>
      <vt:lpstr>Pedagogies</vt:lpstr>
      <vt:lpstr>PowerPoint Presentation</vt:lpstr>
      <vt:lpstr>PowerPoint Presentation</vt:lpstr>
      <vt:lpstr>What is poetry?</vt:lpstr>
      <vt:lpstr>Definitions</vt:lpstr>
      <vt:lpstr>Definitions</vt:lpstr>
      <vt:lpstr>Types of Poem for Children’s Writing</vt:lpstr>
      <vt:lpstr>The curriculum</vt:lpstr>
      <vt:lpstr>Learning Wales….</vt:lpstr>
      <vt:lpstr>Teaching Strategies</vt:lpstr>
      <vt:lpstr>Teaching Strategies</vt:lpstr>
      <vt:lpstr>Poetic Language  Figurative Language</vt:lpstr>
      <vt:lpstr>Poetic Language </vt:lpstr>
      <vt:lpstr>Can you think of your own example of personification for leaves falling to the ground from the tree?</vt:lpstr>
      <vt:lpstr>PowerPoint Presentation</vt:lpstr>
      <vt:lpstr>Poetic Language</vt:lpstr>
      <vt:lpstr>PowerPoint Presentation</vt:lpstr>
      <vt:lpstr>Poetic Language</vt:lpstr>
      <vt:lpstr>Find matches to create metaphors  e.g. the library was a maze of shelves</vt:lpstr>
      <vt:lpstr>Poetic Language</vt:lpstr>
      <vt:lpstr>Poetic Language</vt:lpstr>
      <vt:lpstr>PowerPoint Presentation</vt:lpstr>
      <vt:lpstr>PowerPoint Presentation</vt:lpstr>
      <vt:lpstr>Poetry: Writing</vt:lpstr>
      <vt:lpstr>Haiku</vt:lpstr>
      <vt:lpstr>PowerPoint Presentation</vt:lpstr>
      <vt:lpstr>Write your own</vt:lpstr>
      <vt:lpstr>PowerPoint Presentation</vt:lpstr>
      <vt:lpstr>PowerPoint Presentation</vt:lpstr>
      <vt:lpstr>Go for it………..</vt:lpstr>
      <vt:lpstr>Types of Poetry</vt:lpstr>
      <vt:lpstr>PowerPoint Presentation</vt:lpstr>
      <vt:lpstr>PowerPoint Presentation</vt:lpstr>
      <vt:lpstr>PowerPoint Presentation</vt:lpstr>
      <vt:lpstr>PowerPoint Presentation</vt:lpstr>
      <vt:lpstr>PowerPoint Presentation</vt:lpstr>
      <vt:lpstr>PowerPoint Presentation</vt:lpstr>
      <vt:lpstr>Structured Poetry</vt:lpstr>
      <vt:lpstr>Haiku</vt:lpstr>
      <vt:lpstr>Cinquain (sin-kane)</vt:lpstr>
      <vt:lpstr>Clerihew</vt:lpstr>
      <vt:lpstr>Free Verse</vt:lpstr>
      <vt:lpstr>PowerPoint Presentation</vt:lpstr>
      <vt:lpstr>Poetry Machines</vt:lpstr>
      <vt:lpstr>PowerPoint Presentation</vt:lpstr>
      <vt:lpstr>PowerPoint Presentation</vt:lpstr>
      <vt:lpstr>Acrostics</vt:lpstr>
      <vt:lpstr>Kennings</vt:lpstr>
      <vt:lpstr>Kennings: Names and Riddles</vt:lpstr>
      <vt:lpstr>Responding to Poetry</vt:lpstr>
      <vt:lpstr>Hands (Peter Young)</vt:lpstr>
      <vt:lpstr>PowerPoint Presentation</vt:lpstr>
      <vt:lpstr>Hands (Peter Young) Teaching and Learning Sequence</vt:lpstr>
      <vt:lpstr>Using Reading as a Way into Writing </vt:lpstr>
      <vt:lpstr>Task</vt:lpstr>
      <vt:lpstr>Creative v Technical </vt:lpstr>
      <vt:lpstr>Poetry and Rhyme</vt:lpstr>
      <vt:lpstr>Lesson Planning </vt:lpstr>
      <vt:lpstr>Poetry Lesson</vt:lpstr>
      <vt:lpstr>Introduction</vt:lpstr>
      <vt:lpstr>Teaching Activity</vt:lpstr>
      <vt:lpstr>Teaching Activity</vt:lpstr>
      <vt:lpstr>Extension Activity</vt:lpstr>
      <vt:lpstr>Plenary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Developing Speaking and Listening in English….</dc:title>
  <dc:creator>Microsoft Office User</dc:creator>
  <cp:lastModifiedBy>Angella Cooze</cp:lastModifiedBy>
  <cp:revision>92</cp:revision>
  <cp:lastPrinted>2015-10-25T08:16:58Z</cp:lastPrinted>
  <dcterms:created xsi:type="dcterms:W3CDTF">2017-02-06T14:14:50Z</dcterms:created>
  <dcterms:modified xsi:type="dcterms:W3CDTF">2019-03-06T12:23:54Z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