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26" r:id="rId1"/>
  </p:sldMasterIdLst>
  <p:notesMasterIdLst>
    <p:notesMasterId r:id="rId19"/>
  </p:notesMasterIdLst>
  <p:sldIdLst>
    <p:sldId id="269" r:id="rId2"/>
    <p:sldId id="263" r:id="rId3"/>
    <p:sldId id="306" r:id="rId4"/>
    <p:sldId id="303" r:id="rId5"/>
    <p:sldId id="268" r:id="rId6"/>
    <p:sldId id="307" r:id="rId7"/>
    <p:sldId id="302" r:id="rId8"/>
    <p:sldId id="278" r:id="rId9"/>
    <p:sldId id="265" r:id="rId10"/>
    <p:sldId id="304" r:id="rId11"/>
    <p:sldId id="260" r:id="rId12"/>
    <p:sldId id="274" r:id="rId13"/>
    <p:sldId id="305" r:id="rId14"/>
    <p:sldId id="273" r:id="rId15"/>
    <p:sldId id="261" r:id="rId16"/>
    <p:sldId id="275" r:id="rId17"/>
    <p:sldId id="266" r:id="rId18"/>
  </p:sldIdLst>
  <p:sldSz cx="12192000" cy="6858000"/>
  <p:notesSz cx="6858000" cy="9144000"/>
  <p:embeddedFontLst>
    <p:embeddedFont>
      <p:font typeface="MS Mincho" panose="02020609040205080304" pitchFamily="49" charset="-128"/>
      <p:regular r:id="rId20"/>
    </p:embeddedFont>
    <p:embeddedFont>
      <p:font typeface="Arial Black" panose="020B0A04020102020204" pitchFamily="34" charset="0"/>
      <p:bold r:id="rId21"/>
    </p:embeddedFont>
    <p:embeddedFont>
      <p:font typeface="Calibri" panose="020F0502020204030204" pitchFamily="34" charset="0"/>
      <p:regular r:id="rId22"/>
      <p:bold r:id="rId23"/>
      <p:italic r:id="rId24"/>
      <p:boldItalic r:id="rId25"/>
    </p:embeddedFont>
    <p:embeddedFont>
      <p:font typeface="Calibri Light" panose="020F0302020204030204" pitchFamily="34" charset="0"/>
      <p:regular r:id="rId26"/>
      <p:italic r:id="rId27"/>
    </p:embeddedFont>
    <p:embeddedFont>
      <p:font typeface="Comic Sans MS" panose="030F0702030302020204" pitchFamily="66" charset="0"/>
      <p:regular r:id="rId28"/>
      <p:bold r:id="rId29"/>
      <p:italic r:id="rId30"/>
      <p:boldItalic r:id="rId31"/>
    </p:embeddedFont>
    <p:embeddedFont>
      <p:font typeface="Wingdings 3" panose="05040102010807070707" pitchFamily="18" charset="2"/>
      <p:regular r:id="rId32"/>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D0DECA-CDC0-432F-B693-D542B594C35A}" v="15" dt="2021-01-19T12:51:09.7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7" autoAdjust="0"/>
    <p:restoredTop sz="94660"/>
  </p:normalViewPr>
  <p:slideViewPr>
    <p:cSldViewPr snapToGrid="0">
      <p:cViewPr varScale="1">
        <p:scale>
          <a:sx n="114" d="100"/>
          <a:sy n="114" d="100"/>
        </p:scale>
        <p:origin x="46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21" Type="http://schemas.openxmlformats.org/officeDocument/2006/relationships/font" Target="fonts/font2.fntdata"/><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font" Target="fonts/font13.fntdata"/><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font" Target="fonts/font1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ppt/diagrams/_rels/data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image" Target="../media/image3.png"/></Relationships>
</file>

<file path=ppt/diagrams/_rels/drawing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png"/></Relationships>
</file>

<file path=ppt/diagrams/_rels/drawing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image" Target="../media/image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18F485-5F11-4BFB-9C5D-B27B7D6BBB7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808BFCB-97CB-4422-93CF-E057073E50EF}">
      <dgm:prSet/>
      <dgm:spPr/>
      <dgm:t>
        <a:bodyPr/>
        <a:lstStyle/>
        <a:p>
          <a:pPr>
            <a:lnSpc>
              <a:spcPct val="100000"/>
            </a:lnSpc>
          </a:pPr>
          <a:r>
            <a:rPr lang="en-US" b="1" i="1"/>
            <a:t>Main Function</a:t>
          </a:r>
          <a:r>
            <a:rPr lang="en-US" b="1"/>
            <a:t>: </a:t>
          </a:r>
          <a:endParaRPr lang="en-US"/>
        </a:p>
      </dgm:t>
    </dgm:pt>
    <dgm:pt modelId="{30853C7A-869B-44FE-8961-4533AA8320F1}" type="parTrans" cxnId="{8F08A6A2-BA9D-42A4-A922-8B24E6B631DC}">
      <dgm:prSet/>
      <dgm:spPr/>
      <dgm:t>
        <a:bodyPr/>
        <a:lstStyle/>
        <a:p>
          <a:endParaRPr lang="en-US"/>
        </a:p>
      </dgm:t>
    </dgm:pt>
    <dgm:pt modelId="{9A48AC9B-45A9-4A4D-9743-C880E6AEF12D}" type="sibTrans" cxnId="{8F08A6A2-BA9D-42A4-A922-8B24E6B631DC}">
      <dgm:prSet/>
      <dgm:spPr/>
      <dgm:t>
        <a:bodyPr/>
        <a:lstStyle/>
        <a:p>
          <a:endParaRPr lang="en-US"/>
        </a:p>
      </dgm:t>
    </dgm:pt>
    <dgm:pt modelId="{7E01ACE0-706E-49A9-9578-487CEECBEEE3}">
      <dgm:prSet/>
      <dgm:spPr/>
      <dgm:t>
        <a:bodyPr/>
        <a:lstStyle/>
        <a:p>
          <a:pPr>
            <a:lnSpc>
              <a:spcPct val="100000"/>
            </a:lnSpc>
          </a:pPr>
          <a:r>
            <a:rPr lang="en-US"/>
            <a:t>This communication system controls and coordinates functions throughout the body and responds to internal and external stimuli.</a:t>
          </a:r>
        </a:p>
      </dgm:t>
    </dgm:pt>
    <dgm:pt modelId="{F6E2B33B-B698-4D06-8A78-58A7D49C1D02}" type="parTrans" cxnId="{ACB3957B-7A8A-48BF-BCC7-EE80F06CED16}">
      <dgm:prSet/>
      <dgm:spPr/>
      <dgm:t>
        <a:bodyPr/>
        <a:lstStyle/>
        <a:p>
          <a:endParaRPr lang="en-US"/>
        </a:p>
      </dgm:t>
    </dgm:pt>
    <dgm:pt modelId="{4484D423-0BBA-4D95-9876-7CA53BE485A8}" type="sibTrans" cxnId="{ACB3957B-7A8A-48BF-BCC7-EE80F06CED16}">
      <dgm:prSet/>
      <dgm:spPr/>
      <dgm:t>
        <a:bodyPr/>
        <a:lstStyle/>
        <a:p>
          <a:endParaRPr lang="en-US"/>
        </a:p>
      </dgm:t>
    </dgm:pt>
    <dgm:pt modelId="{CCF20A37-8C80-46F4-979E-690197B0EEBD}" type="pres">
      <dgm:prSet presAssocID="{4118F485-5F11-4BFB-9C5D-B27B7D6BBB70}" presName="root" presStyleCnt="0">
        <dgm:presLayoutVars>
          <dgm:dir/>
          <dgm:resizeHandles val="exact"/>
        </dgm:presLayoutVars>
      </dgm:prSet>
      <dgm:spPr/>
    </dgm:pt>
    <dgm:pt modelId="{E92929AD-718E-47BE-9F6E-30EE7F7DBF29}" type="pres">
      <dgm:prSet presAssocID="{8808BFCB-97CB-4422-93CF-E057073E50EF}" presName="compNode" presStyleCnt="0"/>
      <dgm:spPr/>
    </dgm:pt>
    <dgm:pt modelId="{35A8FF4B-6A35-4165-8DE2-6DD8CB4D4113}" type="pres">
      <dgm:prSet presAssocID="{8808BFCB-97CB-4422-93CF-E057073E50EF}" presName="bgRect" presStyleLbl="bgShp" presStyleIdx="0" presStyleCnt="2"/>
      <dgm:spPr/>
    </dgm:pt>
    <dgm:pt modelId="{3CBB82FB-2E52-405E-9ABB-7FA16B19DFEC}" type="pres">
      <dgm:prSet presAssocID="{8808BFCB-97CB-4422-93CF-E057073E50E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Gears"/>
        </a:ext>
      </dgm:extLst>
    </dgm:pt>
    <dgm:pt modelId="{3E0B79CA-5D0D-401D-B427-C2780484202B}" type="pres">
      <dgm:prSet presAssocID="{8808BFCB-97CB-4422-93CF-E057073E50EF}" presName="spaceRect" presStyleCnt="0"/>
      <dgm:spPr/>
    </dgm:pt>
    <dgm:pt modelId="{2708A263-0DAC-4D46-9E16-5CE6FF219560}" type="pres">
      <dgm:prSet presAssocID="{8808BFCB-97CB-4422-93CF-E057073E50EF}" presName="parTx" presStyleLbl="revTx" presStyleIdx="0" presStyleCnt="2">
        <dgm:presLayoutVars>
          <dgm:chMax val="0"/>
          <dgm:chPref val="0"/>
        </dgm:presLayoutVars>
      </dgm:prSet>
      <dgm:spPr/>
    </dgm:pt>
    <dgm:pt modelId="{BC3530B0-80BC-4F4D-BAC8-85ED6A645C55}" type="pres">
      <dgm:prSet presAssocID="{9A48AC9B-45A9-4A4D-9743-C880E6AEF12D}" presName="sibTrans" presStyleCnt="0"/>
      <dgm:spPr/>
    </dgm:pt>
    <dgm:pt modelId="{1F45A0CB-2CD2-4AA7-AAF8-AEDF3859EB6E}" type="pres">
      <dgm:prSet presAssocID="{7E01ACE0-706E-49A9-9578-487CEECBEEE3}" presName="compNode" presStyleCnt="0"/>
      <dgm:spPr/>
    </dgm:pt>
    <dgm:pt modelId="{AC01A6C3-6C95-4B98-8FD6-75F545332CB6}" type="pres">
      <dgm:prSet presAssocID="{7E01ACE0-706E-49A9-9578-487CEECBEEE3}" presName="bgRect" presStyleLbl="bgShp" presStyleIdx="1" presStyleCnt="2"/>
      <dgm:spPr/>
    </dgm:pt>
    <dgm:pt modelId="{3A357843-3B15-40FF-9394-EF92C97F5146}" type="pres">
      <dgm:prSet presAssocID="{7E01ACE0-706E-49A9-9578-487CEECBEEE3}" presName="icon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a:ext>
      </dgm:extLst>
    </dgm:pt>
    <dgm:pt modelId="{AD27B034-E346-4359-9C70-FB80589E9C05}" type="pres">
      <dgm:prSet presAssocID="{7E01ACE0-706E-49A9-9578-487CEECBEEE3}" presName="spaceRect" presStyleCnt="0"/>
      <dgm:spPr/>
    </dgm:pt>
    <dgm:pt modelId="{A9B74A9F-4446-4C6D-BA4E-709A1F091E73}" type="pres">
      <dgm:prSet presAssocID="{7E01ACE0-706E-49A9-9578-487CEECBEEE3}" presName="parTx" presStyleLbl="revTx" presStyleIdx="1" presStyleCnt="2">
        <dgm:presLayoutVars>
          <dgm:chMax val="0"/>
          <dgm:chPref val="0"/>
        </dgm:presLayoutVars>
      </dgm:prSet>
      <dgm:spPr/>
    </dgm:pt>
  </dgm:ptLst>
  <dgm:cxnLst>
    <dgm:cxn modelId="{25081011-3E95-4703-8898-B140E0DC5A41}" type="presOf" srcId="{4118F485-5F11-4BFB-9C5D-B27B7D6BBB70}" destId="{CCF20A37-8C80-46F4-979E-690197B0EEBD}" srcOrd="0" destOrd="0" presId="urn:microsoft.com/office/officeart/2018/2/layout/IconVerticalSolidList"/>
    <dgm:cxn modelId="{2BAC6D4D-E537-4F55-9ABD-41377F0F68EC}" type="presOf" srcId="{7E01ACE0-706E-49A9-9578-487CEECBEEE3}" destId="{A9B74A9F-4446-4C6D-BA4E-709A1F091E73}" srcOrd="0" destOrd="0" presId="urn:microsoft.com/office/officeart/2018/2/layout/IconVerticalSolidList"/>
    <dgm:cxn modelId="{ACB3957B-7A8A-48BF-BCC7-EE80F06CED16}" srcId="{4118F485-5F11-4BFB-9C5D-B27B7D6BBB70}" destId="{7E01ACE0-706E-49A9-9578-487CEECBEEE3}" srcOrd="1" destOrd="0" parTransId="{F6E2B33B-B698-4D06-8A78-58A7D49C1D02}" sibTransId="{4484D423-0BBA-4D95-9876-7CA53BE485A8}"/>
    <dgm:cxn modelId="{8F08A6A2-BA9D-42A4-A922-8B24E6B631DC}" srcId="{4118F485-5F11-4BFB-9C5D-B27B7D6BBB70}" destId="{8808BFCB-97CB-4422-93CF-E057073E50EF}" srcOrd="0" destOrd="0" parTransId="{30853C7A-869B-44FE-8961-4533AA8320F1}" sibTransId="{9A48AC9B-45A9-4A4D-9743-C880E6AEF12D}"/>
    <dgm:cxn modelId="{3CA65CDB-7820-4522-8F0A-1F6105E76E80}" type="presOf" srcId="{8808BFCB-97CB-4422-93CF-E057073E50EF}" destId="{2708A263-0DAC-4D46-9E16-5CE6FF219560}" srcOrd="0" destOrd="0" presId="urn:microsoft.com/office/officeart/2018/2/layout/IconVerticalSolidList"/>
    <dgm:cxn modelId="{03DDC0CF-85FE-48D0-A8BE-DBF63A281335}" type="presParOf" srcId="{CCF20A37-8C80-46F4-979E-690197B0EEBD}" destId="{E92929AD-718E-47BE-9F6E-30EE7F7DBF29}" srcOrd="0" destOrd="0" presId="urn:microsoft.com/office/officeart/2018/2/layout/IconVerticalSolidList"/>
    <dgm:cxn modelId="{906A7188-2102-406B-B833-17A85948B62F}" type="presParOf" srcId="{E92929AD-718E-47BE-9F6E-30EE7F7DBF29}" destId="{35A8FF4B-6A35-4165-8DE2-6DD8CB4D4113}" srcOrd="0" destOrd="0" presId="urn:microsoft.com/office/officeart/2018/2/layout/IconVerticalSolidList"/>
    <dgm:cxn modelId="{E60A7A6F-92C7-48E5-8282-C7A428194123}" type="presParOf" srcId="{E92929AD-718E-47BE-9F6E-30EE7F7DBF29}" destId="{3CBB82FB-2E52-405E-9ABB-7FA16B19DFEC}" srcOrd="1" destOrd="0" presId="urn:microsoft.com/office/officeart/2018/2/layout/IconVerticalSolidList"/>
    <dgm:cxn modelId="{0D9678F4-5BD3-42F1-8CA0-AF89B37C0A02}" type="presParOf" srcId="{E92929AD-718E-47BE-9F6E-30EE7F7DBF29}" destId="{3E0B79CA-5D0D-401D-B427-C2780484202B}" srcOrd="2" destOrd="0" presId="urn:microsoft.com/office/officeart/2018/2/layout/IconVerticalSolidList"/>
    <dgm:cxn modelId="{AE8DF3C3-F729-42CC-A8B9-0374A9E11514}" type="presParOf" srcId="{E92929AD-718E-47BE-9F6E-30EE7F7DBF29}" destId="{2708A263-0DAC-4D46-9E16-5CE6FF219560}" srcOrd="3" destOrd="0" presId="urn:microsoft.com/office/officeart/2018/2/layout/IconVerticalSolidList"/>
    <dgm:cxn modelId="{055ABDF2-3F2B-48E8-ADC6-742E8452E252}" type="presParOf" srcId="{CCF20A37-8C80-46F4-979E-690197B0EEBD}" destId="{BC3530B0-80BC-4F4D-BAC8-85ED6A645C55}" srcOrd="1" destOrd="0" presId="urn:microsoft.com/office/officeart/2018/2/layout/IconVerticalSolidList"/>
    <dgm:cxn modelId="{83EE1FF2-6AE0-45B2-80F0-A2E5EF84B001}" type="presParOf" srcId="{CCF20A37-8C80-46F4-979E-690197B0EEBD}" destId="{1F45A0CB-2CD2-4AA7-AAF8-AEDF3859EB6E}" srcOrd="2" destOrd="0" presId="urn:microsoft.com/office/officeart/2018/2/layout/IconVerticalSolidList"/>
    <dgm:cxn modelId="{79F381B1-CA7A-43F3-A88E-74489F7A1711}" type="presParOf" srcId="{1F45A0CB-2CD2-4AA7-AAF8-AEDF3859EB6E}" destId="{AC01A6C3-6C95-4B98-8FD6-75F545332CB6}" srcOrd="0" destOrd="0" presId="urn:microsoft.com/office/officeart/2018/2/layout/IconVerticalSolidList"/>
    <dgm:cxn modelId="{1E6480FF-69C2-42EB-B371-4C881C260852}" type="presParOf" srcId="{1F45A0CB-2CD2-4AA7-AAF8-AEDF3859EB6E}" destId="{3A357843-3B15-40FF-9394-EF92C97F5146}" srcOrd="1" destOrd="0" presId="urn:microsoft.com/office/officeart/2018/2/layout/IconVerticalSolidList"/>
    <dgm:cxn modelId="{09E2E9C5-6B6C-4A40-A651-38C654F2777C}" type="presParOf" srcId="{1F45A0CB-2CD2-4AA7-AAF8-AEDF3859EB6E}" destId="{AD27B034-E346-4359-9C70-FB80589E9C05}" srcOrd="2" destOrd="0" presId="urn:microsoft.com/office/officeart/2018/2/layout/IconVerticalSolidList"/>
    <dgm:cxn modelId="{40388E19-82A8-43AF-AEA0-17A35E175BE4}" type="presParOf" srcId="{1F45A0CB-2CD2-4AA7-AAF8-AEDF3859EB6E}" destId="{A9B74A9F-4446-4C6D-BA4E-709A1F091E7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FFAB26-5CEE-477F-BCF9-C3FA21AF67C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371D009-D55F-46C9-98F0-B3A974055ECF}">
      <dgm:prSet/>
      <dgm:spPr/>
      <dgm:t>
        <a:bodyPr/>
        <a:lstStyle/>
        <a:p>
          <a:pPr>
            <a:lnSpc>
              <a:spcPct val="100000"/>
            </a:lnSpc>
          </a:pPr>
          <a:r>
            <a:rPr lang="en-US" b="1"/>
            <a:t>A reflex is an involuntary response that is processed in the </a:t>
          </a:r>
          <a:r>
            <a:rPr lang="en-US" b="1" u="sng"/>
            <a:t>spinal cord</a:t>
          </a:r>
          <a:r>
            <a:rPr lang="en-US" b="1"/>
            <a:t> not the brain.</a:t>
          </a:r>
          <a:endParaRPr lang="en-US"/>
        </a:p>
      </dgm:t>
    </dgm:pt>
    <dgm:pt modelId="{CDFEC368-B54B-4B5D-A8FE-C67B9FDF96B7}" type="parTrans" cxnId="{B1A18814-F460-4D2E-AE72-E6D60F30DC81}">
      <dgm:prSet/>
      <dgm:spPr/>
      <dgm:t>
        <a:bodyPr/>
        <a:lstStyle/>
        <a:p>
          <a:endParaRPr lang="en-US"/>
        </a:p>
      </dgm:t>
    </dgm:pt>
    <dgm:pt modelId="{E44965C0-AFA5-455D-B7FB-2DEBE2A21764}" type="sibTrans" cxnId="{B1A18814-F460-4D2E-AE72-E6D60F30DC81}">
      <dgm:prSet/>
      <dgm:spPr/>
      <dgm:t>
        <a:bodyPr/>
        <a:lstStyle/>
        <a:p>
          <a:endParaRPr lang="en-US"/>
        </a:p>
      </dgm:t>
    </dgm:pt>
    <dgm:pt modelId="{EE41D56B-060B-4871-91FC-2DD06E9D1567}">
      <dgm:prSet/>
      <dgm:spPr/>
      <dgm:t>
        <a:bodyPr/>
        <a:lstStyle/>
        <a:p>
          <a:pPr>
            <a:lnSpc>
              <a:spcPct val="100000"/>
            </a:lnSpc>
          </a:pPr>
          <a:r>
            <a:rPr lang="en-US" b="1"/>
            <a:t>Reflexes protect the body before the brain knows what is going on.</a:t>
          </a:r>
          <a:endParaRPr lang="en-US"/>
        </a:p>
      </dgm:t>
    </dgm:pt>
    <dgm:pt modelId="{ECBE5886-6D32-4211-989A-62B351204EC2}" type="parTrans" cxnId="{C7F92216-0CBD-4029-8485-7766AB8466DD}">
      <dgm:prSet/>
      <dgm:spPr/>
      <dgm:t>
        <a:bodyPr/>
        <a:lstStyle/>
        <a:p>
          <a:endParaRPr lang="en-US"/>
        </a:p>
      </dgm:t>
    </dgm:pt>
    <dgm:pt modelId="{4065C325-873D-44F8-A0A3-D7E0450CCD08}" type="sibTrans" cxnId="{C7F92216-0CBD-4029-8485-7766AB8466DD}">
      <dgm:prSet/>
      <dgm:spPr/>
      <dgm:t>
        <a:bodyPr/>
        <a:lstStyle/>
        <a:p>
          <a:endParaRPr lang="en-US"/>
        </a:p>
      </dgm:t>
    </dgm:pt>
    <dgm:pt modelId="{3857780C-00CD-4B20-BA8F-C99312F85B42}" type="pres">
      <dgm:prSet presAssocID="{86FFAB26-5CEE-477F-BCF9-C3FA21AF67C5}" presName="root" presStyleCnt="0">
        <dgm:presLayoutVars>
          <dgm:dir/>
          <dgm:resizeHandles val="exact"/>
        </dgm:presLayoutVars>
      </dgm:prSet>
      <dgm:spPr/>
    </dgm:pt>
    <dgm:pt modelId="{30423314-5D61-410E-8EAC-B74AD0E06098}" type="pres">
      <dgm:prSet presAssocID="{B371D009-D55F-46C9-98F0-B3A974055ECF}" presName="compNode" presStyleCnt="0"/>
      <dgm:spPr/>
    </dgm:pt>
    <dgm:pt modelId="{1AF6DECF-2B01-40B9-8E3C-4D4431DCAC54}" type="pres">
      <dgm:prSet presAssocID="{B371D009-D55F-46C9-98F0-B3A974055ECF}" presName="bgRect" presStyleLbl="bgShp" presStyleIdx="0" presStyleCnt="2"/>
      <dgm:spPr/>
    </dgm:pt>
    <dgm:pt modelId="{56210080-2C10-42F9-9376-7E0A0828AAE5}" type="pres">
      <dgm:prSet presAssocID="{B371D009-D55F-46C9-98F0-B3A974055EC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a:ext>
      </dgm:extLst>
    </dgm:pt>
    <dgm:pt modelId="{BEFF7621-D0D1-48E3-B10D-C9F160197C27}" type="pres">
      <dgm:prSet presAssocID="{B371D009-D55F-46C9-98F0-B3A974055ECF}" presName="spaceRect" presStyleCnt="0"/>
      <dgm:spPr/>
    </dgm:pt>
    <dgm:pt modelId="{E4C67626-1262-492C-B068-4D33F8B01815}" type="pres">
      <dgm:prSet presAssocID="{B371D009-D55F-46C9-98F0-B3A974055ECF}" presName="parTx" presStyleLbl="revTx" presStyleIdx="0" presStyleCnt="2">
        <dgm:presLayoutVars>
          <dgm:chMax val="0"/>
          <dgm:chPref val="0"/>
        </dgm:presLayoutVars>
      </dgm:prSet>
      <dgm:spPr/>
    </dgm:pt>
    <dgm:pt modelId="{F3910B19-5318-4DDB-A2F8-86D79640BFEB}" type="pres">
      <dgm:prSet presAssocID="{E44965C0-AFA5-455D-B7FB-2DEBE2A21764}" presName="sibTrans" presStyleCnt="0"/>
      <dgm:spPr/>
    </dgm:pt>
    <dgm:pt modelId="{9D8627A1-0F8F-4ED6-B8CB-7360D2BDEA54}" type="pres">
      <dgm:prSet presAssocID="{EE41D56B-060B-4871-91FC-2DD06E9D1567}" presName="compNode" presStyleCnt="0"/>
      <dgm:spPr/>
    </dgm:pt>
    <dgm:pt modelId="{B5013692-ABD8-4985-84C7-202349C3B98A}" type="pres">
      <dgm:prSet presAssocID="{EE41D56B-060B-4871-91FC-2DD06E9D1567}" presName="bgRect" presStyleLbl="bgShp" presStyleIdx="1" presStyleCnt="2"/>
      <dgm:spPr/>
    </dgm:pt>
    <dgm:pt modelId="{D63BE0B5-1314-4B5B-A791-D4DC4A93577F}" type="pres">
      <dgm:prSet presAssocID="{EE41D56B-060B-4871-91FC-2DD06E9D1567}" presName="icon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in head"/>
        </a:ext>
      </dgm:extLst>
    </dgm:pt>
    <dgm:pt modelId="{89722688-82FD-4FCB-B48D-86FB8152A6B8}" type="pres">
      <dgm:prSet presAssocID="{EE41D56B-060B-4871-91FC-2DD06E9D1567}" presName="spaceRect" presStyleCnt="0"/>
      <dgm:spPr/>
    </dgm:pt>
    <dgm:pt modelId="{53C35CD7-61E1-4EF4-B1AF-5C6625F8DA9E}" type="pres">
      <dgm:prSet presAssocID="{EE41D56B-060B-4871-91FC-2DD06E9D1567}" presName="parTx" presStyleLbl="revTx" presStyleIdx="1" presStyleCnt="2">
        <dgm:presLayoutVars>
          <dgm:chMax val="0"/>
          <dgm:chPref val="0"/>
        </dgm:presLayoutVars>
      </dgm:prSet>
      <dgm:spPr/>
    </dgm:pt>
  </dgm:ptLst>
  <dgm:cxnLst>
    <dgm:cxn modelId="{B1A18814-F460-4D2E-AE72-E6D60F30DC81}" srcId="{86FFAB26-5CEE-477F-BCF9-C3FA21AF67C5}" destId="{B371D009-D55F-46C9-98F0-B3A974055ECF}" srcOrd="0" destOrd="0" parTransId="{CDFEC368-B54B-4B5D-A8FE-C67B9FDF96B7}" sibTransId="{E44965C0-AFA5-455D-B7FB-2DEBE2A21764}"/>
    <dgm:cxn modelId="{C7F92216-0CBD-4029-8485-7766AB8466DD}" srcId="{86FFAB26-5CEE-477F-BCF9-C3FA21AF67C5}" destId="{EE41D56B-060B-4871-91FC-2DD06E9D1567}" srcOrd="1" destOrd="0" parTransId="{ECBE5886-6D32-4211-989A-62B351204EC2}" sibTransId="{4065C325-873D-44F8-A0A3-D7E0450CCD08}"/>
    <dgm:cxn modelId="{8E8BCF2E-BD26-4133-9D12-132133387AB4}" type="presOf" srcId="{B371D009-D55F-46C9-98F0-B3A974055ECF}" destId="{E4C67626-1262-492C-B068-4D33F8B01815}" srcOrd="0" destOrd="0" presId="urn:microsoft.com/office/officeart/2018/2/layout/IconVerticalSolidList"/>
    <dgm:cxn modelId="{5654C051-7D51-455B-94AF-AE096F19A53C}" type="presOf" srcId="{EE41D56B-060B-4871-91FC-2DD06E9D1567}" destId="{53C35CD7-61E1-4EF4-B1AF-5C6625F8DA9E}" srcOrd="0" destOrd="0" presId="urn:microsoft.com/office/officeart/2018/2/layout/IconVerticalSolidList"/>
    <dgm:cxn modelId="{EF85BAF0-53AA-4573-A903-BABE187EA4F6}" type="presOf" srcId="{86FFAB26-5CEE-477F-BCF9-C3FA21AF67C5}" destId="{3857780C-00CD-4B20-BA8F-C99312F85B42}" srcOrd="0" destOrd="0" presId="urn:microsoft.com/office/officeart/2018/2/layout/IconVerticalSolidList"/>
    <dgm:cxn modelId="{31224486-07C2-4F5D-9EB5-8DA0439E3E3E}" type="presParOf" srcId="{3857780C-00CD-4B20-BA8F-C99312F85B42}" destId="{30423314-5D61-410E-8EAC-B74AD0E06098}" srcOrd="0" destOrd="0" presId="urn:microsoft.com/office/officeart/2018/2/layout/IconVerticalSolidList"/>
    <dgm:cxn modelId="{0C119740-AEFE-4CB5-AAAA-6998E200AA81}" type="presParOf" srcId="{30423314-5D61-410E-8EAC-B74AD0E06098}" destId="{1AF6DECF-2B01-40B9-8E3C-4D4431DCAC54}" srcOrd="0" destOrd="0" presId="urn:microsoft.com/office/officeart/2018/2/layout/IconVerticalSolidList"/>
    <dgm:cxn modelId="{FABFE7F3-14FA-498D-AE09-4814EECE2753}" type="presParOf" srcId="{30423314-5D61-410E-8EAC-B74AD0E06098}" destId="{56210080-2C10-42F9-9376-7E0A0828AAE5}" srcOrd="1" destOrd="0" presId="urn:microsoft.com/office/officeart/2018/2/layout/IconVerticalSolidList"/>
    <dgm:cxn modelId="{BE133E6B-A864-42B5-8FFE-08FDFB10D25D}" type="presParOf" srcId="{30423314-5D61-410E-8EAC-B74AD0E06098}" destId="{BEFF7621-D0D1-48E3-B10D-C9F160197C27}" srcOrd="2" destOrd="0" presId="urn:microsoft.com/office/officeart/2018/2/layout/IconVerticalSolidList"/>
    <dgm:cxn modelId="{D2F758B0-2390-4B2A-B5C4-22EDCFB3C1F8}" type="presParOf" srcId="{30423314-5D61-410E-8EAC-B74AD0E06098}" destId="{E4C67626-1262-492C-B068-4D33F8B01815}" srcOrd="3" destOrd="0" presId="urn:microsoft.com/office/officeart/2018/2/layout/IconVerticalSolidList"/>
    <dgm:cxn modelId="{47EEE641-E990-4498-924A-34707AF169F9}" type="presParOf" srcId="{3857780C-00CD-4B20-BA8F-C99312F85B42}" destId="{F3910B19-5318-4DDB-A2F8-86D79640BFEB}" srcOrd="1" destOrd="0" presId="urn:microsoft.com/office/officeart/2018/2/layout/IconVerticalSolidList"/>
    <dgm:cxn modelId="{41B8FEB2-7D93-41CA-8D6E-91AC79BD9982}" type="presParOf" srcId="{3857780C-00CD-4B20-BA8F-C99312F85B42}" destId="{9D8627A1-0F8F-4ED6-B8CB-7360D2BDEA54}" srcOrd="2" destOrd="0" presId="urn:microsoft.com/office/officeart/2018/2/layout/IconVerticalSolidList"/>
    <dgm:cxn modelId="{CDEDCCF4-61E2-445B-9765-0A3F2E7669C5}" type="presParOf" srcId="{9D8627A1-0F8F-4ED6-B8CB-7360D2BDEA54}" destId="{B5013692-ABD8-4985-84C7-202349C3B98A}" srcOrd="0" destOrd="0" presId="urn:microsoft.com/office/officeart/2018/2/layout/IconVerticalSolidList"/>
    <dgm:cxn modelId="{1BC01A4B-4055-4F6E-8234-316A725DEF39}" type="presParOf" srcId="{9D8627A1-0F8F-4ED6-B8CB-7360D2BDEA54}" destId="{D63BE0B5-1314-4B5B-A791-D4DC4A93577F}" srcOrd="1" destOrd="0" presId="urn:microsoft.com/office/officeart/2018/2/layout/IconVerticalSolidList"/>
    <dgm:cxn modelId="{AE32B390-C07D-4088-9ED8-C2BADD061BA3}" type="presParOf" srcId="{9D8627A1-0F8F-4ED6-B8CB-7360D2BDEA54}" destId="{89722688-82FD-4FCB-B48D-86FB8152A6B8}" srcOrd="2" destOrd="0" presId="urn:microsoft.com/office/officeart/2018/2/layout/IconVerticalSolidList"/>
    <dgm:cxn modelId="{978C25F6-FAA0-4BA0-B902-816E2A151FEB}" type="presParOf" srcId="{9D8627A1-0F8F-4ED6-B8CB-7360D2BDEA54}" destId="{53C35CD7-61E1-4EF4-B1AF-5C6625F8DA9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A8FF4B-6A35-4165-8DE2-6DD8CB4D4113}">
      <dsp:nvSpPr>
        <dsp:cNvPr id="0" name=""/>
        <dsp:cNvSpPr/>
      </dsp:nvSpPr>
      <dsp:spPr>
        <a:xfrm>
          <a:off x="0" y="668654"/>
          <a:ext cx="5486400" cy="12344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B82FB-2E52-405E-9ABB-7FA16B19DFEC}">
      <dsp:nvSpPr>
        <dsp:cNvPr id="0" name=""/>
        <dsp:cNvSpPr/>
      </dsp:nvSpPr>
      <dsp:spPr>
        <a:xfrm>
          <a:off x="373418" y="946403"/>
          <a:ext cx="678942" cy="678942"/>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08A263-0DAC-4D46-9E16-5CE6FF219560}">
      <dsp:nvSpPr>
        <dsp:cNvPr id="0" name=""/>
        <dsp:cNvSpPr/>
      </dsp:nvSpPr>
      <dsp:spPr>
        <a:xfrm>
          <a:off x="1425778" y="668654"/>
          <a:ext cx="4060621"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45" tIns="130645" rIns="130645" bIns="130645" numCol="1" spcCol="1270" anchor="ctr" anchorCtr="0">
          <a:noAutofit/>
        </a:bodyPr>
        <a:lstStyle/>
        <a:p>
          <a:pPr marL="0" lvl="0" indent="0" algn="l" defTabSz="711200">
            <a:lnSpc>
              <a:spcPct val="100000"/>
            </a:lnSpc>
            <a:spcBef>
              <a:spcPct val="0"/>
            </a:spcBef>
            <a:spcAft>
              <a:spcPct val="35000"/>
            </a:spcAft>
            <a:buNone/>
          </a:pPr>
          <a:r>
            <a:rPr lang="en-US" sz="1600" b="1" i="1" kern="1200"/>
            <a:t>Main Function</a:t>
          </a:r>
          <a:r>
            <a:rPr lang="en-US" sz="1600" b="1" kern="1200"/>
            <a:t>: </a:t>
          </a:r>
          <a:endParaRPr lang="en-US" sz="1600" kern="1200"/>
        </a:p>
      </dsp:txBody>
      <dsp:txXfrm>
        <a:off x="1425778" y="668654"/>
        <a:ext cx="4060621" cy="1234440"/>
      </dsp:txXfrm>
    </dsp:sp>
    <dsp:sp modelId="{AC01A6C3-6C95-4B98-8FD6-75F545332CB6}">
      <dsp:nvSpPr>
        <dsp:cNvPr id="0" name=""/>
        <dsp:cNvSpPr/>
      </dsp:nvSpPr>
      <dsp:spPr>
        <a:xfrm>
          <a:off x="0" y="2211705"/>
          <a:ext cx="5486400" cy="12344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57843-3B15-40FF-9394-EF92C97F5146}">
      <dsp:nvSpPr>
        <dsp:cNvPr id="0" name=""/>
        <dsp:cNvSpPr/>
      </dsp:nvSpPr>
      <dsp:spPr>
        <a:xfrm>
          <a:off x="373418" y="2489454"/>
          <a:ext cx="678942" cy="678942"/>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B74A9F-4446-4C6D-BA4E-709A1F091E73}">
      <dsp:nvSpPr>
        <dsp:cNvPr id="0" name=""/>
        <dsp:cNvSpPr/>
      </dsp:nvSpPr>
      <dsp:spPr>
        <a:xfrm>
          <a:off x="1425778" y="2211705"/>
          <a:ext cx="4060621"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45" tIns="130645" rIns="130645" bIns="130645" numCol="1" spcCol="1270" anchor="ctr" anchorCtr="0">
          <a:noAutofit/>
        </a:bodyPr>
        <a:lstStyle/>
        <a:p>
          <a:pPr marL="0" lvl="0" indent="0" algn="l" defTabSz="711200">
            <a:lnSpc>
              <a:spcPct val="100000"/>
            </a:lnSpc>
            <a:spcBef>
              <a:spcPct val="0"/>
            </a:spcBef>
            <a:spcAft>
              <a:spcPct val="35000"/>
            </a:spcAft>
            <a:buNone/>
          </a:pPr>
          <a:r>
            <a:rPr lang="en-US" sz="1600" kern="1200"/>
            <a:t>This communication system controls and coordinates functions throughout the body and responds to internal and external stimuli.</a:t>
          </a:r>
        </a:p>
      </dsp:txBody>
      <dsp:txXfrm>
        <a:off x="1425778" y="2211705"/>
        <a:ext cx="4060621" cy="12344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F6DECF-2B01-40B9-8E3C-4D4431DCAC54}">
      <dsp:nvSpPr>
        <dsp:cNvPr id="0" name=""/>
        <dsp:cNvSpPr/>
      </dsp:nvSpPr>
      <dsp:spPr>
        <a:xfrm>
          <a:off x="0" y="750331"/>
          <a:ext cx="3505200" cy="16637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210080-2C10-42F9-9376-7E0A0828AAE5}">
      <dsp:nvSpPr>
        <dsp:cNvPr id="0" name=""/>
        <dsp:cNvSpPr/>
      </dsp:nvSpPr>
      <dsp:spPr>
        <a:xfrm>
          <a:off x="503293" y="1124682"/>
          <a:ext cx="915078" cy="915078"/>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C67626-1262-492C-B068-4D33F8B01815}">
      <dsp:nvSpPr>
        <dsp:cNvPr id="0" name=""/>
        <dsp:cNvSpPr/>
      </dsp:nvSpPr>
      <dsp:spPr>
        <a:xfrm>
          <a:off x="1921665" y="750331"/>
          <a:ext cx="1583534" cy="1663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83" tIns="176083" rIns="176083" bIns="176083" numCol="1" spcCol="1270" anchor="ctr" anchorCtr="0">
          <a:noAutofit/>
        </a:bodyPr>
        <a:lstStyle/>
        <a:p>
          <a:pPr marL="0" lvl="0" indent="0" algn="l" defTabSz="622300">
            <a:lnSpc>
              <a:spcPct val="100000"/>
            </a:lnSpc>
            <a:spcBef>
              <a:spcPct val="0"/>
            </a:spcBef>
            <a:spcAft>
              <a:spcPct val="35000"/>
            </a:spcAft>
            <a:buNone/>
          </a:pPr>
          <a:r>
            <a:rPr lang="en-US" sz="1400" b="1" kern="1200"/>
            <a:t>A reflex is an involuntary response that is processed in the </a:t>
          </a:r>
          <a:r>
            <a:rPr lang="en-US" sz="1400" b="1" u="sng" kern="1200"/>
            <a:t>spinal cord</a:t>
          </a:r>
          <a:r>
            <a:rPr lang="en-US" sz="1400" b="1" kern="1200"/>
            <a:t> not the brain.</a:t>
          </a:r>
          <a:endParaRPr lang="en-US" sz="1400" kern="1200"/>
        </a:p>
      </dsp:txBody>
      <dsp:txXfrm>
        <a:off x="1921665" y="750331"/>
        <a:ext cx="1583534" cy="1663779"/>
      </dsp:txXfrm>
    </dsp:sp>
    <dsp:sp modelId="{B5013692-ABD8-4985-84C7-202349C3B98A}">
      <dsp:nvSpPr>
        <dsp:cNvPr id="0" name=""/>
        <dsp:cNvSpPr/>
      </dsp:nvSpPr>
      <dsp:spPr>
        <a:xfrm>
          <a:off x="0" y="2805588"/>
          <a:ext cx="3505200" cy="16637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3BE0B5-1314-4B5B-A791-D4DC4A93577F}">
      <dsp:nvSpPr>
        <dsp:cNvPr id="0" name=""/>
        <dsp:cNvSpPr/>
      </dsp:nvSpPr>
      <dsp:spPr>
        <a:xfrm>
          <a:off x="503293" y="3179939"/>
          <a:ext cx="915078" cy="915078"/>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C35CD7-61E1-4EF4-B1AF-5C6625F8DA9E}">
      <dsp:nvSpPr>
        <dsp:cNvPr id="0" name=""/>
        <dsp:cNvSpPr/>
      </dsp:nvSpPr>
      <dsp:spPr>
        <a:xfrm>
          <a:off x="1921665" y="2805588"/>
          <a:ext cx="1583534" cy="1663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83" tIns="176083" rIns="176083" bIns="176083" numCol="1" spcCol="1270" anchor="ctr" anchorCtr="0">
          <a:noAutofit/>
        </a:bodyPr>
        <a:lstStyle/>
        <a:p>
          <a:pPr marL="0" lvl="0" indent="0" algn="l" defTabSz="622300">
            <a:lnSpc>
              <a:spcPct val="100000"/>
            </a:lnSpc>
            <a:spcBef>
              <a:spcPct val="0"/>
            </a:spcBef>
            <a:spcAft>
              <a:spcPct val="35000"/>
            </a:spcAft>
            <a:buNone/>
          </a:pPr>
          <a:r>
            <a:rPr lang="en-US" sz="1400" b="1" kern="1200"/>
            <a:t>Reflexes protect the body before the brain knows what is going on.</a:t>
          </a:r>
          <a:endParaRPr lang="en-US" sz="1400" kern="1200"/>
        </a:p>
      </dsp:txBody>
      <dsp:txXfrm>
        <a:off x="1921665" y="2805588"/>
        <a:ext cx="1583534" cy="166377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C78B64-986B-4433-AEC1-282B0D4B27D4}" type="datetimeFigureOut">
              <a:rPr lang="en-GB" smtClean="0"/>
              <a:t>19/01/2021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8244D2-15C2-4406-A923-44EF6EF46B28}" type="slidenum">
              <a:rPr lang="en-GB" smtClean="0"/>
              <a:t>‹#›</a:t>
            </a:fld>
            <a:endParaRPr lang="en-GB"/>
          </a:p>
        </p:txBody>
      </p:sp>
    </p:spTree>
    <p:extLst>
      <p:ext uri="{BB962C8B-B14F-4D97-AF65-F5344CB8AC3E}">
        <p14:creationId xmlns:p14="http://schemas.microsoft.com/office/powerpoint/2010/main" val="2928693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47F8F878-5A9E-41DF-AC53-F8F5D4247664}"/>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558AFA2B-E1A6-4435-9999-3E3C2C33DE5A}" type="slidenum">
              <a:rPr lang="en-US" altLang="en-US"/>
              <a:pPr eaLnBrk="1" hangingPunct="1">
                <a:spcBef>
                  <a:spcPct val="0"/>
                </a:spcBef>
              </a:pPr>
              <a:t>1</a:t>
            </a:fld>
            <a:endParaRPr lang="en-US" altLang="en-US"/>
          </a:p>
        </p:txBody>
      </p:sp>
      <p:sp>
        <p:nvSpPr>
          <p:cNvPr id="37891" name="Rectangle 2">
            <a:extLst>
              <a:ext uri="{FF2B5EF4-FFF2-40B4-BE49-F238E27FC236}">
                <a16:creationId xmlns:a16="http://schemas.microsoft.com/office/drawing/2014/main" id="{E56D1889-5821-4FF2-9B21-69BF8327D76D}"/>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940C1A8E-F800-481E-A28C-F7245FE89064}"/>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5EA2D28F-0EFB-4116-A99F-14B889AE715C}"/>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EDC03121-CF30-4987-B72C-4C8356E4328A}" type="slidenum">
              <a:rPr lang="en-US" altLang="en-US"/>
              <a:pPr eaLnBrk="1" hangingPunct="1">
                <a:spcBef>
                  <a:spcPct val="0"/>
                </a:spcBef>
              </a:pPr>
              <a:t>2</a:t>
            </a:fld>
            <a:endParaRPr lang="en-US" altLang="en-US"/>
          </a:p>
        </p:txBody>
      </p:sp>
      <p:sp>
        <p:nvSpPr>
          <p:cNvPr id="38915" name="Rectangle 2">
            <a:extLst>
              <a:ext uri="{FF2B5EF4-FFF2-40B4-BE49-F238E27FC236}">
                <a16:creationId xmlns:a16="http://schemas.microsoft.com/office/drawing/2014/main" id="{0E0572CB-496C-443A-BAF9-61DBF51FE276}"/>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3B4C3750-8505-4811-A40A-CE2F4A7F7E4C}"/>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D9013954-A287-4BFD-AEA4-6F52FBD033F6}"/>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7333D211-EB68-4854-9D6F-13DD1CA57549}" type="slidenum">
              <a:rPr lang="en-US" altLang="en-US"/>
              <a:pPr eaLnBrk="1" hangingPunct="1">
                <a:spcBef>
                  <a:spcPct val="0"/>
                </a:spcBef>
              </a:pPr>
              <a:t>5</a:t>
            </a:fld>
            <a:endParaRPr lang="en-US" altLang="en-US"/>
          </a:p>
        </p:txBody>
      </p:sp>
      <p:sp>
        <p:nvSpPr>
          <p:cNvPr id="41987" name="Rectangle 2">
            <a:extLst>
              <a:ext uri="{FF2B5EF4-FFF2-40B4-BE49-F238E27FC236}">
                <a16:creationId xmlns:a16="http://schemas.microsoft.com/office/drawing/2014/main" id="{CB2B17C6-8C26-47CC-9736-45849EE767E5}"/>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75C711B2-376C-478B-B111-3FC1677CF0D6}"/>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9CBC4637-53EA-4768-AE9E-AED9E11A9DDC}"/>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7D6CB090-27D2-4F04-8AF5-F4B0A3C3C020}" type="slidenum">
              <a:rPr lang="en-US" altLang="en-US"/>
              <a:pPr eaLnBrk="1" hangingPunct="1">
                <a:spcBef>
                  <a:spcPct val="0"/>
                </a:spcBef>
              </a:pPr>
              <a:t>8</a:t>
            </a:fld>
            <a:endParaRPr lang="en-US" altLang="en-US"/>
          </a:p>
        </p:txBody>
      </p:sp>
      <p:sp>
        <p:nvSpPr>
          <p:cNvPr id="44035" name="Rectangle 2">
            <a:extLst>
              <a:ext uri="{FF2B5EF4-FFF2-40B4-BE49-F238E27FC236}">
                <a16:creationId xmlns:a16="http://schemas.microsoft.com/office/drawing/2014/main" id="{92CBD511-F404-4914-A31E-E08D8154A354}"/>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D7DEE4AC-5CA2-4250-B901-AB041416BD1E}"/>
              </a:ext>
            </a:extLst>
          </p:cNvPr>
          <p:cNvSpPr>
            <a:spLocks noGrp="1" noChangeArrowheads="1"/>
          </p:cNvSpPr>
          <p:nvPr>
            <p:ph type="body" idx="1"/>
          </p:nvPr>
        </p:nvSpPr>
        <p:spPr>
          <a:noFill/>
        </p:spPr>
        <p:txBody>
          <a:bodyPr/>
          <a:lstStyle/>
          <a:p>
            <a:pPr eaLnBrk="1" hangingPunct="1"/>
            <a:endParaRPr lang="en-GB" altLang="en-US"/>
          </a:p>
        </p:txBody>
      </p:sp>
    </p:spTree>
    <p:extLst>
      <p:ext uri="{BB962C8B-B14F-4D97-AF65-F5344CB8AC3E}">
        <p14:creationId xmlns:p14="http://schemas.microsoft.com/office/powerpoint/2010/main" val="16664025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423AFC35-6CAD-4B47-941F-303DECE10BDC}"/>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EE59A0C9-6E59-4710-AAB3-F9D816E7904C}" type="slidenum">
              <a:rPr lang="en-US" altLang="en-US"/>
              <a:pPr eaLnBrk="1" hangingPunct="1">
                <a:spcBef>
                  <a:spcPct val="0"/>
                </a:spcBef>
              </a:pPr>
              <a:t>9</a:t>
            </a:fld>
            <a:endParaRPr lang="en-US" altLang="en-US"/>
          </a:p>
        </p:txBody>
      </p:sp>
      <p:sp>
        <p:nvSpPr>
          <p:cNvPr id="43011" name="Rectangle 2">
            <a:extLst>
              <a:ext uri="{FF2B5EF4-FFF2-40B4-BE49-F238E27FC236}">
                <a16:creationId xmlns:a16="http://schemas.microsoft.com/office/drawing/2014/main" id="{F92D16C5-384D-4173-A84F-D9DCB63B1309}"/>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82DE76A2-72C2-49FA-9AA5-420DF3F1C0BE}"/>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709360B2-17B0-434C-82F4-F4C8D47E5956}"/>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DA45C564-21FE-4830-AF68-429B4059F8E4}" type="slidenum">
              <a:rPr lang="en-US" altLang="en-US"/>
              <a:pPr eaLnBrk="1" hangingPunct="1">
                <a:spcBef>
                  <a:spcPct val="0"/>
                </a:spcBef>
              </a:pPr>
              <a:t>11</a:t>
            </a:fld>
            <a:endParaRPr lang="en-US" altLang="en-US"/>
          </a:p>
        </p:txBody>
      </p:sp>
      <p:sp>
        <p:nvSpPr>
          <p:cNvPr id="45059" name="Rectangle 2">
            <a:extLst>
              <a:ext uri="{FF2B5EF4-FFF2-40B4-BE49-F238E27FC236}">
                <a16:creationId xmlns:a16="http://schemas.microsoft.com/office/drawing/2014/main" id="{A8745E75-C850-45D5-BC4C-2650FD35823E}"/>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CF5B9B38-2A90-4038-B62B-496988FBF594}"/>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F426B917-6993-42DC-A38B-E7CA774F2D6E}"/>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35127B47-338E-4E52-A688-E2D2653084FC}" type="slidenum">
              <a:rPr lang="en-US" altLang="en-US"/>
              <a:pPr eaLnBrk="1" hangingPunct="1">
                <a:spcBef>
                  <a:spcPct val="0"/>
                </a:spcBef>
              </a:pPr>
              <a:t>12</a:t>
            </a:fld>
            <a:endParaRPr lang="en-US" altLang="en-US"/>
          </a:p>
        </p:txBody>
      </p:sp>
      <p:sp>
        <p:nvSpPr>
          <p:cNvPr id="47107" name="Rectangle 2">
            <a:extLst>
              <a:ext uri="{FF2B5EF4-FFF2-40B4-BE49-F238E27FC236}">
                <a16:creationId xmlns:a16="http://schemas.microsoft.com/office/drawing/2014/main" id="{9CF6FF74-0A97-41B6-A860-20CE8E323045}"/>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C044D10D-37FB-4356-AC18-330F4BCB8BE9}"/>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E0A92CA0-7F07-4B19-A423-AD3A5AE6C15D}"/>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A962C280-7DF5-40C8-AD52-E0C4D2789DE8}" type="slidenum">
              <a:rPr lang="en-US" altLang="en-US"/>
              <a:pPr eaLnBrk="1" hangingPunct="1">
                <a:spcBef>
                  <a:spcPct val="0"/>
                </a:spcBef>
              </a:pPr>
              <a:t>14</a:t>
            </a:fld>
            <a:endParaRPr lang="en-US" altLang="en-US"/>
          </a:p>
        </p:txBody>
      </p:sp>
      <p:sp>
        <p:nvSpPr>
          <p:cNvPr id="50179" name="Rectangle 2">
            <a:extLst>
              <a:ext uri="{FF2B5EF4-FFF2-40B4-BE49-F238E27FC236}">
                <a16:creationId xmlns:a16="http://schemas.microsoft.com/office/drawing/2014/main" id="{21BF73B1-112F-40E8-AC62-EAABF985FEE3}"/>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1038AF63-0462-489E-A617-CD3B14AD9E6D}"/>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ABEEC458-61AC-4EC7-984D-70E4E4F4AC53}"/>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EC3101B6-FEDD-4C44-A062-E9F7C67B2F07}" type="slidenum">
              <a:rPr lang="en-US" altLang="en-US"/>
              <a:pPr eaLnBrk="1" hangingPunct="1">
                <a:spcBef>
                  <a:spcPct val="0"/>
                </a:spcBef>
              </a:pPr>
              <a:t>15</a:t>
            </a:fld>
            <a:endParaRPr lang="en-US" altLang="en-US"/>
          </a:p>
        </p:txBody>
      </p:sp>
      <p:sp>
        <p:nvSpPr>
          <p:cNvPr id="51203" name="Rectangle 2">
            <a:extLst>
              <a:ext uri="{FF2B5EF4-FFF2-40B4-BE49-F238E27FC236}">
                <a16:creationId xmlns:a16="http://schemas.microsoft.com/office/drawing/2014/main" id="{65582B84-C916-4019-B14C-F543732D1C2F}"/>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DB09A186-9C1F-4203-AD5F-5526C368A11F}"/>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DB0B571-F9F4-45BF-8C25-164D3503DB68}"/>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34B8BE71-A94D-4E2D-878D-02B6125EEC2C}" type="slidenum">
              <a:rPr lang="en-US" altLang="en-US"/>
              <a:pPr eaLnBrk="1" hangingPunct="1">
                <a:spcBef>
                  <a:spcPct val="0"/>
                </a:spcBef>
              </a:pPr>
              <a:t>16</a:t>
            </a:fld>
            <a:endParaRPr lang="en-US" altLang="en-US"/>
          </a:p>
        </p:txBody>
      </p:sp>
      <p:sp>
        <p:nvSpPr>
          <p:cNvPr id="52227" name="Rectangle 2">
            <a:extLst>
              <a:ext uri="{FF2B5EF4-FFF2-40B4-BE49-F238E27FC236}">
                <a16:creationId xmlns:a16="http://schemas.microsoft.com/office/drawing/2014/main" id="{CBD6AF11-9CF5-4B5B-8694-7B980810FD3E}"/>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2471E611-FB3A-4C9C-875B-0577DF1AC2F4}"/>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993D9B0E-9E72-41F9-A9BD-E00E0DB15F24}"/>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82E30F94-F140-421D-B948-C46A90BACFE4}" type="slidenum">
              <a:rPr lang="en-US" altLang="en-US"/>
              <a:pPr eaLnBrk="1" hangingPunct="1">
                <a:spcBef>
                  <a:spcPct val="0"/>
                </a:spcBef>
              </a:pPr>
              <a:t>17</a:t>
            </a:fld>
            <a:endParaRPr lang="en-US" altLang="en-US"/>
          </a:p>
        </p:txBody>
      </p:sp>
      <p:sp>
        <p:nvSpPr>
          <p:cNvPr id="53251" name="Rectangle 2">
            <a:extLst>
              <a:ext uri="{FF2B5EF4-FFF2-40B4-BE49-F238E27FC236}">
                <a16:creationId xmlns:a16="http://schemas.microsoft.com/office/drawing/2014/main" id="{EB814E7D-A2B6-49F8-8921-4C7F9EAC5688}"/>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75FE5A06-194F-4A2D-B837-7115842D05A0}"/>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B5D20B8C-4C2E-4907-9B1E-6946E1BDC794}" type="datetimeFigureOut">
              <a:rPr lang="en-GB" smtClean="0"/>
              <a:t>19/01/2021</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3F6BC980-E7DF-403F-8548-2144E8D78423}" type="slidenum">
              <a:rPr lang="en-GB" smtClean="0"/>
              <a:t>‹#›</a:t>
            </a:fld>
            <a:endParaRPr lang="en-GB"/>
          </a:p>
        </p:txBody>
      </p:sp>
    </p:spTree>
    <p:extLst>
      <p:ext uri="{BB962C8B-B14F-4D97-AF65-F5344CB8AC3E}">
        <p14:creationId xmlns:p14="http://schemas.microsoft.com/office/powerpoint/2010/main" val="3543801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D20B8C-4C2E-4907-9B1E-6946E1BDC794}"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6BC980-E7DF-403F-8548-2144E8D78423}" type="slidenum">
              <a:rPr lang="en-GB" smtClean="0"/>
              <a:t>‹#›</a:t>
            </a:fld>
            <a:endParaRPr lang="en-GB"/>
          </a:p>
        </p:txBody>
      </p:sp>
    </p:spTree>
    <p:extLst>
      <p:ext uri="{BB962C8B-B14F-4D97-AF65-F5344CB8AC3E}">
        <p14:creationId xmlns:p14="http://schemas.microsoft.com/office/powerpoint/2010/main" val="1526129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D20B8C-4C2E-4907-9B1E-6946E1BDC794}"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6BC980-E7DF-403F-8548-2144E8D78423}" type="slidenum">
              <a:rPr lang="en-GB" smtClean="0"/>
              <a:t>‹#›</a:t>
            </a:fld>
            <a:endParaRPr lang="en-GB"/>
          </a:p>
        </p:txBody>
      </p:sp>
    </p:spTree>
    <p:extLst>
      <p:ext uri="{BB962C8B-B14F-4D97-AF65-F5344CB8AC3E}">
        <p14:creationId xmlns:p14="http://schemas.microsoft.com/office/powerpoint/2010/main" val="329471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D20B8C-4C2E-4907-9B1E-6946E1BDC794}" type="datetimeFigureOut">
              <a:rPr lang="en-GB" smtClean="0"/>
              <a:t>19/01/2021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6BC980-E7DF-403F-8548-2144E8D78423}" type="slidenum">
              <a:rPr lang="en-GB" smtClean="0"/>
              <a:t>‹#›</a:t>
            </a:fld>
            <a:endParaRPr lang="en-GB"/>
          </a:p>
        </p:txBody>
      </p:sp>
    </p:spTree>
    <p:extLst>
      <p:ext uri="{BB962C8B-B14F-4D97-AF65-F5344CB8AC3E}">
        <p14:creationId xmlns:p14="http://schemas.microsoft.com/office/powerpoint/2010/main" val="1486595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D20B8C-4C2E-4907-9B1E-6946E1BDC794}" type="datetimeFigureOut">
              <a:rPr lang="en-GB" smtClean="0"/>
              <a:t>19/01/2021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6BC980-E7DF-403F-8548-2144E8D78423}" type="slidenum">
              <a:rPr lang="en-GB" smtClean="0"/>
              <a:t>‹#›</a:t>
            </a:fld>
            <a:endParaRPr lang="en-GB"/>
          </a:p>
        </p:txBody>
      </p:sp>
    </p:spTree>
    <p:extLst>
      <p:ext uri="{BB962C8B-B14F-4D97-AF65-F5344CB8AC3E}">
        <p14:creationId xmlns:p14="http://schemas.microsoft.com/office/powerpoint/2010/main" val="3639299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D20B8C-4C2E-4907-9B1E-6946E1BDC794}" type="datetimeFigureOut">
              <a:rPr lang="en-GB" smtClean="0"/>
              <a:t>19/01/2021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6BC980-E7DF-403F-8548-2144E8D78423}" type="slidenum">
              <a:rPr lang="en-GB" smtClean="0"/>
              <a:t>‹#›</a:t>
            </a:fld>
            <a:endParaRPr lang="en-GB"/>
          </a:p>
        </p:txBody>
      </p:sp>
    </p:spTree>
    <p:extLst>
      <p:ext uri="{BB962C8B-B14F-4D97-AF65-F5344CB8AC3E}">
        <p14:creationId xmlns:p14="http://schemas.microsoft.com/office/powerpoint/2010/main" val="20699183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D20B8C-4C2E-4907-9B1E-6946E1BDC794}" type="datetimeFigureOut">
              <a:rPr lang="en-GB" smtClean="0"/>
              <a:t>19/01/2021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F6BC980-E7DF-403F-8548-2144E8D78423}" type="slidenum">
              <a:rPr lang="en-GB" smtClean="0"/>
              <a:t>‹#›</a:t>
            </a:fld>
            <a:endParaRPr lang="en-GB"/>
          </a:p>
        </p:txBody>
      </p:sp>
    </p:spTree>
    <p:extLst>
      <p:ext uri="{BB962C8B-B14F-4D97-AF65-F5344CB8AC3E}">
        <p14:creationId xmlns:p14="http://schemas.microsoft.com/office/powerpoint/2010/main" val="2100389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B5D20B8C-4C2E-4907-9B1E-6946E1BDC794}" type="datetimeFigureOut">
              <a:rPr lang="en-GB" smtClean="0"/>
              <a:t>19/01/2021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3F6BC980-E7DF-403F-8548-2144E8D78423}" type="slidenum">
              <a:rPr lang="en-GB" smtClean="0"/>
              <a:t>‹#›</a:t>
            </a:fld>
            <a:endParaRPr lang="en-GB"/>
          </a:p>
        </p:txBody>
      </p:sp>
    </p:spTree>
    <p:extLst>
      <p:ext uri="{BB962C8B-B14F-4D97-AF65-F5344CB8AC3E}">
        <p14:creationId xmlns:p14="http://schemas.microsoft.com/office/powerpoint/2010/main" val="1256191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B5D20B8C-4C2E-4907-9B1E-6946E1BDC794}" type="datetimeFigureOut">
              <a:rPr lang="en-GB" smtClean="0"/>
              <a:t>19/01/2021</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3F6BC980-E7DF-403F-8548-2144E8D78423}" type="slidenum">
              <a:rPr lang="en-GB" smtClean="0"/>
              <a:t>‹#›</a:t>
            </a:fld>
            <a:endParaRPr lang="en-GB"/>
          </a:p>
        </p:txBody>
      </p:sp>
    </p:spTree>
    <p:extLst>
      <p:ext uri="{BB962C8B-B14F-4D97-AF65-F5344CB8AC3E}">
        <p14:creationId xmlns:p14="http://schemas.microsoft.com/office/powerpoint/2010/main" val="3378425506"/>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D20B8C-4C2E-4907-9B1E-6946E1BDC794}"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6BC980-E7DF-403F-8548-2144E8D78423}" type="slidenum">
              <a:rPr lang="en-GB" smtClean="0"/>
              <a:t>‹#›</a:t>
            </a:fld>
            <a:endParaRPr lang="en-GB"/>
          </a:p>
        </p:txBody>
      </p:sp>
    </p:spTree>
    <p:extLst>
      <p:ext uri="{BB962C8B-B14F-4D97-AF65-F5344CB8AC3E}">
        <p14:creationId xmlns:p14="http://schemas.microsoft.com/office/powerpoint/2010/main" val="836971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D20B8C-4C2E-4907-9B1E-6946E1BDC794}"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6BC980-E7DF-403F-8548-2144E8D78423}" type="slidenum">
              <a:rPr lang="en-GB" smtClean="0"/>
              <a:t>‹#›</a:t>
            </a:fld>
            <a:endParaRPr lang="en-GB"/>
          </a:p>
        </p:txBody>
      </p:sp>
    </p:spTree>
    <p:extLst>
      <p:ext uri="{BB962C8B-B14F-4D97-AF65-F5344CB8AC3E}">
        <p14:creationId xmlns:p14="http://schemas.microsoft.com/office/powerpoint/2010/main" val="39791115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a:p>
        </p:txBody>
      </p:sp>
      <p:sp>
        <p:nvSpPr>
          <p:cNvPr id="4" name="Rectangle 4">
            <a:extLst>
              <a:ext uri="{FF2B5EF4-FFF2-40B4-BE49-F238E27FC236}">
                <a16:creationId xmlns:a16="http://schemas.microsoft.com/office/drawing/2014/main" id="{07DDF9C2-4798-4969-AE82-5A7A065C30C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46E27E4A-A0F4-4560-82FE-EA8F0130472F}"/>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D7B680B4-973B-4F24-B014-888C0171534E}"/>
              </a:ext>
            </a:extLst>
          </p:cNvPr>
          <p:cNvSpPr>
            <a:spLocks noGrp="1" noChangeArrowheads="1"/>
          </p:cNvSpPr>
          <p:nvPr>
            <p:ph type="sldNum" sz="quarter" idx="12"/>
          </p:nvPr>
        </p:nvSpPr>
        <p:spPr>
          <a:ln/>
        </p:spPr>
        <p:txBody>
          <a:bodyPr/>
          <a:lstStyle>
            <a:lvl1pPr>
              <a:defRPr/>
            </a:lvl1pPr>
          </a:lstStyle>
          <a:p>
            <a:fld id="{41CF3455-EC81-4F67-9795-37768D9DC889}" type="slidenum">
              <a:rPr lang="en-US" altLang="en-US"/>
              <a:pPr/>
              <a:t>‹#›</a:t>
            </a:fld>
            <a:endParaRPr lang="en-US" altLang="en-US"/>
          </a:p>
        </p:txBody>
      </p:sp>
    </p:spTree>
    <p:extLst>
      <p:ext uri="{BB962C8B-B14F-4D97-AF65-F5344CB8AC3E}">
        <p14:creationId xmlns:p14="http://schemas.microsoft.com/office/powerpoint/2010/main" val="4270829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B5D20B8C-4C2E-4907-9B1E-6946E1BDC794}" type="datetimeFigureOut">
              <a:rPr lang="en-GB" smtClean="0"/>
              <a:t>19/01/2021</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3F6BC980-E7DF-403F-8548-2144E8D78423}" type="slidenum">
              <a:rPr lang="en-GB" smtClean="0"/>
              <a:t>‹#›</a:t>
            </a:fld>
            <a:endParaRPr lang="en-GB"/>
          </a:p>
        </p:txBody>
      </p:sp>
    </p:spTree>
    <p:extLst>
      <p:ext uri="{BB962C8B-B14F-4D97-AF65-F5344CB8AC3E}">
        <p14:creationId xmlns:p14="http://schemas.microsoft.com/office/powerpoint/2010/main" val="54798959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4.gif"/><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N3DyeW0Dh30?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bfokof2YMVU?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7.xml"/><Relationship Id="rId1" Type="http://schemas.openxmlformats.org/officeDocument/2006/relationships/video" Target="https://www.youtube.com/embed/1h4kW8RX-6k?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uo_5l1xJnEI?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0.pn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WordArt 5">
            <a:extLst>
              <a:ext uri="{FF2B5EF4-FFF2-40B4-BE49-F238E27FC236}">
                <a16:creationId xmlns:a16="http://schemas.microsoft.com/office/drawing/2014/main" id="{88C5D68F-9674-4AFE-B428-6DC129BAA547}"/>
              </a:ext>
            </a:extLst>
          </p:cNvPr>
          <p:cNvSpPr>
            <a:spLocks noChangeArrowheads="1" noChangeShapeType="1" noTextEdit="1"/>
          </p:cNvSpPr>
          <p:nvPr/>
        </p:nvSpPr>
        <p:spPr bwMode="auto">
          <a:xfrm>
            <a:off x="2286000" y="762000"/>
            <a:ext cx="7924800" cy="1219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kern="10">
                <a:ln w="9525">
                  <a:round/>
                  <a:headEnd/>
                  <a:tailEnd/>
                </a:ln>
                <a:gradFill rotWithShape="1">
                  <a:gsLst>
                    <a:gs pos="0">
                      <a:srgbClr val="CC99FF"/>
                    </a:gs>
                    <a:gs pos="100000">
                      <a:srgbClr val="00FFFF"/>
                    </a:gs>
                  </a:gsLst>
                  <a:lin ang="5400000" scaled="1"/>
                </a:gradFill>
                <a:latin typeface="Arial Black" panose="020B0A04020102020204" pitchFamily="34" charset="0"/>
              </a:rPr>
              <a:t>The Nervous System</a:t>
            </a:r>
          </a:p>
        </p:txBody>
      </p:sp>
      <p:pic>
        <p:nvPicPr>
          <p:cNvPr id="11267" name="Picture 6" descr="neuronandsynapses">
            <a:extLst>
              <a:ext uri="{FF2B5EF4-FFF2-40B4-BE49-F238E27FC236}">
                <a16:creationId xmlns:a16="http://schemas.microsoft.com/office/drawing/2014/main" id="{DEB92369-7CB0-48FC-AA7C-37D41DA785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5800" y="2209800"/>
            <a:ext cx="3581400" cy="283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8" name="WordArt 7">
            <a:extLst>
              <a:ext uri="{FF2B5EF4-FFF2-40B4-BE49-F238E27FC236}">
                <a16:creationId xmlns:a16="http://schemas.microsoft.com/office/drawing/2014/main" id="{AB643A47-DF2E-4ABD-88D2-6217F1E07D93}"/>
              </a:ext>
            </a:extLst>
          </p:cNvPr>
          <p:cNvSpPr>
            <a:spLocks noChangeArrowheads="1" noChangeShapeType="1" noTextEdit="1"/>
          </p:cNvSpPr>
          <p:nvPr/>
        </p:nvSpPr>
        <p:spPr bwMode="auto">
          <a:xfrm>
            <a:off x="3962400" y="5943600"/>
            <a:ext cx="6324600" cy="6096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kern="10">
                <a:ln w="9525">
                  <a:round/>
                  <a:headEnd/>
                  <a:tailEnd/>
                </a:ln>
                <a:gradFill rotWithShape="1">
                  <a:gsLst>
                    <a:gs pos="0">
                      <a:srgbClr val="CC99FF"/>
                    </a:gs>
                    <a:gs pos="100000">
                      <a:srgbClr val="00FFFF"/>
                    </a:gs>
                  </a:gsLst>
                  <a:lin ang="5400000" scaled="1"/>
                </a:gradFill>
                <a:latin typeface="Arial Black" panose="020B0A04020102020204" pitchFamily="34" charset="0"/>
              </a:rPr>
              <a:t>Communication</a:t>
            </a:r>
          </a:p>
        </p:txBody>
      </p:sp>
      <p:sp>
        <p:nvSpPr>
          <p:cNvPr id="11269" name="WordArt 10">
            <a:extLst>
              <a:ext uri="{FF2B5EF4-FFF2-40B4-BE49-F238E27FC236}">
                <a16:creationId xmlns:a16="http://schemas.microsoft.com/office/drawing/2014/main" id="{C93A26AF-1DEC-49B2-B3D4-6E80B6E4C7BB}"/>
              </a:ext>
            </a:extLst>
          </p:cNvPr>
          <p:cNvSpPr>
            <a:spLocks noChangeArrowheads="1" noChangeShapeType="1" noTextEdit="1"/>
          </p:cNvSpPr>
          <p:nvPr/>
        </p:nvSpPr>
        <p:spPr bwMode="auto">
          <a:xfrm>
            <a:off x="1676400" y="5181600"/>
            <a:ext cx="4267200" cy="6096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kern="10">
                <a:ln w="9525">
                  <a:round/>
                  <a:headEnd/>
                  <a:tailEnd/>
                </a:ln>
                <a:gradFill rotWithShape="1">
                  <a:gsLst>
                    <a:gs pos="0">
                      <a:srgbClr val="CC99FF"/>
                    </a:gs>
                    <a:gs pos="100000">
                      <a:srgbClr val="00FFFF"/>
                    </a:gs>
                  </a:gsLst>
                  <a:lin ang="5400000" scaled="1"/>
                </a:gradFill>
                <a:latin typeface="Arial Black" panose="020B0A04020102020204" pitchFamily="34" charset="0"/>
              </a:rPr>
              <a:t>Electrical</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295" name="Rectangle 3">
            <a:extLst>
              <a:ext uri="{FF2B5EF4-FFF2-40B4-BE49-F238E27FC236}">
                <a16:creationId xmlns:a16="http://schemas.microsoft.com/office/drawing/2014/main" id="{060E597A-71D8-41C5-A273-1B5602B954CF}"/>
              </a:ext>
            </a:extLst>
          </p:cNvPr>
          <p:cNvGraphicFramePr>
            <a:graphicFrameLocks noGrp="1"/>
          </p:cNvGraphicFramePr>
          <p:nvPr>
            <p:ph idx="1"/>
          </p:nvPr>
        </p:nvGraphicFramePr>
        <p:xfrm>
          <a:off x="1752600" y="1524000"/>
          <a:ext cx="5486400"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291" name="WordArt 4">
            <a:extLst>
              <a:ext uri="{FF2B5EF4-FFF2-40B4-BE49-F238E27FC236}">
                <a16:creationId xmlns:a16="http://schemas.microsoft.com/office/drawing/2014/main" id="{386A43B9-7075-4EEF-A435-4AFFCCC899BC}"/>
              </a:ext>
            </a:extLst>
          </p:cNvPr>
          <p:cNvSpPr>
            <a:spLocks noChangeArrowheads="1" noChangeShapeType="1" noTextEdit="1"/>
          </p:cNvSpPr>
          <p:nvPr/>
        </p:nvSpPr>
        <p:spPr bwMode="auto">
          <a:xfrm>
            <a:off x="2514600" y="533400"/>
            <a:ext cx="73914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kern="10">
                <a:ln w="9525">
                  <a:round/>
                  <a:headEnd/>
                  <a:tailEnd/>
                </a:ln>
                <a:gradFill rotWithShape="1">
                  <a:gsLst>
                    <a:gs pos="0">
                      <a:srgbClr val="CC99FF"/>
                    </a:gs>
                    <a:gs pos="100000">
                      <a:srgbClr val="00FFFF"/>
                    </a:gs>
                  </a:gsLst>
                  <a:lin ang="5400000" scaled="1"/>
                </a:gradFill>
                <a:latin typeface="Arial Black" panose="020B0A04020102020204" pitchFamily="34" charset="0"/>
              </a:rPr>
              <a:t>The Nervous System</a:t>
            </a:r>
          </a:p>
        </p:txBody>
      </p:sp>
      <p:pic>
        <p:nvPicPr>
          <p:cNvPr id="9222" name="Picture 6" descr="Pain_animated">
            <a:extLst>
              <a:ext uri="{FF2B5EF4-FFF2-40B4-BE49-F238E27FC236}">
                <a16:creationId xmlns:a16="http://schemas.microsoft.com/office/drawing/2014/main" id="{041EF125-AA5F-415E-9F75-381D5DC74141}"/>
              </a:ext>
            </a:extLst>
          </p:cNvPr>
          <p:cNvPicPr>
            <a:picLocks noChangeAspect="1" noChangeArrowheads="1" noCrop="1"/>
          </p:cNvPicPr>
          <p:nvPr/>
        </p:nvPicPr>
        <p:blipFill>
          <a:blip r:embed="rId8">
            <a:extLst>
              <a:ext uri="{28A0092B-C50C-407E-A947-70E740481C1C}">
                <a14:useLocalDpi xmlns:a14="http://schemas.microsoft.com/office/drawing/2010/main" val="0"/>
              </a:ext>
            </a:extLst>
          </a:blip>
          <a:srcRect/>
          <a:stretch>
            <a:fillRect/>
          </a:stretch>
        </p:blipFill>
        <p:spPr bwMode="auto">
          <a:xfrm>
            <a:off x="7772400" y="3352800"/>
            <a:ext cx="2286000" cy="221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3" name="Text Box 7">
            <a:extLst>
              <a:ext uri="{FF2B5EF4-FFF2-40B4-BE49-F238E27FC236}">
                <a16:creationId xmlns:a16="http://schemas.microsoft.com/office/drawing/2014/main" id="{874FB5CC-BA85-4327-9CDC-79B3BBCE28CB}"/>
              </a:ext>
            </a:extLst>
          </p:cNvPr>
          <p:cNvSpPr txBox="1">
            <a:spLocks noChangeArrowheads="1"/>
          </p:cNvSpPr>
          <p:nvPr/>
        </p:nvSpPr>
        <p:spPr bwMode="auto">
          <a:xfrm>
            <a:off x="7086601" y="5715000"/>
            <a:ext cx="3787775"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en-US" altLang="en-US" sz="2800">
                <a:solidFill>
                  <a:schemeClr val="hlink"/>
                </a:solidFill>
                <a:latin typeface="Arial" panose="020B0604020202020204" pitchFamily="34" charset="0"/>
              </a:rPr>
              <a:t>Our nervous system allows us to feel pain.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nodeType="clickEffect">
                                  <p:stCondLst>
                                    <p:cond delay="0"/>
                                  </p:stCondLst>
                                  <p:childTnLst>
                                    <p:set>
                                      <p:cBhvr>
                                        <p:cTn id="6" dur="1" fill="hold">
                                          <p:stCondLst>
                                            <p:cond delay="0"/>
                                          </p:stCondLst>
                                        </p:cTn>
                                        <p:tgtEl>
                                          <p:spTgt spid="9222"/>
                                        </p:tgtEl>
                                        <p:attrNameLst>
                                          <p:attrName>style.visibility</p:attrName>
                                        </p:attrNameLst>
                                      </p:cBhvr>
                                      <p:to>
                                        <p:strVal val="visible"/>
                                      </p:to>
                                    </p:set>
                                    <p:anim calcmode="lin" valueType="num">
                                      <p:cBhvr>
                                        <p:cTn id="7" dur="500" fill="hold"/>
                                        <p:tgtEl>
                                          <p:spTgt spid="9222"/>
                                        </p:tgtEl>
                                        <p:attrNameLst>
                                          <p:attrName>ppt_w</p:attrName>
                                        </p:attrNameLst>
                                      </p:cBhvr>
                                      <p:tavLst>
                                        <p:tav tm="0">
                                          <p:val>
                                            <p:fltVal val="0"/>
                                          </p:val>
                                        </p:tav>
                                        <p:tav tm="100000">
                                          <p:val>
                                            <p:strVal val="#ppt_w"/>
                                          </p:val>
                                        </p:tav>
                                      </p:tavLst>
                                    </p:anim>
                                    <p:anim calcmode="lin" valueType="num">
                                      <p:cBhvr>
                                        <p:cTn id="8" dur="500" fill="hold"/>
                                        <p:tgtEl>
                                          <p:spTgt spid="9222"/>
                                        </p:tgtEl>
                                        <p:attrNameLst>
                                          <p:attrName>ppt_h</p:attrName>
                                        </p:attrNameLst>
                                      </p:cBhvr>
                                      <p:tavLst>
                                        <p:tav tm="0">
                                          <p:val>
                                            <p:fltVal val="0"/>
                                          </p:val>
                                        </p:tav>
                                        <p:tav tm="100000">
                                          <p:val>
                                            <p:strVal val="#ppt_h"/>
                                          </p:val>
                                        </p:tav>
                                      </p:tavLst>
                                    </p:anim>
                                    <p:animEffect transition="in" filter="fade">
                                      <p:cBhvr>
                                        <p:cTn id="9" dur="500"/>
                                        <p:tgtEl>
                                          <p:spTgt spid="9222"/>
                                        </p:tgtEl>
                                      </p:cBhvr>
                                    </p:animEffect>
                                  </p:childTnLst>
                                </p:cTn>
                              </p:par>
                            </p:childTnLst>
                          </p:cTn>
                        </p:par>
                        <p:par>
                          <p:cTn id="10" fill="hold" nodeType="afterGroup">
                            <p:stCondLst>
                              <p:cond delay="500"/>
                            </p:stCondLst>
                            <p:childTnLst>
                              <p:par>
                                <p:cTn id="11" presetID="1" presetClass="entr" presetSubtype="0" fill="hold" grpId="0" nodeType="afterEffect">
                                  <p:stCondLst>
                                    <p:cond delay="0"/>
                                  </p:stCondLst>
                                  <p:childTnLst>
                                    <p:set>
                                      <p:cBhvr>
                                        <p:cTn id="12" dur="1" fill="hold">
                                          <p:stCondLst>
                                            <p:cond delay="499"/>
                                          </p:stCondLst>
                                        </p:cTn>
                                        <p:tgtEl>
                                          <p:spTgt spid="92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3" grpId="0"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B3863-783C-4E69-9D9B-6B3272B9D9B7}"/>
              </a:ext>
            </a:extLst>
          </p:cNvPr>
          <p:cNvSpPr>
            <a:spLocks noGrp="1"/>
          </p:cNvSpPr>
          <p:nvPr>
            <p:ph type="title"/>
          </p:nvPr>
        </p:nvSpPr>
        <p:spPr>
          <a:xfrm>
            <a:off x="6400800" y="499533"/>
            <a:ext cx="5142271" cy="1658198"/>
          </a:xfrm>
        </p:spPr>
        <p:txBody>
          <a:bodyPr>
            <a:normAutofit/>
          </a:bodyPr>
          <a:lstStyle/>
          <a:p>
            <a:r>
              <a:rPr lang="en-GB" dirty="0"/>
              <a:t>The nervous system </a:t>
            </a:r>
          </a:p>
        </p:txBody>
      </p:sp>
      <p:pic>
        <p:nvPicPr>
          <p:cNvPr id="7" name="Graphic 6" descr="Brain">
            <a:extLst>
              <a:ext uri="{FF2B5EF4-FFF2-40B4-BE49-F238E27FC236}">
                <a16:creationId xmlns:a16="http://schemas.microsoft.com/office/drawing/2014/main" id="{908D773F-A5C8-4468-A217-0F3B1BBA40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132" y="645106"/>
            <a:ext cx="5247747" cy="5247747"/>
          </a:xfrm>
          <a:prstGeom prst="rect">
            <a:avLst/>
          </a:prstGeom>
        </p:spPr>
      </p:pic>
      <p:sp>
        <p:nvSpPr>
          <p:cNvPr id="3" name="Content Placeholder 2">
            <a:extLst>
              <a:ext uri="{FF2B5EF4-FFF2-40B4-BE49-F238E27FC236}">
                <a16:creationId xmlns:a16="http://schemas.microsoft.com/office/drawing/2014/main" id="{4478A938-B8C2-4623-85A7-C03E8929E4FE}"/>
              </a:ext>
            </a:extLst>
          </p:cNvPr>
          <p:cNvSpPr>
            <a:spLocks noGrp="1"/>
          </p:cNvSpPr>
          <p:nvPr>
            <p:ph idx="1"/>
          </p:nvPr>
        </p:nvSpPr>
        <p:spPr>
          <a:xfrm>
            <a:off x="6400800" y="2011680"/>
            <a:ext cx="5142271" cy="3864732"/>
          </a:xfrm>
        </p:spPr>
        <p:txBody>
          <a:bodyPr>
            <a:normAutofit/>
          </a:bodyPr>
          <a:lstStyle/>
          <a:p>
            <a:r>
              <a:rPr lang="en-US" b="0" i="0" dirty="0">
                <a:effectLst/>
                <a:latin typeface="Roboto"/>
              </a:rPr>
              <a:t>The nervous system has two main parts: The central nervous system is made up of the </a:t>
            </a:r>
            <a:r>
              <a:rPr lang="en-US" b="1" i="0" dirty="0">
                <a:effectLst/>
                <a:latin typeface="Roboto"/>
              </a:rPr>
              <a:t>brain and spinal cord</a:t>
            </a:r>
            <a:r>
              <a:rPr lang="en-US" b="0" i="0" dirty="0">
                <a:effectLst/>
                <a:latin typeface="Roboto"/>
              </a:rPr>
              <a:t>. The peripheral nervous system is made up of nerves that branch off from the spinal cord and extend to all parts of the body. The nervous system transmits signals between the brain and the rest of the body, including internal organs.</a:t>
            </a:r>
            <a:endParaRPr lang="en-GB" dirty="0"/>
          </a:p>
        </p:txBody>
      </p:sp>
    </p:spTree>
    <p:extLst>
      <p:ext uri="{BB962C8B-B14F-4D97-AF65-F5344CB8AC3E}">
        <p14:creationId xmlns:p14="http://schemas.microsoft.com/office/powerpoint/2010/main" val="4076450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82B1B-4051-42A3-93DC-A6935C1D0893}"/>
              </a:ext>
            </a:extLst>
          </p:cNvPr>
          <p:cNvSpPr>
            <a:spLocks noGrp="1"/>
          </p:cNvSpPr>
          <p:nvPr>
            <p:ph type="title"/>
          </p:nvPr>
        </p:nvSpPr>
        <p:spPr>
          <a:xfrm>
            <a:off x="841247" y="1655286"/>
            <a:ext cx="4609057" cy="2610042"/>
          </a:xfrm>
        </p:spPr>
        <p:txBody>
          <a:bodyPr vert="horz" lIns="91440" tIns="45720" rIns="91440" bIns="45720" rtlCol="0" anchor="b">
            <a:normAutofit/>
          </a:bodyPr>
          <a:lstStyle/>
          <a:p>
            <a:r>
              <a:rPr lang="en-US" sz="5400" kern="1200">
                <a:solidFill>
                  <a:schemeClr val="tx1"/>
                </a:solidFill>
                <a:latin typeface="+mj-lt"/>
                <a:ea typeface="+mj-ea"/>
                <a:cs typeface="+mj-cs"/>
              </a:rPr>
              <a:t>The Nervous System</a:t>
            </a:r>
          </a:p>
        </p:txBody>
      </p:sp>
      <p:pic>
        <p:nvPicPr>
          <p:cNvPr id="4" name="Online Media 3" title="Introduction to the Nervous System">
            <a:hlinkClick r:id="" action="ppaction://media"/>
            <a:extLst>
              <a:ext uri="{FF2B5EF4-FFF2-40B4-BE49-F238E27FC236}">
                <a16:creationId xmlns:a16="http://schemas.microsoft.com/office/drawing/2014/main" id="{3DD8F53F-E6B9-4482-86AC-6AC313A69D93}"/>
              </a:ext>
            </a:extLst>
          </p:cNvPr>
          <p:cNvPicPr>
            <a:picLocks noGrp="1" noRot="1" noChangeAspect="1"/>
          </p:cNvPicPr>
          <p:nvPr>
            <p:ph idx="1"/>
            <a:videoFile r:link="rId1"/>
          </p:nvPr>
        </p:nvPicPr>
        <p:blipFill>
          <a:blip r:embed="rId3"/>
          <a:stretch>
            <a:fillRect/>
          </a:stretch>
        </p:blipFill>
        <p:spPr>
          <a:xfrm>
            <a:off x="6507163" y="1962150"/>
            <a:ext cx="5080000" cy="2870200"/>
          </a:xfrm>
          <a:prstGeom prst="rect">
            <a:avLst/>
          </a:prstGeom>
        </p:spPr>
      </p:pic>
    </p:spTree>
    <p:extLst>
      <p:ext uri="{BB962C8B-B14F-4D97-AF65-F5344CB8AC3E}">
        <p14:creationId xmlns:p14="http://schemas.microsoft.com/office/powerpoint/2010/main" val="1183635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7">
            <a:extLst>
              <a:ext uri="{FF2B5EF4-FFF2-40B4-BE49-F238E27FC236}">
                <a16:creationId xmlns:a16="http://schemas.microsoft.com/office/drawing/2014/main" id="{17AA655C-31F2-404F-84C8-0F55A247A361}"/>
              </a:ext>
            </a:extLst>
          </p:cNvPr>
          <p:cNvSpPr txBox="1">
            <a:spLocks noChangeArrowheads="1"/>
          </p:cNvSpPr>
          <p:nvPr/>
        </p:nvSpPr>
        <p:spPr bwMode="auto">
          <a:xfrm>
            <a:off x="4195764" y="4302125"/>
            <a:ext cx="1311275" cy="939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900">
                <a:latin typeface="Arial" panose="020B0604020202020204" pitchFamily="34" charset="0"/>
              </a:rPr>
              <a:t>cell</a:t>
            </a:r>
          </a:p>
          <a:p>
            <a:pPr eaLnBrk="1" hangingPunct="1">
              <a:spcBef>
                <a:spcPct val="0"/>
              </a:spcBef>
              <a:buFontTx/>
              <a:buNone/>
            </a:pPr>
            <a:r>
              <a:rPr lang="en-US" altLang="en-US" sz="900">
                <a:latin typeface="Arial" panose="020B0604020202020204" pitchFamily="34" charset="0"/>
              </a:rPr>
              <a:t>body</a:t>
            </a:r>
            <a:endParaRPr lang="en-US" altLang="en-US" sz="3600">
              <a:latin typeface="Comic Sans MS" panose="030F0702030302020204" pitchFamily="66" charset="0"/>
            </a:endParaRPr>
          </a:p>
        </p:txBody>
      </p:sp>
      <p:sp>
        <p:nvSpPr>
          <p:cNvPr id="16403" name="WordArt 19">
            <a:extLst>
              <a:ext uri="{FF2B5EF4-FFF2-40B4-BE49-F238E27FC236}">
                <a16:creationId xmlns:a16="http://schemas.microsoft.com/office/drawing/2014/main" id="{398A9D45-D13D-4E70-89FD-717165982AEF}"/>
              </a:ext>
            </a:extLst>
          </p:cNvPr>
          <p:cNvSpPr>
            <a:spLocks noChangeArrowheads="1" noChangeShapeType="1" noTextEdit="1"/>
          </p:cNvSpPr>
          <p:nvPr/>
        </p:nvSpPr>
        <p:spPr bwMode="auto">
          <a:xfrm>
            <a:off x="1828800" y="304800"/>
            <a:ext cx="85344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kern="10">
                <a:ln w="9525">
                  <a:round/>
                  <a:headEnd/>
                  <a:tailEnd/>
                </a:ln>
                <a:gradFill rotWithShape="1">
                  <a:gsLst>
                    <a:gs pos="0">
                      <a:srgbClr val="CC99FF"/>
                    </a:gs>
                    <a:gs pos="100000">
                      <a:srgbClr val="00FFFF"/>
                    </a:gs>
                  </a:gsLst>
                  <a:lin ang="5400000" scaled="1"/>
                </a:gradFill>
                <a:latin typeface="Arial Black" panose="020B0A04020102020204" pitchFamily="34" charset="0"/>
              </a:rPr>
              <a:t>Impulse in a Neuron</a:t>
            </a:r>
          </a:p>
        </p:txBody>
      </p:sp>
      <p:grpSp>
        <p:nvGrpSpPr>
          <p:cNvPr id="15364" name="Group 34">
            <a:extLst>
              <a:ext uri="{FF2B5EF4-FFF2-40B4-BE49-F238E27FC236}">
                <a16:creationId xmlns:a16="http://schemas.microsoft.com/office/drawing/2014/main" id="{5825CC38-AED7-4FD1-BCAF-8E6B8682200A}"/>
              </a:ext>
            </a:extLst>
          </p:cNvPr>
          <p:cNvGrpSpPr>
            <a:grpSpLocks/>
          </p:cNvGrpSpPr>
          <p:nvPr/>
        </p:nvGrpSpPr>
        <p:grpSpPr bwMode="auto">
          <a:xfrm>
            <a:off x="1752600" y="1587500"/>
            <a:ext cx="8763000" cy="5270500"/>
            <a:chOff x="144" y="1000"/>
            <a:chExt cx="5520" cy="3320"/>
          </a:xfrm>
        </p:grpSpPr>
        <p:sp>
          <p:nvSpPr>
            <p:cNvPr id="15372" name="Rectangle 13">
              <a:extLst>
                <a:ext uri="{FF2B5EF4-FFF2-40B4-BE49-F238E27FC236}">
                  <a16:creationId xmlns:a16="http://schemas.microsoft.com/office/drawing/2014/main" id="{E047C719-5BAA-4383-9451-701BAEB23664}"/>
                </a:ext>
              </a:extLst>
            </p:cNvPr>
            <p:cNvSpPr>
              <a:spLocks noChangeArrowheads="1"/>
            </p:cNvSpPr>
            <p:nvPr/>
          </p:nvSpPr>
          <p:spPr bwMode="auto">
            <a:xfrm>
              <a:off x="144" y="1000"/>
              <a:ext cx="5520" cy="3216"/>
            </a:xfrm>
            <a:prstGeom prst="rect">
              <a:avLst/>
            </a:prstGeom>
            <a:solidFill>
              <a:srgbClr val="00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grpSp>
          <p:nvGrpSpPr>
            <p:cNvPr id="15373" name="Group 28">
              <a:extLst>
                <a:ext uri="{FF2B5EF4-FFF2-40B4-BE49-F238E27FC236}">
                  <a16:creationId xmlns:a16="http://schemas.microsoft.com/office/drawing/2014/main" id="{0150934D-A2C1-4213-9C8A-E2E6BF5EEA64}"/>
                </a:ext>
              </a:extLst>
            </p:cNvPr>
            <p:cNvGrpSpPr>
              <a:grpSpLocks/>
            </p:cNvGrpSpPr>
            <p:nvPr/>
          </p:nvGrpSpPr>
          <p:grpSpPr bwMode="auto">
            <a:xfrm>
              <a:off x="336" y="1144"/>
              <a:ext cx="5184" cy="3176"/>
              <a:chOff x="336" y="1144"/>
              <a:chExt cx="5184" cy="3176"/>
            </a:xfrm>
          </p:grpSpPr>
          <p:grpSp>
            <p:nvGrpSpPr>
              <p:cNvPr id="15374" name="Group 12">
                <a:extLst>
                  <a:ext uri="{FF2B5EF4-FFF2-40B4-BE49-F238E27FC236}">
                    <a16:creationId xmlns:a16="http://schemas.microsoft.com/office/drawing/2014/main" id="{FE7361FC-D8D8-402E-BB2A-6822A18C8A89}"/>
                  </a:ext>
                </a:extLst>
              </p:cNvPr>
              <p:cNvGrpSpPr>
                <a:grpSpLocks/>
              </p:cNvGrpSpPr>
              <p:nvPr/>
            </p:nvGrpSpPr>
            <p:grpSpPr bwMode="auto">
              <a:xfrm>
                <a:off x="336" y="1144"/>
                <a:ext cx="5184" cy="3176"/>
                <a:chOff x="329" y="1440"/>
                <a:chExt cx="5184" cy="3176"/>
              </a:xfrm>
            </p:grpSpPr>
            <p:pic>
              <p:nvPicPr>
                <p:cNvPr id="15376" name="Picture 5">
                  <a:extLst>
                    <a:ext uri="{FF2B5EF4-FFF2-40B4-BE49-F238E27FC236}">
                      <a16:creationId xmlns:a16="http://schemas.microsoft.com/office/drawing/2014/main" id="{0A795C06-31DC-4FD2-A055-44CD40EB2A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 y="1487"/>
                  <a:ext cx="5184" cy="2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77" name="Text Box 6">
                  <a:extLst>
                    <a:ext uri="{FF2B5EF4-FFF2-40B4-BE49-F238E27FC236}">
                      <a16:creationId xmlns:a16="http://schemas.microsoft.com/office/drawing/2014/main" id="{E3F9CCFB-5819-46C5-BC31-8BF9A65B91A3}"/>
                    </a:ext>
                  </a:extLst>
                </p:cNvPr>
                <p:cNvSpPr txBox="1">
                  <a:spLocks noChangeArrowheads="1"/>
                </p:cNvSpPr>
                <p:nvPr/>
              </p:nvSpPr>
              <p:spPr bwMode="auto">
                <a:xfrm>
                  <a:off x="4464" y="1488"/>
                  <a:ext cx="1008" cy="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muscle tissue</a:t>
                  </a:r>
                  <a:endParaRPr lang="en-US" altLang="en-US" sz="2800">
                    <a:latin typeface="Comic Sans MS" panose="030F0702030302020204" pitchFamily="66" charset="0"/>
                  </a:endParaRPr>
                </a:p>
              </p:txBody>
            </p:sp>
            <p:sp>
              <p:nvSpPr>
                <p:cNvPr id="15378" name="Text Box 8">
                  <a:extLst>
                    <a:ext uri="{FF2B5EF4-FFF2-40B4-BE49-F238E27FC236}">
                      <a16:creationId xmlns:a16="http://schemas.microsoft.com/office/drawing/2014/main" id="{42D63EFE-9367-42A4-85C7-99B9BD8B6573}"/>
                    </a:ext>
                  </a:extLst>
                </p:cNvPr>
                <p:cNvSpPr txBox="1">
                  <a:spLocks noChangeArrowheads="1"/>
                </p:cNvSpPr>
                <p:nvPr/>
              </p:nvSpPr>
              <p:spPr bwMode="auto">
                <a:xfrm>
                  <a:off x="336" y="3552"/>
                  <a:ext cx="2700" cy="35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b="1">
                      <a:latin typeface="Arial" panose="020B0604020202020204" pitchFamily="34" charset="0"/>
                    </a:rPr>
                    <a:t>TYPICAL MOTOR NEURON</a:t>
                  </a:r>
                  <a:endParaRPr lang="en-US" altLang="en-US">
                    <a:latin typeface="Comic Sans MS" panose="030F0702030302020204" pitchFamily="66" charset="0"/>
                  </a:endParaRPr>
                </a:p>
              </p:txBody>
            </p:sp>
            <p:sp>
              <p:nvSpPr>
                <p:cNvPr id="15379" name="Text Box 9">
                  <a:extLst>
                    <a:ext uri="{FF2B5EF4-FFF2-40B4-BE49-F238E27FC236}">
                      <a16:creationId xmlns:a16="http://schemas.microsoft.com/office/drawing/2014/main" id="{CA3D2BA8-6422-4306-8C5E-4C92F4EE539C}"/>
                    </a:ext>
                  </a:extLst>
                </p:cNvPr>
                <p:cNvSpPr txBox="1">
                  <a:spLocks noChangeArrowheads="1"/>
                </p:cNvSpPr>
                <p:nvPr/>
              </p:nvSpPr>
              <p:spPr bwMode="auto">
                <a:xfrm>
                  <a:off x="3168" y="1728"/>
                  <a:ext cx="826" cy="5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Axon</a:t>
                  </a:r>
                  <a:endParaRPr lang="en-US" altLang="en-US" sz="2800">
                    <a:latin typeface="Comic Sans MS" panose="030F0702030302020204" pitchFamily="66" charset="0"/>
                  </a:endParaRPr>
                </a:p>
              </p:txBody>
            </p:sp>
            <p:sp>
              <p:nvSpPr>
                <p:cNvPr id="15380" name="Text Box 10">
                  <a:extLst>
                    <a:ext uri="{FF2B5EF4-FFF2-40B4-BE49-F238E27FC236}">
                      <a16:creationId xmlns:a16="http://schemas.microsoft.com/office/drawing/2014/main" id="{351836AA-CCD5-4D08-BBC8-6EE31B8D0A5C}"/>
                    </a:ext>
                  </a:extLst>
                </p:cNvPr>
                <p:cNvSpPr txBox="1">
                  <a:spLocks noChangeArrowheads="1"/>
                </p:cNvSpPr>
                <p:nvPr/>
              </p:nvSpPr>
              <p:spPr bwMode="auto">
                <a:xfrm>
                  <a:off x="2352" y="1440"/>
                  <a:ext cx="965" cy="5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dendrite</a:t>
                  </a:r>
                  <a:endParaRPr lang="en-US" altLang="en-US" sz="2800">
                    <a:latin typeface="Comic Sans MS" panose="030F0702030302020204" pitchFamily="66" charset="0"/>
                  </a:endParaRPr>
                </a:p>
              </p:txBody>
            </p:sp>
            <p:sp>
              <p:nvSpPr>
                <p:cNvPr id="15381" name="Text Box 11">
                  <a:extLst>
                    <a:ext uri="{FF2B5EF4-FFF2-40B4-BE49-F238E27FC236}">
                      <a16:creationId xmlns:a16="http://schemas.microsoft.com/office/drawing/2014/main" id="{C14094B5-A88B-48EC-942E-91EABB274A9E}"/>
                    </a:ext>
                  </a:extLst>
                </p:cNvPr>
                <p:cNvSpPr txBox="1">
                  <a:spLocks noChangeArrowheads="1"/>
                </p:cNvSpPr>
                <p:nvPr/>
              </p:nvSpPr>
              <p:spPr bwMode="auto">
                <a:xfrm>
                  <a:off x="3072" y="4024"/>
                  <a:ext cx="1021" cy="5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synapse</a:t>
                  </a:r>
                  <a:endParaRPr lang="en-US" altLang="en-US" sz="2800">
                    <a:latin typeface="Comic Sans MS" panose="030F0702030302020204" pitchFamily="66" charset="0"/>
                  </a:endParaRPr>
                </a:p>
              </p:txBody>
            </p:sp>
          </p:grpSp>
          <p:sp>
            <p:nvSpPr>
              <p:cNvPr id="15375" name="Text Box 27">
                <a:extLst>
                  <a:ext uri="{FF2B5EF4-FFF2-40B4-BE49-F238E27FC236}">
                    <a16:creationId xmlns:a16="http://schemas.microsoft.com/office/drawing/2014/main" id="{5DD55C22-A89D-4278-B6C9-6499F2ADD8F6}"/>
                  </a:ext>
                </a:extLst>
              </p:cNvPr>
              <p:cNvSpPr txBox="1">
                <a:spLocks noChangeArrowheads="1"/>
              </p:cNvSpPr>
              <p:nvPr/>
            </p:nvSpPr>
            <p:spPr bwMode="auto">
              <a:xfrm>
                <a:off x="1776" y="2640"/>
                <a:ext cx="1104" cy="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2800">
                    <a:latin typeface="Arial" panose="020B0604020202020204" pitchFamily="34" charset="0"/>
                  </a:rPr>
                  <a:t>cell body</a:t>
                </a:r>
              </a:p>
            </p:txBody>
          </p:sp>
        </p:grpSp>
      </p:grpSp>
      <p:sp>
        <p:nvSpPr>
          <p:cNvPr id="16413" name="AutoShape 29">
            <a:extLst>
              <a:ext uri="{FF2B5EF4-FFF2-40B4-BE49-F238E27FC236}">
                <a16:creationId xmlns:a16="http://schemas.microsoft.com/office/drawing/2014/main" id="{ECEB10A5-F435-4136-93F9-931A727E889E}"/>
              </a:ext>
            </a:extLst>
          </p:cNvPr>
          <p:cNvSpPr>
            <a:spLocks noChangeArrowheads="1"/>
          </p:cNvSpPr>
          <p:nvPr/>
        </p:nvSpPr>
        <p:spPr bwMode="auto">
          <a:xfrm rot="1196543">
            <a:off x="1905000" y="22098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4" name="AutoShape 30">
            <a:extLst>
              <a:ext uri="{FF2B5EF4-FFF2-40B4-BE49-F238E27FC236}">
                <a16:creationId xmlns:a16="http://schemas.microsoft.com/office/drawing/2014/main" id="{8D33EBE7-DA30-4D69-9974-663F93D7F142}"/>
              </a:ext>
            </a:extLst>
          </p:cNvPr>
          <p:cNvSpPr>
            <a:spLocks noChangeArrowheads="1"/>
          </p:cNvSpPr>
          <p:nvPr/>
        </p:nvSpPr>
        <p:spPr bwMode="auto">
          <a:xfrm rot="19507480">
            <a:off x="1905000" y="34290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5" name="AutoShape 31">
            <a:extLst>
              <a:ext uri="{FF2B5EF4-FFF2-40B4-BE49-F238E27FC236}">
                <a16:creationId xmlns:a16="http://schemas.microsoft.com/office/drawing/2014/main" id="{3190C427-5D91-4F9A-AF82-162E8C8649FE}"/>
              </a:ext>
            </a:extLst>
          </p:cNvPr>
          <p:cNvSpPr>
            <a:spLocks noChangeArrowheads="1"/>
          </p:cNvSpPr>
          <p:nvPr/>
        </p:nvSpPr>
        <p:spPr bwMode="auto">
          <a:xfrm rot="925330">
            <a:off x="2667000" y="17526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6" name="AutoShape 32">
            <a:extLst>
              <a:ext uri="{FF2B5EF4-FFF2-40B4-BE49-F238E27FC236}">
                <a16:creationId xmlns:a16="http://schemas.microsoft.com/office/drawing/2014/main" id="{B61BCA02-6C2B-419D-94CC-574B53D1DBFA}"/>
              </a:ext>
            </a:extLst>
          </p:cNvPr>
          <p:cNvSpPr>
            <a:spLocks noChangeArrowheads="1"/>
          </p:cNvSpPr>
          <p:nvPr/>
        </p:nvSpPr>
        <p:spPr bwMode="auto">
          <a:xfrm rot="17832241">
            <a:off x="2476500" y="40005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7" name="AutoShape 33">
            <a:extLst>
              <a:ext uri="{FF2B5EF4-FFF2-40B4-BE49-F238E27FC236}">
                <a16:creationId xmlns:a16="http://schemas.microsoft.com/office/drawing/2014/main" id="{7262136B-A810-4B82-AC74-1381B39CF443}"/>
              </a:ext>
            </a:extLst>
          </p:cNvPr>
          <p:cNvSpPr>
            <a:spLocks noChangeArrowheads="1"/>
          </p:cNvSpPr>
          <p:nvPr/>
        </p:nvSpPr>
        <p:spPr bwMode="auto">
          <a:xfrm rot="1926376">
            <a:off x="3657600" y="18288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9" name="AutoShape 35">
            <a:extLst>
              <a:ext uri="{FF2B5EF4-FFF2-40B4-BE49-F238E27FC236}">
                <a16:creationId xmlns:a16="http://schemas.microsoft.com/office/drawing/2014/main" id="{261F8A21-52C4-4F18-96B6-E2740AF065F7}"/>
              </a:ext>
            </a:extLst>
          </p:cNvPr>
          <p:cNvSpPr>
            <a:spLocks noChangeArrowheads="1"/>
          </p:cNvSpPr>
          <p:nvPr/>
        </p:nvSpPr>
        <p:spPr bwMode="auto">
          <a:xfrm rot="13037704">
            <a:off x="3733800" y="41910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21" name="AutoShape 37">
            <a:extLst>
              <a:ext uri="{FF2B5EF4-FFF2-40B4-BE49-F238E27FC236}">
                <a16:creationId xmlns:a16="http://schemas.microsoft.com/office/drawing/2014/main" id="{562C58B9-FC5C-4FF8-A428-123741FE07C2}"/>
              </a:ext>
            </a:extLst>
          </p:cNvPr>
          <p:cNvSpPr>
            <a:spLocks noChangeArrowheads="1"/>
          </p:cNvSpPr>
          <p:nvPr/>
        </p:nvSpPr>
        <p:spPr bwMode="auto">
          <a:xfrm rot="21037214">
            <a:off x="3048000" y="2895600"/>
            <a:ext cx="1066800" cy="6096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0" fill="hold" nodeType="clickEffect">
                                  <p:stCondLst>
                                    <p:cond delay="0"/>
                                  </p:stCondLst>
                                  <p:childTnLst>
                                    <p:set>
                                      <p:cBhvr>
                                        <p:cTn id="6" dur="1" fill="hold">
                                          <p:stCondLst>
                                            <p:cond delay="0"/>
                                          </p:stCondLst>
                                        </p:cTn>
                                        <p:tgtEl>
                                          <p:spTgt spid="16403"/>
                                        </p:tgtEl>
                                        <p:attrNameLst>
                                          <p:attrName>style.visibility</p:attrName>
                                        </p:attrNameLst>
                                      </p:cBhvr>
                                      <p:to>
                                        <p:strVal val="visible"/>
                                      </p:to>
                                    </p:set>
                                  </p:childTnLst>
                                </p:cTn>
                              </p:par>
                            </p:childTnLst>
                          </p:cTn>
                        </p:par>
                        <p:par>
                          <p:cTn id="7" fill="hold" nodeType="afterGroup">
                            <p:stCondLst>
                              <p:cond delay="0"/>
                            </p:stCondLst>
                            <p:childTnLst>
                              <p:par>
                                <p:cTn id="8" presetID="1" presetClass="entr" presetSubtype="0" fill="hold" grpId="0" nodeType="afterEffect">
                                  <p:stCondLst>
                                    <p:cond delay="0"/>
                                  </p:stCondLst>
                                  <p:childTnLst>
                                    <p:set>
                                      <p:cBhvr>
                                        <p:cTn id="9" dur="1" fill="hold">
                                          <p:stCondLst>
                                            <p:cond delay="0"/>
                                          </p:stCondLst>
                                        </p:cTn>
                                        <p:tgtEl>
                                          <p:spTgt spid="16413"/>
                                        </p:tgtEl>
                                        <p:attrNameLst>
                                          <p:attrName>style.visibility</p:attrName>
                                        </p:attrNameLst>
                                      </p:cBhvr>
                                      <p:to>
                                        <p:strVal val="visible"/>
                                      </p:to>
                                    </p:set>
                                  </p:childTnLst>
                                </p:cTn>
                              </p:par>
                              <p:par>
                                <p:cTn id="10" presetID="1" presetClass="entr" presetSubtype="0" fill="hold" grpId="0" nodeType="withEffect">
                                  <p:stCondLst>
                                    <p:cond delay="0"/>
                                  </p:stCondLst>
                                  <p:childTnLst>
                                    <p:set>
                                      <p:cBhvr>
                                        <p:cTn id="11" dur="1" fill="hold">
                                          <p:stCondLst>
                                            <p:cond delay="0"/>
                                          </p:stCondLst>
                                        </p:cTn>
                                        <p:tgtEl>
                                          <p:spTgt spid="16415"/>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16417"/>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16419"/>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16416"/>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16414"/>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withGroup">
                            <p:stCondLst>
                              <p:cond delay="0"/>
                            </p:stCondLst>
                            <p:childTnLst>
                              <p:par>
                                <p:cTn id="22" presetID="0" presetClass="path" presetSubtype="0" repeatCount="indefinite" accel="50000" decel="50000" fill="hold" grpId="1" nodeType="clickEffect">
                                  <p:stCondLst>
                                    <p:cond delay="0"/>
                                  </p:stCondLst>
                                  <p:childTnLst>
                                    <p:animMotion origin="layout" path="M 0.01267 0.03353 C 0.01215 0.05249 0.01371 0.07191 0.01111 0.09064 C 0.01111 0.09064 -0.00209 0.10821 -0.00313 0.1096 C -0.00886 0.11723 -0.01007 0.12625 -0.01424 0.13503 C -0.01667 0.14012 -0.02118 0.14451 -0.02379 0.14983 C -0.02431 0.15261 -0.025 0.15561 -0.02535 0.15839 C -0.02604 0.16255 -0.02691 0.17087 -0.02691 0.17087 " pathEditMode="relative" ptsTypes="ffffffA">
                                      <p:cBhvr>
                                        <p:cTn id="23" dur="2000" fill="hold"/>
                                        <p:tgtEl>
                                          <p:spTgt spid="16417"/>
                                        </p:tgtEl>
                                        <p:attrNameLst>
                                          <p:attrName>ppt_x</p:attrName>
                                          <p:attrName>ppt_y</p:attrName>
                                        </p:attrNameLst>
                                      </p:cBhvr>
                                    </p:animMotion>
                                  </p:childTnLst>
                                  <p:subTnLst>
                                    <p:set>
                                      <p:cBhvr override="childStyle">
                                        <p:cTn dur="1" fill="hold" display="0" masterRel="sameClick" afterEffect="1">
                                          <p:stCondLst>
                                            <p:cond evt="end" delay="0">
                                              <p:tn val="22"/>
                                            </p:cond>
                                          </p:stCondLst>
                                        </p:cTn>
                                        <p:tgtEl>
                                          <p:spTgt spid="16417"/>
                                        </p:tgtEl>
                                        <p:attrNameLst>
                                          <p:attrName>style.visibility</p:attrName>
                                        </p:attrNameLst>
                                      </p:cBhvr>
                                      <p:to>
                                        <p:strVal val="hidden"/>
                                      </p:to>
                                    </p:set>
                                  </p:subTnLst>
                                </p:cTn>
                              </p:par>
                              <p:par>
                                <p:cTn id="24" presetID="0" presetClass="path" presetSubtype="0" repeatCount="indefinite" accel="50000" decel="50000" fill="hold" grpId="1" nodeType="withEffect">
                                  <p:stCondLst>
                                    <p:cond delay="0"/>
                                  </p:stCondLst>
                                  <p:childTnLst>
                                    <p:animMotion origin="layout" path="M 0.01945 0.0319 C 0.02153 0.05179 0.02691 0.07098 0.04011 0.08277 C 0.04427 0.09133 0.04861 0.09757 0.05278 0.10589 C 0.05851 0.12878 0.05417 0.10867 0.05747 0.13988 C 0.05799 0.14566 0.05799 0.15237 0.06077 0.15676 C 0.06233 0.15953 0.06511 0.16046 0.06702 0.163 C 0.06841 0.16485 0.06875 0.16786 0.07032 0.16948 C 0.07344 0.17294 0.08056 0.17572 0.08455 0.17572 " pathEditMode="relative" ptsTypes="fffffffA">
                                      <p:cBhvr>
                                        <p:cTn id="25" dur="2000" fill="hold"/>
                                        <p:tgtEl>
                                          <p:spTgt spid="16415"/>
                                        </p:tgtEl>
                                        <p:attrNameLst>
                                          <p:attrName>ppt_x</p:attrName>
                                          <p:attrName>ppt_y</p:attrName>
                                        </p:attrNameLst>
                                      </p:cBhvr>
                                    </p:animMotion>
                                  </p:childTnLst>
                                  <p:subTnLst>
                                    <p:set>
                                      <p:cBhvr override="childStyle">
                                        <p:cTn dur="1" fill="hold" display="0" masterRel="sameClick" afterEffect="1">
                                          <p:stCondLst>
                                            <p:cond evt="end" delay="0">
                                              <p:tn val="24"/>
                                            </p:cond>
                                          </p:stCondLst>
                                        </p:cTn>
                                        <p:tgtEl>
                                          <p:spTgt spid="16415"/>
                                        </p:tgtEl>
                                        <p:attrNameLst>
                                          <p:attrName>style.visibility</p:attrName>
                                        </p:attrNameLst>
                                      </p:cBhvr>
                                      <p:to>
                                        <p:strVal val="hidden"/>
                                      </p:to>
                                    </p:set>
                                  </p:subTnLst>
                                </p:cTn>
                              </p:par>
                              <p:par>
                                <p:cTn id="26" presetID="0" presetClass="path" presetSubtype="0" repeatCount="indefinite" accel="50000" decel="50000" fill="hold" grpId="1" nodeType="withEffect">
                                  <p:stCondLst>
                                    <p:cond delay="0"/>
                                  </p:stCondLst>
                                  <p:childTnLst>
                                    <p:animMotion origin="layout" path="M 0.01701 0.0393 C 0.02188 0.04855 0.02587 0.05872 0.03299 0.06474 C 0.03767 0.07422 0.04531 0.07468 0.05191 0.08161 C 0.05608 0.08601 0.06007 0.09341 0.06476 0.09641 C 0.07552 0.10335 0.08802 0.10543 0.09965 0.10705 C 0.11615 0.11445 0.12396 0.11329 0.1441 0.11329 " pathEditMode="relative" ptsTypes="fffffA">
                                      <p:cBhvr>
                                        <p:cTn id="27" dur="2000" fill="hold"/>
                                        <p:tgtEl>
                                          <p:spTgt spid="16413"/>
                                        </p:tgtEl>
                                        <p:attrNameLst>
                                          <p:attrName>ppt_x</p:attrName>
                                          <p:attrName>ppt_y</p:attrName>
                                        </p:attrNameLst>
                                      </p:cBhvr>
                                    </p:animMotion>
                                  </p:childTnLst>
                                  <p:subTnLst>
                                    <p:set>
                                      <p:cBhvr override="childStyle">
                                        <p:cTn dur="1" fill="hold" display="0" masterRel="sameClick" afterEffect="1">
                                          <p:stCondLst>
                                            <p:cond evt="end" delay="0">
                                              <p:tn val="26"/>
                                            </p:cond>
                                          </p:stCondLst>
                                        </p:cTn>
                                        <p:tgtEl>
                                          <p:spTgt spid="16413"/>
                                        </p:tgtEl>
                                        <p:attrNameLst>
                                          <p:attrName>style.visibility</p:attrName>
                                        </p:attrNameLst>
                                      </p:cBhvr>
                                      <p:to>
                                        <p:strVal val="hidden"/>
                                      </p:to>
                                    </p:set>
                                  </p:subTnLst>
                                </p:cTn>
                              </p:par>
                              <p:par>
                                <p:cTn id="28" presetID="0" presetClass="path" presetSubtype="0" repeatCount="indefinite" accel="50000" decel="50000" fill="hold" grpId="1" nodeType="withEffect">
                                  <p:stCondLst>
                                    <p:cond delay="100"/>
                                  </p:stCondLst>
                                  <p:childTnLst>
                                    <p:animMotion origin="layout" path="M 0.03767 0.00138 C 0.0441 0.00023 0.05 0.00069 0.05521 -0.00509 C 0.06788 -0.01919 0.04531 -0.00278 0.06476 -0.01781 C 0.07448 -0.0252 0.09288 -0.02659 0.10434 -0.03029 C 0.11736 -0.04208 0.11007 -0.03815 0.12656 -0.04093 C 0.13073 -0.04948 0.13385 -0.05711 0.13924 -0.06428 " pathEditMode="relative" ptsTypes="fffffA">
                                      <p:cBhvr>
                                        <p:cTn id="29" dur="2000" fill="hold"/>
                                        <p:tgtEl>
                                          <p:spTgt spid="16414"/>
                                        </p:tgtEl>
                                        <p:attrNameLst>
                                          <p:attrName>ppt_x</p:attrName>
                                          <p:attrName>ppt_y</p:attrName>
                                        </p:attrNameLst>
                                      </p:cBhvr>
                                    </p:animMotion>
                                  </p:childTnLst>
                                  <p:subTnLst>
                                    <p:set>
                                      <p:cBhvr override="childStyle">
                                        <p:cTn dur="1" fill="hold" display="0" masterRel="sameClick" afterEffect="1">
                                          <p:stCondLst>
                                            <p:cond evt="end" delay="0">
                                              <p:tn val="28"/>
                                            </p:cond>
                                          </p:stCondLst>
                                        </p:cTn>
                                        <p:tgtEl>
                                          <p:spTgt spid="16414"/>
                                        </p:tgtEl>
                                        <p:attrNameLst>
                                          <p:attrName>style.visibility</p:attrName>
                                        </p:attrNameLst>
                                      </p:cBhvr>
                                      <p:to>
                                        <p:strVal val="hidden"/>
                                      </p:to>
                                    </p:set>
                                  </p:subTnLst>
                                </p:cTn>
                              </p:par>
                              <p:par>
                                <p:cTn id="30" presetID="0" presetClass="path" presetSubtype="0" repeatCount="indefinite" accel="50000" decel="50000" fill="hold" grpId="1" nodeType="withEffect">
                                  <p:stCondLst>
                                    <p:cond delay="0"/>
                                  </p:stCondLst>
                                  <p:childTnLst>
                                    <p:animMotion origin="layout" path="M 0.0276 -0.02265 C 0.03264 -0.02959 0.03681 -0.03306 0.0434 -0.03745 C 0.04549 -0.05456 0.04392 -0.04601 0.04826 -0.06289 C 0.04896 -0.0652 0.05156 -0.06543 0.05295 -0.06705 C 0.05469 -0.0689 0.05642 -0.07098 0.05781 -0.07352 C 0.0691 -0.09433 0.05243 -0.07005 0.06563 -0.08832 C 0.06892 -0.10104 0.07118 -0.11491 0.07674 -0.12624 C 0.07847 -0.13341 0.07656 -0.13271 0.08003 -0.13271 " pathEditMode="relative" ptsTypes="fffffffA">
                                      <p:cBhvr>
                                        <p:cTn id="31" dur="2000" fill="hold"/>
                                        <p:tgtEl>
                                          <p:spTgt spid="16416"/>
                                        </p:tgtEl>
                                        <p:attrNameLst>
                                          <p:attrName>ppt_x</p:attrName>
                                          <p:attrName>ppt_y</p:attrName>
                                        </p:attrNameLst>
                                      </p:cBhvr>
                                    </p:animMotion>
                                  </p:childTnLst>
                                  <p:subTnLst>
                                    <p:set>
                                      <p:cBhvr override="childStyle">
                                        <p:cTn dur="1" fill="hold" display="0" masterRel="sameClick" afterEffect="1">
                                          <p:stCondLst>
                                            <p:cond evt="end" delay="0">
                                              <p:tn val="30"/>
                                            </p:cond>
                                          </p:stCondLst>
                                        </p:cTn>
                                        <p:tgtEl>
                                          <p:spTgt spid="16416"/>
                                        </p:tgtEl>
                                        <p:attrNameLst>
                                          <p:attrName>style.visibility</p:attrName>
                                        </p:attrNameLst>
                                      </p:cBhvr>
                                      <p:to>
                                        <p:strVal val="hidden"/>
                                      </p:to>
                                    </p:set>
                                  </p:subTnLst>
                                </p:cTn>
                              </p:par>
                              <p:par>
                                <p:cTn id="32" presetID="0" presetClass="path" presetSubtype="0" repeatCount="indefinite" accel="50000" decel="50000" fill="hold" grpId="1" nodeType="withEffect">
                                  <p:stCondLst>
                                    <p:cond delay="0"/>
                                  </p:stCondLst>
                                  <p:childTnLst>
                                    <p:animMotion origin="layout" path="M -0.01476 -0.04624 C -0.0158 -0.0511 -0.01615 -0.05642 -0.01788 -0.06104 C -0.02726 -0.08601 -0.01892 -0.04763 -0.02413 -0.07584 C -0.02535 -0.0911 -0.02604 -0.12301 -0.03212 -0.13503 C -0.0349 -0.15353 -0.04028 -0.15514 -0.04635 -0.17087 C -0.04983 -0.18012 -0.04722 -0.17942 -0.05122 -0.17942 " pathEditMode="relative" rAng="0" ptsTypes="fffffA">
                                      <p:cBhvr>
                                        <p:cTn id="33" dur="2000" fill="hold"/>
                                        <p:tgtEl>
                                          <p:spTgt spid="16419"/>
                                        </p:tgtEl>
                                        <p:attrNameLst>
                                          <p:attrName>ppt_x</p:attrName>
                                          <p:attrName>ppt_y</p:attrName>
                                        </p:attrNameLst>
                                      </p:cBhvr>
                                      <p:rCtr x="0" y="0"/>
                                    </p:animMotion>
                                  </p:childTnLst>
                                  <p:subTnLst>
                                    <p:set>
                                      <p:cBhvr override="childStyle">
                                        <p:cTn dur="1" fill="hold" display="0" masterRel="sameClick" afterEffect="1">
                                          <p:stCondLst>
                                            <p:cond evt="end" delay="0">
                                              <p:tn val="32"/>
                                            </p:cond>
                                          </p:stCondLst>
                                        </p:cTn>
                                        <p:tgtEl>
                                          <p:spTgt spid="16419"/>
                                        </p:tgtEl>
                                        <p:attrNameLst>
                                          <p:attrName>style.visibility</p:attrName>
                                        </p:attrNameLst>
                                      </p:cBhvr>
                                      <p:to>
                                        <p:strVal val="hidden"/>
                                      </p:to>
                                    </p:set>
                                  </p:subTnLst>
                                </p:cTn>
                              </p:par>
                            </p:childTnLst>
                          </p:cTn>
                        </p:par>
                        <p:par>
                          <p:cTn id="34" fill="hold" nodeType="afterGroup">
                            <p:stCondLst>
                              <p:cond delay="2100"/>
                            </p:stCondLst>
                            <p:childTnLst>
                              <p:par>
                                <p:cTn id="35" presetID="1" presetClass="entr" presetSubtype="0" fill="hold" grpId="0" nodeType="afterEffect">
                                  <p:stCondLst>
                                    <p:cond delay="0"/>
                                  </p:stCondLst>
                                  <p:childTnLst>
                                    <p:set>
                                      <p:cBhvr>
                                        <p:cTn id="36" dur="1" fill="hold">
                                          <p:stCondLst>
                                            <p:cond delay="0"/>
                                          </p:stCondLst>
                                        </p:cTn>
                                        <p:tgtEl>
                                          <p:spTgt spid="16421"/>
                                        </p:tgtEl>
                                        <p:attrNameLst>
                                          <p:attrName>style.visibility</p:attrName>
                                        </p:attrNameLst>
                                      </p:cBhvr>
                                      <p:to>
                                        <p:strVal val="visible"/>
                                      </p:to>
                                    </p:set>
                                  </p:childTnLst>
                                </p:cTn>
                              </p:par>
                              <p:par>
                                <p:cTn id="37" presetID="0" presetClass="path" presetSubtype="0" repeatCount="indefinite" accel="50000" decel="50000" fill="hold" grpId="1" nodeType="withEffect">
                                  <p:stCondLst>
                                    <p:cond delay="0"/>
                                  </p:stCondLst>
                                  <p:endCondLst>
                                    <p:cond evt="onNext" delay="0">
                                      <p:tgtEl>
                                        <p:sldTgt/>
                                      </p:tgtEl>
                                    </p:cond>
                                  </p:endCondLst>
                                  <p:childTnLst>
                                    <p:animMotion origin="layout" path="M 0 -1.96532E-6 L 0.6 0.0222 " pathEditMode="relative" rAng="0" ptsTypes="AA">
                                      <p:cBhvr>
                                        <p:cTn id="38" dur="2000" fill="hold"/>
                                        <p:tgtEl>
                                          <p:spTgt spid="16421"/>
                                        </p:tgtEl>
                                        <p:attrNameLst>
                                          <p:attrName>ppt_x</p:attrName>
                                          <p:attrName>ppt_y</p:attrName>
                                        </p:attrNameLst>
                                      </p:cBhvr>
                                      <p:rCtr x="30000" y="111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413" grpId="0" animBg="1"/>
      <p:bldP spid="16413" grpId="1" animBg="1"/>
      <p:bldP spid="16414" grpId="0" animBg="1"/>
      <p:bldP spid="16414" grpId="1" animBg="1"/>
      <p:bldP spid="16415" grpId="0" animBg="1"/>
      <p:bldP spid="16415" grpId="1" animBg="1"/>
      <p:bldP spid="16416" grpId="0" animBg="1"/>
      <p:bldP spid="16416" grpId="1" animBg="1"/>
      <p:bldP spid="16417" grpId="0" animBg="1"/>
      <p:bldP spid="16417" grpId="1" animBg="1"/>
      <p:bldP spid="16419" grpId="0" animBg="1"/>
      <p:bldP spid="16419" grpId="1" animBg="1"/>
      <p:bldP spid="16421" grpId="0" animBg="1"/>
      <p:bldP spid="16421" grpId="1"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22EBD-C917-4BF2-883A-BBB7F6208603}"/>
              </a:ext>
            </a:extLst>
          </p:cNvPr>
          <p:cNvSpPr>
            <a:spLocks noGrp="1"/>
          </p:cNvSpPr>
          <p:nvPr>
            <p:ph type="title"/>
          </p:nvPr>
        </p:nvSpPr>
        <p:spPr/>
        <p:txBody>
          <a:bodyPr/>
          <a:lstStyle/>
          <a:p>
            <a:r>
              <a:rPr lang="en-GB" dirty="0"/>
              <a:t>Impulse in a neuron </a:t>
            </a:r>
          </a:p>
        </p:txBody>
      </p:sp>
      <p:pic>
        <p:nvPicPr>
          <p:cNvPr id="4" name="Online Media 3" title="Nerve Impulse Mechanism [3D Animation]">
            <a:hlinkClick r:id="" action="ppaction://media"/>
            <a:extLst>
              <a:ext uri="{FF2B5EF4-FFF2-40B4-BE49-F238E27FC236}">
                <a16:creationId xmlns:a16="http://schemas.microsoft.com/office/drawing/2014/main" id="{E935E65A-8689-4E63-A42F-5277E53C2B79}"/>
              </a:ext>
            </a:extLst>
          </p:cNvPr>
          <p:cNvPicPr>
            <a:picLocks noGrp="1" noRot="1" noChangeAspect="1"/>
          </p:cNvPicPr>
          <p:nvPr>
            <p:ph idx="1"/>
            <a:videoFile r:link="rId1"/>
          </p:nvPr>
        </p:nvPicPr>
        <p:blipFill>
          <a:blip r:embed="rId3"/>
          <a:stretch>
            <a:fillRect/>
          </a:stretch>
        </p:blipFill>
        <p:spPr>
          <a:xfrm>
            <a:off x="3541713" y="2011363"/>
            <a:ext cx="5022850" cy="3767137"/>
          </a:xfrm>
          <a:prstGeom prst="rect">
            <a:avLst/>
          </a:prstGeom>
        </p:spPr>
      </p:pic>
    </p:spTree>
    <p:extLst>
      <p:ext uri="{BB962C8B-B14F-4D97-AF65-F5344CB8AC3E}">
        <p14:creationId xmlns:p14="http://schemas.microsoft.com/office/powerpoint/2010/main" val="1201159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428D379-4871-4018-B3FE-2E4E07D332F6}"/>
              </a:ext>
            </a:extLst>
          </p:cNvPr>
          <p:cNvSpPr>
            <a:spLocks noGrp="1"/>
          </p:cNvSpPr>
          <p:nvPr>
            <p:ph type="title" idx="4294967295"/>
          </p:nvPr>
        </p:nvSpPr>
        <p:spPr>
          <a:xfrm>
            <a:off x="8837613" y="1325563"/>
            <a:ext cx="3354387" cy="3067050"/>
          </a:xfrm>
        </p:spPr>
        <p:txBody>
          <a:bodyPr vert="horz" lIns="91440" tIns="45720" rIns="91440" bIns="45720" rtlCol="0" anchor="b">
            <a:normAutofit/>
          </a:bodyPr>
          <a:lstStyle/>
          <a:p>
            <a:pPr>
              <a:lnSpc>
                <a:spcPct val="90000"/>
              </a:lnSpc>
            </a:pPr>
            <a:r>
              <a:rPr lang="en-US" sz="3400" b="0" i="0" kern="1200" dirty="0">
                <a:solidFill>
                  <a:schemeClr val="tx1"/>
                </a:solidFill>
                <a:latin typeface="+mj-lt"/>
                <a:ea typeface="+mj-ea"/>
                <a:cs typeface="+mj-cs"/>
              </a:rPr>
              <a:t>Please watch this video and draw a neuron along with the video </a:t>
            </a:r>
          </a:p>
        </p:txBody>
      </p:sp>
      <p:pic>
        <p:nvPicPr>
          <p:cNvPr id="7" name="Online Media 6" title="Overview of neuron structure | Nervous system physiology | NCLEX-RN | Khan Academy">
            <a:hlinkClick r:id="" action="ppaction://media"/>
            <a:extLst>
              <a:ext uri="{FF2B5EF4-FFF2-40B4-BE49-F238E27FC236}">
                <a16:creationId xmlns:a16="http://schemas.microsoft.com/office/drawing/2014/main" id="{439599A2-91B6-4897-88AD-39C303B149DF}"/>
              </a:ext>
            </a:extLst>
          </p:cNvPr>
          <p:cNvPicPr>
            <a:picLocks noGrp="1" noRot="1" noChangeAspect="1"/>
          </p:cNvPicPr>
          <p:nvPr>
            <p:ph idx="4294967295"/>
            <a:videoFile r:link="rId1"/>
          </p:nvPr>
        </p:nvPicPr>
        <p:blipFill>
          <a:blip r:embed="rId3"/>
          <a:stretch>
            <a:fillRect/>
          </a:stretch>
        </p:blipFill>
        <p:spPr>
          <a:xfrm>
            <a:off x="3223491" y="980354"/>
            <a:ext cx="5307013" cy="3979862"/>
          </a:xfrm>
          <a:prstGeom prst="rect">
            <a:avLst/>
          </a:prstGeom>
          <a:effectLst/>
        </p:spPr>
      </p:pic>
    </p:spTree>
    <p:extLst>
      <p:ext uri="{BB962C8B-B14F-4D97-AF65-F5344CB8AC3E}">
        <p14:creationId xmlns:p14="http://schemas.microsoft.com/office/powerpoint/2010/main" val="344152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71A420C6-F552-4E29-9CA6-2EFA51F5C628}"/>
              </a:ext>
            </a:extLst>
          </p:cNvPr>
          <p:cNvSpPr>
            <a:spLocks noGrp="1" noChangeArrowheads="1"/>
          </p:cNvSpPr>
          <p:nvPr>
            <p:ph type="title"/>
          </p:nvPr>
        </p:nvSpPr>
        <p:spPr>
          <a:xfrm>
            <a:off x="8173212" y="499533"/>
            <a:ext cx="3401568" cy="1920240"/>
          </a:xfrm>
        </p:spPr>
        <p:txBody>
          <a:bodyPr anchor="b">
            <a:normAutofit/>
          </a:bodyPr>
          <a:lstStyle/>
          <a:p>
            <a:pPr eaLnBrk="1" hangingPunct="1"/>
            <a:r>
              <a:rPr lang="en-US" altLang="en-US" sz="4000">
                <a:solidFill>
                  <a:srgbClr val="FFFFFF"/>
                </a:solidFill>
                <a:latin typeface="Arial" panose="020B0604020202020204" pitchFamily="34" charset="0"/>
              </a:rPr>
              <a:t>Parts of a Neuron</a:t>
            </a:r>
          </a:p>
        </p:txBody>
      </p:sp>
      <p:pic>
        <p:nvPicPr>
          <p:cNvPr id="1026" name="Picture 2">
            <a:extLst>
              <a:ext uri="{FF2B5EF4-FFF2-40B4-BE49-F238E27FC236}">
                <a16:creationId xmlns:a16="http://schemas.microsoft.com/office/drawing/2014/main" id="{12DF4DC7-7EDB-4652-97DB-AD0A0E7B1B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086" r="13522" b="-1"/>
          <a:stretch/>
        </p:blipFill>
        <p:spPr bwMode="auto">
          <a:xfrm>
            <a:off x="633999" y="640080"/>
            <a:ext cx="6278529" cy="5588101"/>
          </a:xfrm>
          <a:prstGeom prst="rect">
            <a:avLst/>
          </a:prstGeom>
          <a:noFill/>
          <a:extLst>
            <a:ext uri="{909E8E84-426E-40DD-AFC4-6F175D3DCCD1}">
              <a14:hiddenFill xmlns:a14="http://schemas.microsoft.com/office/drawing/2010/main">
                <a:solidFill>
                  <a:srgbClr val="FFFFFF"/>
                </a:solidFill>
              </a14:hiddenFill>
            </a:ext>
          </a:extLst>
        </p:spPr>
      </p:pic>
      <p:sp>
        <p:nvSpPr>
          <p:cNvPr id="28675" name="Rectangle 3">
            <a:extLst>
              <a:ext uri="{FF2B5EF4-FFF2-40B4-BE49-F238E27FC236}">
                <a16:creationId xmlns:a16="http://schemas.microsoft.com/office/drawing/2014/main" id="{BEA61F42-B7DD-4A12-888A-1321ED24123D}"/>
              </a:ext>
            </a:extLst>
          </p:cNvPr>
          <p:cNvSpPr>
            <a:spLocks noGrp="1" noChangeArrowheads="1"/>
          </p:cNvSpPr>
          <p:nvPr>
            <p:ph idx="1"/>
          </p:nvPr>
        </p:nvSpPr>
        <p:spPr>
          <a:xfrm>
            <a:off x="8173212" y="2419773"/>
            <a:ext cx="3401568" cy="3358092"/>
          </a:xfrm>
        </p:spPr>
        <p:txBody>
          <a:bodyPr>
            <a:normAutofit/>
          </a:bodyPr>
          <a:lstStyle/>
          <a:p>
            <a:pPr marL="533400" indent="-533400">
              <a:spcAft>
                <a:spcPct val="50000"/>
              </a:spcAft>
              <a:buFontTx/>
              <a:buAutoNum type="arabicPeriod"/>
            </a:pPr>
            <a:r>
              <a:rPr lang="en-US" altLang="en-US" sz="1800" b="1">
                <a:latin typeface="Arial" panose="020B0604020202020204" pitchFamily="34" charset="0"/>
              </a:rPr>
              <a:t>Cell body</a:t>
            </a:r>
            <a:r>
              <a:rPr lang="en-US" altLang="en-US" sz="1800">
                <a:latin typeface="Arial" panose="020B0604020202020204" pitchFamily="34" charset="0"/>
              </a:rPr>
              <a:t>:  contains nucleus &amp; most of the cytoplasm</a:t>
            </a:r>
          </a:p>
          <a:p>
            <a:pPr marL="533400" indent="-533400">
              <a:spcAft>
                <a:spcPct val="50000"/>
              </a:spcAft>
              <a:buFontTx/>
              <a:buAutoNum type="arabicPeriod"/>
            </a:pPr>
            <a:r>
              <a:rPr lang="en-US" altLang="en-US" sz="1800" b="1">
                <a:latin typeface="Arial" panose="020B0604020202020204" pitchFamily="34" charset="0"/>
              </a:rPr>
              <a:t>Dendrites</a:t>
            </a:r>
            <a:r>
              <a:rPr lang="en-US" altLang="en-US" sz="1800">
                <a:latin typeface="Arial" panose="020B0604020202020204" pitchFamily="34" charset="0"/>
              </a:rPr>
              <a:t>:  projections that bring impulses into the neuron to the cell body.</a:t>
            </a:r>
          </a:p>
          <a:p>
            <a:pPr marL="533400" indent="-533400">
              <a:spcAft>
                <a:spcPct val="50000"/>
              </a:spcAft>
              <a:buFontTx/>
              <a:buAutoNum type="arabicPeriod"/>
            </a:pPr>
            <a:r>
              <a:rPr lang="en-US" altLang="en-US" sz="1800" b="1">
                <a:latin typeface="Arial" panose="020B0604020202020204" pitchFamily="34" charset="0"/>
              </a:rPr>
              <a:t>Axon</a:t>
            </a:r>
            <a:r>
              <a:rPr lang="en-US" altLang="en-US" sz="1800">
                <a:latin typeface="Arial" panose="020B0604020202020204" pitchFamily="34" charset="0"/>
              </a:rPr>
              <a:t>:  long projection that carries impulses away from cell body</a:t>
            </a:r>
            <a:endParaRPr lang="en-US" altLang="en-US" sz="1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86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animBg="1"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C9931CC-0694-4C9C-BC02-CF3CBC3E35D4}"/>
              </a:ext>
            </a:extLst>
          </p:cNvPr>
          <p:cNvSpPr>
            <a:spLocks noChangeArrowheads="1"/>
          </p:cNvSpPr>
          <p:nvPr/>
        </p:nvSpPr>
        <p:spPr bwMode="auto">
          <a:xfrm>
            <a:off x="1981200" y="2971800"/>
            <a:ext cx="8686800" cy="38862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pic>
        <p:nvPicPr>
          <p:cNvPr id="16387" name="Picture 24">
            <a:extLst>
              <a:ext uri="{FF2B5EF4-FFF2-40B4-BE49-F238E27FC236}">
                <a16:creationId xmlns:a16="http://schemas.microsoft.com/office/drawing/2014/main" id="{89DEF44B-BF5D-4B8C-BE99-39E5E5E851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0" y="3429000"/>
            <a:ext cx="2895600" cy="274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a:extLst>
              <a:ext uri="{FF2B5EF4-FFF2-40B4-BE49-F238E27FC236}">
                <a16:creationId xmlns:a16="http://schemas.microsoft.com/office/drawing/2014/main" id="{DEEB21EA-D5DE-4E88-A9BB-C04063A6197F}"/>
              </a:ext>
            </a:extLst>
          </p:cNvPr>
          <p:cNvSpPr>
            <a:spLocks noGrp="1" noChangeArrowheads="1"/>
          </p:cNvSpPr>
          <p:nvPr>
            <p:ph idx="4294967295"/>
          </p:nvPr>
        </p:nvSpPr>
        <p:spPr>
          <a:xfrm>
            <a:off x="0" y="381000"/>
            <a:ext cx="9739618" cy="1798378"/>
          </a:xfrm>
          <a:noFill/>
          <a:ln>
            <a:solidFill>
              <a:srgbClr val="00FFFF"/>
            </a:solidFill>
            <a:miter lim="800000"/>
            <a:headEnd/>
            <a:tailEnd/>
          </a:ln>
        </p:spPr>
        <p:txBody>
          <a:bodyPr>
            <a:normAutofit fontScale="92500"/>
          </a:bodyPr>
          <a:lstStyle/>
          <a:p>
            <a:pPr eaLnBrk="1" hangingPunct="1">
              <a:lnSpc>
                <a:spcPct val="90000"/>
              </a:lnSpc>
              <a:spcBef>
                <a:spcPct val="0"/>
              </a:spcBef>
              <a:buFontTx/>
              <a:buNone/>
            </a:pPr>
            <a:r>
              <a:rPr lang="en-US" altLang="en-US" dirty="0">
                <a:solidFill>
                  <a:srgbClr val="7BFDFD"/>
                </a:solidFill>
                <a:latin typeface="Arial" panose="020B0604020202020204" pitchFamily="34" charset="0"/>
              </a:rPr>
              <a:t>	</a:t>
            </a:r>
            <a:r>
              <a:rPr lang="en-US" altLang="en-US" sz="3600" dirty="0">
                <a:solidFill>
                  <a:schemeClr val="bg1"/>
                </a:solidFill>
                <a:latin typeface="Arial" panose="020B0604020202020204" pitchFamily="34" charset="0"/>
              </a:rPr>
              <a:t>Because neurons never touch, chemical signalers called</a:t>
            </a:r>
            <a:r>
              <a:rPr lang="en-US" altLang="en-US" sz="3600" dirty="0">
                <a:solidFill>
                  <a:srgbClr val="7BFDFD"/>
                </a:solidFill>
                <a:latin typeface="Arial" panose="020B0604020202020204" pitchFamily="34" charset="0"/>
              </a:rPr>
              <a:t> </a:t>
            </a:r>
            <a:r>
              <a:rPr lang="en-US" altLang="en-US" sz="3600" u="sng" dirty="0">
                <a:solidFill>
                  <a:schemeClr val="tx1"/>
                </a:solidFill>
                <a:latin typeface="Arial" panose="020B0604020202020204" pitchFamily="34" charset="0"/>
              </a:rPr>
              <a:t>neurotransmitters</a:t>
            </a:r>
            <a:r>
              <a:rPr lang="en-US" altLang="en-US" sz="3600" dirty="0">
                <a:solidFill>
                  <a:srgbClr val="7BFDFD"/>
                </a:solidFill>
                <a:latin typeface="Arial" panose="020B0604020202020204" pitchFamily="34" charset="0"/>
              </a:rPr>
              <a:t> </a:t>
            </a:r>
            <a:r>
              <a:rPr lang="en-US" altLang="en-US" sz="3600" dirty="0">
                <a:solidFill>
                  <a:schemeClr val="bg1"/>
                </a:solidFill>
                <a:latin typeface="Arial" panose="020B0604020202020204" pitchFamily="34" charset="0"/>
              </a:rPr>
              <a:t>must travel through the</a:t>
            </a:r>
            <a:r>
              <a:rPr lang="en-US" altLang="en-US" sz="3600" b="1" dirty="0">
                <a:solidFill>
                  <a:schemeClr val="bg1"/>
                </a:solidFill>
                <a:latin typeface="Arial" panose="020B0604020202020204" pitchFamily="34" charset="0"/>
              </a:rPr>
              <a:t> </a:t>
            </a:r>
            <a:r>
              <a:rPr lang="en-US" altLang="en-US" sz="3600" dirty="0">
                <a:solidFill>
                  <a:schemeClr val="bg1"/>
                </a:solidFill>
                <a:latin typeface="Arial" panose="020B0604020202020204" pitchFamily="34" charset="0"/>
              </a:rPr>
              <a:t>space called</a:t>
            </a:r>
            <a:r>
              <a:rPr lang="en-US" altLang="en-US" sz="3600" dirty="0">
                <a:solidFill>
                  <a:srgbClr val="7BFDFD"/>
                </a:solidFill>
                <a:latin typeface="Arial" panose="020B0604020202020204" pitchFamily="34" charset="0"/>
              </a:rPr>
              <a:t> </a:t>
            </a:r>
            <a:r>
              <a:rPr lang="en-US" altLang="en-US" sz="3600" u="sng" dirty="0">
                <a:solidFill>
                  <a:schemeClr val="tx1"/>
                </a:solidFill>
                <a:latin typeface="Arial" panose="020B0604020202020204" pitchFamily="34" charset="0"/>
              </a:rPr>
              <a:t>synapse</a:t>
            </a:r>
            <a:r>
              <a:rPr lang="en-US" altLang="en-US" sz="3600" dirty="0">
                <a:solidFill>
                  <a:srgbClr val="7BFDFD"/>
                </a:solidFill>
                <a:latin typeface="Arial" panose="020B0604020202020204" pitchFamily="34" charset="0"/>
              </a:rPr>
              <a:t> </a:t>
            </a:r>
            <a:r>
              <a:rPr lang="en-US" altLang="en-US" sz="3600" dirty="0">
                <a:solidFill>
                  <a:schemeClr val="bg1"/>
                </a:solidFill>
                <a:latin typeface="Arial" panose="020B0604020202020204" pitchFamily="34" charset="0"/>
              </a:rPr>
              <a:t>between two neurons.</a:t>
            </a:r>
          </a:p>
        </p:txBody>
      </p:sp>
      <p:pic>
        <p:nvPicPr>
          <p:cNvPr id="16389" name="Picture 4" descr="~AUT0010">
            <a:extLst>
              <a:ext uri="{FF2B5EF4-FFF2-40B4-BE49-F238E27FC236}">
                <a16:creationId xmlns:a16="http://schemas.microsoft.com/office/drawing/2014/main" id="{DB016E31-FA45-4108-8F5C-9BDF5A3A90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9691" b="7448"/>
          <a:stretch>
            <a:fillRect/>
          </a:stretch>
        </p:blipFill>
        <p:spPr bwMode="auto">
          <a:xfrm>
            <a:off x="2057400" y="2971800"/>
            <a:ext cx="2851150" cy="358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390" name="Text Box 6">
            <a:extLst>
              <a:ext uri="{FF2B5EF4-FFF2-40B4-BE49-F238E27FC236}">
                <a16:creationId xmlns:a16="http://schemas.microsoft.com/office/drawing/2014/main" id="{21ADDBC5-C573-4061-8962-13451EFF620B}"/>
              </a:ext>
            </a:extLst>
          </p:cNvPr>
          <p:cNvSpPr txBox="1">
            <a:spLocks noChangeArrowheads="1"/>
          </p:cNvSpPr>
          <p:nvPr/>
        </p:nvSpPr>
        <p:spPr bwMode="auto">
          <a:xfrm>
            <a:off x="5054265" y="2408764"/>
            <a:ext cx="44958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3600" dirty="0">
                <a:latin typeface="Comic Sans MS" panose="030F0702030302020204" pitchFamily="66" charset="0"/>
              </a:rPr>
              <a:t>Neurotransmitters</a:t>
            </a:r>
            <a:endParaRPr lang="en-US" altLang="en-US" sz="2800" dirty="0">
              <a:latin typeface="Comic Sans MS" panose="030F0702030302020204" pitchFamily="66" charset="0"/>
            </a:endParaRPr>
          </a:p>
        </p:txBody>
      </p:sp>
      <p:sp>
        <p:nvSpPr>
          <p:cNvPr id="16391" name="Rectangle 8">
            <a:extLst>
              <a:ext uri="{FF2B5EF4-FFF2-40B4-BE49-F238E27FC236}">
                <a16:creationId xmlns:a16="http://schemas.microsoft.com/office/drawing/2014/main" id="{E07DB47F-6D15-4451-AD25-18F8A8007974}"/>
              </a:ext>
            </a:extLst>
          </p:cNvPr>
          <p:cNvSpPr>
            <a:spLocks noChangeArrowheads="1"/>
          </p:cNvSpPr>
          <p:nvPr/>
        </p:nvSpPr>
        <p:spPr bwMode="auto">
          <a:xfrm>
            <a:off x="5638800" y="6019800"/>
            <a:ext cx="2770188"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3600">
                <a:latin typeface="Comic Sans MS" panose="030F0702030302020204" pitchFamily="66" charset="0"/>
              </a:rPr>
              <a:t>Synapse </a:t>
            </a:r>
            <a:r>
              <a:rPr lang="en-US" altLang="en-US" sz="2400">
                <a:latin typeface="Comic Sans MS" panose="030F0702030302020204" pitchFamily="66" charset="0"/>
              </a:rPr>
              <a:t>(gap)</a:t>
            </a:r>
          </a:p>
        </p:txBody>
      </p:sp>
      <p:sp>
        <p:nvSpPr>
          <p:cNvPr id="16392" name="AutoShape 10">
            <a:extLst>
              <a:ext uri="{FF2B5EF4-FFF2-40B4-BE49-F238E27FC236}">
                <a16:creationId xmlns:a16="http://schemas.microsoft.com/office/drawing/2014/main" id="{FA83C07E-AAE0-4B2D-AF45-6B03C4EDD9B2}"/>
              </a:ext>
            </a:extLst>
          </p:cNvPr>
          <p:cNvSpPr>
            <a:spLocks/>
          </p:cNvSpPr>
          <p:nvPr/>
        </p:nvSpPr>
        <p:spPr bwMode="auto">
          <a:xfrm rot="17908140">
            <a:off x="6819900" y="5753100"/>
            <a:ext cx="381000" cy="457200"/>
          </a:xfrm>
          <a:prstGeom prst="leftBrace">
            <a:avLst>
              <a:gd name="adj1" fmla="val 6139"/>
              <a:gd name="adj2" fmla="val 49208"/>
            </a:avLst>
          </a:prstGeom>
          <a:noFill/>
          <a:ln w="254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393" name="Line 11">
            <a:extLst>
              <a:ext uri="{FF2B5EF4-FFF2-40B4-BE49-F238E27FC236}">
                <a16:creationId xmlns:a16="http://schemas.microsoft.com/office/drawing/2014/main" id="{F64BBFEE-B42B-403F-8164-F9308634A9A4}"/>
              </a:ext>
            </a:extLst>
          </p:cNvPr>
          <p:cNvSpPr>
            <a:spLocks noChangeShapeType="1"/>
          </p:cNvSpPr>
          <p:nvPr/>
        </p:nvSpPr>
        <p:spPr bwMode="auto">
          <a:xfrm flipH="1">
            <a:off x="7391400" y="3352800"/>
            <a:ext cx="1905000" cy="609600"/>
          </a:xfrm>
          <a:prstGeom prst="line">
            <a:avLst/>
          </a:prstGeom>
          <a:noFill/>
          <a:ln w="317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4" name="Text Box 12">
            <a:extLst>
              <a:ext uri="{FF2B5EF4-FFF2-40B4-BE49-F238E27FC236}">
                <a16:creationId xmlns:a16="http://schemas.microsoft.com/office/drawing/2014/main" id="{2BF7543F-88AB-4BAA-9D8F-73BE588BFBF3}"/>
              </a:ext>
            </a:extLst>
          </p:cNvPr>
          <p:cNvSpPr txBox="1">
            <a:spLocks noChangeArrowheads="1"/>
          </p:cNvSpPr>
          <p:nvPr/>
        </p:nvSpPr>
        <p:spPr bwMode="auto">
          <a:xfrm>
            <a:off x="8382000" y="3733801"/>
            <a:ext cx="2057400" cy="2657475"/>
          </a:xfrm>
          <a:prstGeom prst="rect">
            <a:avLst/>
          </a:prstGeom>
          <a:noFill/>
          <a:ln w="9525">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2400">
                <a:latin typeface="Arial" panose="020B0604020202020204" pitchFamily="34" charset="0"/>
              </a:rPr>
              <a:t>The message is transferred when</a:t>
            </a:r>
            <a:r>
              <a:rPr lang="en-US" altLang="en-US" sz="2400">
                <a:latin typeface="Comic Sans MS" panose="030F0702030302020204" pitchFamily="66" charset="0"/>
              </a:rPr>
              <a:t> </a:t>
            </a:r>
            <a:r>
              <a:rPr lang="en-US" altLang="en-US" sz="2400" b="1" u="sng">
                <a:solidFill>
                  <a:srgbClr val="660033"/>
                </a:solidFill>
                <a:latin typeface="Comic Sans MS" panose="030F0702030302020204" pitchFamily="66" charset="0"/>
              </a:rPr>
              <a:t>RECEPTORS</a:t>
            </a:r>
            <a:r>
              <a:rPr lang="en-US" altLang="en-US" sz="2400" u="sng">
                <a:solidFill>
                  <a:srgbClr val="EAF73F"/>
                </a:solidFill>
                <a:latin typeface="Comic Sans MS" panose="030F0702030302020204" pitchFamily="66" charset="0"/>
              </a:rPr>
              <a:t> </a:t>
            </a:r>
            <a:r>
              <a:rPr lang="en-US" altLang="en-US" sz="2400">
                <a:latin typeface="Comic Sans MS" panose="030F0702030302020204" pitchFamily="66" charset="0"/>
              </a:rPr>
              <a:t>receive neurotrans-mitters.</a:t>
            </a:r>
          </a:p>
        </p:txBody>
      </p:sp>
      <p:sp>
        <p:nvSpPr>
          <p:cNvPr id="16395" name="Line 13">
            <a:extLst>
              <a:ext uri="{FF2B5EF4-FFF2-40B4-BE49-F238E27FC236}">
                <a16:creationId xmlns:a16="http://schemas.microsoft.com/office/drawing/2014/main" id="{D7A57034-6DBA-47C2-B005-741887A0EC06}"/>
              </a:ext>
            </a:extLst>
          </p:cNvPr>
          <p:cNvSpPr>
            <a:spLocks noChangeShapeType="1"/>
          </p:cNvSpPr>
          <p:nvPr/>
        </p:nvSpPr>
        <p:spPr bwMode="auto">
          <a:xfrm flipH="1" flipV="1">
            <a:off x="8001000" y="5029200"/>
            <a:ext cx="381000" cy="76200"/>
          </a:xfrm>
          <a:prstGeom prst="line">
            <a:avLst/>
          </a:prstGeom>
          <a:noFill/>
          <a:ln w="317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6" name="Rectangle 14">
            <a:extLst>
              <a:ext uri="{FF2B5EF4-FFF2-40B4-BE49-F238E27FC236}">
                <a16:creationId xmlns:a16="http://schemas.microsoft.com/office/drawing/2014/main" id="{9F805A8B-52C5-46B2-8789-D5D6A9655325}"/>
              </a:ext>
            </a:extLst>
          </p:cNvPr>
          <p:cNvSpPr>
            <a:spLocks noChangeArrowheads="1"/>
          </p:cNvSpPr>
          <p:nvPr/>
        </p:nvSpPr>
        <p:spPr bwMode="auto">
          <a:xfrm>
            <a:off x="9067800" y="2895601"/>
            <a:ext cx="1383712"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400">
                <a:latin typeface="Arial" panose="020B0604020202020204" pitchFamily="34" charset="0"/>
              </a:rPr>
              <a:t>(pink</a:t>
            </a:r>
          </a:p>
          <a:p>
            <a:pPr eaLnBrk="1" hangingPunct="1">
              <a:spcBef>
                <a:spcPct val="0"/>
              </a:spcBef>
              <a:buFontTx/>
              <a:buNone/>
            </a:pPr>
            <a:r>
              <a:rPr lang="en-US" altLang="en-US" sz="2400">
                <a:latin typeface="Arial" panose="020B0604020202020204" pitchFamily="34" charset="0"/>
              </a:rPr>
              <a:t>spheres)</a:t>
            </a:r>
          </a:p>
        </p:txBody>
      </p:sp>
      <p:pic>
        <p:nvPicPr>
          <p:cNvPr id="11279" name="Picture 15">
            <a:extLst>
              <a:ext uri="{FF2B5EF4-FFF2-40B4-BE49-F238E27FC236}">
                <a16:creationId xmlns:a16="http://schemas.microsoft.com/office/drawing/2014/main" id="{73F6B297-D7AB-4274-B515-867C843661C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8768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0" name="Picture 16">
            <a:extLst>
              <a:ext uri="{FF2B5EF4-FFF2-40B4-BE49-F238E27FC236}">
                <a16:creationId xmlns:a16="http://schemas.microsoft.com/office/drawing/2014/main" id="{581CAF43-CCA8-4508-A2FF-5E95D94E3F8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3434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1" name="Picture 17">
            <a:extLst>
              <a:ext uri="{FF2B5EF4-FFF2-40B4-BE49-F238E27FC236}">
                <a16:creationId xmlns:a16="http://schemas.microsoft.com/office/drawing/2014/main" id="{3DB08972-F734-49F8-B4C1-EE5AADD1497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50292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2" name="Picture 18">
            <a:extLst>
              <a:ext uri="{FF2B5EF4-FFF2-40B4-BE49-F238E27FC236}">
                <a16:creationId xmlns:a16="http://schemas.microsoft.com/office/drawing/2014/main" id="{BAFDF3B1-2FE6-4DF2-BB1A-7FC14541C11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1148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3" name="Picture 19">
            <a:extLst>
              <a:ext uri="{FF2B5EF4-FFF2-40B4-BE49-F238E27FC236}">
                <a16:creationId xmlns:a16="http://schemas.microsoft.com/office/drawing/2014/main" id="{ED3B22BF-2F31-40E0-84B4-17C4BB050BA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2672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4" name="Picture 20">
            <a:extLst>
              <a:ext uri="{FF2B5EF4-FFF2-40B4-BE49-F238E27FC236}">
                <a16:creationId xmlns:a16="http://schemas.microsoft.com/office/drawing/2014/main" id="{A9494E50-8BF6-41F8-A294-0F14E5A139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40386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5" name="Picture 21">
            <a:extLst>
              <a:ext uri="{FF2B5EF4-FFF2-40B4-BE49-F238E27FC236}">
                <a16:creationId xmlns:a16="http://schemas.microsoft.com/office/drawing/2014/main" id="{775D4753-695F-4715-8E2A-D3D73ECB6F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15200" y="50292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04" name="Picture 22">
            <a:extLst>
              <a:ext uri="{FF2B5EF4-FFF2-40B4-BE49-F238E27FC236}">
                <a16:creationId xmlns:a16="http://schemas.microsoft.com/office/drawing/2014/main" id="{E216C5F1-057E-4F89-AA63-E2DC635895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51054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7" name="Picture 23">
            <a:extLst>
              <a:ext uri="{FF2B5EF4-FFF2-40B4-BE49-F238E27FC236}">
                <a16:creationId xmlns:a16="http://schemas.microsoft.com/office/drawing/2014/main" id="{8B0C462E-8409-42A9-A2D6-1E5C44C6217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51054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1292" name="Group 28">
            <a:extLst>
              <a:ext uri="{FF2B5EF4-FFF2-40B4-BE49-F238E27FC236}">
                <a16:creationId xmlns:a16="http://schemas.microsoft.com/office/drawing/2014/main" id="{23FFB3F1-DE31-4F47-B77B-846E4DEA962A}"/>
              </a:ext>
            </a:extLst>
          </p:cNvPr>
          <p:cNvGrpSpPr>
            <a:grpSpLocks/>
          </p:cNvGrpSpPr>
          <p:nvPr/>
        </p:nvGrpSpPr>
        <p:grpSpPr bwMode="auto">
          <a:xfrm>
            <a:off x="7772400" y="5715000"/>
            <a:ext cx="609600" cy="609600"/>
            <a:chOff x="3936" y="3600"/>
            <a:chExt cx="384" cy="384"/>
          </a:xfrm>
        </p:grpSpPr>
        <p:sp>
          <p:nvSpPr>
            <p:cNvPr id="16419" name="Line 25">
              <a:extLst>
                <a:ext uri="{FF2B5EF4-FFF2-40B4-BE49-F238E27FC236}">
                  <a16:creationId xmlns:a16="http://schemas.microsoft.com/office/drawing/2014/main" id="{549F02F4-82E5-41B9-808C-8D8A43EED8A4}"/>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20" name="Line 26">
              <a:extLst>
                <a:ext uri="{FF2B5EF4-FFF2-40B4-BE49-F238E27FC236}">
                  <a16:creationId xmlns:a16="http://schemas.microsoft.com/office/drawing/2014/main" id="{6E1F9DE0-FD6D-413E-B5D5-31545A8B8132}"/>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21" name="Line 27">
              <a:extLst>
                <a:ext uri="{FF2B5EF4-FFF2-40B4-BE49-F238E27FC236}">
                  <a16:creationId xmlns:a16="http://schemas.microsoft.com/office/drawing/2014/main" id="{A99038FE-E066-4F4A-92E7-8C8098CB1EB7}"/>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1293" name="Group 29">
            <a:extLst>
              <a:ext uri="{FF2B5EF4-FFF2-40B4-BE49-F238E27FC236}">
                <a16:creationId xmlns:a16="http://schemas.microsoft.com/office/drawing/2014/main" id="{32A88180-EAD3-425A-B55C-A73CEC99EA7E}"/>
              </a:ext>
            </a:extLst>
          </p:cNvPr>
          <p:cNvGrpSpPr>
            <a:grpSpLocks/>
          </p:cNvGrpSpPr>
          <p:nvPr/>
        </p:nvGrpSpPr>
        <p:grpSpPr bwMode="auto">
          <a:xfrm rot="19384567">
            <a:off x="7924800" y="3962400"/>
            <a:ext cx="609600" cy="609600"/>
            <a:chOff x="3936" y="3600"/>
            <a:chExt cx="384" cy="384"/>
          </a:xfrm>
        </p:grpSpPr>
        <p:sp>
          <p:nvSpPr>
            <p:cNvPr id="16416" name="Line 30">
              <a:extLst>
                <a:ext uri="{FF2B5EF4-FFF2-40B4-BE49-F238E27FC236}">
                  <a16:creationId xmlns:a16="http://schemas.microsoft.com/office/drawing/2014/main" id="{F1312C0C-E51C-4D77-A1AE-7D39EA7EEA7B}"/>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7" name="Line 31">
              <a:extLst>
                <a:ext uri="{FF2B5EF4-FFF2-40B4-BE49-F238E27FC236}">
                  <a16:creationId xmlns:a16="http://schemas.microsoft.com/office/drawing/2014/main" id="{26B03659-60C4-4148-B6E3-59CA114D56C5}"/>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8" name="Line 32">
              <a:extLst>
                <a:ext uri="{FF2B5EF4-FFF2-40B4-BE49-F238E27FC236}">
                  <a16:creationId xmlns:a16="http://schemas.microsoft.com/office/drawing/2014/main" id="{E02EE734-F65E-479C-8B9D-0868FE2B286A}"/>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1297" name="Group 33">
            <a:extLst>
              <a:ext uri="{FF2B5EF4-FFF2-40B4-BE49-F238E27FC236}">
                <a16:creationId xmlns:a16="http://schemas.microsoft.com/office/drawing/2014/main" id="{5F27BA85-198D-4CAB-A9C8-5FCDE0814D5A}"/>
              </a:ext>
            </a:extLst>
          </p:cNvPr>
          <p:cNvGrpSpPr>
            <a:grpSpLocks/>
          </p:cNvGrpSpPr>
          <p:nvPr/>
        </p:nvGrpSpPr>
        <p:grpSpPr bwMode="auto">
          <a:xfrm rot="19074617">
            <a:off x="8001000" y="4724400"/>
            <a:ext cx="609600" cy="609600"/>
            <a:chOff x="3936" y="3600"/>
            <a:chExt cx="384" cy="384"/>
          </a:xfrm>
        </p:grpSpPr>
        <p:sp>
          <p:nvSpPr>
            <p:cNvPr id="16413" name="Line 34">
              <a:extLst>
                <a:ext uri="{FF2B5EF4-FFF2-40B4-BE49-F238E27FC236}">
                  <a16:creationId xmlns:a16="http://schemas.microsoft.com/office/drawing/2014/main" id="{BBD847C2-1006-4316-AAB6-AD724DC5BBE2}"/>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4" name="Line 35">
              <a:extLst>
                <a:ext uri="{FF2B5EF4-FFF2-40B4-BE49-F238E27FC236}">
                  <a16:creationId xmlns:a16="http://schemas.microsoft.com/office/drawing/2014/main" id="{B3BA0312-A539-468C-87AD-7E97AE34CD33}"/>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5" name="Line 36">
              <a:extLst>
                <a:ext uri="{FF2B5EF4-FFF2-40B4-BE49-F238E27FC236}">
                  <a16:creationId xmlns:a16="http://schemas.microsoft.com/office/drawing/2014/main" id="{B4924CCF-EDC9-412D-BAFD-AAA7AA61A33A}"/>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1301" name="Group 37">
            <a:extLst>
              <a:ext uri="{FF2B5EF4-FFF2-40B4-BE49-F238E27FC236}">
                <a16:creationId xmlns:a16="http://schemas.microsoft.com/office/drawing/2014/main" id="{18D20E3D-C123-4E4F-ABD7-D35774A46007}"/>
              </a:ext>
            </a:extLst>
          </p:cNvPr>
          <p:cNvGrpSpPr>
            <a:grpSpLocks/>
          </p:cNvGrpSpPr>
          <p:nvPr/>
        </p:nvGrpSpPr>
        <p:grpSpPr bwMode="auto">
          <a:xfrm rot="17890644">
            <a:off x="7543800" y="3200400"/>
            <a:ext cx="609600" cy="609600"/>
            <a:chOff x="3936" y="3600"/>
            <a:chExt cx="384" cy="384"/>
          </a:xfrm>
        </p:grpSpPr>
        <p:sp>
          <p:nvSpPr>
            <p:cNvPr id="16410" name="Line 38">
              <a:extLst>
                <a:ext uri="{FF2B5EF4-FFF2-40B4-BE49-F238E27FC236}">
                  <a16:creationId xmlns:a16="http://schemas.microsoft.com/office/drawing/2014/main" id="{624FFB94-114B-49F6-AA8D-84E9D54792CD}"/>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1" name="Line 39">
              <a:extLst>
                <a:ext uri="{FF2B5EF4-FFF2-40B4-BE49-F238E27FC236}">
                  <a16:creationId xmlns:a16="http://schemas.microsoft.com/office/drawing/2014/main" id="{19ED6DFF-F09C-4FA7-B7F6-D5296362EFF4}"/>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2" name="Line 40">
              <a:extLst>
                <a:ext uri="{FF2B5EF4-FFF2-40B4-BE49-F238E27FC236}">
                  <a16:creationId xmlns:a16="http://schemas.microsoft.com/office/drawing/2014/main" id="{BAF66156-5565-4098-BB26-E16732E8D470}"/>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bg/>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par>
                                <p:cTn id="11" presetID="0" presetClass="path" presetSubtype="0" repeatCount="indefinite" accel="50000" decel="50000" fill="hold" nodeType="withEffect">
                                  <p:stCondLst>
                                    <p:cond delay="0"/>
                                  </p:stCondLst>
                                  <p:endCondLst>
                                    <p:cond evt="onNext" delay="0">
                                      <p:tgtEl>
                                        <p:sldTgt/>
                                      </p:tgtEl>
                                    </p:cond>
                                  </p:endCondLst>
                                  <p:childTnLst>
                                    <p:animMotion origin="layout" path="M 0.00069 -0.00948 C 0.02673 -0.01087 0.03541 -0.01133 0.05625 -0.01595 C 0.06007 -0.02081 0.0585 -0.01873 0.06111 -0.0222 " pathEditMode="relative" rAng="0" ptsTypes="ffA">
                                      <p:cBhvr>
                                        <p:cTn id="12" dur="2000" fill="hold"/>
                                        <p:tgtEl>
                                          <p:spTgt spid="11280"/>
                                        </p:tgtEl>
                                        <p:attrNameLst>
                                          <p:attrName>ppt_x</p:attrName>
                                          <p:attrName>ppt_y</p:attrName>
                                        </p:attrNameLst>
                                      </p:cBhvr>
                                      <p:rCtr x="3021" y="-647"/>
                                    </p:animMotion>
                                  </p:childTnLst>
                                </p:cTn>
                              </p:par>
                              <p:par>
                                <p:cTn id="13" presetID="0" presetClass="path" presetSubtype="0" repeatCount="indefinite" accel="50000" decel="50000" fill="hold" nodeType="withEffect">
                                  <p:stCondLst>
                                    <p:cond delay="0"/>
                                  </p:stCondLst>
                                  <p:endCondLst>
                                    <p:cond evt="onNext" delay="0">
                                      <p:tgtEl>
                                        <p:sldTgt/>
                                      </p:tgtEl>
                                    </p:cond>
                                  </p:endCondLst>
                                  <p:childTnLst>
                                    <p:animMotion origin="layout" path="M 4.44444E-6 -4.62428E-6 C 0.00746 -0.00971 0.00989 -0.01294 0.01579 -0.04531 C 0.01701 -0.0793 0.01649 -0.06474 0.01736 -0.08878 " pathEditMode="relative" rAng="0" ptsTypes="ffA">
                                      <p:cBhvr>
                                        <p:cTn id="14" dur="2000" fill="hold"/>
                                        <p:tgtEl>
                                          <p:spTgt spid="11282"/>
                                        </p:tgtEl>
                                        <p:attrNameLst>
                                          <p:attrName>ppt_x</p:attrName>
                                          <p:attrName>ppt_y</p:attrName>
                                        </p:attrNameLst>
                                      </p:cBhvr>
                                      <p:rCtr x="868" y="-4439"/>
                                    </p:animMotion>
                                  </p:childTnLst>
                                </p:cTn>
                              </p:par>
                              <p:par>
                                <p:cTn id="15" presetID="0" presetClass="path" presetSubtype="0" repeatCount="indefinite" accel="50000" decel="50000" fill="hold" nodeType="withEffect">
                                  <p:stCondLst>
                                    <p:cond delay="500"/>
                                  </p:stCondLst>
                                  <p:endCondLst>
                                    <p:cond evt="onNext" delay="0">
                                      <p:tgtEl>
                                        <p:sldTgt/>
                                      </p:tgtEl>
                                    </p:cond>
                                  </p:endCondLst>
                                  <p:childTnLst>
                                    <p:animMotion origin="layout" path="M -6.66667E-6 -7.57225E-6 C 0.02534 -7.57225E-6 0.05086 -7.57225E-6 0.07621 -7.57225E-6 " pathEditMode="relative" ptsTypes="fA">
                                      <p:cBhvr>
                                        <p:cTn id="16" dur="2000" fill="hold"/>
                                        <p:tgtEl>
                                          <p:spTgt spid="11279"/>
                                        </p:tgtEl>
                                        <p:attrNameLst>
                                          <p:attrName>ppt_x</p:attrName>
                                          <p:attrName>ppt_y</p:attrName>
                                        </p:attrNameLst>
                                      </p:cBhvr>
                                    </p:animMotion>
                                  </p:childTnLst>
                                </p:cTn>
                              </p:par>
                              <p:par>
                                <p:cTn id="17" presetID="0" presetClass="path" presetSubtype="0" repeatCount="indefinite" accel="50000" decel="50000" fill="hold" nodeType="withEffect">
                                  <p:stCondLst>
                                    <p:cond delay="1000"/>
                                  </p:stCondLst>
                                  <p:endCondLst>
                                    <p:cond evt="onNext" delay="0">
                                      <p:tgtEl>
                                        <p:sldTgt/>
                                      </p:tgtEl>
                                    </p:cond>
                                  </p:endCondLst>
                                  <p:childTnLst>
                                    <p:animMotion origin="layout" path="M 3.33333E-6 -3.81503E-6 C 0.0217 0.00948 0.02899 0.01272 0.04635 0.04509 C 0.04948 0.07885 0.04826 0.06451 0.05069 0.08879 " pathEditMode="relative" rAng="0" ptsTypes="ffA">
                                      <p:cBhvr>
                                        <p:cTn id="18" dur="2000" fill="hold"/>
                                        <p:tgtEl>
                                          <p:spTgt spid="11281"/>
                                        </p:tgtEl>
                                        <p:attrNameLst>
                                          <p:attrName>ppt_x</p:attrName>
                                          <p:attrName>ppt_y</p:attrName>
                                        </p:attrNameLst>
                                      </p:cBhvr>
                                      <p:rCtr x="2535" y="4439"/>
                                    </p:animMotion>
                                  </p:childTnLst>
                                </p:cTn>
                              </p:par>
                              <p:par>
                                <p:cTn id="19" presetID="0" presetClass="path" presetSubtype="0" repeatCount="indefinite" accel="50000" decel="50000" fill="hold" nodeType="withEffect">
                                  <p:stCondLst>
                                    <p:cond delay="1000"/>
                                  </p:stCondLst>
                                  <p:endCondLst>
                                    <p:cond evt="onNext" delay="0">
                                      <p:tgtEl>
                                        <p:sldTgt/>
                                      </p:tgtEl>
                                    </p:cond>
                                  </p:endCondLst>
                                  <p:childTnLst>
                                    <p:animMotion origin="layout" path="M 4.44444E-6 -1.15607E-6 C 0.0217 -0.00509 0.02899 -0.00647 0.04652 -0.02289 C 0.04965 -0.03977 0.04843 -0.03237 0.05069 -0.04439 " pathEditMode="relative" rAng="0" ptsTypes="ffA">
                                      <p:cBhvr>
                                        <p:cTn id="20" dur="2000" fill="hold"/>
                                        <p:tgtEl>
                                          <p:spTgt spid="11283"/>
                                        </p:tgtEl>
                                        <p:attrNameLst>
                                          <p:attrName>ppt_x</p:attrName>
                                          <p:attrName>ppt_y</p:attrName>
                                        </p:attrNameLst>
                                      </p:cBhvr>
                                      <p:rCtr x="2535" y="-2220"/>
                                    </p:animMotion>
                                  </p:childTnLst>
                                </p:cTn>
                              </p:par>
                              <p:par>
                                <p:cTn id="21" presetID="0" presetClass="path" presetSubtype="0" repeatCount="indefinite" accel="50000" decel="50000" fill="hold" nodeType="withEffect">
                                  <p:stCondLst>
                                    <p:cond delay="1000"/>
                                  </p:stCondLst>
                                  <p:endCondLst>
                                    <p:cond evt="onNext" delay="0">
                                      <p:tgtEl>
                                        <p:sldTgt/>
                                      </p:tgtEl>
                                    </p:cond>
                                  </p:endCondLst>
                                  <p:childTnLst>
                                    <p:animMotion origin="layout" path="M -3.33333E-6 3.64162E-6 C 0.01771 -0.01018 0.02379 -0.01295 0.0382 -0.04578 C 0.0408 -0.07954 0.03976 -0.06474 0.04167 -0.08879 " pathEditMode="relative" rAng="0" ptsTypes="ffA">
                                      <p:cBhvr>
                                        <p:cTn id="22" dur="2000" fill="hold"/>
                                        <p:tgtEl>
                                          <p:spTgt spid="11284"/>
                                        </p:tgtEl>
                                        <p:attrNameLst>
                                          <p:attrName>ppt_x</p:attrName>
                                          <p:attrName>ppt_y</p:attrName>
                                        </p:attrNameLst>
                                      </p:cBhvr>
                                      <p:rCtr x="2083" y="-4439"/>
                                    </p:animMotion>
                                  </p:childTnLst>
                                </p:cTn>
                              </p:par>
                              <p:par>
                                <p:cTn id="23" presetID="0" presetClass="path" presetSubtype="0" repeatCount="indefinite" accel="50000" decel="50000" fill="hold" nodeType="withEffect">
                                  <p:stCondLst>
                                    <p:cond delay="1000"/>
                                  </p:stCondLst>
                                  <p:endCondLst>
                                    <p:cond evt="onNext" delay="0">
                                      <p:tgtEl>
                                        <p:sldTgt/>
                                      </p:tgtEl>
                                    </p:cond>
                                  </p:endCondLst>
                                  <p:childTnLst>
                                    <p:animMotion origin="layout" path="M -0.00764 -3.81503E-6 C 0.01771 -3.81503E-6 0.04323 -3.81503E-6 0.06858 -3.81503E-6 " pathEditMode="relative" rAng="0" ptsTypes="fA">
                                      <p:cBhvr>
                                        <p:cTn id="24" dur="2000" fill="hold"/>
                                        <p:tgtEl>
                                          <p:spTgt spid="11285"/>
                                        </p:tgtEl>
                                        <p:attrNameLst>
                                          <p:attrName>ppt_x</p:attrName>
                                          <p:attrName>ppt_y</p:attrName>
                                        </p:attrNameLst>
                                      </p:cBhvr>
                                      <p:rCtr x="3802" y="0"/>
                                    </p:animMotion>
                                  </p:childTnLst>
                                </p:cTn>
                              </p:par>
                              <p:par>
                                <p:cTn id="25" presetID="0" presetClass="path" presetSubtype="0" repeatCount="indefinite" accel="50000" decel="50000" fill="hold" nodeType="withEffect">
                                  <p:stCondLst>
                                    <p:cond delay="1000"/>
                                  </p:stCondLst>
                                  <p:endCondLst>
                                    <p:cond evt="onNext" delay="0">
                                      <p:tgtEl>
                                        <p:sldTgt/>
                                      </p:tgtEl>
                                    </p:cond>
                                  </p:endCondLst>
                                  <p:childTnLst>
                                    <p:animMotion origin="layout" path="M -2.22222E-6 -2.08092E-6 C 0.01806 0.00879 0.02413 0.01133 0.03872 0.04 C 0.04132 0.0696 0.04045 0.05665 0.04236 0.07769 " pathEditMode="relative" rAng="0" ptsTypes="ffA">
                                      <p:cBhvr>
                                        <p:cTn id="26" dur="2000" fill="hold"/>
                                        <p:tgtEl>
                                          <p:spTgt spid="11287"/>
                                        </p:tgtEl>
                                        <p:attrNameLst>
                                          <p:attrName>ppt_x</p:attrName>
                                          <p:attrName>ppt_y</p:attrName>
                                        </p:attrNameLst>
                                      </p:cBhvr>
                                      <p:rCtr x="2118" y="3884"/>
                                    </p:animMotion>
                                  </p:childTnLst>
                                </p:cTn>
                              </p:par>
                              <p:par>
                                <p:cTn id="27" presetID="26" presetClass="emph" presetSubtype="0" repeatCount="indefinite" fill="hold" nodeType="withEffect">
                                  <p:stCondLst>
                                    <p:cond delay="1000"/>
                                  </p:stCondLst>
                                  <p:endCondLst>
                                    <p:cond evt="onNext" delay="0">
                                      <p:tgtEl>
                                        <p:sldTgt/>
                                      </p:tgtEl>
                                    </p:cond>
                                  </p:endCondLst>
                                  <p:childTnLst>
                                    <p:animEffect transition="out" filter="fade">
                                      <p:cBhvr>
                                        <p:cTn id="28" dur="500" tmFilter="0, 0; .2, .5; .8, .5; 1, 0"/>
                                        <p:tgtEl>
                                          <p:spTgt spid="11292"/>
                                        </p:tgtEl>
                                      </p:cBhvr>
                                    </p:animEffect>
                                    <p:animScale>
                                      <p:cBhvr>
                                        <p:cTn id="29" dur="250" autoRev="1" fill="hold"/>
                                        <p:tgtEl>
                                          <p:spTgt spid="11292"/>
                                        </p:tgtEl>
                                      </p:cBhvr>
                                      <p:by x="105000" y="105000"/>
                                    </p:animScale>
                                  </p:childTnLst>
                                </p:cTn>
                              </p:par>
                              <p:par>
                                <p:cTn id="30" presetID="26" presetClass="emph" presetSubtype="0" repeatCount="indefinite" fill="hold" nodeType="withEffect">
                                  <p:stCondLst>
                                    <p:cond delay="1000"/>
                                  </p:stCondLst>
                                  <p:endCondLst>
                                    <p:cond evt="onNext" delay="0">
                                      <p:tgtEl>
                                        <p:sldTgt/>
                                      </p:tgtEl>
                                    </p:cond>
                                  </p:endCondLst>
                                  <p:childTnLst>
                                    <p:animEffect transition="out" filter="fade">
                                      <p:cBhvr>
                                        <p:cTn id="31" dur="500" tmFilter="0, 0; .2, .5; .8, .5; 1, 0"/>
                                        <p:tgtEl>
                                          <p:spTgt spid="11293"/>
                                        </p:tgtEl>
                                      </p:cBhvr>
                                    </p:animEffect>
                                    <p:animScale>
                                      <p:cBhvr>
                                        <p:cTn id="32" dur="250" autoRev="1" fill="hold"/>
                                        <p:tgtEl>
                                          <p:spTgt spid="11293"/>
                                        </p:tgtEl>
                                      </p:cBhvr>
                                      <p:by x="105000" y="105000"/>
                                    </p:animScale>
                                  </p:childTnLst>
                                </p:cTn>
                              </p:par>
                              <p:par>
                                <p:cTn id="33" presetID="26" presetClass="emph" presetSubtype="0" repeatCount="indefinite" fill="hold" nodeType="withEffect">
                                  <p:stCondLst>
                                    <p:cond delay="1000"/>
                                  </p:stCondLst>
                                  <p:endCondLst>
                                    <p:cond evt="onNext" delay="0">
                                      <p:tgtEl>
                                        <p:sldTgt/>
                                      </p:tgtEl>
                                    </p:cond>
                                  </p:endCondLst>
                                  <p:childTnLst>
                                    <p:animEffect transition="out" filter="fade">
                                      <p:cBhvr>
                                        <p:cTn id="34" dur="500" tmFilter="0, 0; .2, .5; .8, .5; 1, 0"/>
                                        <p:tgtEl>
                                          <p:spTgt spid="11297"/>
                                        </p:tgtEl>
                                      </p:cBhvr>
                                    </p:animEffect>
                                    <p:animScale>
                                      <p:cBhvr>
                                        <p:cTn id="35" dur="250" autoRev="1" fill="hold"/>
                                        <p:tgtEl>
                                          <p:spTgt spid="11297"/>
                                        </p:tgtEl>
                                      </p:cBhvr>
                                      <p:by x="105000" y="105000"/>
                                    </p:animScale>
                                  </p:childTnLst>
                                </p:cTn>
                              </p:par>
                              <p:par>
                                <p:cTn id="36" presetID="26" presetClass="emph" presetSubtype="0" repeatCount="indefinite" fill="hold" nodeType="withEffect">
                                  <p:stCondLst>
                                    <p:cond delay="1000"/>
                                  </p:stCondLst>
                                  <p:endCondLst>
                                    <p:cond evt="onNext" delay="0">
                                      <p:tgtEl>
                                        <p:sldTgt/>
                                      </p:tgtEl>
                                    </p:cond>
                                  </p:endCondLst>
                                  <p:childTnLst>
                                    <p:animEffect transition="out" filter="fade">
                                      <p:cBhvr>
                                        <p:cTn id="37" dur="500" tmFilter="0, 0; .2, .5; .8, .5; 1, 0"/>
                                        <p:tgtEl>
                                          <p:spTgt spid="11301"/>
                                        </p:tgtEl>
                                      </p:cBhvr>
                                    </p:animEffect>
                                    <p:animScale>
                                      <p:cBhvr>
                                        <p:cTn id="38" dur="250" autoRev="1" fill="hold"/>
                                        <p:tgtEl>
                                          <p:spTgt spid="11301"/>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CF6C6-F29C-486D-A2A1-587EC642D65A}"/>
              </a:ext>
            </a:extLst>
          </p:cNvPr>
          <p:cNvSpPr>
            <a:spLocks noGrp="1"/>
          </p:cNvSpPr>
          <p:nvPr>
            <p:ph type="title"/>
          </p:nvPr>
        </p:nvSpPr>
        <p:spPr/>
        <p:txBody>
          <a:bodyPr/>
          <a:lstStyle/>
          <a:p>
            <a:r>
              <a:rPr lang="en-GB" dirty="0"/>
              <a:t>Types of neurons </a:t>
            </a:r>
          </a:p>
        </p:txBody>
      </p:sp>
      <p:pic>
        <p:nvPicPr>
          <p:cNvPr id="4" name="Online Media 3" title="Types of neurons - Intro to Psychology">
            <a:hlinkClick r:id="" action="ppaction://media"/>
            <a:extLst>
              <a:ext uri="{FF2B5EF4-FFF2-40B4-BE49-F238E27FC236}">
                <a16:creationId xmlns:a16="http://schemas.microsoft.com/office/drawing/2014/main" id="{90DBB561-7528-4F54-ADCF-FB646E7FC70B}"/>
              </a:ext>
            </a:extLst>
          </p:cNvPr>
          <p:cNvPicPr>
            <a:picLocks noGrp="1" noRot="1" noChangeAspect="1"/>
          </p:cNvPicPr>
          <p:nvPr>
            <p:ph idx="1"/>
            <a:videoFile r:link="rId1"/>
          </p:nvPr>
        </p:nvPicPr>
        <p:blipFill>
          <a:blip r:embed="rId3"/>
          <a:stretch>
            <a:fillRect/>
          </a:stretch>
        </p:blipFill>
        <p:spPr>
          <a:xfrm>
            <a:off x="2719388" y="2011363"/>
            <a:ext cx="6667500" cy="3767137"/>
          </a:xfrm>
          <a:prstGeom prst="rect">
            <a:avLst/>
          </a:prstGeom>
        </p:spPr>
      </p:pic>
    </p:spTree>
    <p:extLst>
      <p:ext uri="{BB962C8B-B14F-4D97-AF65-F5344CB8AC3E}">
        <p14:creationId xmlns:p14="http://schemas.microsoft.com/office/powerpoint/2010/main" val="2239621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Text Box 1029">
            <a:extLst>
              <a:ext uri="{FF2B5EF4-FFF2-40B4-BE49-F238E27FC236}">
                <a16:creationId xmlns:a16="http://schemas.microsoft.com/office/drawing/2014/main" id="{8D0E969D-EF96-444F-AA93-4EEDA6DF1ED9}"/>
              </a:ext>
            </a:extLst>
          </p:cNvPr>
          <p:cNvSpPr txBox="1">
            <a:spLocks noChangeArrowheads="1"/>
          </p:cNvSpPr>
          <p:nvPr/>
        </p:nvSpPr>
        <p:spPr bwMode="auto">
          <a:xfrm>
            <a:off x="2057400" y="1295401"/>
            <a:ext cx="22098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4000">
                <a:solidFill>
                  <a:srgbClr val="00FFFF"/>
                </a:solidFill>
                <a:latin typeface="Comic Sans MS" panose="030F0702030302020204" pitchFamily="66" charset="0"/>
              </a:rPr>
              <a:t>Sensory Neuron</a:t>
            </a:r>
          </a:p>
        </p:txBody>
      </p:sp>
      <p:sp>
        <p:nvSpPr>
          <p:cNvPr id="6150" name="Text Box 1030">
            <a:extLst>
              <a:ext uri="{FF2B5EF4-FFF2-40B4-BE49-F238E27FC236}">
                <a16:creationId xmlns:a16="http://schemas.microsoft.com/office/drawing/2014/main" id="{C751A1CA-D17C-44DD-B89D-20578C02E49C}"/>
              </a:ext>
            </a:extLst>
          </p:cNvPr>
          <p:cNvSpPr txBox="1">
            <a:spLocks noChangeArrowheads="1"/>
          </p:cNvSpPr>
          <p:nvPr/>
        </p:nvSpPr>
        <p:spPr bwMode="auto">
          <a:xfrm>
            <a:off x="1676400" y="3657601"/>
            <a:ext cx="32004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4000">
                <a:solidFill>
                  <a:srgbClr val="00FFFF"/>
                </a:solidFill>
                <a:latin typeface="Comic Sans MS" panose="030F0702030302020204" pitchFamily="66" charset="0"/>
              </a:rPr>
              <a:t>Interneuron</a:t>
            </a:r>
          </a:p>
        </p:txBody>
      </p:sp>
      <p:sp>
        <p:nvSpPr>
          <p:cNvPr id="6151" name="AutoShape 1031">
            <a:extLst>
              <a:ext uri="{FF2B5EF4-FFF2-40B4-BE49-F238E27FC236}">
                <a16:creationId xmlns:a16="http://schemas.microsoft.com/office/drawing/2014/main" id="{30F52193-4AC2-40F6-98B1-10CC26CFB5BC}"/>
              </a:ext>
            </a:extLst>
          </p:cNvPr>
          <p:cNvSpPr>
            <a:spLocks noChangeArrowheads="1"/>
          </p:cNvSpPr>
          <p:nvPr/>
        </p:nvSpPr>
        <p:spPr bwMode="auto">
          <a:xfrm>
            <a:off x="2743200" y="2743200"/>
            <a:ext cx="762000" cy="838200"/>
          </a:xfrm>
          <a:prstGeom prst="downArrow">
            <a:avLst>
              <a:gd name="adj1" fmla="val 50000"/>
              <a:gd name="adj2" fmla="val 27500"/>
            </a:avLst>
          </a:pr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6152" name="AutoShape 1032">
            <a:extLst>
              <a:ext uri="{FF2B5EF4-FFF2-40B4-BE49-F238E27FC236}">
                <a16:creationId xmlns:a16="http://schemas.microsoft.com/office/drawing/2014/main" id="{3AEB9686-57D5-47A5-A682-F69C680CFA05}"/>
              </a:ext>
            </a:extLst>
          </p:cNvPr>
          <p:cNvSpPr>
            <a:spLocks noChangeArrowheads="1"/>
          </p:cNvSpPr>
          <p:nvPr/>
        </p:nvSpPr>
        <p:spPr bwMode="auto">
          <a:xfrm>
            <a:off x="2743200" y="4419600"/>
            <a:ext cx="762000" cy="838200"/>
          </a:xfrm>
          <a:prstGeom prst="downArrow">
            <a:avLst>
              <a:gd name="adj1" fmla="val 50000"/>
              <a:gd name="adj2" fmla="val 27500"/>
            </a:avLst>
          </a:pr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6153" name="Text Box 1033">
            <a:extLst>
              <a:ext uri="{FF2B5EF4-FFF2-40B4-BE49-F238E27FC236}">
                <a16:creationId xmlns:a16="http://schemas.microsoft.com/office/drawing/2014/main" id="{11EFCDCF-919E-4E41-8E26-2B659C747DFD}"/>
              </a:ext>
            </a:extLst>
          </p:cNvPr>
          <p:cNvSpPr txBox="1">
            <a:spLocks noChangeArrowheads="1"/>
          </p:cNvSpPr>
          <p:nvPr/>
        </p:nvSpPr>
        <p:spPr bwMode="auto">
          <a:xfrm>
            <a:off x="2057400" y="5486401"/>
            <a:ext cx="213360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3600" b="1">
                <a:solidFill>
                  <a:srgbClr val="00FFFF"/>
                </a:solidFill>
                <a:latin typeface="Comic Sans MS" panose="030F0702030302020204" pitchFamily="66" charset="0"/>
              </a:rPr>
              <a:t>Motor Neuron</a:t>
            </a:r>
          </a:p>
        </p:txBody>
      </p:sp>
      <p:pic>
        <p:nvPicPr>
          <p:cNvPr id="18439" name="Picture 7">
            <a:extLst>
              <a:ext uri="{FF2B5EF4-FFF2-40B4-BE49-F238E27FC236}">
                <a16:creationId xmlns:a16="http://schemas.microsoft.com/office/drawing/2014/main" id="{DE4895E3-C28B-467A-9FDB-3FC3B7CB07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1295400"/>
            <a:ext cx="5181600" cy="517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0" name="WordArt 8">
            <a:extLst>
              <a:ext uri="{FF2B5EF4-FFF2-40B4-BE49-F238E27FC236}">
                <a16:creationId xmlns:a16="http://schemas.microsoft.com/office/drawing/2014/main" id="{22C9FDC3-16A4-4509-80D7-E2A3DCEEB40A}"/>
              </a:ext>
            </a:extLst>
          </p:cNvPr>
          <p:cNvSpPr>
            <a:spLocks noChangeArrowheads="1" noChangeShapeType="1" noTextEdit="1"/>
          </p:cNvSpPr>
          <p:nvPr/>
        </p:nvSpPr>
        <p:spPr bwMode="auto">
          <a:xfrm>
            <a:off x="3200400" y="228600"/>
            <a:ext cx="56388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sz="3200" kern="10">
                <a:ln w="9525">
                  <a:round/>
                  <a:headEnd/>
                  <a:tailEnd/>
                </a:ln>
                <a:gradFill rotWithShape="1">
                  <a:gsLst>
                    <a:gs pos="0">
                      <a:srgbClr val="CC99FF"/>
                    </a:gs>
                    <a:gs pos="100000">
                      <a:srgbClr val="00FFFF"/>
                    </a:gs>
                  </a:gsLst>
                  <a:lin ang="5400000" scaled="1"/>
                </a:gradFill>
                <a:latin typeface="Arial Black" panose="020B0A04020102020204" pitchFamily="34" charset="0"/>
              </a:rPr>
              <a:t>Types of Neurons</a:t>
            </a:r>
          </a:p>
        </p:txBody>
      </p:sp>
      <p:sp>
        <p:nvSpPr>
          <p:cNvPr id="4106" name="Text Box 10">
            <a:extLst>
              <a:ext uri="{FF2B5EF4-FFF2-40B4-BE49-F238E27FC236}">
                <a16:creationId xmlns:a16="http://schemas.microsoft.com/office/drawing/2014/main" id="{C39445DE-4DA7-456D-88CA-0FC783BF59F4}"/>
              </a:ext>
            </a:extLst>
          </p:cNvPr>
          <p:cNvSpPr txBox="1">
            <a:spLocks noChangeArrowheads="1"/>
          </p:cNvSpPr>
          <p:nvPr/>
        </p:nvSpPr>
        <p:spPr bwMode="auto">
          <a:xfrm>
            <a:off x="5257800" y="5562600"/>
            <a:ext cx="22098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latin typeface="Comic Sans MS" panose="030F0702030302020204" pitchFamily="66" charset="0"/>
              </a:rPr>
              <a:t>Sensory Neuron</a:t>
            </a:r>
          </a:p>
        </p:txBody>
      </p:sp>
      <p:sp>
        <p:nvSpPr>
          <p:cNvPr id="4107" name="Text Box 11">
            <a:extLst>
              <a:ext uri="{FF2B5EF4-FFF2-40B4-BE49-F238E27FC236}">
                <a16:creationId xmlns:a16="http://schemas.microsoft.com/office/drawing/2014/main" id="{E5BB617C-3000-455F-ACFA-B5103A11ECA9}"/>
              </a:ext>
            </a:extLst>
          </p:cNvPr>
          <p:cNvSpPr txBox="1">
            <a:spLocks noChangeArrowheads="1"/>
          </p:cNvSpPr>
          <p:nvPr/>
        </p:nvSpPr>
        <p:spPr bwMode="auto">
          <a:xfrm>
            <a:off x="6019800" y="1295400"/>
            <a:ext cx="2209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2400">
                <a:latin typeface="Comic Sans MS" panose="030F0702030302020204" pitchFamily="66" charset="0"/>
              </a:rPr>
              <a:t>Interneuron</a:t>
            </a:r>
          </a:p>
        </p:txBody>
      </p:sp>
      <p:sp>
        <p:nvSpPr>
          <p:cNvPr id="4108" name="Text Box 12">
            <a:extLst>
              <a:ext uri="{FF2B5EF4-FFF2-40B4-BE49-F238E27FC236}">
                <a16:creationId xmlns:a16="http://schemas.microsoft.com/office/drawing/2014/main" id="{94A54351-5B76-4982-A1B0-C6877820BDA6}"/>
              </a:ext>
            </a:extLst>
          </p:cNvPr>
          <p:cNvSpPr txBox="1">
            <a:spLocks noChangeArrowheads="1"/>
          </p:cNvSpPr>
          <p:nvPr/>
        </p:nvSpPr>
        <p:spPr bwMode="auto">
          <a:xfrm>
            <a:off x="8305800" y="3505200"/>
            <a:ext cx="21336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latin typeface="Comic Sans MS" panose="030F0702030302020204" pitchFamily="66" charset="0"/>
              </a:rPr>
              <a:t>Motor Neuron</a:t>
            </a:r>
          </a:p>
        </p:txBody>
      </p:sp>
      <p:sp>
        <p:nvSpPr>
          <p:cNvPr id="4109" name="Text Box 13">
            <a:extLst>
              <a:ext uri="{FF2B5EF4-FFF2-40B4-BE49-F238E27FC236}">
                <a16:creationId xmlns:a16="http://schemas.microsoft.com/office/drawing/2014/main" id="{BF30CD5F-120E-4F11-A6D3-FEEF3CD009FE}"/>
              </a:ext>
            </a:extLst>
          </p:cNvPr>
          <p:cNvSpPr txBox="1">
            <a:spLocks noChangeArrowheads="1"/>
          </p:cNvSpPr>
          <p:nvPr/>
        </p:nvSpPr>
        <p:spPr bwMode="auto">
          <a:xfrm>
            <a:off x="7924800" y="5410200"/>
            <a:ext cx="21336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latin typeface="Comic Sans MS" panose="030F0702030302020204" pitchFamily="66" charset="0"/>
              </a:rPr>
              <a:t>Muscle Contracts</a:t>
            </a:r>
          </a:p>
        </p:txBody>
      </p:sp>
      <p:sp>
        <p:nvSpPr>
          <p:cNvPr id="4110" name="AutoShape 14">
            <a:extLst>
              <a:ext uri="{FF2B5EF4-FFF2-40B4-BE49-F238E27FC236}">
                <a16:creationId xmlns:a16="http://schemas.microsoft.com/office/drawing/2014/main" id="{339756D9-6852-4332-86DA-917472BDE650}"/>
              </a:ext>
            </a:extLst>
          </p:cNvPr>
          <p:cNvSpPr>
            <a:spLocks noChangeArrowheads="1"/>
          </p:cNvSpPr>
          <p:nvPr/>
        </p:nvSpPr>
        <p:spPr bwMode="auto">
          <a:xfrm rot="15708847">
            <a:off x="5029200" y="59436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4111" name="Text Box 15">
            <a:extLst>
              <a:ext uri="{FF2B5EF4-FFF2-40B4-BE49-F238E27FC236}">
                <a16:creationId xmlns:a16="http://schemas.microsoft.com/office/drawing/2014/main" id="{51FB7640-6384-407C-A4B4-25809D8BD059}"/>
              </a:ext>
            </a:extLst>
          </p:cNvPr>
          <p:cNvSpPr txBox="1">
            <a:spLocks noChangeArrowheads="1"/>
          </p:cNvSpPr>
          <p:nvPr/>
        </p:nvSpPr>
        <p:spPr bwMode="auto">
          <a:xfrm>
            <a:off x="5410200" y="1981201"/>
            <a:ext cx="2133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solidFill>
                  <a:srgbClr val="FF0000"/>
                </a:solidFill>
                <a:latin typeface="Comic Sans MS" panose="030F0702030302020204" pitchFamily="66" charset="0"/>
              </a:rPr>
              <a:t>Synapse</a:t>
            </a:r>
          </a:p>
        </p:txBody>
      </p:sp>
      <p:sp>
        <p:nvSpPr>
          <p:cNvPr id="4114" name="AutoShape 18">
            <a:extLst>
              <a:ext uri="{FF2B5EF4-FFF2-40B4-BE49-F238E27FC236}">
                <a16:creationId xmlns:a16="http://schemas.microsoft.com/office/drawing/2014/main" id="{286B3764-BF2A-4098-88AD-9BE2983C816A}"/>
              </a:ext>
            </a:extLst>
          </p:cNvPr>
          <p:cNvSpPr>
            <a:spLocks noChangeArrowheads="1"/>
          </p:cNvSpPr>
          <p:nvPr/>
        </p:nvSpPr>
        <p:spPr bwMode="auto">
          <a:xfrm rot="15708847" flipH="1">
            <a:off x="6656388" y="1725613"/>
            <a:ext cx="384175" cy="43815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4115" name="Text Box 19">
            <a:extLst>
              <a:ext uri="{FF2B5EF4-FFF2-40B4-BE49-F238E27FC236}">
                <a16:creationId xmlns:a16="http://schemas.microsoft.com/office/drawing/2014/main" id="{5F7B309E-A40C-4176-BC97-0DB959827574}"/>
              </a:ext>
            </a:extLst>
          </p:cNvPr>
          <p:cNvSpPr txBox="1">
            <a:spLocks noChangeArrowheads="1"/>
          </p:cNvSpPr>
          <p:nvPr/>
        </p:nvSpPr>
        <p:spPr bwMode="auto">
          <a:xfrm>
            <a:off x="7162800" y="1371601"/>
            <a:ext cx="2133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solidFill>
                  <a:srgbClr val="FF0000"/>
                </a:solidFill>
                <a:latin typeface="Comic Sans MS" panose="030F0702030302020204" pitchFamily="66" charset="0"/>
              </a:rPr>
              <a:t>Synapse</a:t>
            </a:r>
          </a:p>
        </p:txBody>
      </p:sp>
      <p:sp>
        <p:nvSpPr>
          <p:cNvPr id="4116" name="AutoShape 20">
            <a:extLst>
              <a:ext uri="{FF2B5EF4-FFF2-40B4-BE49-F238E27FC236}">
                <a16:creationId xmlns:a16="http://schemas.microsoft.com/office/drawing/2014/main" id="{1CE249FE-505A-4C9B-BCFF-A939DD721540}"/>
              </a:ext>
            </a:extLst>
          </p:cNvPr>
          <p:cNvSpPr>
            <a:spLocks noChangeArrowheads="1"/>
          </p:cNvSpPr>
          <p:nvPr/>
        </p:nvSpPr>
        <p:spPr bwMode="auto">
          <a:xfrm rot="19459502" flipH="1">
            <a:off x="8485189" y="1649413"/>
            <a:ext cx="384175" cy="43815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4117" name="Text Box 21">
            <a:extLst>
              <a:ext uri="{FF2B5EF4-FFF2-40B4-BE49-F238E27FC236}">
                <a16:creationId xmlns:a16="http://schemas.microsoft.com/office/drawing/2014/main" id="{D2532223-C926-4055-98E5-B90AEE7E8A9E}"/>
              </a:ext>
            </a:extLst>
          </p:cNvPr>
          <p:cNvSpPr txBox="1">
            <a:spLocks noChangeArrowheads="1"/>
          </p:cNvSpPr>
          <p:nvPr/>
        </p:nvSpPr>
        <p:spPr bwMode="auto">
          <a:xfrm>
            <a:off x="7086600" y="4800601"/>
            <a:ext cx="2133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solidFill>
                  <a:srgbClr val="FF0000"/>
                </a:solidFill>
                <a:latin typeface="Comic Sans MS" panose="030F0702030302020204" pitchFamily="66" charset="0"/>
              </a:rPr>
              <a:t>Synapse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0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5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5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10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152"/>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153"/>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08"/>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110"/>
                                        </p:tgtEl>
                                        <p:attrNameLst>
                                          <p:attrName>style.visibility</p:attrName>
                                        </p:attrNameLst>
                                      </p:cBhvr>
                                      <p:to>
                                        <p:strVal val="visible"/>
                                      </p:to>
                                    </p:set>
                                  </p:childTnLst>
                                </p:cTn>
                              </p:par>
                            </p:childTnLst>
                          </p:cTn>
                        </p:par>
                        <p:par>
                          <p:cTn id="39" fill="hold" nodeType="afterGroup">
                            <p:stCondLst>
                              <p:cond delay="0"/>
                            </p:stCondLst>
                            <p:childTnLst>
                              <p:par>
                                <p:cTn id="40" presetID="0" presetClass="path" presetSubtype="0" accel="50000" decel="50000" fill="hold" grpId="1" nodeType="afterEffect">
                                  <p:stCondLst>
                                    <p:cond delay="0"/>
                                  </p:stCondLst>
                                  <p:childTnLst>
                                    <p:animMotion origin="layout" path="M -3.05556E-6 1.7341E-6 C 0.00035 -0.00162 0.00243 -0.01619 0.0033 -0.01688 C 0.00608 -0.01942 0.01285 -0.02104 0.01285 -0.02104 C 0.01337 -0.02312 0.01354 -0.02543 0.01441 -0.02728 C 0.0151 -0.02913 0.01684 -0.02983 0.01753 -0.03168 C 0.01892 -0.03561 0.02066 -0.04439 0.02066 -0.04439 C 0.02274 -0.06451 0.02431 -0.06659 0.03507 -0.08023 C 0.03628 -0.08648 0.03524 -0.09411 0.03819 -0.09919 C 0.04219 -0.1059 0.04705 -0.10752 0.05243 -0.10983 C 0.05347 -0.11399 0.05434 -0.11838 0.05556 -0.12254 C 0.05608 -0.12463 0.05677 -0.12671 0.05729 -0.12879 C 0.05833 -0.13295 0.06042 -0.1415 0.06042 -0.1415 C 0.06181 -0.16162 0.06076 -0.16694 0.07465 -0.17318 C 0.07795 -0.18659 0.07778 -0.18543 0.0842 -0.19445 C 0.08594 -0.20139 0.08872 -0.20671 0.09062 -0.21341 C 0.09115 -0.23098 0.09097 -0.24879 0.09219 -0.26636 C 0.09271 -0.27468 0.09618 -0.28023 0.09844 -0.2874 C 0.09965 -0.29156 0.10174 -0.30012 0.10174 -0.30012 C 0.10903 -0.36994 0.10799 -0.44116 0.10799 -0.51145 " pathEditMode="relative" ptsTypes="ffffffffffffffffffA">
                                      <p:cBhvr>
                                        <p:cTn id="41" dur="2000" fill="hold"/>
                                        <p:tgtEl>
                                          <p:spTgt spid="4110"/>
                                        </p:tgtEl>
                                        <p:attrNameLst>
                                          <p:attrName>ppt_x</p:attrName>
                                          <p:attrName>ppt_y</p:attrName>
                                        </p:attrNameLst>
                                      </p:cBhvr>
                                    </p:animMotion>
                                  </p:childTnLst>
                                  <p:subTnLst>
                                    <p:set>
                                      <p:cBhvr override="childStyle">
                                        <p:cTn dur="1" fill="hold" display="0" masterRel="sameClick" afterEffect="1">
                                          <p:stCondLst>
                                            <p:cond evt="end" delay="0">
                                              <p:tn val="40"/>
                                            </p:cond>
                                          </p:stCondLst>
                                        </p:cTn>
                                        <p:tgtEl>
                                          <p:spTgt spid="4110"/>
                                        </p:tgtEl>
                                        <p:attrNameLst>
                                          <p:attrName>style.visibility</p:attrName>
                                        </p:attrNameLst>
                                      </p:cBhvr>
                                      <p:to>
                                        <p:strVal val="hidden"/>
                                      </p:to>
                                    </p:set>
                                  </p:subTnLst>
                                </p:cTn>
                              </p:par>
                            </p:childTnLst>
                          </p:cTn>
                        </p:par>
                        <p:par>
                          <p:cTn id="42" fill="hold" nodeType="afterGroup">
                            <p:stCondLst>
                              <p:cond delay="2000"/>
                            </p:stCondLst>
                            <p:childTnLst>
                              <p:par>
                                <p:cTn id="43" presetID="1" presetClass="entr" presetSubtype="0" fill="hold" grpId="0" nodeType="afterEffect">
                                  <p:stCondLst>
                                    <p:cond delay="0"/>
                                  </p:stCondLst>
                                  <p:childTnLst>
                                    <p:set>
                                      <p:cBhvr>
                                        <p:cTn id="44" dur="1" fill="hold">
                                          <p:stCondLst>
                                            <p:cond delay="0"/>
                                          </p:stCondLst>
                                        </p:cTn>
                                        <p:tgtEl>
                                          <p:spTgt spid="4111">
                                            <p:txEl>
                                              <p:pRg st="0" end="0"/>
                                            </p:txEl>
                                          </p:spTgt>
                                        </p:tgtEl>
                                        <p:attrNameLst>
                                          <p:attrName>style.visibility</p:attrName>
                                        </p:attrNameLst>
                                      </p:cBhvr>
                                      <p:to>
                                        <p:strVal val="visible"/>
                                      </p:to>
                                    </p:set>
                                  </p:childTnLst>
                                </p:cTn>
                              </p:par>
                            </p:childTnLst>
                          </p:cTn>
                        </p:par>
                        <p:par>
                          <p:cTn id="45" fill="hold" nodeType="afterGroup">
                            <p:stCondLst>
                              <p:cond delay="2000"/>
                            </p:stCondLst>
                            <p:childTnLst>
                              <p:par>
                                <p:cTn id="46" presetID="26" presetClass="emph" presetSubtype="0" fill="hold" nodeType="afterEffect">
                                  <p:stCondLst>
                                    <p:cond delay="0"/>
                                  </p:stCondLst>
                                  <p:childTnLst>
                                    <p:animEffect transition="out" filter="fade">
                                      <p:cBhvr>
                                        <p:cTn id="47" dur="500" tmFilter="0, 0; .2, .5; .8, .5; 1, 0"/>
                                        <p:tgtEl>
                                          <p:spTgt spid="4111">
                                            <p:txEl>
                                              <p:pRg st="0" end="0"/>
                                            </p:txEl>
                                          </p:spTgt>
                                        </p:tgtEl>
                                      </p:cBhvr>
                                    </p:animEffect>
                                    <p:animScale>
                                      <p:cBhvr>
                                        <p:cTn id="48" dur="250" autoRev="1" fill="hold"/>
                                        <p:tgtEl>
                                          <p:spTgt spid="4111">
                                            <p:txEl>
                                              <p:pRg st="0" end="0"/>
                                            </p:txEl>
                                          </p:spTgt>
                                        </p:tgtEl>
                                      </p:cBhvr>
                                      <p:by x="105000" y="105000"/>
                                    </p:animScale>
                                  </p:childTnLst>
                                  <p:subTnLst>
                                    <p:set>
                                      <p:cBhvr override="childStyle">
                                        <p:cTn dur="1" fill="hold" display="0" masterRel="sameClick" afterEffect="1">
                                          <p:stCondLst>
                                            <p:cond evt="end" delay="0">
                                              <p:tn val="46"/>
                                            </p:cond>
                                          </p:stCondLst>
                                        </p:cTn>
                                        <p:tgtEl>
                                          <p:spTgt spid="4111">
                                            <p:txEl>
                                              <p:pRg st="0" end="0"/>
                                            </p:txEl>
                                          </p:spTgt>
                                        </p:tgtEl>
                                        <p:attrNameLst>
                                          <p:attrName>style.visibility</p:attrName>
                                        </p:attrNameLst>
                                      </p:cBhvr>
                                      <p:to>
                                        <p:strVal val="hidden"/>
                                      </p:to>
                                    </p:set>
                                  </p:subTnLst>
                                </p:cTn>
                              </p:par>
                            </p:childTnLst>
                          </p:cTn>
                        </p:par>
                        <p:par>
                          <p:cTn id="49" fill="hold" nodeType="afterGroup">
                            <p:stCondLst>
                              <p:cond delay="2500"/>
                            </p:stCondLst>
                            <p:childTnLst>
                              <p:par>
                                <p:cTn id="50" presetID="1" presetClass="entr" presetSubtype="0" fill="hold" grpId="0" nodeType="afterEffect">
                                  <p:stCondLst>
                                    <p:cond delay="0"/>
                                  </p:stCondLst>
                                  <p:childTnLst>
                                    <p:set>
                                      <p:cBhvr>
                                        <p:cTn id="51" dur="1" fill="hold">
                                          <p:stCondLst>
                                            <p:cond delay="0"/>
                                          </p:stCondLst>
                                        </p:cTn>
                                        <p:tgtEl>
                                          <p:spTgt spid="4114"/>
                                        </p:tgtEl>
                                        <p:attrNameLst>
                                          <p:attrName>style.visibility</p:attrName>
                                        </p:attrNameLst>
                                      </p:cBhvr>
                                      <p:to>
                                        <p:strVal val="visible"/>
                                      </p:to>
                                    </p:set>
                                  </p:childTnLst>
                                </p:cTn>
                              </p:par>
                            </p:childTnLst>
                          </p:cTn>
                        </p:par>
                        <p:par>
                          <p:cTn id="52" fill="hold" nodeType="afterGroup">
                            <p:stCondLst>
                              <p:cond delay="2500"/>
                            </p:stCondLst>
                            <p:childTnLst>
                              <p:par>
                                <p:cTn id="53" presetID="0" presetClass="path" presetSubtype="0" accel="50000" decel="50000" fill="hold" grpId="1" nodeType="afterEffect">
                                  <p:stCondLst>
                                    <p:cond delay="0"/>
                                  </p:stCondLst>
                                  <p:childTnLst>
                                    <p:animMotion origin="layout" path="M 0 -4.91329E-6 C 0.00017 -0.00023 0.00226 -0.00115 0.00313 -0.00115 C 0.00573 -0.00138 0.01215 -0.00138 0.01215 -0.00115 C 0.01267 -0.00161 0.01285 -0.00184 0.01372 -0.00184 C 0.01441 -0.00208 0.01597 -0.00208 0.01667 -0.00208 C 0.01806 -0.00254 0.01962 -0.003 0.01962 -0.00277 C 0.0217 -0.00439 0.02309 -0.00439 0.03333 -0.00531 C 0.03455 -0.00578 0.03351 -0.00624 0.03646 -0.00647 C 0.04028 -0.00693 0.04479 -0.00716 0.05 -0.00716 C 0.05104 -0.00763 0.05191 -0.00786 0.05295 -0.00809 C 0.05347 -0.00832 0.05417 -0.00832 0.05469 -0.00855 C 0.05573 -0.00878 0.05764 -0.00924 0.05764 -0.00901 C 0.05903 -0.01063 0.05799 -0.01109 0.07118 -0.01132 C 0.07431 -0.01225 0.07431 -0.01202 0.08038 -0.01271 C 0.08194 -0.01317 0.08472 -0.01364 0.08646 -0.0141 C 0.08698 -0.01526 0.08681 -0.01641 0.08802 -0.01734 C 0.08854 -0.01803 0.09184 -0.01826 0.09392 -0.01895 C 0.09514 -0.01919 0.09705 -0.01965 0.09705 -0.01942 C 0.10417 -0.02427 0.10313 -0.0289 0.10313 -0.03329 " pathEditMode="relative" rAng="0" ptsTypes="ffffffffffffffffffA">
                                      <p:cBhvr>
                                        <p:cTn id="54" dur="2000" fill="hold"/>
                                        <p:tgtEl>
                                          <p:spTgt spid="4114"/>
                                        </p:tgtEl>
                                        <p:attrNameLst>
                                          <p:attrName>ppt_x</p:attrName>
                                          <p:attrName>ppt_y</p:attrName>
                                        </p:attrNameLst>
                                      </p:cBhvr>
                                      <p:rCtr x="5208" y="-1665"/>
                                    </p:animMotion>
                                  </p:childTnLst>
                                  <p:subTnLst>
                                    <p:set>
                                      <p:cBhvr override="childStyle">
                                        <p:cTn dur="1" fill="hold" display="0" masterRel="sameClick" afterEffect="1">
                                          <p:stCondLst>
                                            <p:cond evt="end" delay="0">
                                              <p:tn val="53"/>
                                            </p:cond>
                                          </p:stCondLst>
                                        </p:cTn>
                                        <p:tgtEl>
                                          <p:spTgt spid="4114"/>
                                        </p:tgtEl>
                                        <p:attrNameLst>
                                          <p:attrName>style.visibility</p:attrName>
                                        </p:attrNameLst>
                                      </p:cBhvr>
                                      <p:to>
                                        <p:strVal val="hidden"/>
                                      </p:to>
                                    </p:set>
                                  </p:subTnLst>
                                </p:cTn>
                              </p:par>
                            </p:childTnLst>
                          </p:cTn>
                        </p:par>
                        <p:par>
                          <p:cTn id="55" fill="hold" nodeType="afterGroup">
                            <p:stCondLst>
                              <p:cond delay="4500"/>
                            </p:stCondLst>
                            <p:childTnLst>
                              <p:par>
                                <p:cTn id="56" presetID="1" presetClass="entr" presetSubtype="0" fill="hold" grpId="0" nodeType="afterEffect">
                                  <p:stCondLst>
                                    <p:cond delay="0"/>
                                  </p:stCondLst>
                                  <p:childTnLst>
                                    <p:set>
                                      <p:cBhvr>
                                        <p:cTn id="57" dur="1" fill="hold">
                                          <p:stCondLst>
                                            <p:cond delay="0"/>
                                          </p:stCondLst>
                                        </p:cTn>
                                        <p:tgtEl>
                                          <p:spTgt spid="4115">
                                            <p:txEl>
                                              <p:pRg st="0" end="0"/>
                                            </p:txEl>
                                          </p:spTgt>
                                        </p:tgtEl>
                                        <p:attrNameLst>
                                          <p:attrName>style.visibility</p:attrName>
                                        </p:attrNameLst>
                                      </p:cBhvr>
                                      <p:to>
                                        <p:strVal val="visible"/>
                                      </p:to>
                                    </p:set>
                                  </p:childTnLst>
                                </p:cTn>
                              </p:par>
                            </p:childTnLst>
                          </p:cTn>
                        </p:par>
                        <p:par>
                          <p:cTn id="58" fill="hold" nodeType="afterGroup">
                            <p:stCondLst>
                              <p:cond delay="4500"/>
                            </p:stCondLst>
                            <p:childTnLst>
                              <p:par>
                                <p:cTn id="59" presetID="26" presetClass="emph" presetSubtype="0" fill="hold" nodeType="afterEffect">
                                  <p:stCondLst>
                                    <p:cond delay="0"/>
                                  </p:stCondLst>
                                  <p:childTnLst>
                                    <p:animEffect transition="out" filter="fade">
                                      <p:cBhvr>
                                        <p:cTn id="60" dur="500" tmFilter="0, 0; .2, .5; .8, .5; 1, 0"/>
                                        <p:tgtEl>
                                          <p:spTgt spid="4115">
                                            <p:txEl>
                                              <p:pRg st="0" end="0"/>
                                            </p:txEl>
                                          </p:spTgt>
                                        </p:tgtEl>
                                      </p:cBhvr>
                                    </p:animEffect>
                                    <p:animScale>
                                      <p:cBhvr>
                                        <p:cTn id="61" dur="250" autoRev="1" fill="hold"/>
                                        <p:tgtEl>
                                          <p:spTgt spid="4115">
                                            <p:txEl>
                                              <p:pRg st="0" end="0"/>
                                            </p:txEl>
                                          </p:spTgt>
                                        </p:tgtEl>
                                      </p:cBhvr>
                                      <p:by x="105000" y="105000"/>
                                    </p:animScale>
                                  </p:childTnLst>
                                  <p:subTnLst>
                                    <p:set>
                                      <p:cBhvr override="childStyle">
                                        <p:cTn dur="1" fill="hold" display="0" masterRel="sameClick" afterEffect="1">
                                          <p:stCondLst>
                                            <p:cond evt="end" delay="0">
                                              <p:tn val="59"/>
                                            </p:cond>
                                          </p:stCondLst>
                                        </p:cTn>
                                        <p:tgtEl>
                                          <p:spTgt spid="4115">
                                            <p:txEl>
                                              <p:pRg st="0" end="0"/>
                                            </p:txEl>
                                          </p:spTgt>
                                        </p:tgtEl>
                                        <p:attrNameLst>
                                          <p:attrName>style.visibility</p:attrName>
                                        </p:attrNameLst>
                                      </p:cBhvr>
                                      <p:to>
                                        <p:strVal val="hidden"/>
                                      </p:to>
                                    </p:set>
                                  </p:subTnLst>
                                </p:cTn>
                              </p:par>
                            </p:childTnLst>
                          </p:cTn>
                        </p:par>
                        <p:par>
                          <p:cTn id="62" fill="hold" nodeType="afterGroup">
                            <p:stCondLst>
                              <p:cond delay="5000"/>
                            </p:stCondLst>
                            <p:childTnLst>
                              <p:par>
                                <p:cTn id="63" presetID="1" presetClass="entr" presetSubtype="0" fill="hold" grpId="0" nodeType="afterEffect">
                                  <p:stCondLst>
                                    <p:cond delay="0"/>
                                  </p:stCondLst>
                                  <p:childTnLst>
                                    <p:set>
                                      <p:cBhvr>
                                        <p:cTn id="64" dur="1" fill="hold">
                                          <p:stCondLst>
                                            <p:cond delay="0"/>
                                          </p:stCondLst>
                                        </p:cTn>
                                        <p:tgtEl>
                                          <p:spTgt spid="4116"/>
                                        </p:tgtEl>
                                        <p:attrNameLst>
                                          <p:attrName>style.visibility</p:attrName>
                                        </p:attrNameLst>
                                      </p:cBhvr>
                                      <p:to>
                                        <p:strVal val="visible"/>
                                      </p:to>
                                    </p:set>
                                  </p:childTnLst>
                                </p:cTn>
                              </p:par>
                            </p:childTnLst>
                          </p:cTn>
                        </p:par>
                        <p:par>
                          <p:cTn id="65" fill="hold" nodeType="afterGroup">
                            <p:stCondLst>
                              <p:cond delay="5000"/>
                            </p:stCondLst>
                            <p:childTnLst>
                              <p:par>
                                <p:cTn id="66" presetID="0" presetClass="path" presetSubtype="0" accel="50000" decel="50000" fill="hold" grpId="1" nodeType="afterEffect">
                                  <p:stCondLst>
                                    <p:cond delay="0"/>
                                  </p:stCondLst>
                                  <p:childTnLst>
                                    <p:animMotion origin="layout" path="M 0.00087 -0.03908 C 0.0007 -0.03584 0.00052 -0.02243 0.00052 -0.0222 C 0.00035 -0.01919 -0.00017 -0.01919 -0.00017 -0.02243 C -0.00017 -0.01572 -0.00017 -0.01249 -0.00035 -0.01249 C -0.00035 -0.00902 -0.00052 -0.00902 -0.00052 -0.00879 C -0.00069 -0.00231 -0.00069 0.00439 -0.00069 0.00092 C -0.00087 0.02451 -0.00104 0.02451 -0.00191 0.03792 C -0.00191 0.04462 -0.00191 0.05133 -0.00208 0.05457 C -0.00243 0.06127 -0.00278 0.06474 -0.00312 0.06474 C -0.0033 0.07144 -0.0033 0.07468 -0.0033 0.07815 C -0.00347 0.08139 -0.00347 0.08162 -0.00347 0.08485 C -0.00364 0.08809 -0.00382 0.0948 -0.00382 0.09156 C -0.00382 0.11491 -0.00382 0.12162 -0.00486 0.12509 C -0.00503 0.1385 -0.00503 0.13503 -0.00555 0.1452 C -0.00555 0.15191 -0.0059 0.15861 -0.00607 0.16532 C -0.00607 0.18196 -0.00607 0.19884 -0.00607 0.21202 C -0.00607 0.2222 -0.00642 0.22543 -0.0066 0.23561 C -0.0066 0.23884 -0.00677 0.24555 -0.00677 0.24231 C -0.00729 0.3126 -0.00729 0.37965 -0.00729 0.44347 " pathEditMode="relative" rAng="0" ptsTypes="ffffffffffffffffffA">
                                      <p:cBhvr>
                                        <p:cTn id="67" dur="2000" fill="hold"/>
                                        <p:tgtEl>
                                          <p:spTgt spid="4116"/>
                                        </p:tgtEl>
                                        <p:attrNameLst>
                                          <p:attrName>ppt_x</p:attrName>
                                          <p:attrName>ppt_y</p:attrName>
                                        </p:attrNameLst>
                                      </p:cBhvr>
                                      <p:rCtr x="-417" y="24116"/>
                                    </p:animMotion>
                                  </p:childTnLst>
                                  <p:subTnLst>
                                    <p:set>
                                      <p:cBhvr override="childStyle">
                                        <p:cTn dur="1" fill="hold" display="0" masterRel="sameClick" afterEffect="1">
                                          <p:stCondLst>
                                            <p:cond evt="end" delay="0">
                                              <p:tn val="66"/>
                                            </p:cond>
                                          </p:stCondLst>
                                        </p:cTn>
                                        <p:tgtEl>
                                          <p:spTgt spid="4116"/>
                                        </p:tgtEl>
                                        <p:attrNameLst>
                                          <p:attrName>style.visibility</p:attrName>
                                        </p:attrNameLst>
                                      </p:cBhvr>
                                      <p:to>
                                        <p:strVal val="hidden"/>
                                      </p:to>
                                    </p:set>
                                  </p:subTnLst>
                                </p:cTn>
                              </p:par>
                            </p:childTnLst>
                          </p:cTn>
                        </p:par>
                        <p:par>
                          <p:cTn id="68" fill="hold" nodeType="afterGroup">
                            <p:stCondLst>
                              <p:cond delay="7000"/>
                            </p:stCondLst>
                            <p:childTnLst>
                              <p:par>
                                <p:cTn id="69" presetID="1" presetClass="entr" presetSubtype="0" fill="hold" grpId="0" nodeType="afterEffect">
                                  <p:stCondLst>
                                    <p:cond delay="0"/>
                                  </p:stCondLst>
                                  <p:childTnLst>
                                    <p:set>
                                      <p:cBhvr>
                                        <p:cTn id="70" dur="1" fill="hold">
                                          <p:stCondLst>
                                            <p:cond delay="0"/>
                                          </p:stCondLst>
                                        </p:cTn>
                                        <p:tgtEl>
                                          <p:spTgt spid="4117">
                                            <p:txEl>
                                              <p:pRg st="0" end="0"/>
                                            </p:txEl>
                                          </p:spTgt>
                                        </p:tgtEl>
                                        <p:attrNameLst>
                                          <p:attrName>style.visibility</p:attrName>
                                        </p:attrNameLst>
                                      </p:cBhvr>
                                      <p:to>
                                        <p:strVal val="visible"/>
                                      </p:to>
                                    </p:set>
                                  </p:childTnLst>
                                </p:cTn>
                              </p:par>
                            </p:childTnLst>
                          </p:cTn>
                        </p:par>
                        <p:par>
                          <p:cTn id="71" fill="hold" nodeType="afterGroup">
                            <p:stCondLst>
                              <p:cond delay="7000"/>
                            </p:stCondLst>
                            <p:childTnLst>
                              <p:par>
                                <p:cTn id="72" presetID="26" presetClass="emph" presetSubtype="0" fill="hold" nodeType="afterEffect">
                                  <p:stCondLst>
                                    <p:cond delay="0"/>
                                  </p:stCondLst>
                                  <p:childTnLst>
                                    <p:animEffect transition="out" filter="fade">
                                      <p:cBhvr>
                                        <p:cTn id="73" dur="500" tmFilter="0, 0; .2, .5; .8, .5; 1, 0"/>
                                        <p:tgtEl>
                                          <p:spTgt spid="4117">
                                            <p:txEl>
                                              <p:pRg st="0" end="0"/>
                                            </p:txEl>
                                          </p:spTgt>
                                        </p:tgtEl>
                                      </p:cBhvr>
                                    </p:animEffect>
                                    <p:animScale>
                                      <p:cBhvr>
                                        <p:cTn id="74" dur="250" autoRev="1" fill="hold"/>
                                        <p:tgtEl>
                                          <p:spTgt spid="4117">
                                            <p:txEl>
                                              <p:pRg st="0" end="0"/>
                                            </p:txEl>
                                          </p:spTgt>
                                        </p:tgtEl>
                                      </p:cBhvr>
                                      <p:by x="105000" y="105000"/>
                                    </p:animScale>
                                  </p:childTnLst>
                                  <p:subTnLst>
                                    <p:set>
                                      <p:cBhvr override="childStyle">
                                        <p:cTn dur="1" fill="hold" display="0" masterRel="sameClick" afterEffect="1">
                                          <p:stCondLst>
                                            <p:cond evt="end" delay="0">
                                              <p:tn val="72"/>
                                            </p:cond>
                                          </p:stCondLst>
                                        </p:cTn>
                                        <p:tgtEl>
                                          <p:spTgt spid="4117">
                                            <p:txEl>
                                              <p:pRg st="0" end="0"/>
                                            </p:txEl>
                                          </p:spTgt>
                                        </p:tgtEl>
                                        <p:attrNameLst>
                                          <p:attrName>style.visibility</p:attrName>
                                        </p:attrNameLst>
                                      </p:cBhvr>
                                      <p:to>
                                        <p:strVal val="hidden"/>
                                      </p:to>
                                    </p:set>
                                  </p:subTnLst>
                                </p:cTn>
                              </p:par>
                            </p:childTnLst>
                          </p:cTn>
                        </p:par>
                        <p:par>
                          <p:cTn id="75" fill="hold" nodeType="afterGroup">
                            <p:stCondLst>
                              <p:cond delay="7500"/>
                            </p:stCondLst>
                            <p:childTnLst>
                              <p:par>
                                <p:cTn id="76" presetID="1" presetClass="entr" presetSubtype="0" fill="hold" grpId="0" nodeType="afterEffect">
                                  <p:stCondLst>
                                    <p:cond delay="0"/>
                                  </p:stCondLst>
                                  <p:iterate type="lt">
                                    <p:tmAbs val="0"/>
                                  </p:iterate>
                                  <p:childTnLst>
                                    <p:set>
                                      <p:cBhvr>
                                        <p:cTn id="77" dur="1" fill="hold">
                                          <p:stCondLst>
                                            <p:cond delay="0"/>
                                          </p:stCondLst>
                                        </p:cTn>
                                        <p:tgtEl>
                                          <p:spTgt spid="4109">
                                            <p:txEl>
                                              <p:pRg st="0" end="0"/>
                                            </p:txEl>
                                          </p:spTgt>
                                        </p:tgtEl>
                                        <p:attrNameLst>
                                          <p:attrName>style.visibility</p:attrName>
                                        </p:attrNameLst>
                                      </p:cBhvr>
                                      <p:to>
                                        <p:strVal val="visible"/>
                                      </p:to>
                                    </p:set>
                                  </p:childTnLst>
                                </p:cTn>
                              </p:par>
                            </p:childTnLst>
                          </p:cTn>
                        </p:par>
                        <p:par>
                          <p:cTn id="78" fill="hold" nodeType="afterGroup">
                            <p:stCondLst>
                              <p:cond delay="7500"/>
                            </p:stCondLst>
                            <p:childTnLst>
                              <p:par>
                                <p:cTn id="79" presetID="36" presetClass="emph" presetSubtype="0" fill="hold" nodeType="afterEffect">
                                  <p:stCondLst>
                                    <p:cond delay="0"/>
                                  </p:stCondLst>
                                  <p:iterate type="lt">
                                    <p:tmPct val="10000"/>
                                  </p:iterate>
                                  <p:childTnLst>
                                    <p:animScale>
                                      <p:cBhvr>
                                        <p:cTn id="80" dur="250" autoRev="1" fill="hold">
                                          <p:stCondLst>
                                            <p:cond delay="0"/>
                                          </p:stCondLst>
                                        </p:cTn>
                                        <p:tgtEl>
                                          <p:spTgt spid="4109">
                                            <p:txEl>
                                              <p:pRg st="0" end="0"/>
                                            </p:txEl>
                                          </p:spTgt>
                                        </p:tgtEl>
                                      </p:cBhvr>
                                      <p:to x="80000" y="100000"/>
                                    </p:animScale>
                                    <p:anim by="(#ppt_w*0.10)" calcmode="lin" valueType="num">
                                      <p:cBhvr>
                                        <p:cTn id="81" dur="250" autoRev="1" fill="hold">
                                          <p:stCondLst>
                                            <p:cond delay="0"/>
                                          </p:stCondLst>
                                        </p:cTn>
                                        <p:tgtEl>
                                          <p:spTgt spid="4109">
                                            <p:txEl>
                                              <p:pRg st="0" end="0"/>
                                            </p:txEl>
                                          </p:spTgt>
                                        </p:tgtEl>
                                        <p:attrNameLst>
                                          <p:attrName>ppt_x</p:attrName>
                                        </p:attrNameLst>
                                      </p:cBhvr>
                                    </p:anim>
                                    <p:anim by="(-#ppt_w*0.10)" calcmode="lin" valueType="num">
                                      <p:cBhvr>
                                        <p:cTn id="82" dur="250" autoRev="1" fill="hold">
                                          <p:stCondLst>
                                            <p:cond delay="0"/>
                                          </p:stCondLst>
                                        </p:cTn>
                                        <p:tgtEl>
                                          <p:spTgt spid="4109">
                                            <p:txEl>
                                              <p:pRg st="0" end="0"/>
                                            </p:txEl>
                                          </p:spTgt>
                                        </p:tgtEl>
                                        <p:attrNameLst>
                                          <p:attrName>ppt_y</p:attrName>
                                        </p:attrNameLst>
                                      </p:cBhvr>
                                    </p:anim>
                                    <p:animRot by="-480000">
                                      <p:cBhvr>
                                        <p:cTn id="83" dur="250" autoRev="1" fill="hold">
                                          <p:stCondLst>
                                            <p:cond delay="0"/>
                                          </p:stCondLst>
                                        </p:cTn>
                                        <p:tgtEl>
                                          <p:spTgt spid="4109">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9" grpId="0"/>
      <p:bldP spid="6150" grpId="0"/>
      <p:bldP spid="6151" grpId="0" animBg="1"/>
      <p:bldP spid="6152" grpId="0" animBg="1"/>
      <p:bldP spid="6153" grpId="0"/>
      <p:bldP spid="4106" grpId="0"/>
      <p:bldP spid="4107" grpId="0"/>
      <p:bldP spid="4108" grpId="0"/>
      <p:bldP spid="4109" grpId="0" build="allAtOnce"/>
      <p:bldP spid="4110" grpId="0" animBg="1"/>
      <p:bldP spid="4110" grpId="1" animBg="1"/>
      <p:bldP spid="4111" grpId="0" build="allAtOnce"/>
      <p:bldP spid="4114" grpId="0" animBg="1"/>
      <p:bldP spid="4114" grpId="1" animBg="1"/>
      <p:bldP spid="4115" grpId="0" build="allAtOnce"/>
      <p:bldP spid="4116" grpId="0" animBg="1"/>
      <p:bldP spid="4116" grpId="1" animBg="1"/>
      <p:bldP spid="4117" grpId="0" build="allAtOnce"/>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3" name="Picture 6" descr="~AUT0014">
            <a:extLst>
              <a:ext uri="{FF2B5EF4-FFF2-40B4-BE49-F238E27FC236}">
                <a16:creationId xmlns:a16="http://schemas.microsoft.com/office/drawing/2014/main" id="{BBB43239-A13F-4E9B-81A4-118C3144E2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119" b="4747"/>
          <a:stretch>
            <a:fillRect/>
          </a:stretch>
        </p:blipFill>
        <p:spPr bwMode="auto">
          <a:xfrm>
            <a:off x="806853" y="3559151"/>
            <a:ext cx="3302666" cy="143449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482" name="Picture 5" descr="neurons">
            <a:extLst>
              <a:ext uri="{FF2B5EF4-FFF2-40B4-BE49-F238E27FC236}">
                <a16:creationId xmlns:a16="http://schemas.microsoft.com/office/drawing/2014/main" id="{6A55EC5A-A5C7-4D6A-A933-294241F6661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253580" y="1284132"/>
            <a:ext cx="2790845" cy="209313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3" name="Text Box 7">
            <a:extLst>
              <a:ext uri="{FF2B5EF4-FFF2-40B4-BE49-F238E27FC236}">
                <a16:creationId xmlns:a16="http://schemas.microsoft.com/office/drawing/2014/main" id="{70BD68CE-2110-4B30-B855-A18E7B2F7271}"/>
              </a:ext>
            </a:extLst>
          </p:cNvPr>
          <p:cNvSpPr txBox="1">
            <a:spLocks noChangeArrowheads="1"/>
          </p:cNvSpPr>
          <p:nvPr/>
        </p:nvSpPr>
        <p:spPr bwMode="auto">
          <a:xfrm>
            <a:off x="7532710" y="1822448"/>
            <a:ext cx="3872576" cy="3663951"/>
          </a:xfrm>
          <a:prstGeom prst="rect">
            <a:avLst/>
          </a:prstGeom>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t">
            <a:normAutofit/>
          </a:bodyPr>
          <a:lstStyle/>
          <a:p>
            <a:pPr>
              <a:spcBef>
                <a:spcPct val="20000"/>
              </a:spcBef>
              <a:spcAft>
                <a:spcPts val="600"/>
              </a:spcAft>
              <a:buClr>
                <a:schemeClr val="tx1"/>
              </a:buClr>
              <a:buSzPct val="80000"/>
              <a:buFont typeface="Wingdings 3" panose="05040102010807070707" pitchFamily="18" charset="2"/>
              <a:buChar char=""/>
              <a:defRPr/>
            </a:pPr>
            <a:r>
              <a:rPr lang="en-US" altLang="en-US" sz="2800" b="1" dirty="0"/>
              <a:t>Interneuron</a:t>
            </a:r>
            <a:r>
              <a:rPr lang="en-US" altLang="en-US" sz="2800" dirty="0"/>
              <a:t> </a:t>
            </a:r>
          </a:p>
          <a:p>
            <a:pPr>
              <a:spcBef>
                <a:spcPct val="20000"/>
              </a:spcBef>
              <a:spcAft>
                <a:spcPts val="600"/>
              </a:spcAft>
              <a:buClr>
                <a:schemeClr val="tx1"/>
              </a:buClr>
              <a:buSzPct val="80000"/>
              <a:buFont typeface="Wingdings 3" panose="05040102010807070707" pitchFamily="18" charset="2"/>
              <a:buChar char=""/>
              <a:defRPr/>
            </a:pPr>
            <a:r>
              <a:rPr lang="en-US" altLang="en-US" sz="2800" dirty="0"/>
              <a:t>processes impulses in brain and spinal cord</a:t>
            </a:r>
          </a:p>
          <a:p>
            <a:pPr>
              <a:spcBef>
                <a:spcPct val="20000"/>
              </a:spcBef>
              <a:spcAft>
                <a:spcPts val="600"/>
              </a:spcAft>
              <a:buClr>
                <a:schemeClr val="tx1"/>
              </a:buClr>
              <a:buSzPct val="80000"/>
              <a:buFont typeface="Wingdings 3" panose="05040102010807070707" pitchFamily="18" charset="2"/>
              <a:buChar char=""/>
              <a:defRPr/>
            </a:pPr>
            <a:r>
              <a:rPr lang="en-US" altLang="en-US" sz="2800" dirty="0"/>
              <a:t>- connect sensory and motor neurons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458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45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4D3A0-9DC6-47F5-99A0-3134763C61C2}"/>
              </a:ext>
            </a:extLst>
          </p:cNvPr>
          <p:cNvSpPr>
            <a:spLocks noGrp="1"/>
          </p:cNvSpPr>
          <p:nvPr>
            <p:ph type="title"/>
          </p:nvPr>
        </p:nvSpPr>
        <p:spPr/>
        <p:txBody>
          <a:bodyPr/>
          <a:lstStyle/>
          <a:p>
            <a:r>
              <a:rPr lang="en-GB" dirty="0"/>
              <a:t>Motor neurons</a:t>
            </a:r>
          </a:p>
        </p:txBody>
      </p:sp>
      <p:sp>
        <p:nvSpPr>
          <p:cNvPr id="3" name="Content Placeholder 2">
            <a:extLst>
              <a:ext uri="{FF2B5EF4-FFF2-40B4-BE49-F238E27FC236}">
                <a16:creationId xmlns:a16="http://schemas.microsoft.com/office/drawing/2014/main" id="{EF709AB3-54A5-4F52-9FDC-556260009DC1}"/>
              </a:ext>
            </a:extLst>
          </p:cNvPr>
          <p:cNvSpPr>
            <a:spLocks noGrp="1"/>
          </p:cNvSpPr>
          <p:nvPr>
            <p:ph sz="half" idx="1"/>
          </p:nvPr>
        </p:nvSpPr>
        <p:spPr/>
        <p:txBody>
          <a:bodyPr/>
          <a:lstStyle/>
          <a:p>
            <a:pPr>
              <a:buFont typeface="Wingdings" panose="05000000000000000000" pitchFamily="2" charset="2"/>
              <a:buChar char="§"/>
            </a:pPr>
            <a:r>
              <a:rPr lang="en-US" b="0" i="0" dirty="0">
                <a:solidFill>
                  <a:srgbClr val="111111"/>
                </a:solidFill>
                <a:effectLst/>
                <a:latin typeface="Roboto"/>
              </a:rPr>
              <a:t>A motor neuron is basically a nerve cell whose function is to </a:t>
            </a:r>
            <a:r>
              <a:rPr lang="en-US" b="1" i="0" dirty="0">
                <a:solidFill>
                  <a:srgbClr val="111111"/>
                </a:solidFill>
                <a:effectLst/>
                <a:latin typeface="Roboto"/>
              </a:rPr>
              <a:t>respond to sensory stimulation by producing the required muscular movement</a:t>
            </a:r>
            <a:r>
              <a:rPr lang="en-US" b="0" i="0" dirty="0">
                <a:solidFill>
                  <a:srgbClr val="111111"/>
                </a:solidFill>
                <a:effectLst/>
                <a:latin typeface="Roboto"/>
              </a:rPr>
              <a:t>. Motor neurons are located in the spinal cord, and their axon protrudes outside to the muscle fibers.</a:t>
            </a:r>
            <a:endParaRPr lang="en-GB" dirty="0"/>
          </a:p>
        </p:txBody>
      </p:sp>
      <p:pic>
        <p:nvPicPr>
          <p:cNvPr id="1026" name="Picture 2" descr="See the source image">
            <a:extLst>
              <a:ext uri="{FF2B5EF4-FFF2-40B4-BE49-F238E27FC236}">
                <a16:creationId xmlns:a16="http://schemas.microsoft.com/office/drawing/2014/main" id="{1C1B57C0-5C8A-4377-9554-BEEE7D737DB9}"/>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043773" y="2157731"/>
            <a:ext cx="4128133" cy="3096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60639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5" name="Group 11">
            <a:extLst>
              <a:ext uri="{FF2B5EF4-FFF2-40B4-BE49-F238E27FC236}">
                <a16:creationId xmlns:a16="http://schemas.microsoft.com/office/drawing/2014/main" id="{8314AC0C-F59B-43F3-BE3E-B481E28A3567}"/>
              </a:ext>
            </a:extLst>
          </p:cNvPr>
          <p:cNvGrpSpPr>
            <a:grpSpLocks/>
          </p:cNvGrpSpPr>
          <p:nvPr/>
        </p:nvGrpSpPr>
        <p:grpSpPr bwMode="auto">
          <a:xfrm>
            <a:off x="5562600" y="838200"/>
            <a:ext cx="4953000" cy="5257800"/>
            <a:chOff x="2400" y="864"/>
            <a:chExt cx="3120" cy="3312"/>
          </a:xfrm>
        </p:grpSpPr>
        <p:sp>
          <p:nvSpPr>
            <p:cNvPr id="23557" name="Rectangle 5">
              <a:extLst>
                <a:ext uri="{FF2B5EF4-FFF2-40B4-BE49-F238E27FC236}">
                  <a16:creationId xmlns:a16="http://schemas.microsoft.com/office/drawing/2014/main" id="{886B5011-D2F6-45F1-84CD-3DD856EA840C}"/>
                </a:ext>
              </a:extLst>
            </p:cNvPr>
            <p:cNvSpPr>
              <a:spLocks noChangeArrowheads="1"/>
            </p:cNvSpPr>
            <p:nvPr/>
          </p:nvSpPr>
          <p:spPr bwMode="auto">
            <a:xfrm>
              <a:off x="2400" y="864"/>
              <a:ext cx="3120" cy="3312"/>
            </a:xfrm>
            <a:prstGeom prst="rect">
              <a:avLst/>
            </a:prstGeom>
            <a:solidFill>
              <a:schemeClr val="bg1"/>
            </a:solidFill>
            <a:ln w="38100">
              <a:solidFill>
                <a:schemeClr val="fo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pic>
          <p:nvPicPr>
            <p:cNvPr id="23558" name="Picture 9" descr="reflex arc">
              <a:extLst>
                <a:ext uri="{FF2B5EF4-FFF2-40B4-BE49-F238E27FC236}">
                  <a16:creationId xmlns:a16="http://schemas.microsoft.com/office/drawing/2014/main" id="{DD32F261-922B-4B3F-824C-1DBE0AF907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8" y="1584"/>
              <a:ext cx="2976" cy="2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9" name="Rectangle 10">
              <a:extLst>
                <a:ext uri="{FF2B5EF4-FFF2-40B4-BE49-F238E27FC236}">
                  <a16:creationId xmlns:a16="http://schemas.microsoft.com/office/drawing/2014/main" id="{A70EB447-351C-4FDB-95AA-FD89FC6DEB9E}"/>
                </a:ext>
              </a:extLst>
            </p:cNvPr>
            <p:cNvSpPr>
              <a:spLocks noChangeArrowheads="1"/>
            </p:cNvSpPr>
            <p:nvPr/>
          </p:nvSpPr>
          <p:spPr bwMode="auto">
            <a:xfrm>
              <a:off x="4608" y="3552"/>
              <a:ext cx="816" cy="48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3600">
                  <a:latin typeface="Comic Sans MS" panose="030F0702030302020204" pitchFamily="66" charset="0"/>
                </a:rPr>
                <a:t> </a:t>
              </a:r>
            </a:p>
          </p:txBody>
        </p:sp>
      </p:grpSp>
      <p:sp>
        <p:nvSpPr>
          <p:cNvPr id="23556" name="Text Box 3">
            <a:extLst>
              <a:ext uri="{FF2B5EF4-FFF2-40B4-BE49-F238E27FC236}">
                <a16:creationId xmlns:a16="http://schemas.microsoft.com/office/drawing/2014/main" id="{DA0A2484-E872-4D31-AB7D-C119E88F400E}"/>
              </a:ext>
            </a:extLst>
          </p:cNvPr>
          <p:cNvSpPr txBox="1">
            <a:spLocks noChangeArrowheads="1"/>
          </p:cNvSpPr>
          <p:nvPr/>
        </p:nvSpPr>
        <p:spPr bwMode="auto">
          <a:xfrm>
            <a:off x="5638800" y="1295400"/>
            <a:ext cx="48006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5400" b="1">
                <a:latin typeface="Arial" panose="020B0604020202020204" pitchFamily="34" charset="0"/>
              </a:rPr>
              <a:t>Reflex Arc</a:t>
            </a:r>
            <a:r>
              <a:rPr lang="en-US" altLang="en-US" sz="5400">
                <a:latin typeface="MS Mincho" panose="02020609040205080304" pitchFamily="49" charset="-128"/>
              </a:rPr>
              <a:t> </a:t>
            </a:r>
          </a:p>
        </p:txBody>
      </p:sp>
      <p:graphicFrame>
        <p:nvGraphicFramePr>
          <p:cNvPr id="23563" name="Text Box 7">
            <a:extLst>
              <a:ext uri="{FF2B5EF4-FFF2-40B4-BE49-F238E27FC236}">
                <a16:creationId xmlns:a16="http://schemas.microsoft.com/office/drawing/2014/main" id="{09388A12-4A99-450A-988B-B3D38364AA45}"/>
              </a:ext>
            </a:extLst>
          </p:cNvPr>
          <p:cNvGraphicFramePr/>
          <p:nvPr/>
        </p:nvGraphicFramePr>
        <p:xfrm>
          <a:off x="1828800" y="838200"/>
          <a:ext cx="3505200" cy="52197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WordArt 21">
            <a:extLst>
              <a:ext uri="{FF2B5EF4-FFF2-40B4-BE49-F238E27FC236}">
                <a16:creationId xmlns:a16="http://schemas.microsoft.com/office/drawing/2014/main" id="{D2277F85-28B7-4617-8C91-FA9FEB30D117}"/>
              </a:ext>
            </a:extLst>
          </p:cNvPr>
          <p:cNvSpPr>
            <a:spLocks noChangeArrowheads="1" noChangeShapeType="1" noTextEdit="1"/>
          </p:cNvSpPr>
          <p:nvPr/>
        </p:nvSpPr>
        <p:spPr bwMode="auto">
          <a:xfrm>
            <a:off x="748286" y="5181599"/>
            <a:ext cx="8707922" cy="839821"/>
          </a:xfrm>
          <a:prstGeom prst="rect">
            <a:avLst/>
          </a:prstGeom>
        </p:spPr>
        <p:txBody>
          <a:bodyPr vert="horz" lIns="91440" tIns="45720" rIns="91440" bIns="45720" rtlCol="0" fromWordArt="1" anchor="b">
            <a:prstTxWarp prst="textPlain">
              <a:avLst>
                <a:gd name="adj" fmla="val 50000"/>
              </a:avLst>
            </a:prstTxWarp>
            <a:normAutofit/>
            <a:scene3d>
              <a:camera prst="legacyObliqueRight"/>
              <a:lightRig rig="legacyHarsh3" dir="t"/>
            </a:scene3d>
            <a:sp3d extrusionH="100000" prstMaterial="legacyMatte">
              <a:extrusionClr>
                <a:srgbClr val="663300"/>
              </a:extrusionClr>
              <a:contourClr>
                <a:srgbClr val="CC99FF"/>
              </a:contourClr>
            </a:sp3d>
          </a:bodyPr>
          <a:lstStyle/>
          <a:p>
            <a:pPr>
              <a:spcBef>
                <a:spcPct val="0"/>
              </a:spcBef>
              <a:spcAft>
                <a:spcPts val="600"/>
              </a:spcAft>
            </a:pPr>
            <a:r>
              <a:rPr lang="en-US" sz="3200" kern="1200" cap="all">
                <a:ln w="3175" cmpd="sng">
                  <a:noFill/>
                </a:ln>
                <a:solidFill>
                  <a:srgbClr val="FFFFFF"/>
                </a:solidFill>
                <a:effectLst/>
                <a:latin typeface="+mj-lt"/>
                <a:ea typeface="+mj-ea"/>
                <a:cs typeface="+mj-cs"/>
              </a:rPr>
              <a:t>Central Nervous System</a:t>
            </a:r>
          </a:p>
        </p:txBody>
      </p:sp>
      <p:grpSp>
        <p:nvGrpSpPr>
          <p:cNvPr id="24578" name="Group 20">
            <a:extLst>
              <a:ext uri="{FF2B5EF4-FFF2-40B4-BE49-F238E27FC236}">
                <a16:creationId xmlns:a16="http://schemas.microsoft.com/office/drawing/2014/main" id="{359B2422-D834-435D-8DDA-6C324E0172D1}"/>
              </a:ext>
            </a:extLst>
          </p:cNvPr>
          <p:cNvGrpSpPr>
            <a:grpSpLocks/>
          </p:cNvGrpSpPr>
          <p:nvPr/>
        </p:nvGrpSpPr>
        <p:grpSpPr bwMode="auto">
          <a:xfrm>
            <a:off x="1148376" y="1096964"/>
            <a:ext cx="8891461" cy="3630680"/>
            <a:chOff x="0" y="1152"/>
            <a:chExt cx="5760" cy="2352"/>
          </a:xfrm>
        </p:grpSpPr>
        <p:sp>
          <p:nvSpPr>
            <p:cNvPr id="24581" name="Rectangle 13">
              <a:extLst>
                <a:ext uri="{FF2B5EF4-FFF2-40B4-BE49-F238E27FC236}">
                  <a16:creationId xmlns:a16="http://schemas.microsoft.com/office/drawing/2014/main" id="{4C62AE5F-B559-4035-B027-269A3E80D066}"/>
                </a:ext>
              </a:extLst>
            </p:cNvPr>
            <p:cNvSpPr>
              <a:spLocks noChangeArrowheads="1"/>
            </p:cNvSpPr>
            <p:nvPr/>
          </p:nvSpPr>
          <p:spPr bwMode="auto">
            <a:xfrm>
              <a:off x="0" y="1152"/>
              <a:ext cx="5760" cy="235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pic>
          <p:nvPicPr>
            <p:cNvPr id="24582" name="Picture 2" descr="300px-Human_brain_NIH">
              <a:extLst>
                <a:ext uri="{FF2B5EF4-FFF2-40B4-BE49-F238E27FC236}">
                  <a16:creationId xmlns:a16="http://schemas.microsoft.com/office/drawing/2014/main" id="{49FDB3EE-EA2B-4732-AC8E-F13445EF89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00" y="1440"/>
              <a:ext cx="2160" cy="1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3" name="Picture 6">
              <a:extLst>
                <a:ext uri="{FF2B5EF4-FFF2-40B4-BE49-F238E27FC236}">
                  <a16:creationId xmlns:a16="http://schemas.microsoft.com/office/drawing/2014/main" id="{A78D0DB3-4D4E-4C43-A9CF-35BAA46DAA2E}"/>
                </a:ext>
              </a:extLst>
            </p:cNvPr>
            <p:cNvPicPr preferRelativeResize="0">
              <a:picLocks noChangeAspect="1" noChangeArrowheads="1"/>
            </p:cNvPicPr>
            <p:nvPr/>
          </p:nvPicPr>
          <p:blipFill>
            <a:blip r:embed="rId4">
              <a:extLst>
                <a:ext uri="{28A0092B-C50C-407E-A947-70E740481C1C}">
                  <a14:useLocalDpi xmlns:a14="http://schemas.microsoft.com/office/drawing/2010/main" val="0"/>
                </a:ext>
              </a:extLst>
            </a:blip>
            <a:srcRect l="9949"/>
            <a:stretch>
              <a:fillRect/>
            </a:stretch>
          </p:blipFill>
          <p:spPr bwMode="auto">
            <a:xfrm>
              <a:off x="0" y="1152"/>
              <a:ext cx="2169" cy="2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4" name="Text Box 7">
              <a:extLst>
                <a:ext uri="{FF2B5EF4-FFF2-40B4-BE49-F238E27FC236}">
                  <a16:creationId xmlns:a16="http://schemas.microsoft.com/office/drawing/2014/main" id="{5B6602AD-ADCC-4EF6-807B-FCC28862C2F7}"/>
                </a:ext>
              </a:extLst>
            </p:cNvPr>
            <p:cNvSpPr txBox="1">
              <a:spLocks noChangeArrowheads="1"/>
            </p:cNvSpPr>
            <p:nvPr/>
          </p:nvSpPr>
          <p:spPr bwMode="auto">
            <a:xfrm>
              <a:off x="912" y="1819"/>
              <a:ext cx="672" cy="291"/>
            </a:xfrm>
            <a:prstGeom prst="rect">
              <a:avLst/>
            </a:prstGeom>
            <a:solidFill>
              <a:schemeClr val="bg1"/>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rm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90000"/>
                </a:lnSpc>
                <a:spcBef>
                  <a:spcPct val="0"/>
                </a:spcBef>
                <a:spcAft>
                  <a:spcPts val="600"/>
                </a:spcAft>
                <a:buFontTx/>
                <a:buNone/>
              </a:pPr>
              <a:r>
                <a:rPr lang="en-US" altLang="en-US" sz="2400">
                  <a:latin typeface="Comic Sans MS" panose="030F0702030302020204" pitchFamily="66" charset="0"/>
                </a:rPr>
                <a:t>brain</a:t>
              </a:r>
            </a:p>
          </p:txBody>
        </p:sp>
        <p:sp>
          <p:nvSpPr>
            <p:cNvPr id="24585" name="Text Box 8">
              <a:extLst>
                <a:ext uri="{FF2B5EF4-FFF2-40B4-BE49-F238E27FC236}">
                  <a16:creationId xmlns:a16="http://schemas.microsoft.com/office/drawing/2014/main" id="{C26CD654-740D-4EC8-9AEC-6E90A1A88D88}"/>
                </a:ext>
              </a:extLst>
            </p:cNvPr>
            <p:cNvSpPr txBox="1">
              <a:spLocks noChangeArrowheads="1"/>
            </p:cNvSpPr>
            <p:nvPr/>
          </p:nvSpPr>
          <p:spPr bwMode="auto">
            <a:xfrm>
              <a:off x="1872" y="3024"/>
              <a:ext cx="1488" cy="36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orm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lnSpc>
                  <a:spcPct val="90000"/>
                </a:lnSpc>
                <a:spcBef>
                  <a:spcPct val="0"/>
                </a:spcBef>
                <a:spcAft>
                  <a:spcPts val="600"/>
                </a:spcAft>
                <a:buFontTx/>
                <a:buNone/>
              </a:pPr>
              <a:r>
                <a:rPr lang="en-US" altLang="en-US" sz="3100">
                  <a:latin typeface="Comic Sans MS" panose="030F0702030302020204" pitchFamily="66" charset="0"/>
                </a:rPr>
                <a:t>Spinal Cord</a:t>
              </a:r>
            </a:p>
          </p:txBody>
        </p:sp>
        <p:sp>
          <p:nvSpPr>
            <p:cNvPr id="24586" name="Rectangle 14">
              <a:extLst>
                <a:ext uri="{FF2B5EF4-FFF2-40B4-BE49-F238E27FC236}">
                  <a16:creationId xmlns:a16="http://schemas.microsoft.com/office/drawing/2014/main" id="{C2AB8B3D-A61A-4347-A6D8-FE4C0CC2DA91}"/>
                </a:ext>
              </a:extLst>
            </p:cNvPr>
            <p:cNvSpPr>
              <a:spLocks noChangeArrowheads="1"/>
            </p:cNvSpPr>
            <p:nvPr/>
          </p:nvSpPr>
          <p:spPr bwMode="auto">
            <a:xfrm>
              <a:off x="1968" y="2160"/>
              <a:ext cx="1605"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orm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90000"/>
                </a:lnSpc>
                <a:spcBef>
                  <a:spcPct val="0"/>
                </a:spcBef>
                <a:spcAft>
                  <a:spcPts val="600"/>
                </a:spcAft>
                <a:buFontTx/>
                <a:buNone/>
              </a:pPr>
              <a:r>
                <a:rPr lang="en-US" altLang="en-US" sz="3500">
                  <a:latin typeface="Comic Sans MS" panose="030F0702030302020204" pitchFamily="66" charset="0"/>
                </a:rPr>
                <a:t>Cerebellum</a:t>
              </a:r>
            </a:p>
          </p:txBody>
        </p:sp>
        <p:sp>
          <p:nvSpPr>
            <p:cNvPr id="24587" name="Rectangle 15">
              <a:extLst>
                <a:ext uri="{FF2B5EF4-FFF2-40B4-BE49-F238E27FC236}">
                  <a16:creationId xmlns:a16="http://schemas.microsoft.com/office/drawing/2014/main" id="{EC7E6DF0-CDFB-41E4-8D02-7155A23D61AD}"/>
                </a:ext>
              </a:extLst>
            </p:cNvPr>
            <p:cNvSpPr>
              <a:spLocks noChangeArrowheads="1"/>
            </p:cNvSpPr>
            <p:nvPr/>
          </p:nvSpPr>
          <p:spPr bwMode="auto">
            <a:xfrm>
              <a:off x="1968" y="1344"/>
              <a:ext cx="1427"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orm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90000"/>
                </a:lnSpc>
                <a:spcBef>
                  <a:spcPct val="0"/>
                </a:spcBef>
                <a:spcAft>
                  <a:spcPts val="600"/>
                </a:spcAft>
                <a:buFontTx/>
                <a:buNone/>
              </a:pPr>
              <a:r>
                <a:rPr lang="en-US" altLang="en-US" sz="3500">
                  <a:latin typeface="Comic Sans MS" panose="030F0702030302020204" pitchFamily="66" charset="0"/>
                </a:rPr>
                <a:t>Cerebrum</a:t>
              </a:r>
            </a:p>
          </p:txBody>
        </p:sp>
        <p:sp>
          <p:nvSpPr>
            <p:cNvPr id="24588" name="Rectangle 16">
              <a:extLst>
                <a:ext uri="{FF2B5EF4-FFF2-40B4-BE49-F238E27FC236}">
                  <a16:creationId xmlns:a16="http://schemas.microsoft.com/office/drawing/2014/main" id="{27DB45E4-0713-4D92-A980-27C4D0346036}"/>
                </a:ext>
              </a:extLst>
            </p:cNvPr>
            <p:cNvSpPr>
              <a:spLocks noChangeArrowheads="1"/>
            </p:cNvSpPr>
            <p:nvPr/>
          </p:nvSpPr>
          <p:spPr bwMode="auto">
            <a:xfrm>
              <a:off x="1776" y="2736"/>
              <a:ext cx="177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orm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90000"/>
                </a:lnSpc>
                <a:spcBef>
                  <a:spcPct val="0"/>
                </a:spcBef>
                <a:spcAft>
                  <a:spcPts val="600"/>
                </a:spcAft>
                <a:buFontTx/>
                <a:buNone/>
              </a:pPr>
              <a:r>
                <a:rPr lang="en-US" altLang="en-US" sz="2000">
                  <a:latin typeface="Comic Sans MS" panose="030F0702030302020204" pitchFamily="66" charset="0"/>
                </a:rPr>
                <a:t>Medulla Oblongata</a:t>
              </a:r>
            </a:p>
          </p:txBody>
        </p:sp>
        <p:sp>
          <p:nvSpPr>
            <p:cNvPr id="24589" name="Line 17">
              <a:extLst>
                <a:ext uri="{FF2B5EF4-FFF2-40B4-BE49-F238E27FC236}">
                  <a16:creationId xmlns:a16="http://schemas.microsoft.com/office/drawing/2014/main" id="{1DC4A446-BD46-4736-9F60-C9E07B976D31}"/>
                </a:ext>
              </a:extLst>
            </p:cNvPr>
            <p:cNvSpPr>
              <a:spLocks noChangeShapeType="1"/>
            </p:cNvSpPr>
            <p:nvPr/>
          </p:nvSpPr>
          <p:spPr bwMode="auto">
            <a:xfrm>
              <a:off x="3360" y="1536"/>
              <a:ext cx="768" cy="192"/>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4590" name="Line 18">
              <a:extLst>
                <a:ext uri="{FF2B5EF4-FFF2-40B4-BE49-F238E27FC236}">
                  <a16:creationId xmlns:a16="http://schemas.microsoft.com/office/drawing/2014/main" id="{82559F03-41D4-4A9D-A6E8-3CE0DFE20DF2}"/>
                </a:ext>
              </a:extLst>
            </p:cNvPr>
            <p:cNvSpPr>
              <a:spLocks noChangeShapeType="1"/>
            </p:cNvSpPr>
            <p:nvPr/>
          </p:nvSpPr>
          <p:spPr bwMode="auto">
            <a:xfrm>
              <a:off x="3456" y="2496"/>
              <a:ext cx="576" cy="336"/>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4591" name="Line 19">
              <a:extLst>
                <a:ext uri="{FF2B5EF4-FFF2-40B4-BE49-F238E27FC236}">
                  <a16:creationId xmlns:a16="http://schemas.microsoft.com/office/drawing/2014/main" id="{23DFE5FA-77BC-4903-ACC9-B0AABD291771}"/>
                </a:ext>
              </a:extLst>
            </p:cNvPr>
            <p:cNvSpPr>
              <a:spLocks noChangeShapeType="1"/>
            </p:cNvSpPr>
            <p:nvPr/>
          </p:nvSpPr>
          <p:spPr bwMode="auto">
            <a:xfrm>
              <a:off x="3504" y="2928"/>
              <a:ext cx="816" cy="24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636" name="Group 36">
            <a:extLst>
              <a:ext uri="{FF2B5EF4-FFF2-40B4-BE49-F238E27FC236}">
                <a16:creationId xmlns:a16="http://schemas.microsoft.com/office/drawing/2014/main" id="{83468644-38AD-496B-91CB-1895B03BE248}"/>
              </a:ext>
            </a:extLst>
          </p:cNvPr>
          <p:cNvGraphicFramePr>
            <a:graphicFrameLocks noGrp="1"/>
          </p:cNvGraphicFramePr>
          <p:nvPr>
            <p:ph type="tbl" idx="1"/>
            <p:extLst>
              <p:ext uri="{D42A27DB-BD31-4B8C-83A1-F6EECF244321}">
                <p14:modId xmlns:p14="http://schemas.microsoft.com/office/powerpoint/2010/main" val="359318693"/>
              </p:ext>
            </p:extLst>
          </p:nvPr>
        </p:nvGraphicFramePr>
        <p:xfrm>
          <a:off x="1524000" y="985936"/>
          <a:ext cx="9144000" cy="5872064"/>
        </p:xfrm>
        <a:graphic>
          <a:graphicData uri="http://schemas.openxmlformats.org/drawingml/2006/table">
            <a:tbl>
              <a:tblPr/>
              <a:tblGrid>
                <a:gridCol w="3398838">
                  <a:extLst>
                    <a:ext uri="{9D8B030D-6E8A-4147-A177-3AD203B41FA5}">
                      <a16:colId xmlns:a16="http://schemas.microsoft.com/office/drawing/2014/main" val="20000"/>
                    </a:ext>
                  </a:extLst>
                </a:gridCol>
                <a:gridCol w="5745162">
                  <a:extLst>
                    <a:ext uri="{9D8B030D-6E8A-4147-A177-3AD203B41FA5}">
                      <a16:colId xmlns:a16="http://schemas.microsoft.com/office/drawing/2014/main" val="20001"/>
                    </a:ext>
                  </a:extLst>
                </a:gridCol>
              </a:tblGrid>
              <a:tr h="1085850">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rPr>
                        <a:t>Cerebrum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rPr>
                        <a:t>Voluntary or conscious activities of the body-learning, judgment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1087438">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rPr>
                        <a:t>Cerebellum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rPr>
                        <a:t>Coordinates and balances the actions of the muscles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1941513">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800" b="1" i="0" u="none" strike="noStrike" cap="none" normalizeH="0" baseline="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rPr>
                        <a:t>Medulla Oblongata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rPr>
                        <a:t>(Brain Stem)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rPr>
                        <a:t>Controls involuntary actions like blood pressure, heart rate, breathing, and swallowing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1757263">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800" b="1" i="0" u="none" strike="noStrike" cap="none" normalizeH="0" baseline="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rPr>
                        <a:t>Spinal Cord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The main communications link between the brain and the rest of the body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bl>
          </a:graphicData>
        </a:graphic>
      </p:graphicFrame>
      <p:sp>
        <p:nvSpPr>
          <p:cNvPr id="25619" name="WordArt 30">
            <a:extLst>
              <a:ext uri="{FF2B5EF4-FFF2-40B4-BE49-F238E27FC236}">
                <a16:creationId xmlns:a16="http://schemas.microsoft.com/office/drawing/2014/main" id="{80DFA064-8F86-48B2-99C7-F5029540CBDB}"/>
              </a:ext>
            </a:extLst>
          </p:cNvPr>
          <p:cNvSpPr>
            <a:spLocks noChangeArrowheads="1" noChangeShapeType="1" noTextEdit="1"/>
          </p:cNvSpPr>
          <p:nvPr/>
        </p:nvSpPr>
        <p:spPr bwMode="auto">
          <a:xfrm>
            <a:off x="1752600" y="304800"/>
            <a:ext cx="86868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sz="2800" kern="10">
                <a:ln w="9525">
                  <a:round/>
                  <a:headEnd/>
                  <a:tailEnd/>
                </a:ln>
                <a:gradFill rotWithShape="1">
                  <a:gsLst>
                    <a:gs pos="0">
                      <a:srgbClr val="CC99FF"/>
                    </a:gs>
                    <a:gs pos="100000">
                      <a:srgbClr val="00FFFF"/>
                    </a:gs>
                  </a:gsLst>
                  <a:lin ang="5400000" scaled="1"/>
                </a:gradFill>
                <a:latin typeface="Arial Black" panose="020B0A04020102020204" pitchFamily="34" charset="0"/>
              </a:rPr>
              <a:t>Central Nervous System</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8" name="WordArt 8">
            <a:extLst>
              <a:ext uri="{FF2B5EF4-FFF2-40B4-BE49-F238E27FC236}">
                <a16:creationId xmlns:a16="http://schemas.microsoft.com/office/drawing/2014/main" id="{0434BEDF-E2FF-4564-A8C7-C337CA7711F9}"/>
              </a:ext>
            </a:extLst>
          </p:cNvPr>
          <p:cNvSpPr>
            <a:spLocks noChangeArrowheads="1" noChangeShapeType="1" noTextEdit="1"/>
          </p:cNvSpPr>
          <p:nvPr/>
        </p:nvSpPr>
        <p:spPr bwMode="auto">
          <a:xfrm>
            <a:off x="4955458" y="499533"/>
            <a:ext cx="6587613" cy="1658198"/>
          </a:xfrm>
          <a:prstGeom prst="rect">
            <a:avLst/>
          </a:prstGeom>
        </p:spPr>
        <p:txBody>
          <a:bodyPr vert="horz" lIns="91440" tIns="45720" rIns="91440" bIns="45720" rtlCol="0" fromWordArt="1" anchor="ctr">
            <a:prstTxWarp prst="textPlain">
              <a:avLst>
                <a:gd name="adj" fmla="val 50000"/>
              </a:avLst>
            </a:prstTxWarp>
            <a:normAutofit/>
            <a:scene3d>
              <a:camera prst="legacyObliqueRight"/>
              <a:lightRig rig="legacyHarsh3" dir="t"/>
            </a:scene3d>
            <a:sp3d extrusionH="100000" prstMaterial="legacyMatte">
              <a:extrusionClr>
                <a:srgbClr val="663300"/>
              </a:extrusionClr>
              <a:contourClr>
                <a:srgbClr val="CC99FF"/>
              </a:contourClr>
            </a:sp3d>
          </a:bodyPr>
          <a:lstStyle/>
          <a:p>
            <a:pPr defTabSz="914400">
              <a:lnSpc>
                <a:spcPct val="85000"/>
              </a:lnSpc>
              <a:spcBef>
                <a:spcPct val="0"/>
              </a:spcBef>
              <a:spcAft>
                <a:spcPts val="600"/>
              </a:spcAft>
            </a:pPr>
            <a:r>
              <a:rPr lang="en-US" sz="5400" spc="-120">
                <a:ln w="9525">
                  <a:round/>
                  <a:headEnd/>
                  <a:tailEnd/>
                </a:ln>
                <a:solidFill>
                  <a:schemeClr val="accent1"/>
                </a:solidFill>
                <a:latin typeface="+mj-lt"/>
                <a:ea typeface="+mj-ea"/>
                <a:cs typeface="+mj-cs"/>
              </a:rPr>
              <a:t>Peripheral Nervous System</a:t>
            </a:r>
          </a:p>
        </p:txBody>
      </p:sp>
      <p:pic>
        <p:nvPicPr>
          <p:cNvPr id="12294" name="Picture 6" descr="nervous_system">
            <a:extLst>
              <a:ext uri="{FF2B5EF4-FFF2-40B4-BE49-F238E27FC236}">
                <a16:creationId xmlns:a16="http://schemas.microsoft.com/office/drawing/2014/main" id="{400B7661-B860-4FB2-868E-41E458D747FC}"/>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tretch>
            <a:fillRect/>
          </a:stretch>
        </p:blipFill>
        <p:spPr bwMode="auto">
          <a:xfrm>
            <a:off x="633999" y="923628"/>
            <a:ext cx="4001315" cy="50210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5" name="Text Box 7">
            <a:extLst>
              <a:ext uri="{FF2B5EF4-FFF2-40B4-BE49-F238E27FC236}">
                <a16:creationId xmlns:a16="http://schemas.microsoft.com/office/drawing/2014/main" id="{75C61EB4-F8D2-4788-9CBC-D2A631A20A6D}"/>
              </a:ext>
            </a:extLst>
          </p:cNvPr>
          <p:cNvSpPr txBox="1">
            <a:spLocks noChangeArrowheads="1"/>
          </p:cNvSpPr>
          <p:nvPr/>
        </p:nvSpPr>
        <p:spPr bwMode="auto">
          <a:xfrm>
            <a:off x="4955458" y="2011680"/>
            <a:ext cx="6587613" cy="3864732"/>
          </a:xfrm>
          <a:prstGeom prst="rect">
            <a:avLst/>
          </a:prstGeom>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defTabSz="914400" eaLnBrk="1" hangingPunct="1">
              <a:lnSpc>
                <a:spcPct val="85000"/>
              </a:lnSpc>
              <a:spcBef>
                <a:spcPct val="50000"/>
              </a:spcBef>
              <a:buFont typeface="Arial" pitchFamily="34" charset="0"/>
              <a:buChar char=" "/>
            </a:pPr>
            <a:endParaRPr lang="en-US" altLang="en-US" b="1" dirty="0">
              <a:solidFill>
                <a:schemeClr val="tx1">
                  <a:lumMod val="85000"/>
                  <a:lumOff val="15000"/>
                </a:schemeClr>
              </a:solidFill>
              <a:latin typeface="+mn-lt"/>
            </a:endParaRPr>
          </a:p>
          <a:p>
            <a:pPr defTabSz="914400" eaLnBrk="1" hangingPunct="1">
              <a:lnSpc>
                <a:spcPct val="85000"/>
              </a:lnSpc>
              <a:spcBef>
                <a:spcPct val="50000"/>
              </a:spcBef>
              <a:buFont typeface="Arial" pitchFamily="34" charset="0"/>
              <a:buChar char=" "/>
            </a:pPr>
            <a:r>
              <a:rPr lang="en-US" altLang="en-US" b="1" dirty="0">
                <a:solidFill>
                  <a:schemeClr val="tx1">
                    <a:lumMod val="85000"/>
                    <a:lumOff val="15000"/>
                  </a:schemeClr>
                </a:solidFill>
                <a:latin typeface="+mn-lt"/>
              </a:rPr>
              <a:t>Consists of:</a:t>
            </a:r>
            <a:r>
              <a:rPr lang="en-US" altLang="en-US" dirty="0">
                <a:solidFill>
                  <a:schemeClr val="tx1">
                    <a:lumMod val="85000"/>
                    <a:lumOff val="15000"/>
                  </a:schemeClr>
                </a:solidFill>
                <a:latin typeface="+mn-lt"/>
              </a:rPr>
              <a:t> </a:t>
            </a:r>
            <a:r>
              <a:rPr lang="en-US" altLang="en-US" u="sng" dirty="0">
                <a:solidFill>
                  <a:schemeClr val="tx1">
                    <a:lumMod val="85000"/>
                    <a:lumOff val="15000"/>
                  </a:schemeClr>
                </a:solidFill>
                <a:latin typeface="+mn-lt"/>
              </a:rPr>
              <a:t>Sensory</a:t>
            </a:r>
            <a:r>
              <a:rPr lang="en-US" altLang="en-US" dirty="0">
                <a:solidFill>
                  <a:schemeClr val="tx1">
                    <a:lumMod val="85000"/>
                    <a:lumOff val="15000"/>
                  </a:schemeClr>
                </a:solidFill>
                <a:latin typeface="+mn-lt"/>
              </a:rPr>
              <a:t> division and </a:t>
            </a:r>
            <a:r>
              <a:rPr lang="en-US" altLang="en-US" u="sng" dirty="0">
                <a:solidFill>
                  <a:schemeClr val="tx1">
                    <a:lumMod val="85000"/>
                    <a:lumOff val="15000"/>
                  </a:schemeClr>
                </a:solidFill>
                <a:latin typeface="+mn-lt"/>
              </a:rPr>
              <a:t>Motor </a:t>
            </a:r>
            <a:r>
              <a:rPr lang="en-US" altLang="en-US" dirty="0">
                <a:solidFill>
                  <a:schemeClr val="tx1">
                    <a:lumMod val="85000"/>
                    <a:lumOff val="15000"/>
                  </a:schemeClr>
                </a:solidFill>
                <a:latin typeface="+mn-lt"/>
              </a:rPr>
              <a:t>division</a:t>
            </a:r>
          </a:p>
          <a:p>
            <a:pPr defTabSz="914400" eaLnBrk="1" hangingPunct="1">
              <a:lnSpc>
                <a:spcPct val="85000"/>
              </a:lnSpc>
              <a:spcBef>
                <a:spcPct val="50000"/>
              </a:spcBef>
              <a:buFont typeface="Arial" pitchFamily="34" charset="0"/>
              <a:buChar char=" "/>
            </a:pPr>
            <a:r>
              <a:rPr lang="en-US" altLang="en-US" dirty="0">
                <a:solidFill>
                  <a:schemeClr val="tx1">
                    <a:lumMod val="85000"/>
                    <a:lumOff val="15000"/>
                  </a:schemeClr>
                </a:solidFill>
                <a:latin typeface="+mn-lt"/>
              </a:rPr>
              <a:t>-includes all sensory neurons, motor neurons, and sense organs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1229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2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237</TotalTime>
  <Words>433</Words>
  <Application>Microsoft Office PowerPoint</Application>
  <PresentationFormat>Widescreen</PresentationFormat>
  <Paragraphs>85</Paragraphs>
  <Slides>17</Slides>
  <Notes>11</Notes>
  <HiddenSlides>0</HiddenSlides>
  <MMClips>4</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17</vt:i4>
      </vt:variant>
    </vt:vector>
  </HeadingPairs>
  <TitlesOfParts>
    <vt:vector size="28" baseType="lpstr">
      <vt:lpstr>Wingdings 3</vt:lpstr>
      <vt:lpstr>Calibri</vt:lpstr>
      <vt:lpstr>Roboto</vt:lpstr>
      <vt:lpstr>Arial</vt:lpstr>
      <vt:lpstr>MS Mincho</vt:lpstr>
      <vt:lpstr>Comic Sans MS</vt:lpstr>
      <vt:lpstr>Arial Black</vt:lpstr>
      <vt:lpstr>Times New Roman</vt:lpstr>
      <vt:lpstr>Wingdings</vt:lpstr>
      <vt:lpstr>Calibri Light</vt:lpstr>
      <vt:lpstr>Metropolitan</vt:lpstr>
      <vt:lpstr>PowerPoint Presentation</vt:lpstr>
      <vt:lpstr>PowerPoint Presentation</vt:lpstr>
      <vt:lpstr>The nervous system </vt:lpstr>
      <vt:lpstr>The Nervous System</vt:lpstr>
      <vt:lpstr>PowerPoint Presentation</vt:lpstr>
      <vt:lpstr>Impulse in a neuron </vt:lpstr>
      <vt:lpstr>Please watch this video and draw a neuron along with the video </vt:lpstr>
      <vt:lpstr>Parts of a Neuron</vt:lpstr>
      <vt:lpstr>PowerPoint Presentation</vt:lpstr>
      <vt:lpstr>Types of neurons </vt:lpstr>
      <vt:lpstr>PowerPoint Presentation</vt:lpstr>
      <vt:lpstr>PowerPoint Presentation</vt:lpstr>
      <vt:lpstr>Motor neurons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Felicity Page</dc:creator>
  <cp:lastModifiedBy>Felicity Page</cp:lastModifiedBy>
  <cp:revision>4</cp:revision>
  <dcterms:created xsi:type="dcterms:W3CDTF">2021-01-15T10:02:11Z</dcterms:created>
  <dcterms:modified xsi:type="dcterms:W3CDTF">2021-01-19T14:04:40Z</dcterms:modified>
</cp:coreProperties>
</file>