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7"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84" d="100"/>
          <a:sy n="84" d="100"/>
        </p:scale>
        <p:origin x="9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8B1D01E-6554-4E3F-8507-1D575F378148}" type="datetimeFigureOut">
              <a:rPr lang="en-GB" smtClean="0"/>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B1C954-BD5B-4A91-8917-C91F9BBF0E2D}" type="slidenum">
              <a:rPr lang="en-GB" smtClean="0"/>
              <a:t>‹#›</a:t>
            </a:fld>
            <a:endParaRPr lang="en-GB"/>
          </a:p>
        </p:txBody>
      </p:sp>
    </p:spTree>
    <p:extLst>
      <p:ext uri="{BB962C8B-B14F-4D97-AF65-F5344CB8AC3E}">
        <p14:creationId xmlns:p14="http://schemas.microsoft.com/office/powerpoint/2010/main" val="4158288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B1D01E-6554-4E3F-8507-1D575F378148}" type="datetimeFigureOut">
              <a:rPr lang="en-GB" smtClean="0"/>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B1C954-BD5B-4A91-8917-C91F9BBF0E2D}" type="slidenum">
              <a:rPr lang="en-GB" smtClean="0"/>
              <a:t>‹#›</a:t>
            </a:fld>
            <a:endParaRPr lang="en-GB"/>
          </a:p>
        </p:txBody>
      </p:sp>
    </p:spTree>
    <p:extLst>
      <p:ext uri="{BB962C8B-B14F-4D97-AF65-F5344CB8AC3E}">
        <p14:creationId xmlns:p14="http://schemas.microsoft.com/office/powerpoint/2010/main" val="2834351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B1D01E-6554-4E3F-8507-1D575F378148}" type="datetimeFigureOut">
              <a:rPr lang="en-GB" smtClean="0"/>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B1C954-BD5B-4A91-8917-C91F9BBF0E2D}" type="slidenum">
              <a:rPr lang="en-GB" smtClean="0"/>
              <a:t>‹#›</a:t>
            </a:fld>
            <a:endParaRPr lang="en-GB"/>
          </a:p>
        </p:txBody>
      </p:sp>
    </p:spTree>
    <p:extLst>
      <p:ext uri="{BB962C8B-B14F-4D97-AF65-F5344CB8AC3E}">
        <p14:creationId xmlns:p14="http://schemas.microsoft.com/office/powerpoint/2010/main" val="1329920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8B1D01E-6554-4E3F-8507-1D575F378148}" type="datetimeFigureOut">
              <a:rPr lang="en-GB" smtClean="0"/>
              <a:t>19/10/2017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B1C954-BD5B-4A91-8917-C91F9BBF0E2D}" type="slidenum">
              <a:rPr lang="en-GB" smtClean="0"/>
              <a:t>‹#›</a:t>
            </a:fld>
            <a:endParaRPr lang="en-GB"/>
          </a:p>
        </p:txBody>
      </p:sp>
    </p:spTree>
    <p:extLst>
      <p:ext uri="{BB962C8B-B14F-4D97-AF65-F5344CB8AC3E}">
        <p14:creationId xmlns:p14="http://schemas.microsoft.com/office/powerpoint/2010/main" val="2260899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8B1D01E-6554-4E3F-8507-1D575F378148}" type="datetimeFigureOut">
              <a:rPr lang="en-GB" smtClean="0"/>
              <a:t>19/10/2017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B1C954-BD5B-4A91-8917-C91F9BBF0E2D}" type="slidenum">
              <a:rPr lang="en-GB" smtClean="0"/>
              <a:t>‹#›</a:t>
            </a:fld>
            <a:endParaRPr lang="en-GB"/>
          </a:p>
        </p:txBody>
      </p:sp>
    </p:spTree>
    <p:extLst>
      <p:ext uri="{BB962C8B-B14F-4D97-AF65-F5344CB8AC3E}">
        <p14:creationId xmlns:p14="http://schemas.microsoft.com/office/powerpoint/2010/main" val="1797162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8B1D01E-6554-4E3F-8507-1D575F378148}" type="datetimeFigureOut">
              <a:rPr lang="en-GB" smtClean="0"/>
              <a:t>19/10/2017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FB1C954-BD5B-4A91-8917-C91F9BBF0E2D}" type="slidenum">
              <a:rPr lang="en-GB" smtClean="0"/>
              <a:t>‹#›</a:t>
            </a:fld>
            <a:endParaRPr lang="en-GB"/>
          </a:p>
        </p:txBody>
      </p:sp>
    </p:spTree>
    <p:extLst>
      <p:ext uri="{BB962C8B-B14F-4D97-AF65-F5344CB8AC3E}">
        <p14:creationId xmlns:p14="http://schemas.microsoft.com/office/powerpoint/2010/main" val="3697676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B1D01E-6554-4E3F-8507-1D575F378148}" type="datetimeFigureOut">
              <a:rPr lang="en-GB" smtClean="0"/>
              <a:t>19/10/2017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FB1C954-BD5B-4A91-8917-C91F9BBF0E2D}" type="slidenum">
              <a:rPr lang="en-GB" smtClean="0"/>
              <a:t>‹#›</a:t>
            </a:fld>
            <a:endParaRPr lang="en-GB"/>
          </a:p>
        </p:txBody>
      </p:sp>
    </p:spTree>
    <p:extLst>
      <p:ext uri="{BB962C8B-B14F-4D97-AF65-F5344CB8AC3E}">
        <p14:creationId xmlns:p14="http://schemas.microsoft.com/office/powerpoint/2010/main" val="742953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B1D01E-6554-4E3F-8507-1D575F378148}" type="datetimeFigureOut">
              <a:rPr lang="en-GB" smtClean="0"/>
              <a:t>19/10/2017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B1C954-BD5B-4A91-8917-C91F9BBF0E2D}" type="slidenum">
              <a:rPr lang="en-GB" smtClean="0"/>
              <a:t>‹#›</a:t>
            </a:fld>
            <a:endParaRPr lang="en-GB"/>
          </a:p>
        </p:txBody>
      </p:sp>
    </p:spTree>
    <p:extLst>
      <p:ext uri="{BB962C8B-B14F-4D97-AF65-F5344CB8AC3E}">
        <p14:creationId xmlns:p14="http://schemas.microsoft.com/office/powerpoint/2010/main" val="460077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B1D01E-6554-4E3F-8507-1D575F378148}" type="datetimeFigureOut">
              <a:rPr lang="en-GB" smtClean="0"/>
              <a:t>19/10/2017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B1C954-BD5B-4A91-8917-C91F9BBF0E2D}" type="slidenum">
              <a:rPr lang="en-GB" smtClean="0"/>
              <a:t>‹#›</a:t>
            </a:fld>
            <a:endParaRPr lang="en-GB"/>
          </a:p>
        </p:txBody>
      </p:sp>
    </p:spTree>
    <p:extLst>
      <p:ext uri="{BB962C8B-B14F-4D97-AF65-F5344CB8AC3E}">
        <p14:creationId xmlns:p14="http://schemas.microsoft.com/office/powerpoint/2010/main" val="3527884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B1D01E-6554-4E3F-8507-1D575F378148}" type="datetimeFigureOut">
              <a:rPr lang="en-GB" smtClean="0"/>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B1C954-BD5B-4A91-8917-C91F9BBF0E2D}" type="slidenum">
              <a:rPr lang="en-GB" smtClean="0"/>
              <a:t>‹#›</a:t>
            </a:fld>
            <a:endParaRPr lang="en-GB"/>
          </a:p>
        </p:txBody>
      </p:sp>
    </p:spTree>
    <p:extLst>
      <p:ext uri="{BB962C8B-B14F-4D97-AF65-F5344CB8AC3E}">
        <p14:creationId xmlns:p14="http://schemas.microsoft.com/office/powerpoint/2010/main" val="982527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B1D01E-6554-4E3F-8507-1D575F378148}" type="datetimeFigureOut">
              <a:rPr lang="en-GB" smtClean="0"/>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B1C954-BD5B-4A91-8917-C91F9BBF0E2D}" type="slidenum">
              <a:rPr lang="en-GB" smtClean="0"/>
              <a:t>‹#›</a:t>
            </a:fld>
            <a:endParaRPr lang="en-GB"/>
          </a:p>
        </p:txBody>
      </p:sp>
    </p:spTree>
    <p:extLst>
      <p:ext uri="{BB962C8B-B14F-4D97-AF65-F5344CB8AC3E}">
        <p14:creationId xmlns:p14="http://schemas.microsoft.com/office/powerpoint/2010/main" val="433765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B1D01E-6554-4E3F-8507-1D575F378148}" type="datetimeFigureOut">
              <a:rPr lang="en-GB" smtClean="0"/>
              <a:t>19/10/2017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B1C954-BD5B-4A91-8917-C91F9BBF0E2D}" type="slidenum">
              <a:rPr lang="en-GB" smtClean="0"/>
              <a:t>‹#›</a:t>
            </a:fld>
            <a:endParaRPr lang="en-GB"/>
          </a:p>
        </p:txBody>
      </p:sp>
    </p:spTree>
    <p:extLst>
      <p:ext uri="{BB962C8B-B14F-4D97-AF65-F5344CB8AC3E}">
        <p14:creationId xmlns:p14="http://schemas.microsoft.com/office/powerpoint/2010/main" val="12041497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a:t>What Is the Respiratory System's Role in Homeostasis?</a:t>
            </a:r>
            <a:br>
              <a:rPr lang="en-GB" b="1" dirty="0"/>
            </a:br>
            <a:endParaRPr lang="en-GB" dirty="0"/>
          </a:p>
        </p:txBody>
      </p:sp>
      <p:sp>
        <p:nvSpPr>
          <p:cNvPr id="10" name="Text Placeholder 9"/>
          <p:cNvSpPr>
            <a:spLocks noGrp="1"/>
          </p:cNvSpPr>
          <p:nvPr>
            <p:ph type="body" idx="1"/>
          </p:nvPr>
        </p:nvSpPr>
        <p:spPr/>
        <p:txBody>
          <a:bodyPr/>
          <a:lstStyle/>
          <a:p>
            <a:r>
              <a:rPr lang="en-GB" dirty="0" smtClean="0"/>
              <a:t>Maintaining The </a:t>
            </a:r>
            <a:r>
              <a:rPr lang="en-GB" dirty="0" err="1" smtClean="0"/>
              <a:t>Interanl</a:t>
            </a:r>
            <a:r>
              <a:rPr lang="en-GB" dirty="0" smtClean="0"/>
              <a:t> Environment. </a:t>
            </a:r>
            <a:endParaRPr lang="en-GB" dirty="0"/>
          </a:p>
        </p:txBody>
      </p:sp>
    </p:spTree>
    <p:extLst>
      <p:ext uri="{BB962C8B-B14F-4D97-AF65-F5344CB8AC3E}">
        <p14:creationId xmlns:p14="http://schemas.microsoft.com/office/powerpoint/2010/main" val="3878649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Oxygen In, Carbon Dioxide Out</a:t>
            </a:r>
            <a:br>
              <a:rPr lang="en-GB" b="1" dirty="0"/>
            </a:br>
            <a:endParaRPr lang="en-GB" dirty="0"/>
          </a:p>
        </p:txBody>
      </p:sp>
      <p:sp>
        <p:nvSpPr>
          <p:cNvPr id="5" name="Content Placeholder 4"/>
          <p:cNvSpPr>
            <a:spLocks noGrp="1"/>
          </p:cNvSpPr>
          <p:nvPr>
            <p:ph idx="1"/>
          </p:nvPr>
        </p:nvSpPr>
        <p:spPr/>
        <p:txBody>
          <a:bodyPr/>
          <a:lstStyle/>
          <a:p>
            <a:r>
              <a:rPr lang="en-GB" dirty="0" smtClean="0"/>
              <a:t>The </a:t>
            </a:r>
            <a:r>
              <a:rPr lang="en-GB" dirty="0"/>
              <a:t>respiratory system participates in a variety of homeostatic processes, and the two most important of these are maintaining pH and regulating gas exchange</a:t>
            </a:r>
            <a:r>
              <a:rPr lang="en-GB" dirty="0" smtClean="0"/>
              <a:t>.</a:t>
            </a:r>
          </a:p>
          <a:p>
            <a:r>
              <a:rPr lang="en-GB" dirty="0" smtClean="0"/>
              <a:t>Normal PH of the blood should be</a:t>
            </a:r>
            <a:endParaRPr lang="en-GB" dirty="0"/>
          </a:p>
        </p:txBody>
      </p:sp>
    </p:spTree>
    <p:extLst>
      <p:ext uri="{BB962C8B-B14F-4D97-AF65-F5344CB8AC3E}">
        <p14:creationId xmlns:p14="http://schemas.microsoft.com/office/powerpoint/2010/main" val="1044745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Homeostatic control</a:t>
            </a:r>
            <a:endParaRPr lang="en-GB" dirty="0"/>
          </a:p>
        </p:txBody>
      </p:sp>
      <p:sp>
        <p:nvSpPr>
          <p:cNvPr id="3" name="Content Placeholder 2"/>
          <p:cNvSpPr>
            <a:spLocks noGrp="1"/>
          </p:cNvSpPr>
          <p:nvPr>
            <p:ph idx="1"/>
          </p:nvPr>
        </p:nvSpPr>
        <p:spPr/>
        <p:txBody>
          <a:bodyPr/>
          <a:lstStyle/>
          <a:p>
            <a:r>
              <a:rPr lang="en-GB" dirty="0" smtClean="0"/>
              <a:t>Homeostatic </a:t>
            </a:r>
            <a:r>
              <a:rPr lang="en-GB" dirty="0"/>
              <a:t>functions are related to the biochemical roles played by the two primary respiratory gases, carbon dioxide and </a:t>
            </a:r>
            <a:r>
              <a:rPr lang="en-GB" dirty="0" smtClean="0"/>
              <a:t>oxygen.</a:t>
            </a:r>
          </a:p>
          <a:p>
            <a:r>
              <a:rPr lang="en-GB" dirty="0"/>
              <a:t>Oxygen enters the body as a component of the air we breathe and is processed by the lungs. Carbon dioxide, which is produced as a </a:t>
            </a:r>
            <a:r>
              <a:rPr lang="en-GB" dirty="0" err="1"/>
              <a:t>byproduct</a:t>
            </a:r>
            <a:r>
              <a:rPr lang="en-GB" dirty="0"/>
              <a:t> of cellular metabolism, travels through the bloodstream to the lungs and is exhaled.</a:t>
            </a:r>
          </a:p>
        </p:txBody>
      </p:sp>
    </p:spTree>
    <p:extLst>
      <p:ext uri="{BB962C8B-B14F-4D97-AF65-F5344CB8AC3E}">
        <p14:creationId xmlns:p14="http://schemas.microsoft.com/office/powerpoint/2010/main" val="1972331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Carbon dioxide and oxygen</a:t>
            </a:r>
            <a:br>
              <a:rPr lang="en-GB" b="1" dirty="0"/>
            </a:br>
            <a:endParaRPr lang="en-GB" dirty="0"/>
          </a:p>
        </p:txBody>
      </p:sp>
      <p:sp>
        <p:nvSpPr>
          <p:cNvPr id="3" name="Content Placeholder 2"/>
          <p:cNvSpPr>
            <a:spLocks noGrp="1"/>
          </p:cNvSpPr>
          <p:nvPr>
            <p:ph idx="1"/>
          </p:nvPr>
        </p:nvSpPr>
        <p:spPr/>
        <p:txBody>
          <a:bodyPr/>
          <a:lstStyle/>
          <a:p>
            <a:r>
              <a:rPr lang="en-GB" dirty="0"/>
              <a:t>The activity of the human body is a manifestation of the combined </a:t>
            </a:r>
            <a:r>
              <a:rPr lang="en-GB" dirty="0" err="1"/>
              <a:t>labors</a:t>
            </a:r>
            <a:r>
              <a:rPr lang="en-GB" dirty="0"/>
              <a:t> of trillions of microscopic cells. The body needs food to eat and air to breathe, and the requirements of individual cells are similar</a:t>
            </a:r>
            <a:r>
              <a:rPr lang="en-GB" dirty="0" smtClean="0"/>
              <a:t>.</a:t>
            </a:r>
          </a:p>
          <a:p>
            <a:r>
              <a:rPr lang="en-GB" dirty="0"/>
              <a:t>The fundamental reaction that enables cellular life transforms glucose and oxygen into carbon dioxide, water and energy. </a:t>
            </a:r>
          </a:p>
        </p:txBody>
      </p:sp>
    </p:spTree>
    <p:extLst>
      <p:ext uri="{BB962C8B-B14F-4D97-AF65-F5344CB8AC3E}">
        <p14:creationId xmlns:p14="http://schemas.microsoft.com/office/powerpoint/2010/main" val="1075314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it so important?</a:t>
            </a:r>
            <a:endParaRPr lang="en-GB" dirty="0"/>
          </a:p>
        </p:txBody>
      </p:sp>
      <p:sp>
        <p:nvSpPr>
          <p:cNvPr id="3" name="Content Placeholder 2"/>
          <p:cNvSpPr>
            <a:spLocks noGrp="1"/>
          </p:cNvSpPr>
          <p:nvPr>
            <p:ph idx="1"/>
          </p:nvPr>
        </p:nvSpPr>
        <p:spPr/>
        <p:txBody>
          <a:bodyPr/>
          <a:lstStyle/>
          <a:p>
            <a:r>
              <a:rPr lang="en-GB" dirty="0" smtClean="0"/>
              <a:t>The </a:t>
            </a:r>
            <a:r>
              <a:rPr lang="en-GB" dirty="0"/>
              <a:t>supply of oxygen in the bloodstream is a critical aspect of homeostasis -- with insufficient oxygen, cells cannot make energy. Carbon dioxide must also be carefully managed so that this waste product does not accumulate to problematic levels. By inhaling and exhaling, the respiratory system is able to take in oxygen and release carbon dioxide, and thus it plays a dominant role in homeostatic gas exchange.</a:t>
            </a:r>
          </a:p>
        </p:txBody>
      </p:sp>
    </p:spTree>
    <p:extLst>
      <p:ext uri="{BB962C8B-B14F-4D97-AF65-F5344CB8AC3E}">
        <p14:creationId xmlns:p14="http://schemas.microsoft.com/office/powerpoint/2010/main" val="2233332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Proper pH</a:t>
            </a:r>
            <a:br>
              <a:rPr lang="en-GB" b="1" dirty="0"/>
            </a:br>
            <a:endParaRPr lang="en-GB" dirty="0"/>
          </a:p>
        </p:txBody>
      </p:sp>
      <p:sp>
        <p:nvSpPr>
          <p:cNvPr id="3" name="Content Placeholder 2"/>
          <p:cNvSpPr>
            <a:spLocks noGrp="1"/>
          </p:cNvSpPr>
          <p:nvPr>
            <p:ph idx="1"/>
          </p:nvPr>
        </p:nvSpPr>
        <p:spPr/>
        <p:txBody>
          <a:bodyPr/>
          <a:lstStyle/>
          <a:p>
            <a:r>
              <a:rPr lang="en-GB" dirty="0" smtClean="0"/>
              <a:t>The </a:t>
            </a:r>
            <a:r>
              <a:rPr lang="en-GB" dirty="0"/>
              <a:t>acidity or alkalinity of a substance is measured by the pH scale, which typically ranges from 0 to 14. Many biological structures and processes are designed to operate within a narrow pH range. </a:t>
            </a:r>
            <a:endParaRPr lang="en-GB" dirty="0" smtClean="0"/>
          </a:p>
          <a:p>
            <a:r>
              <a:rPr lang="en-GB" dirty="0"/>
              <a:t>The pH of any substance depends on its concentration of hydrogen ions.</a:t>
            </a:r>
          </a:p>
        </p:txBody>
      </p:sp>
    </p:spTree>
    <p:extLst>
      <p:ext uri="{BB962C8B-B14F-4D97-AF65-F5344CB8AC3E}">
        <p14:creationId xmlns:p14="http://schemas.microsoft.com/office/powerpoint/2010/main" val="3330787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effects the pH of the blood stream?</a:t>
            </a:r>
            <a:endParaRPr lang="en-GB" dirty="0"/>
          </a:p>
        </p:txBody>
      </p:sp>
      <p:sp>
        <p:nvSpPr>
          <p:cNvPr id="3" name="Content Placeholder 2"/>
          <p:cNvSpPr>
            <a:spLocks noGrp="1"/>
          </p:cNvSpPr>
          <p:nvPr>
            <p:ph idx="1"/>
          </p:nvPr>
        </p:nvSpPr>
        <p:spPr/>
        <p:txBody>
          <a:bodyPr/>
          <a:lstStyle/>
          <a:p>
            <a:r>
              <a:rPr lang="en-GB" dirty="0"/>
              <a:t>The concentration of hydrogen ions in blood depends on the concentration of carbon dioxide, which is directly influenced by the respiratory system. Thus, the respiratory system plays a major role in maintaining the human bloodstream at the optimal </a:t>
            </a:r>
            <a:r>
              <a:rPr lang="en-GB" dirty="0" err="1" smtClean="0"/>
              <a:t>pH.</a:t>
            </a:r>
            <a:endParaRPr lang="en-GB" dirty="0" smtClean="0"/>
          </a:p>
          <a:p>
            <a:r>
              <a:rPr lang="en-GB" dirty="0" smtClean="0"/>
              <a:t>Acidity </a:t>
            </a:r>
            <a:r>
              <a:rPr lang="en-GB" dirty="0"/>
              <a:t>and alkalinity are expressed on the pH scale, which ranges from 0 (strongly acidic) to 14 (strongly basic or alkaline). A pH of </a:t>
            </a:r>
            <a:r>
              <a:rPr lang="en-GB" b="1" dirty="0"/>
              <a:t>7.0</a:t>
            </a:r>
            <a:r>
              <a:rPr lang="en-GB" dirty="0"/>
              <a:t>, in the middle of this scale, is neutral. Blood is normally slightly basic, with a normal pH range of </a:t>
            </a:r>
            <a:r>
              <a:rPr lang="en-GB" b="1" dirty="0"/>
              <a:t>7.35 to 7.45</a:t>
            </a:r>
            <a:r>
              <a:rPr lang="en-GB" dirty="0"/>
              <a:t>. Usually the body maintains the pH of blood close to </a:t>
            </a:r>
            <a:r>
              <a:rPr lang="en-GB" b="1" dirty="0"/>
              <a:t>7.40</a:t>
            </a:r>
            <a:r>
              <a:rPr lang="en-GB" dirty="0"/>
              <a:t>.</a:t>
            </a:r>
          </a:p>
        </p:txBody>
      </p:sp>
    </p:spTree>
    <p:extLst>
      <p:ext uri="{BB962C8B-B14F-4D97-AF65-F5344CB8AC3E}">
        <p14:creationId xmlns:p14="http://schemas.microsoft.com/office/powerpoint/2010/main" val="2554089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7"/>
          <p:cNvSpPr>
            <a:spLocks noGrp="1"/>
          </p:cNvSpPr>
          <p:nvPr>
            <p:ph idx="1"/>
          </p:nvPr>
        </p:nvSpPr>
        <p:spPr>
          <a:xfrm>
            <a:off x="5953126" y="1500188"/>
            <a:ext cx="4500563" cy="4525962"/>
          </a:xfrm>
        </p:spPr>
        <p:txBody>
          <a:bodyPr/>
          <a:lstStyle/>
          <a:p>
            <a:r>
              <a:rPr lang="en-GB" altLang="en-US" sz="2400" b="1" dirty="0"/>
              <a:t>Chemoreceptor's</a:t>
            </a:r>
            <a:r>
              <a:rPr lang="en-GB" altLang="en-US" sz="2400" dirty="0"/>
              <a:t> in the carotid arteries and aorta are sensitive to the concentrations of CO</a:t>
            </a:r>
            <a:r>
              <a:rPr lang="en-GB" altLang="en-US" sz="2400" baseline="-25000" dirty="0"/>
              <a:t>2</a:t>
            </a:r>
            <a:r>
              <a:rPr lang="en-GB" altLang="en-US" sz="2400" dirty="0"/>
              <a:t> in the bloodstream. A rise in CO</a:t>
            </a:r>
            <a:r>
              <a:rPr lang="en-GB" altLang="en-US" sz="2400" baseline="-25000" dirty="0"/>
              <a:t>2</a:t>
            </a:r>
            <a:r>
              <a:rPr lang="en-GB" altLang="en-US" sz="2400" dirty="0"/>
              <a:t> levels during vigorous exercise causes these sensory cells to send an increased number of nerve impulses to the </a:t>
            </a:r>
            <a:r>
              <a:rPr lang="en-GB" altLang="en-US" sz="2400" b="1" dirty="0"/>
              <a:t>respiratory control centre</a:t>
            </a:r>
            <a:r>
              <a:rPr lang="en-GB" altLang="en-US" sz="2400" dirty="0"/>
              <a:t> in the </a:t>
            </a:r>
            <a:r>
              <a:rPr lang="en-GB" altLang="en-US" sz="2400" b="1" dirty="0"/>
              <a:t>medulla</a:t>
            </a:r>
            <a:r>
              <a:rPr lang="en-GB" altLang="en-US" sz="2400" dirty="0"/>
              <a:t>.</a:t>
            </a:r>
          </a:p>
        </p:txBody>
      </p:sp>
      <p:pic>
        <p:nvPicPr>
          <p:cNvPr id="26628" name="Picture 2" descr="C:\Users\Mrs Smith\Desktop\homeostasis breathing0001.jpg"/>
          <p:cNvPicPr>
            <a:picLocks noChangeAspect="1" noChangeArrowheads="1"/>
          </p:cNvPicPr>
          <p:nvPr/>
        </p:nvPicPr>
        <p:blipFill>
          <a:blip r:embed="rId2">
            <a:extLst>
              <a:ext uri="{28A0092B-C50C-407E-A947-70E740481C1C}">
                <a14:useLocalDpi xmlns:a14="http://schemas.microsoft.com/office/drawing/2010/main" val="0"/>
              </a:ext>
            </a:extLst>
          </a:blip>
          <a:srcRect l="1888"/>
          <a:stretch>
            <a:fillRect/>
          </a:stretch>
        </p:blipFill>
        <p:spPr bwMode="auto">
          <a:xfrm>
            <a:off x="2095500" y="1500188"/>
            <a:ext cx="3714750" cy="470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Rectangle 2"/>
          <p:cNvSpPr>
            <a:spLocks noChangeArrowheads="1"/>
          </p:cNvSpPr>
          <p:nvPr/>
        </p:nvSpPr>
        <p:spPr bwMode="auto">
          <a:xfrm>
            <a:off x="2095500" y="214314"/>
            <a:ext cx="8072438"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dirty="0">
                <a:solidFill>
                  <a:schemeClr val="tx2"/>
                </a:solidFill>
                <a:latin typeface="Calibri" panose="020F0502020204030204" pitchFamily="34" charset="0"/>
              </a:rPr>
              <a:t>The effect of Exercise on the Respiratory System: Homeostatic control</a:t>
            </a:r>
            <a:r>
              <a:rPr lang="en-GB" altLang="en-US" sz="3600" dirty="0" smtClean="0">
                <a:solidFill>
                  <a:schemeClr val="tx2"/>
                </a:solidFill>
                <a:latin typeface="Calibri" panose="020F0502020204030204" pitchFamily="34" charset="0"/>
              </a:rPr>
              <a:t>:</a:t>
            </a:r>
            <a:endParaRPr lang="en-GB" altLang="en-US" sz="3600" dirty="0">
              <a:solidFill>
                <a:schemeClr val="tx2"/>
              </a:solidFill>
              <a:latin typeface="Calibri" panose="020F0502020204030204" pitchFamily="34" charset="0"/>
            </a:endParaRPr>
          </a:p>
        </p:txBody>
      </p:sp>
    </p:spTree>
    <p:extLst>
      <p:ext uri="{BB962C8B-B14F-4D97-AF65-F5344CB8AC3E}">
        <p14:creationId xmlns:p14="http://schemas.microsoft.com/office/powerpoint/2010/main" val="2700157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7"/>
          <p:cNvSpPr>
            <a:spLocks noGrp="1"/>
          </p:cNvSpPr>
          <p:nvPr>
            <p:ph idx="1"/>
          </p:nvPr>
        </p:nvSpPr>
        <p:spPr>
          <a:xfrm>
            <a:off x="5953126" y="1500188"/>
            <a:ext cx="4500563" cy="4525962"/>
          </a:xfrm>
        </p:spPr>
        <p:txBody>
          <a:bodyPr/>
          <a:lstStyle/>
          <a:p>
            <a:r>
              <a:rPr lang="en-GB" altLang="en-US" sz="2400"/>
              <a:t>This region of the brain responds by sending a greater number of nerve impulses to the </a:t>
            </a:r>
            <a:r>
              <a:rPr lang="en-GB" altLang="en-US" sz="2400" b="1"/>
              <a:t>intercostal muscles</a:t>
            </a:r>
            <a:r>
              <a:rPr lang="en-GB" altLang="en-US" sz="2400"/>
              <a:t> and diaphragm. The subsequent increased activity of these structures brings about an increase in rate and depth of breathing.</a:t>
            </a:r>
          </a:p>
          <a:p>
            <a:r>
              <a:rPr lang="en-GB" altLang="en-US" sz="2400"/>
              <a:t>Excess CO</a:t>
            </a:r>
            <a:r>
              <a:rPr lang="en-GB" altLang="en-US" sz="2400" baseline="-25000"/>
              <a:t>2</a:t>
            </a:r>
            <a:r>
              <a:rPr lang="en-GB" altLang="en-US" sz="2400"/>
              <a:t> is removed and the internal environment is kept within tolerable limits.</a:t>
            </a:r>
          </a:p>
        </p:txBody>
      </p:sp>
      <p:sp>
        <p:nvSpPr>
          <p:cNvPr id="27651" name="Slide Number Placeholder 5"/>
          <p:cNvSpPr>
            <a:spLocks noGrp="1"/>
          </p:cNvSpPr>
          <p:nvPr>
            <p:ph type="sldNum" sz="quarter" idx="12"/>
          </p:nvPr>
        </p:nvSpPr>
        <p:spPr>
          <a:xfrm>
            <a:off x="8024813" y="6215063"/>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782CB95A-F5DB-47A3-9927-8DC360EC14EC}" type="slidenum">
              <a:rPr lang="en-US" altLang="en-US" sz="1400"/>
              <a:pPr>
                <a:spcBef>
                  <a:spcPct val="0"/>
                </a:spcBef>
                <a:buFontTx/>
                <a:buNone/>
              </a:pPr>
              <a:t>9</a:t>
            </a:fld>
            <a:endParaRPr lang="en-US" altLang="en-US" sz="1400"/>
          </a:p>
        </p:txBody>
      </p:sp>
      <p:pic>
        <p:nvPicPr>
          <p:cNvPr id="27652" name="Picture 2" descr="C:\Users\Mrs Smith\Desktop\homeostasis breathing0001.jpg"/>
          <p:cNvPicPr>
            <a:picLocks noChangeAspect="1" noChangeArrowheads="1"/>
          </p:cNvPicPr>
          <p:nvPr/>
        </p:nvPicPr>
        <p:blipFill>
          <a:blip r:embed="rId2">
            <a:extLst>
              <a:ext uri="{28A0092B-C50C-407E-A947-70E740481C1C}">
                <a14:useLocalDpi xmlns:a14="http://schemas.microsoft.com/office/drawing/2010/main" val="0"/>
              </a:ext>
            </a:extLst>
          </a:blip>
          <a:srcRect l="1888"/>
          <a:stretch>
            <a:fillRect/>
          </a:stretch>
        </p:blipFill>
        <p:spPr bwMode="auto">
          <a:xfrm>
            <a:off x="2095500" y="1500188"/>
            <a:ext cx="3714750" cy="470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Rectangle 2"/>
          <p:cNvSpPr>
            <a:spLocks noChangeArrowheads="1"/>
          </p:cNvSpPr>
          <p:nvPr/>
        </p:nvSpPr>
        <p:spPr bwMode="auto">
          <a:xfrm>
            <a:off x="2095500" y="214314"/>
            <a:ext cx="8072438"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b="1">
                <a:solidFill>
                  <a:schemeClr val="tx2"/>
                </a:solidFill>
                <a:latin typeface="Calibri" panose="020F0502020204030204" pitchFamily="34" charset="0"/>
              </a:rPr>
              <a:t>The effect of Exercise on the Respiratory System: Homeostatic control: Part 2!</a:t>
            </a:r>
          </a:p>
        </p:txBody>
      </p:sp>
    </p:spTree>
    <p:extLst>
      <p:ext uri="{BB962C8B-B14F-4D97-AF65-F5344CB8AC3E}">
        <p14:creationId xmlns:p14="http://schemas.microsoft.com/office/powerpoint/2010/main" val="7616083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2024064" y="142876"/>
            <a:ext cx="8072437"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b="1">
                <a:solidFill>
                  <a:schemeClr val="tx2"/>
                </a:solidFill>
                <a:latin typeface="Calibri" panose="020F0502020204030204" pitchFamily="34" charset="0"/>
              </a:rPr>
              <a:t>SUMMARY: The effect of Exercise on the Respiratory System: Homeostatic control</a:t>
            </a:r>
          </a:p>
        </p:txBody>
      </p:sp>
      <p:sp>
        <p:nvSpPr>
          <p:cNvPr id="28675" name="Rectangle 3"/>
          <p:cNvSpPr>
            <a:spLocks noChangeArrowheads="1"/>
          </p:cNvSpPr>
          <p:nvPr/>
        </p:nvSpPr>
        <p:spPr bwMode="auto">
          <a:xfrm>
            <a:off x="1676400" y="2819400"/>
            <a:ext cx="28194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C64847"/>
                </a:solidFill>
                <a:latin typeface="Constantia" panose="02030602050306030303" pitchFamily="18" charset="0"/>
              </a:rPr>
              <a:t>Chemoreceptors</a:t>
            </a:r>
            <a:r>
              <a:rPr lang="en-GB" altLang="en-US" sz="2400">
                <a:solidFill>
                  <a:srgbClr val="000099"/>
                </a:solidFill>
                <a:latin typeface="Constantia" panose="02030602050306030303" pitchFamily="18" charset="0"/>
              </a:rPr>
              <a:t> in </a:t>
            </a:r>
            <a:r>
              <a:rPr lang="en-GB" altLang="en-US" sz="2400">
                <a:solidFill>
                  <a:srgbClr val="C64847"/>
                </a:solidFill>
                <a:latin typeface="Constantia" panose="02030602050306030303" pitchFamily="18" charset="0"/>
              </a:rPr>
              <a:t>cartoid arteries</a:t>
            </a:r>
            <a:r>
              <a:rPr lang="en-GB" altLang="en-US" sz="2400">
                <a:solidFill>
                  <a:srgbClr val="000099"/>
                </a:solidFill>
                <a:latin typeface="Constantia" panose="02030602050306030303" pitchFamily="18" charset="0"/>
              </a:rPr>
              <a:t> &amp; aorta detect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1" y="4600576"/>
            <a:ext cx="1897063" cy="225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5"/>
          <p:cNvSpPr>
            <a:spLocks noChangeArrowheads="1"/>
          </p:cNvSpPr>
          <p:nvPr/>
        </p:nvSpPr>
        <p:spPr bwMode="auto">
          <a:xfrm>
            <a:off x="4095750" y="1285875"/>
            <a:ext cx="3276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respiratory control centre in </a:t>
            </a:r>
            <a:r>
              <a:rPr lang="en-GB" altLang="en-US" sz="2400">
                <a:solidFill>
                  <a:schemeClr val="tx2"/>
                </a:solidFill>
                <a:latin typeface="Constantia" panose="02030602050306030303" pitchFamily="18" charset="0"/>
              </a:rPr>
              <a:t>medulla</a:t>
            </a:r>
          </a:p>
        </p:txBody>
      </p:sp>
      <p:sp>
        <p:nvSpPr>
          <p:cNvPr id="16390" name="Rectangle 6"/>
          <p:cNvSpPr>
            <a:spLocks noChangeArrowheads="1"/>
          </p:cNvSpPr>
          <p:nvPr/>
        </p:nvSpPr>
        <p:spPr bwMode="auto">
          <a:xfrm>
            <a:off x="7524750" y="2857500"/>
            <a:ext cx="2895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a:t>
            </a:r>
            <a:r>
              <a:rPr lang="en-GB" altLang="en-US" sz="2400">
                <a:solidFill>
                  <a:srgbClr val="006600"/>
                </a:solidFill>
                <a:latin typeface="Constantia" panose="02030602050306030303" pitchFamily="18" charset="0"/>
              </a:rPr>
              <a:t>intercostal muscles</a:t>
            </a:r>
            <a:r>
              <a:rPr lang="en-GB" altLang="en-US" sz="2400">
                <a:solidFill>
                  <a:srgbClr val="000099"/>
                </a:solidFill>
                <a:latin typeface="Constantia" panose="02030602050306030303" pitchFamily="18" charset="0"/>
              </a:rPr>
              <a:t> and diaphragm</a:t>
            </a:r>
          </a:p>
        </p:txBody>
      </p:sp>
      <p:sp>
        <p:nvSpPr>
          <p:cNvPr id="16391" name="Rectangle 7"/>
          <p:cNvSpPr>
            <a:spLocks noChangeArrowheads="1"/>
          </p:cNvSpPr>
          <p:nvPr/>
        </p:nvSpPr>
        <p:spPr bwMode="auto">
          <a:xfrm>
            <a:off x="4495800" y="4648200"/>
            <a:ext cx="28956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b="1">
                <a:solidFill>
                  <a:schemeClr val="hlink"/>
                </a:solidFill>
                <a:latin typeface="Constantia" panose="02030602050306030303" pitchFamily="18" charset="0"/>
              </a:rPr>
              <a:t>Breathing rate</a:t>
            </a:r>
            <a:r>
              <a:rPr lang="en-GB" altLang="en-US" sz="2400">
                <a:solidFill>
                  <a:schemeClr val="hlink"/>
                </a:solidFill>
                <a:latin typeface="Constantia" panose="02030602050306030303" pitchFamily="18" charset="0"/>
              </a:rPr>
              <a:t> &amp; </a:t>
            </a:r>
            <a:r>
              <a:rPr lang="en-GB" altLang="en-US" sz="2400" b="1">
                <a:solidFill>
                  <a:schemeClr val="hlink"/>
                </a:solidFill>
                <a:latin typeface="Constantia" panose="02030602050306030303" pitchFamily="18" charset="0"/>
              </a:rPr>
              <a:t>depth</a:t>
            </a:r>
            <a:r>
              <a:rPr lang="en-GB" altLang="en-US" sz="2400">
                <a:solidFill>
                  <a:schemeClr val="hlink"/>
                </a:solidFill>
                <a:latin typeface="Constantia" panose="02030602050306030303" pitchFamily="18" charset="0"/>
              </a:rPr>
              <a:t> </a:t>
            </a:r>
            <a:r>
              <a:rPr lang="en-GB" altLang="en-US" sz="2400" b="1">
                <a:solidFill>
                  <a:schemeClr val="hlink"/>
                </a:solidFill>
                <a:latin typeface="Constantia" panose="02030602050306030303" pitchFamily="18" charset="0"/>
              </a:rPr>
              <a:t>increases</a:t>
            </a:r>
            <a:r>
              <a:rPr lang="en-GB" altLang="en-US" sz="2400" b="1">
                <a:solidFill>
                  <a:srgbClr val="000099"/>
                </a:solidFill>
                <a:latin typeface="Constantia" panose="02030602050306030303" pitchFamily="18" charset="0"/>
              </a:rPr>
              <a:t> </a:t>
            </a:r>
            <a:r>
              <a:rPr lang="en-GB" altLang="en-US" sz="2400">
                <a:solidFill>
                  <a:srgbClr val="000099"/>
                </a:solidFill>
                <a:latin typeface="Constantia" panose="02030602050306030303" pitchFamily="18" charset="0"/>
              </a:rPr>
              <a:t>causing a return to normal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grpSp>
        <p:nvGrpSpPr>
          <p:cNvPr id="2" name="Group 14"/>
          <p:cNvGrpSpPr>
            <a:grpSpLocks/>
          </p:cNvGrpSpPr>
          <p:nvPr/>
        </p:nvGrpSpPr>
        <p:grpSpPr bwMode="auto">
          <a:xfrm>
            <a:off x="1981200" y="1752600"/>
            <a:ext cx="2514600" cy="1066800"/>
            <a:chOff x="288" y="1104"/>
            <a:chExt cx="1584" cy="672"/>
          </a:xfrm>
        </p:grpSpPr>
        <p:sp>
          <p:nvSpPr>
            <p:cNvPr id="28686" name="Line 8"/>
            <p:cNvSpPr>
              <a:spLocks noChangeShapeType="1"/>
            </p:cNvSpPr>
            <p:nvPr/>
          </p:nvSpPr>
          <p:spPr bwMode="auto">
            <a:xfrm flipV="1">
              <a:off x="1152" y="1296"/>
              <a:ext cx="720" cy="48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7" name="Rectangle 9"/>
            <p:cNvSpPr>
              <a:spLocks noChangeArrowheads="1"/>
            </p:cNvSpPr>
            <p:nvPr/>
          </p:nvSpPr>
          <p:spPr bwMode="auto">
            <a:xfrm>
              <a:off x="288" y="1104"/>
              <a:ext cx="1152"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000">
                  <a:latin typeface="Comic Sans MS" panose="030F0702030302020204" pitchFamily="66" charset="0"/>
                </a:rPr>
                <a:t>High </a:t>
              </a:r>
              <a:r>
                <a:rPr lang="en-GB" altLang="en-US" sz="2000" b="1">
                  <a:latin typeface="Comic Sans MS" panose="030F0702030302020204" pitchFamily="66" charset="0"/>
                </a:rPr>
                <a:t>CO</a:t>
              </a:r>
              <a:r>
                <a:rPr lang="en-GB" altLang="en-US" sz="2000" b="1" baseline="-25000">
                  <a:latin typeface="Comic Sans MS" panose="030F0702030302020204" pitchFamily="66" charset="0"/>
                </a:rPr>
                <a:t>2</a:t>
              </a:r>
              <a:r>
                <a:rPr lang="en-GB" altLang="en-US" sz="2000">
                  <a:latin typeface="Comic Sans MS" panose="030F0702030302020204" pitchFamily="66" charset="0"/>
                </a:rPr>
                <a:t> concentration</a:t>
              </a:r>
            </a:p>
          </p:txBody>
        </p:sp>
      </p:grpSp>
      <p:sp>
        <p:nvSpPr>
          <p:cNvPr id="16395" name="Line 11"/>
          <p:cNvSpPr>
            <a:spLocks noChangeShapeType="1"/>
          </p:cNvSpPr>
          <p:nvPr/>
        </p:nvSpPr>
        <p:spPr bwMode="auto">
          <a:xfrm flipH="1">
            <a:off x="7239000" y="4572000"/>
            <a:ext cx="129540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6" name="Line 12"/>
          <p:cNvSpPr>
            <a:spLocks noChangeShapeType="1"/>
          </p:cNvSpPr>
          <p:nvPr/>
        </p:nvSpPr>
        <p:spPr bwMode="auto">
          <a:xfrm flipH="1" flipV="1">
            <a:off x="3733800" y="4419600"/>
            <a:ext cx="990600" cy="838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7" name="Line 13"/>
          <p:cNvSpPr>
            <a:spLocks noChangeShapeType="1"/>
          </p:cNvSpPr>
          <p:nvPr/>
        </p:nvSpPr>
        <p:spPr bwMode="auto">
          <a:xfrm>
            <a:off x="7086600" y="1905000"/>
            <a:ext cx="990600" cy="914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4" name="Text Box 15"/>
          <p:cNvSpPr txBox="1">
            <a:spLocks noChangeArrowheads="1"/>
          </p:cNvSpPr>
          <p:nvPr/>
        </p:nvSpPr>
        <p:spPr bwMode="auto">
          <a:xfrm>
            <a:off x="4953000" y="3071813"/>
            <a:ext cx="2286000" cy="1016000"/>
          </a:xfrm>
          <a:prstGeom prst="rect">
            <a:avLst/>
          </a:prstGeom>
          <a:solidFill>
            <a:srgbClr val="FFFF99"/>
          </a:solidFill>
          <a:ln w="9525">
            <a:solidFill>
              <a:srgbClr val="663300"/>
            </a:solidFill>
            <a:miter lim="800000"/>
            <a:headEnd/>
            <a:tailEnd/>
          </a:ln>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a:latin typeface="Comic Sans MS" panose="030F0702030302020204" pitchFamily="66" charset="0"/>
              </a:rPr>
              <a:t>An example of </a:t>
            </a:r>
            <a:r>
              <a:rPr lang="en-GB" altLang="en-US" sz="2000" b="1">
                <a:latin typeface="Comic Sans MS" panose="030F0702030302020204" pitchFamily="66" charset="0"/>
              </a:rPr>
              <a:t>negative feedback control</a:t>
            </a:r>
          </a:p>
        </p:txBody>
      </p:sp>
      <p:sp>
        <p:nvSpPr>
          <p:cNvPr id="28685" name="Slide Number Placeholder 18"/>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63AF7D3A-03F2-449F-A0FD-FE4D5BDCF348}" type="slidenum">
              <a:rPr lang="en-US" altLang="en-US" sz="1400"/>
              <a:pPr>
                <a:spcBef>
                  <a:spcPct val="0"/>
                </a:spcBef>
                <a:buFontTx/>
                <a:buNone/>
              </a:pPr>
              <a:t>10</a:t>
            </a:fld>
            <a:endParaRPr lang="en-US" altLang="en-US" sz="1400"/>
          </a:p>
        </p:txBody>
      </p:sp>
    </p:spTree>
    <p:extLst>
      <p:ext uri="{BB962C8B-B14F-4D97-AF65-F5344CB8AC3E}">
        <p14:creationId xmlns:p14="http://schemas.microsoft.com/office/powerpoint/2010/main" val="33835755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6389"/>
                                        </p:tgtEl>
                                        <p:attrNameLst>
                                          <p:attrName>style.visibility</p:attrName>
                                        </p:attrNameLst>
                                      </p:cBhvr>
                                      <p:to>
                                        <p:strVal val="visible"/>
                                      </p:to>
                                    </p:set>
                                  </p:childTnLst>
                                </p:cTn>
                              </p:par>
                            </p:childTnLst>
                          </p:cTn>
                        </p:par>
                        <p:par>
                          <p:cTn id="11" fill="hold" nodeType="afterGroup">
                            <p:stCondLst>
                              <p:cond delay="500"/>
                            </p:stCondLst>
                            <p:childTnLst>
                              <p:par>
                                <p:cTn id="12" presetID="1" presetClass="entr" presetSubtype="0" fill="hold" grpId="0" nodeType="afterEffect">
                                  <p:stCondLst>
                                    <p:cond delay="0"/>
                                  </p:stCondLst>
                                  <p:childTnLst>
                                    <p:set>
                                      <p:cBhvr>
                                        <p:cTn id="13" dur="1" fill="hold">
                                          <p:stCondLst>
                                            <p:cond delay="499"/>
                                          </p:stCondLst>
                                        </p:cTn>
                                        <p:tgtEl>
                                          <p:spTgt spid="16397"/>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grpId="0" nodeType="clickEffect">
                                  <p:stCondLst>
                                    <p:cond delay="0"/>
                                  </p:stCondLst>
                                  <p:childTnLst>
                                    <p:set>
                                      <p:cBhvr>
                                        <p:cTn id="17" dur="1" fill="hold">
                                          <p:stCondLst>
                                            <p:cond delay="499"/>
                                          </p:stCondLst>
                                        </p:cTn>
                                        <p:tgtEl>
                                          <p:spTgt spid="16390"/>
                                        </p:tgtEl>
                                        <p:attrNameLst>
                                          <p:attrName>style.visibility</p:attrName>
                                        </p:attrNameLst>
                                      </p:cBhvr>
                                      <p:to>
                                        <p:strVal val="visible"/>
                                      </p:to>
                                    </p:set>
                                  </p:childTnLst>
                                </p:cTn>
                              </p:par>
                            </p:childTnLst>
                          </p:cTn>
                        </p:par>
                        <p:par>
                          <p:cTn id="18" fill="hold" nodeType="afterGroup">
                            <p:stCondLst>
                              <p:cond delay="500"/>
                            </p:stCondLst>
                            <p:childTnLst>
                              <p:par>
                                <p:cTn id="19" presetID="1" presetClass="entr" presetSubtype="0" fill="hold" grpId="0" nodeType="afterEffect">
                                  <p:stCondLst>
                                    <p:cond delay="0"/>
                                  </p:stCondLst>
                                  <p:childTnLst>
                                    <p:set>
                                      <p:cBhvr>
                                        <p:cTn id="20" dur="1" fill="hold">
                                          <p:stCondLst>
                                            <p:cond delay="499"/>
                                          </p:stCondLst>
                                        </p:cTn>
                                        <p:tgtEl>
                                          <p:spTgt spid="16395"/>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6391"/>
                                        </p:tgtEl>
                                        <p:attrNameLst>
                                          <p:attrName>style.visibility</p:attrName>
                                        </p:attrNameLst>
                                      </p:cBhvr>
                                      <p:to>
                                        <p:strVal val="visible"/>
                                      </p:to>
                                    </p:set>
                                  </p:childTnLst>
                                </p:cTn>
                              </p:par>
                            </p:childTnLst>
                          </p:cTn>
                        </p:par>
                        <p:par>
                          <p:cTn id="25" fill="hold" nodeType="afterGroup">
                            <p:stCondLst>
                              <p:cond delay="500"/>
                            </p:stCondLst>
                            <p:childTnLst>
                              <p:par>
                                <p:cTn id="26" presetID="1" presetClass="entr" presetSubtype="0" fill="hold" grpId="0" nodeType="afterEffect">
                                  <p:stCondLst>
                                    <p:cond delay="0"/>
                                  </p:stCondLst>
                                  <p:childTnLst>
                                    <p:set>
                                      <p:cBhvr>
                                        <p:cTn id="27" dur="1" fill="hold">
                                          <p:stCondLst>
                                            <p:cond delay="499"/>
                                          </p:stCondLst>
                                        </p:cTn>
                                        <p:tgtEl>
                                          <p:spTgt spid="163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autoUpdateAnimBg="0"/>
      <p:bldP spid="16390" grpId="0" autoUpdateAnimBg="0"/>
      <p:bldP spid="16391" grpId="0" autoUpdateAnimBg="0"/>
      <p:bldP spid="16395" grpId="0" animBg="1"/>
      <p:bldP spid="16396" grpId="0" animBg="1"/>
      <p:bldP spid="16397"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572</Words>
  <Application>Microsoft Office PowerPoint</Application>
  <PresentationFormat>Widescreen</PresentationFormat>
  <Paragraphs>33</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Comic Sans MS</vt:lpstr>
      <vt:lpstr>Constantia</vt:lpstr>
      <vt:lpstr>Office Theme</vt:lpstr>
      <vt:lpstr>What Is the Respiratory System's Role in Homeostasis? </vt:lpstr>
      <vt:lpstr>Oxygen In, Carbon Dioxide Out </vt:lpstr>
      <vt:lpstr>Homeostatic control</vt:lpstr>
      <vt:lpstr>Carbon dioxide and oxygen </vt:lpstr>
      <vt:lpstr>Why is it so important?</vt:lpstr>
      <vt:lpstr>The Proper pH </vt:lpstr>
      <vt:lpstr>What effects the pH of the blood stream?</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the Respiratory System's Role in Homeostasis?</dc:title>
  <dc:creator>Felicity Page</dc:creator>
  <cp:lastModifiedBy>Felicity Page</cp:lastModifiedBy>
  <cp:revision>2</cp:revision>
  <dcterms:created xsi:type="dcterms:W3CDTF">2017-10-19T10:13:29Z</dcterms:created>
  <dcterms:modified xsi:type="dcterms:W3CDTF">2017-10-19T10:21:57Z</dcterms:modified>
</cp:coreProperties>
</file>