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8"/>
  </p:notesMasterIdLst>
  <p:sldIdLst>
    <p:sldId id="256" r:id="rId2"/>
    <p:sldId id="257" r:id="rId3"/>
    <p:sldId id="258" r:id="rId4"/>
    <p:sldId id="264" r:id="rId5"/>
    <p:sldId id="263" r:id="rId6"/>
    <p:sldId id="270" r:id="rId7"/>
    <p:sldId id="262" r:id="rId8"/>
    <p:sldId id="261" r:id="rId9"/>
    <p:sldId id="266" r:id="rId10"/>
    <p:sldId id="267" r:id="rId11"/>
    <p:sldId id="268" r:id="rId12"/>
    <p:sldId id="276" r:id="rId13"/>
    <p:sldId id="278" r:id="rId14"/>
    <p:sldId id="279" r:id="rId15"/>
    <p:sldId id="260" r:id="rId16"/>
    <p:sldId id="271" r:id="rId17"/>
    <p:sldId id="272" r:id="rId18"/>
    <p:sldId id="273" r:id="rId19"/>
    <p:sldId id="281" r:id="rId20"/>
    <p:sldId id="277" r:id="rId21"/>
    <p:sldId id="280" r:id="rId22"/>
    <p:sldId id="282" r:id="rId23"/>
    <p:sldId id="283" r:id="rId24"/>
    <p:sldId id="269" r:id="rId25"/>
    <p:sldId id="275" r:id="rId26"/>
    <p:sldId id="284" r:id="rId2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9" d="100"/>
          <a:sy n="69" d="100"/>
        </p:scale>
        <p:origin x="56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8659FD-A538-4F54-AAC3-4E47ED0D71AF}" type="datetimeFigureOut">
              <a:rPr lang="en-GB" smtClean="0"/>
              <a:t>08/01/2023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2703CBE-BC0E-4C46-906A-12D47116ABC4}" type="slidenum">
              <a:rPr lang="en-GB" smtClean="0"/>
              <a:t>‹#›</a:t>
            </a:fld>
            <a:endParaRPr lang="en-GB"/>
          </a:p>
        </p:txBody>
      </p:sp>
    </p:spTree>
    <p:extLst>
      <p:ext uri="{BB962C8B-B14F-4D97-AF65-F5344CB8AC3E}">
        <p14:creationId xmlns:p14="http://schemas.microsoft.com/office/powerpoint/2010/main" val="4457999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400779964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18143713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1581041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B694FFF2-836A-4110-A567-67D54050B4CB}" type="datetimeFigureOut">
              <a:rPr lang="en-GB" smtClean="0"/>
              <a:t>08/01/2023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101858814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B694FFF2-836A-4110-A567-67D54050B4CB}" type="datetimeFigureOut">
              <a:rPr lang="en-GB" smtClean="0"/>
              <a:t>08/01/2023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30159425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3"/>
          <p:cNvSpPr>
            <a:spLocks noGrp="1"/>
          </p:cNvSpPr>
          <p:nvPr>
            <p:ph type="ftr" sz="quarter" idx="11"/>
          </p:nvPr>
        </p:nvSpPr>
        <p:spPr/>
        <p:txBody>
          <a:bodyPr/>
          <a:lstStyle/>
          <a:p>
            <a:endParaRPr lang="en-GB"/>
          </a:p>
        </p:txBody>
      </p:sp>
      <p:sp>
        <p:nvSpPr>
          <p:cNvPr id="6" name="Slide Number Placeholder 4"/>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62643426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2"/>
          <p:cNvSpPr>
            <a:spLocks noGrp="1"/>
          </p:cNvSpPr>
          <p:nvPr>
            <p:ph type="ftr" sz="quarter" idx="11"/>
          </p:nvPr>
        </p:nvSpPr>
        <p:spPr/>
        <p:txBody>
          <a:bodyPr/>
          <a:lstStyle/>
          <a:p>
            <a:endParaRPr lang="en-GB"/>
          </a:p>
        </p:txBody>
      </p:sp>
      <p:sp>
        <p:nvSpPr>
          <p:cNvPr id="6" name="Slide Number Placeholder 3"/>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6488555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Date Placeholder 4"/>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5"/>
          <p:cNvSpPr>
            <a:spLocks noGrp="1"/>
          </p:cNvSpPr>
          <p:nvPr>
            <p:ph type="ftr" sz="quarter" idx="11"/>
          </p:nvPr>
        </p:nvSpPr>
        <p:spPr/>
        <p:txBody>
          <a:bodyPr/>
          <a:lstStyle/>
          <a:p>
            <a:endParaRPr lang="en-GB"/>
          </a:p>
        </p:txBody>
      </p:sp>
      <p:sp>
        <p:nvSpPr>
          <p:cNvPr id="6" name="Slide Number Placeholder 6"/>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40981437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94FFF2-836A-4110-A567-67D54050B4CB}" type="datetimeFigureOut">
              <a:rPr lang="en-GB" smtClean="0"/>
              <a:t>08/01/2023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32439689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B694FFF2-836A-4110-A567-67D54050B4CB}" type="datetimeFigureOut">
              <a:rPr lang="en-GB" smtClean="0"/>
              <a:t>08/01/2023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29768022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21402052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extLst>
      <p:ext uri="{BB962C8B-B14F-4D97-AF65-F5344CB8AC3E}">
        <p14:creationId xmlns:p14="http://schemas.microsoft.com/office/powerpoint/2010/main" val="14082525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64986115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185275358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4"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28259746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382920511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B694FFF2-836A-4110-A567-67D54050B4CB}" type="datetimeFigureOut">
              <a:rPr lang="en-GB" smtClean="0"/>
              <a:t>08/01/2023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A271F32-019A-4233-B806-F6E86BA379EF}" type="slidenum">
              <a:rPr lang="en-GB" smtClean="0"/>
              <a:t>‹#›</a:t>
            </a:fld>
            <a:endParaRPr lang="en-GB"/>
          </a:p>
        </p:txBody>
      </p:sp>
    </p:spTree>
    <p:extLst>
      <p:ext uri="{BB962C8B-B14F-4D97-AF65-F5344CB8AC3E}">
        <p14:creationId xmlns:p14="http://schemas.microsoft.com/office/powerpoint/2010/main" val="2853990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B694FFF2-836A-4110-A567-67D54050B4CB}" type="datetimeFigureOut">
              <a:rPr lang="en-GB" smtClean="0"/>
              <a:t>08/01/2023</a:t>
            </a:fld>
            <a:endParaRPr lang="en-GB"/>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GB"/>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AA271F32-019A-4233-B806-F6E86BA379EF}" type="slidenum">
              <a:rPr lang="en-GB" smtClean="0"/>
              <a:t>‹#›</a:t>
            </a:fld>
            <a:endParaRPr lang="en-GB"/>
          </a:p>
        </p:txBody>
      </p:sp>
    </p:spTree>
    <p:extLst>
      <p:ext uri="{BB962C8B-B14F-4D97-AF65-F5344CB8AC3E}">
        <p14:creationId xmlns:p14="http://schemas.microsoft.com/office/powerpoint/2010/main" val="2764763356"/>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72161" y="3027218"/>
            <a:ext cx="8825658" cy="3329581"/>
          </a:xfrm>
        </p:spPr>
        <p:txBody>
          <a:bodyPr>
            <a:normAutofit fontScale="90000"/>
          </a:bodyPr>
          <a:lstStyle/>
          <a:p>
            <a:r>
              <a:rPr lang="en-GB" dirty="0" smtClean="0">
                <a:solidFill>
                  <a:srgbClr val="FFFF00"/>
                </a:solidFill>
              </a:rPr>
              <a:t/>
            </a:r>
            <a:br>
              <a:rPr lang="en-GB" dirty="0" smtClean="0">
                <a:solidFill>
                  <a:srgbClr val="FFFF00"/>
                </a:solidFill>
              </a:rPr>
            </a:br>
            <a:r>
              <a:rPr lang="en-GB" dirty="0">
                <a:solidFill>
                  <a:srgbClr val="FFFF00"/>
                </a:solidFill>
              </a:rPr>
              <a:t/>
            </a:r>
            <a:br>
              <a:rPr lang="en-GB" dirty="0">
                <a:solidFill>
                  <a:srgbClr val="FFFF00"/>
                </a:solidFill>
              </a:rPr>
            </a:br>
            <a:r>
              <a:rPr lang="en-GB" dirty="0" smtClean="0">
                <a:solidFill>
                  <a:srgbClr val="FFFF00"/>
                </a:solidFill>
              </a:rPr>
              <a:t/>
            </a:r>
            <a:br>
              <a:rPr lang="en-GB" dirty="0" smtClean="0">
                <a:solidFill>
                  <a:srgbClr val="FFFF00"/>
                </a:solidFill>
              </a:rPr>
            </a:br>
            <a:r>
              <a:rPr lang="en-GB" dirty="0" smtClean="0">
                <a:solidFill>
                  <a:srgbClr val="FFFF00"/>
                </a:solidFill>
              </a:rPr>
              <a:t>Adverse Childhood Experiences</a:t>
            </a:r>
            <a:br>
              <a:rPr lang="en-GB" dirty="0" smtClean="0">
                <a:solidFill>
                  <a:srgbClr val="FFFF00"/>
                </a:solidFill>
              </a:rPr>
            </a:br>
            <a:r>
              <a:rPr lang="en-GB" dirty="0" smtClean="0">
                <a:solidFill>
                  <a:srgbClr val="FFFF00"/>
                </a:solidFill>
              </a:rPr>
              <a:t>(ACEs) </a:t>
            </a:r>
            <a:endParaRPr lang="en-GB" dirty="0">
              <a:solidFill>
                <a:srgbClr val="FFFF00"/>
              </a:solidFill>
            </a:endParaRPr>
          </a:p>
        </p:txBody>
      </p:sp>
      <p:sp>
        <p:nvSpPr>
          <p:cNvPr id="4" name="TextBox 3"/>
          <p:cNvSpPr txBox="1"/>
          <p:nvPr/>
        </p:nvSpPr>
        <p:spPr>
          <a:xfrm>
            <a:off x="9097819" y="5578763"/>
            <a:ext cx="2872509" cy="1200329"/>
          </a:xfrm>
          <a:prstGeom prst="rect">
            <a:avLst/>
          </a:prstGeom>
          <a:noFill/>
        </p:spPr>
        <p:txBody>
          <a:bodyPr wrap="square" rtlCol="0">
            <a:spAutoFit/>
          </a:bodyPr>
          <a:lstStyle/>
          <a:p>
            <a:r>
              <a:rPr lang="en-GB" dirty="0" err="1" smtClean="0"/>
              <a:t>Franchesca</a:t>
            </a:r>
            <a:r>
              <a:rPr lang="en-GB" dirty="0" smtClean="0"/>
              <a:t> Smith 2007217</a:t>
            </a:r>
          </a:p>
          <a:p>
            <a:endParaRPr lang="en-GB" dirty="0"/>
          </a:p>
          <a:p>
            <a:r>
              <a:rPr lang="en-GB" dirty="0" smtClean="0"/>
              <a:t>ECYW6003</a:t>
            </a:r>
            <a:endParaRPr lang="en-GB" dirty="0"/>
          </a:p>
        </p:txBody>
      </p:sp>
      <p:pic>
        <p:nvPicPr>
          <p:cNvPr id="3" name="Picture 2"/>
          <p:cNvPicPr>
            <a:picLocks noChangeAspect="1"/>
          </p:cNvPicPr>
          <p:nvPr/>
        </p:nvPicPr>
        <p:blipFill>
          <a:blip r:embed="rId2"/>
          <a:stretch>
            <a:fillRect/>
          </a:stretch>
        </p:blipFill>
        <p:spPr>
          <a:xfrm>
            <a:off x="3457865" y="357909"/>
            <a:ext cx="4771736" cy="2385868"/>
          </a:xfrm>
          <a:prstGeom prst="rect">
            <a:avLst/>
          </a:prstGeom>
        </p:spPr>
      </p:pic>
      <p:sp>
        <p:nvSpPr>
          <p:cNvPr id="5" name="TextBox 4"/>
          <p:cNvSpPr txBox="1"/>
          <p:nvPr/>
        </p:nvSpPr>
        <p:spPr>
          <a:xfrm>
            <a:off x="8123383" y="366451"/>
            <a:ext cx="2410690" cy="923330"/>
          </a:xfrm>
          <a:prstGeom prst="rect">
            <a:avLst/>
          </a:prstGeom>
          <a:noFill/>
        </p:spPr>
        <p:txBody>
          <a:bodyPr wrap="square" rtlCol="0">
            <a:spAutoFit/>
          </a:bodyPr>
          <a:lstStyle/>
          <a:p>
            <a:r>
              <a:rPr lang="en-GB" dirty="0" smtClean="0"/>
              <a:t>(Source: The </a:t>
            </a:r>
            <a:r>
              <a:rPr lang="en-GB" dirty="0"/>
              <a:t>Brain’s warrior Podcast. </a:t>
            </a:r>
            <a:r>
              <a:rPr lang="en-GB" dirty="0" smtClean="0"/>
              <a:t>2020</a:t>
            </a:r>
            <a:r>
              <a:rPr lang="en-GB" dirty="0"/>
              <a:t>) </a:t>
            </a:r>
          </a:p>
        </p:txBody>
      </p:sp>
    </p:spTree>
    <p:extLst>
      <p:ext uri="{BB962C8B-B14F-4D97-AF65-F5344CB8AC3E}">
        <p14:creationId xmlns:p14="http://schemas.microsoft.com/office/powerpoint/2010/main" val="408465604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What is ACE’s?</a:t>
            </a:r>
            <a:endParaRPr lang="en-GB" dirty="0">
              <a:solidFill>
                <a:srgbClr val="FFFF00"/>
              </a:solidFill>
            </a:endParaRPr>
          </a:p>
        </p:txBody>
      </p:sp>
      <p:sp>
        <p:nvSpPr>
          <p:cNvPr id="3" name="Content Placeholder 2"/>
          <p:cNvSpPr>
            <a:spLocks noGrp="1"/>
          </p:cNvSpPr>
          <p:nvPr>
            <p:ph idx="1"/>
          </p:nvPr>
        </p:nvSpPr>
        <p:spPr>
          <a:xfrm>
            <a:off x="1103312" y="1440874"/>
            <a:ext cx="8946541" cy="4807526"/>
          </a:xfrm>
        </p:spPr>
        <p:txBody>
          <a:bodyPr>
            <a:normAutofit/>
          </a:bodyPr>
          <a:lstStyle/>
          <a:p>
            <a:pPr marL="0" indent="0">
              <a:lnSpc>
                <a:spcPct val="150000"/>
              </a:lnSpc>
              <a:buNone/>
            </a:pPr>
            <a:r>
              <a:rPr lang="en-GB" dirty="0" smtClean="0"/>
              <a:t>When we use the words ‘Adverse Childhood Experience’ this states a wide range of negative situations a child or young person may face or witness whilst growing up. </a:t>
            </a:r>
          </a:p>
          <a:p>
            <a:pPr marL="0" indent="0">
              <a:lnSpc>
                <a:spcPct val="150000"/>
              </a:lnSpc>
              <a:buNone/>
            </a:pPr>
            <a:r>
              <a:rPr lang="en-GB" dirty="0" smtClean="0"/>
              <a:t>According to Wales Safer Communities ( no date) these experiences young people face include emotional, physical, sexual abuse, neglect, parental separation or divorce, and at times when a child or young person is living in a household where domestic violence occurs. In another aspect a house hold could also include young people victimised by mental health disorders and substance use.  </a:t>
            </a:r>
            <a:endParaRPr lang="en-GB" dirty="0"/>
          </a:p>
        </p:txBody>
      </p:sp>
    </p:spTree>
    <p:extLst>
      <p:ext uri="{BB962C8B-B14F-4D97-AF65-F5344CB8AC3E}">
        <p14:creationId xmlns:p14="http://schemas.microsoft.com/office/powerpoint/2010/main" val="5357178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Who are at risk of ACE’s and why?</a:t>
            </a:r>
            <a:endParaRPr lang="en-GB" dirty="0">
              <a:solidFill>
                <a:srgbClr val="FFFF00"/>
              </a:solidFill>
            </a:endParaRPr>
          </a:p>
        </p:txBody>
      </p:sp>
      <p:sp>
        <p:nvSpPr>
          <p:cNvPr id="3" name="Content Placeholder 2"/>
          <p:cNvSpPr>
            <a:spLocks noGrp="1"/>
          </p:cNvSpPr>
          <p:nvPr>
            <p:ph idx="1"/>
          </p:nvPr>
        </p:nvSpPr>
        <p:spPr>
          <a:xfrm>
            <a:off x="1104293" y="1376219"/>
            <a:ext cx="8946541" cy="5227782"/>
          </a:xfrm>
        </p:spPr>
        <p:txBody>
          <a:bodyPr>
            <a:normAutofit fontScale="92500"/>
          </a:bodyPr>
          <a:lstStyle/>
          <a:p>
            <a:pPr marL="0" indent="0">
              <a:lnSpc>
                <a:spcPct val="150000"/>
              </a:lnSpc>
              <a:buNone/>
            </a:pPr>
            <a:r>
              <a:rPr lang="en-GB" dirty="0"/>
              <a:t>Furthermore Wales Safer Communities </a:t>
            </a:r>
            <a:r>
              <a:rPr lang="en-GB" dirty="0" smtClean="0"/>
              <a:t>(no </a:t>
            </a:r>
            <a:r>
              <a:rPr lang="en-GB" dirty="0"/>
              <a:t>date)When </a:t>
            </a:r>
            <a:r>
              <a:rPr lang="en-GB" dirty="0" smtClean="0"/>
              <a:t>it comes to ACE’s this does not happen randomly. A child or young person’s economic status, family history, and the community they grow up in all come into the same category of the young person’s wellbeing outcomes. </a:t>
            </a:r>
          </a:p>
          <a:p>
            <a:pPr marL="0" indent="0">
              <a:lnSpc>
                <a:spcPct val="150000"/>
              </a:lnSpc>
              <a:buNone/>
            </a:pPr>
            <a:endParaRPr lang="en-GB" dirty="0"/>
          </a:p>
          <a:p>
            <a:pPr marL="0" indent="0">
              <a:lnSpc>
                <a:spcPct val="150000"/>
              </a:lnSpc>
              <a:buNone/>
            </a:pPr>
            <a:r>
              <a:rPr lang="en-GB" dirty="0" smtClean="0"/>
              <a:t>Some of the factors that may make a child or young person more likely to experience ACE’s are:</a:t>
            </a:r>
          </a:p>
          <a:p>
            <a:pPr marL="0" indent="0">
              <a:lnSpc>
                <a:spcPct val="150000"/>
              </a:lnSpc>
              <a:buNone/>
            </a:pPr>
            <a:r>
              <a:rPr lang="en-GB" dirty="0" smtClean="0"/>
              <a:t>. Low income family. </a:t>
            </a:r>
          </a:p>
          <a:p>
            <a:pPr marL="0" indent="0">
              <a:lnSpc>
                <a:spcPct val="150000"/>
              </a:lnSpc>
              <a:buNone/>
            </a:pPr>
            <a:r>
              <a:rPr lang="en-GB" dirty="0" smtClean="0"/>
              <a:t>. A family with low level of education – such as no GCSE’s, no qualifications, and no work experience.  </a:t>
            </a:r>
          </a:p>
          <a:p>
            <a:pPr marL="0" indent="0">
              <a:buNone/>
            </a:pPr>
            <a:endParaRPr lang="en-GB" dirty="0"/>
          </a:p>
        </p:txBody>
      </p:sp>
    </p:spTree>
    <p:extLst>
      <p:ext uri="{BB962C8B-B14F-4D97-AF65-F5344CB8AC3E}">
        <p14:creationId xmlns:p14="http://schemas.microsoft.com/office/powerpoint/2010/main" val="25006179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91240" y="1332482"/>
            <a:ext cx="8946541" cy="4195481"/>
          </a:xfrm>
        </p:spPr>
        <p:txBody>
          <a:bodyPr>
            <a:normAutofit lnSpcReduction="10000"/>
          </a:bodyPr>
          <a:lstStyle/>
          <a:p>
            <a:pPr marL="0" indent="0">
              <a:lnSpc>
                <a:spcPct val="150000"/>
              </a:lnSpc>
              <a:buNone/>
            </a:pPr>
            <a:r>
              <a:rPr lang="en-GB" dirty="0" smtClean="0"/>
              <a:t>. Family stress in the household. </a:t>
            </a:r>
          </a:p>
          <a:p>
            <a:pPr marL="0" indent="0">
              <a:lnSpc>
                <a:spcPct val="150000"/>
              </a:lnSpc>
              <a:buNone/>
            </a:pPr>
            <a:r>
              <a:rPr lang="en-GB" dirty="0" smtClean="0"/>
              <a:t>. Living within a area that is subject to high levels of violence  and crime. </a:t>
            </a:r>
          </a:p>
          <a:p>
            <a:pPr marL="0" indent="0">
              <a:lnSpc>
                <a:spcPct val="150000"/>
              </a:lnSpc>
              <a:buNone/>
            </a:pPr>
            <a:r>
              <a:rPr lang="en-GB" dirty="0" smtClean="0"/>
              <a:t>. Living in an area that is classed as disadvantage. </a:t>
            </a:r>
          </a:p>
          <a:p>
            <a:pPr marL="0" indent="0">
              <a:lnSpc>
                <a:spcPct val="150000"/>
              </a:lnSpc>
              <a:buNone/>
            </a:pPr>
            <a:endParaRPr lang="en-GB" dirty="0" smtClean="0"/>
          </a:p>
          <a:p>
            <a:pPr marL="0" indent="0">
              <a:lnSpc>
                <a:spcPct val="150000"/>
              </a:lnSpc>
              <a:buNone/>
            </a:pPr>
            <a:r>
              <a:rPr lang="en-GB" dirty="0" smtClean="0"/>
              <a:t>According to young minds (2022) around half of all adults living in England have experienced at least one form of ACE’s in their childhood or  during their adolescence. </a:t>
            </a:r>
            <a:endParaRPr lang="en-GB" dirty="0"/>
          </a:p>
          <a:p>
            <a:pPr marL="0" indent="0">
              <a:lnSpc>
                <a:spcPct val="150000"/>
              </a:lnSpc>
              <a:buNone/>
            </a:pPr>
            <a:endParaRPr lang="en-GB" dirty="0"/>
          </a:p>
        </p:txBody>
      </p:sp>
    </p:spTree>
    <p:extLst>
      <p:ext uri="{BB962C8B-B14F-4D97-AF65-F5344CB8AC3E}">
        <p14:creationId xmlns:p14="http://schemas.microsoft.com/office/powerpoint/2010/main" val="41313665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buNone/>
            </a:pPr>
            <a:r>
              <a:rPr lang="en-GB" dirty="0" smtClean="0"/>
              <a:t>The Welsh Government’s previous review of ACE’s identified that: </a:t>
            </a:r>
          </a:p>
          <a:p>
            <a:pPr marL="0" indent="0">
              <a:buNone/>
            </a:pPr>
            <a:r>
              <a:rPr lang="en-GB" i="1" dirty="0" smtClean="0"/>
              <a:t>“ Our approach to raising awareness of Childhood Adversity should support parents and must avoid unintended consequences. A narrow focus only on parental behaviours should also be avoided. Preventing </a:t>
            </a:r>
            <a:r>
              <a:rPr lang="en-GB" i="1" dirty="0"/>
              <a:t>A</a:t>
            </a:r>
            <a:r>
              <a:rPr lang="en-GB" i="1" dirty="0" smtClean="0"/>
              <a:t>dverse Childhood Experiences requires attention to the wider social and economic contexts of family life.” (Welsh Government. 2021)</a:t>
            </a:r>
          </a:p>
        </p:txBody>
      </p:sp>
    </p:spTree>
    <p:extLst>
      <p:ext uri="{BB962C8B-B14F-4D97-AF65-F5344CB8AC3E}">
        <p14:creationId xmlns:p14="http://schemas.microsoft.com/office/powerpoint/2010/main" val="10367906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507999" y="387927"/>
            <a:ext cx="6132945" cy="2308324"/>
          </a:xfrm>
          <a:prstGeom prst="rect">
            <a:avLst/>
          </a:prstGeom>
          <a:noFill/>
        </p:spPr>
        <p:txBody>
          <a:bodyPr wrap="square" rtlCol="0">
            <a:spAutoFit/>
          </a:bodyPr>
          <a:lstStyle/>
          <a:p>
            <a:r>
              <a:rPr lang="en-GB" sz="3600" dirty="0" smtClean="0"/>
              <a:t>50% of adults aged between 18-69 have reported experienced at least one ACE’s.</a:t>
            </a:r>
            <a:endParaRPr lang="en-GB" sz="3600" dirty="0"/>
          </a:p>
        </p:txBody>
      </p:sp>
      <p:sp>
        <p:nvSpPr>
          <p:cNvPr id="7" name="TextBox 6"/>
          <p:cNvSpPr txBox="1"/>
          <p:nvPr/>
        </p:nvSpPr>
        <p:spPr>
          <a:xfrm>
            <a:off x="4571999" y="4137891"/>
            <a:ext cx="6594765" cy="1569660"/>
          </a:xfrm>
          <a:prstGeom prst="rect">
            <a:avLst/>
          </a:prstGeom>
          <a:noFill/>
        </p:spPr>
        <p:txBody>
          <a:bodyPr wrap="square" rtlCol="0">
            <a:spAutoFit/>
          </a:bodyPr>
          <a:lstStyle/>
          <a:p>
            <a:r>
              <a:rPr lang="en-GB" sz="3200" dirty="0" smtClean="0"/>
              <a:t>13% of adults aged between 18-69 have  experienced 4 or more ACE’s.</a:t>
            </a:r>
            <a:endParaRPr lang="en-GB" sz="3200" dirty="0"/>
          </a:p>
        </p:txBody>
      </p:sp>
      <p:sp>
        <p:nvSpPr>
          <p:cNvPr id="8" name="TextBox 7"/>
          <p:cNvSpPr txBox="1"/>
          <p:nvPr/>
        </p:nvSpPr>
        <p:spPr>
          <a:xfrm>
            <a:off x="0" y="6225308"/>
            <a:ext cx="4294909" cy="369332"/>
          </a:xfrm>
          <a:prstGeom prst="rect">
            <a:avLst/>
          </a:prstGeom>
          <a:noFill/>
        </p:spPr>
        <p:txBody>
          <a:bodyPr wrap="square" rtlCol="0">
            <a:spAutoFit/>
          </a:bodyPr>
          <a:lstStyle/>
          <a:p>
            <a:r>
              <a:rPr lang="en-GB" dirty="0" smtClean="0"/>
              <a:t>(Public </a:t>
            </a:r>
            <a:r>
              <a:rPr lang="en-GB" dirty="0"/>
              <a:t>Health Wales NHS </a:t>
            </a:r>
            <a:r>
              <a:rPr lang="en-GB" dirty="0" smtClean="0"/>
              <a:t>Trust. 2019</a:t>
            </a:r>
            <a:r>
              <a:rPr lang="en-GB" dirty="0"/>
              <a:t>) </a:t>
            </a:r>
          </a:p>
        </p:txBody>
      </p:sp>
    </p:spTree>
    <p:extLst>
      <p:ext uri="{BB962C8B-B14F-4D97-AF65-F5344CB8AC3E}">
        <p14:creationId xmlns:p14="http://schemas.microsoft.com/office/powerpoint/2010/main" val="35675121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2656" y="2641736"/>
            <a:ext cx="9404723" cy="1400530"/>
          </a:xfrm>
        </p:spPr>
        <p:txBody>
          <a:bodyPr/>
          <a:lstStyle/>
          <a:p>
            <a:r>
              <a:rPr lang="en-GB" dirty="0" smtClean="0">
                <a:solidFill>
                  <a:srgbClr val="FFFF00"/>
                </a:solidFill>
              </a:rPr>
              <a:t>ACE’s and Adolescence surrounding substances</a:t>
            </a:r>
            <a:endParaRPr lang="en-GB" dirty="0">
              <a:solidFill>
                <a:srgbClr val="FFFF00"/>
              </a:solidFill>
            </a:endParaRPr>
          </a:p>
        </p:txBody>
      </p:sp>
    </p:spTree>
    <p:extLst>
      <p:ext uri="{BB962C8B-B14F-4D97-AF65-F5344CB8AC3E}">
        <p14:creationId xmlns:p14="http://schemas.microsoft.com/office/powerpoint/2010/main" val="78133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Adolescence and young people’s experiences </a:t>
            </a:r>
            <a:endParaRPr lang="en-GB" dirty="0">
              <a:solidFill>
                <a:srgbClr val="FFFF00"/>
              </a:solidFill>
            </a:endParaRPr>
          </a:p>
        </p:txBody>
      </p:sp>
      <p:sp>
        <p:nvSpPr>
          <p:cNvPr id="3" name="Content Placeholder 2"/>
          <p:cNvSpPr>
            <a:spLocks noGrp="1"/>
          </p:cNvSpPr>
          <p:nvPr>
            <p:ph idx="1"/>
          </p:nvPr>
        </p:nvSpPr>
        <p:spPr/>
        <p:txBody>
          <a:bodyPr/>
          <a:lstStyle/>
          <a:p>
            <a:pPr marL="0" indent="0">
              <a:lnSpc>
                <a:spcPct val="150000"/>
              </a:lnSpc>
              <a:buNone/>
            </a:pPr>
            <a:r>
              <a:rPr lang="en-GB" dirty="0"/>
              <a:t>According to </a:t>
            </a:r>
            <a:r>
              <a:rPr lang="en-GB" dirty="0" err="1"/>
              <a:t>Essau</a:t>
            </a:r>
            <a:r>
              <a:rPr lang="en-GB" dirty="0"/>
              <a:t> (2002) adolescence is known as the life stage between childhood and adulthood. It is the transitional stage which happens during the early adolescence stage which begins between the ages of 10 to 14, mid-adolescence begins between the age of 15 to 17 and then the late adolescence which happens from the age of 18 to 24. </a:t>
            </a:r>
          </a:p>
        </p:txBody>
      </p:sp>
    </p:spTree>
    <p:extLst>
      <p:ext uri="{BB962C8B-B14F-4D97-AF65-F5344CB8AC3E}">
        <p14:creationId xmlns:p14="http://schemas.microsoft.com/office/powerpoint/2010/main" val="35875193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nSpc>
                <a:spcPct val="150000"/>
              </a:lnSpc>
              <a:buNone/>
            </a:pPr>
            <a:r>
              <a:rPr lang="en-GB" dirty="0"/>
              <a:t>Furthermore </a:t>
            </a:r>
            <a:r>
              <a:rPr lang="en-GB" dirty="0" err="1"/>
              <a:t>Essau</a:t>
            </a:r>
            <a:r>
              <a:rPr lang="en-GB" dirty="0"/>
              <a:t> (2002) explains the purpose of adolescence is for a young person to psychologically and socially be able to transform into a young adult. Also to be able to transition from their childhood, and gaining vital responsibilities to develop their own independence away from their parents. It is also an opportunity for young adults to establish their own identify and explore that area. </a:t>
            </a:r>
          </a:p>
        </p:txBody>
      </p:sp>
    </p:spTree>
    <p:extLst>
      <p:ext uri="{BB962C8B-B14F-4D97-AF65-F5344CB8AC3E}">
        <p14:creationId xmlns:p14="http://schemas.microsoft.com/office/powerpoint/2010/main" val="65938608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nSpc>
                <a:spcPct val="150000"/>
              </a:lnSpc>
              <a:buNone/>
            </a:pPr>
            <a:r>
              <a:rPr lang="en-GB" dirty="0" smtClean="0"/>
              <a:t>According to </a:t>
            </a:r>
            <a:r>
              <a:rPr lang="en-GB" dirty="0" err="1" smtClean="0"/>
              <a:t>Essau</a:t>
            </a:r>
            <a:r>
              <a:rPr lang="en-GB" dirty="0" smtClean="0"/>
              <a:t> (2002) during </a:t>
            </a:r>
            <a:r>
              <a:rPr lang="en-GB" dirty="0"/>
              <a:t>the adolescence stage, many young people will participate in high risk, spontaneous and exciting behaviours. They will experiment with new things, take risks and discover themselves. During this time many young people will begin to experiment with substances. For some young people this trialling can be harmless however, it can also lead to tragic consequences. </a:t>
            </a:r>
          </a:p>
        </p:txBody>
      </p:sp>
    </p:spTree>
    <p:extLst>
      <p:ext uri="{BB962C8B-B14F-4D97-AF65-F5344CB8AC3E}">
        <p14:creationId xmlns:p14="http://schemas.microsoft.com/office/powerpoint/2010/main" val="5887483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nSpc>
                <a:spcPct val="150000"/>
              </a:lnSpc>
              <a:buNone/>
            </a:pPr>
            <a:r>
              <a:rPr lang="en-GB" dirty="0" smtClean="0"/>
              <a:t>Significant  underdeveloped of the brain, </a:t>
            </a:r>
            <a:r>
              <a:rPr lang="en-GB" dirty="0"/>
              <a:t>unwanted pregnancy, social anxieties and health problems can all be the result of experimentation that turns out badly. Additionally, the risk of developing serious substance addiction can lead to long term health problems and family dysfunction.</a:t>
            </a:r>
          </a:p>
        </p:txBody>
      </p:sp>
      <p:sp>
        <p:nvSpPr>
          <p:cNvPr id="4" name="TextBox 3"/>
          <p:cNvSpPr txBox="1"/>
          <p:nvPr/>
        </p:nvSpPr>
        <p:spPr>
          <a:xfrm>
            <a:off x="766618" y="471055"/>
            <a:ext cx="2946400" cy="523220"/>
          </a:xfrm>
          <a:prstGeom prst="rect">
            <a:avLst/>
          </a:prstGeom>
          <a:noFill/>
        </p:spPr>
        <p:txBody>
          <a:bodyPr wrap="square" rtlCol="0">
            <a:spAutoFit/>
          </a:bodyPr>
          <a:lstStyle/>
          <a:p>
            <a:r>
              <a:rPr lang="en-GB" sz="2800" dirty="0" smtClean="0">
                <a:solidFill>
                  <a:srgbClr val="FFFF00"/>
                </a:solidFill>
              </a:rPr>
              <a:t>Consequences</a:t>
            </a:r>
            <a:r>
              <a:rPr lang="en-GB" dirty="0" smtClean="0"/>
              <a:t> </a:t>
            </a:r>
            <a:endParaRPr lang="en-GB" dirty="0"/>
          </a:p>
        </p:txBody>
      </p:sp>
    </p:spTree>
    <p:extLst>
      <p:ext uri="{BB962C8B-B14F-4D97-AF65-F5344CB8AC3E}">
        <p14:creationId xmlns:p14="http://schemas.microsoft.com/office/powerpoint/2010/main" val="36807905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12548" y="295564"/>
            <a:ext cx="8946541" cy="5906654"/>
          </a:xfrm>
        </p:spPr>
        <p:txBody>
          <a:bodyPr>
            <a:normAutofit/>
          </a:bodyPr>
          <a:lstStyle/>
          <a:p>
            <a:pPr marL="0" indent="0">
              <a:buNone/>
            </a:pPr>
            <a:r>
              <a:rPr lang="en-GB" dirty="0" smtClean="0"/>
              <a:t>According to </a:t>
            </a:r>
            <a:r>
              <a:rPr lang="en-GB" dirty="0" err="1" smtClean="0"/>
              <a:t>Essau</a:t>
            </a:r>
            <a:r>
              <a:rPr lang="en-GB" dirty="0" smtClean="0"/>
              <a:t> (2002) children who are exposed to substance use within the home environment often are victims of abuse. This abuse then carries on throughout their life up to adolescence, and often or not that individual will then turn to substances themselves. The outcome this individual will experience : </a:t>
            </a:r>
          </a:p>
          <a:p>
            <a:pPr marL="0" indent="0">
              <a:buNone/>
            </a:pPr>
            <a:r>
              <a:rPr lang="en-GB" dirty="0" smtClean="0"/>
              <a:t>. Poor relationships.</a:t>
            </a:r>
          </a:p>
          <a:p>
            <a:pPr marL="0" indent="0">
              <a:buNone/>
            </a:pPr>
            <a:r>
              <a:rPr lang="en-GB" dirty="0" smtClean="0"/>
              <a:t>. Poor health.</a:t>
            </a:r>
          </a:p>
          <a:p>
            <a:pPr marL="0" indent="0">
              <a:buNone/>
            </a:pPr>
            <a:r>
              <a:rPr lang="en-GB" dirty="0" smtClean="0"/>
              <a:t>. Poor academic </a:t>
            </a:r>
          </a:p>
          <a:p>
            <a:pPr marL="0" indent="0">
              <a:buNone/>
            </a:pPr>
            <a:r>
              <a:rPr lang="en-GB" dirty="0" smtClean="0"/>
              <a:t>. Crime with the police</a:t>
            </a:r>
          </a:p>
          <a:p>
            <a:pPr marL="0" indent="0">
              <a:buNone/>
            </a:pPr>
            <a:endParaRPr lang="en-GB" dirty="0"/>
          </a:p>
          <a:p>
            <a:pPr marL="0" indent="0">
              <a:lnSpc>
                <a:spcPct val="150000"/>
              </a:lnSpc>
              <a:buNone/>
            </a:pPr>
            <a:r>
              <a:rPr lang="en-GB" dirty="0" smtClean="0"/>
              <a:t>When young people are not taught from right to wrong this vicious cycle will never end. Often or not individuals who will grow up to have their own children, their children will experience ACE’s where they will witness forms of substance use and other forms of abuse. </a:t>
            </a:r>
            <a:endParaRPr lang="en-GB" dirty="0"/>
          </a:p>
        </p:txBody>
      </p:sp>
    </p:spTree>
    <p:extLst>
      <p:ext uri="{BB962C8B-B14F-4D97-AF65-F5344CB8AC3E}">
        <p14:creationId xmlns:p14="http://schemas.microsoft.com/office/powerpoint/2010/main" val="228342073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60330" y="1895900"/>
            <a:ext cx="8946541" cy="4195481"/>
          </a:xfrm>
        </p:spPr>
        <p:txBody>
          <a:bodyPr/>
          <a:lstStyle/>
          <a:p>
            <a:pPr marL="0" indent="0">
              <a:buNone/>
            </a:pPr>
            <a:r>
              <a:rPr lang="en-GB" dirty="0" smtClean="0"/>
              <a:t>According to Public </a:t>
            </a:r>
            <a:r>
              <a:rPr lang="en-GB" dirty="0"/>
              <a:t>Health Wales NHS </a:t>
            </a:r>
            <a:r>
              <a:rPr lang="en-GB" dirty="0" smtClean="0"/>
              <a:t>Trust</a:t>
            </a:r>
            <a:r>
              <a:rPr lang="en-GB" dirty="0"/>
              <a:t> </a:t>
            </a:r>
            <a:r>
              <a:rPr lang="en-GB" dirty="0" smtClean="0"/>
              <a:t>(2019) ACE’s can have a huge impact on the health of young people across the life course. They believe those people who suffer four or more ACE’s are:</a:t>
            </a:r>
          </a:p>
          <a:p>
            <a:pPr marL="0" indent="0">
              <a:buNone/>
            </a:pPr>
            <a:r>
              <a:rPr lang="en-GB" dirty="0" smtClean="0"/>
              <a:t>. Six times more likely to be a smoker.</a:t>
            </a:r>
          </a:p>
          <a:p>
            <a:pPr marL="0" indent="0">
              <a:buNone/>
            </a:pPr>
            <a:r>
              <a:rPr lang="en-GB" dirty="0"/>
              <a:t>.</a:t>
            </a:r>
            <a:r>
              <a:rPr lang="en-GB" dirty="0" smtClean="0"/>
              <a:t> Four more times likely to drink excessive amount of dangerous alcohol, </a:t>
            </a:r>
          </a:p>
          <a:p>
            <a:pPr marL="0" indent="0">
              <a:buNone/>
            </a:pPr>
            <a:r>
              <a:rPr lang="en-GB" dirty="0" smtClean="0"/>
              <a:t>. Two times more likely to suffer from diseases such as, asthma, cancer, obesity, heart and respiratory disease </a:t>
            </a:r>
          </a:p>
          <a:p>
            <a:pPr marL="0" indent="0">
              <a:buNone/>
            </a:pPr>
            <a:r>
              <a:rPr lang="en-GB" dirty="0" smtClean="0"/>
              <a:t>. Six times more likely to have received treatment for mental illness.</a:t>
            </a:r>
          </a:p>
          <a:p>
            <a:pPr marL="0" indent="0">
              <a:buNone/>
            </a:pPr>
            <a:r>
              <a:rPr lang="en-GB" dirty="0" smtClean="0"/>
              <a:t>.   </a:t>
            </a:r>
            <a:endParaRPr lang="en-GB" dirty="0"/>
          </a:p>
        </p:txBody>
      </p:sp>
      <p:sp>
        <p:nvSpPr>
          <p:cNvPr id="4" name="TextBox 3"/>
          <p:cNvSpPr txBox="1"/>
          <p:nvPr/>
        </p:nvSpPr>
        <p:spPr>
          <a:xfrm>
            <a:off x="1260330" y="1154545"/>
            <a:ext cx="5107710" cy="584775"/>
          </a:xfrm>
          <a:prstGeom prst="rect">
            <a:avLst/>
          </a:prstGeom>
          <a:noFill/>
        </p:spPr>
        <p:txBody>
          <a:bodyPr wrap="square" rtlCol="0">
            <a:spAutoFit/>
          </a:bodyPr>
          <a:lstStyle/>
          <a:p>
            <a:r>
              <a:rPr lang="en-GB" sz="3200" dirty="0" smtClean="0">
                <a:solidFill>
                  <a:srgbClr val="FFFF00"/>
                </a:solidFill>
              </a:rPr>
              <a:t>Health</a:t>
            </a:r>
            <a:r>
              <a:rPr lang="en-GB" dirty="0" smtClean="0"/>
              <a:t> </a:t>
            </a:r>
            <a:endParaRPr lang="en-GB" dirty="0"/>
          </a:p>
        </p:txBody>
      </p:sp>
    </p:spTree>
    <p:extLst>
      <p:ext uri="{BB962C8B-B14F-4D97-AF65-F5344CB8AC3E}">
        <p14:creationId xmlns:p14="http://schemas.microsoft.com/office/powerpoint/2010/main" val="338205224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Increased risk </a:t>
            </a:r>
            <a:endParaRPr lang="en-GB" dirty="0">
              <a:solidFill>
                <a:srgbClr val="FFFF00"/>
              </a:solidFill>
            </a:endParaRPr>
          </a:p>
        </p:txBody>
      </p:sp>
      <p:sp>
        <p:nvSpPr>
          <p:cNvPr id="3" name="Content Placeholder 2"/>
          <p:cNvSpPr>
            <a:spLocks noGrp="1"/>
          </p:cNvSpPr>
          <p:nvPr>
            <p:ph idx="1"/>
          </p:nvPr>
        </p:nvSpPr>
        <p:spPr/>
        <p:txBody>
          <a:bodyPr/>
          <a:lstStyle/>
          <a:p>
            <a:pPr marL="0" indent="0">
              <a:buNone/>
            </a:pPr>
            <a:r>
              <a:rPr lang="en-GB" dirty="0"/>
              <a:t>Furthermore Public Health Wales NHS Trust. (2019</a:t>
            </a:r>
            <a:r>
              <a:rPr lang="en-GB" dirty="0" smtClean="0"/>
              <a:t>) believes those individuals who have experienced four or more ACE’s compared to those who have no ACE’s are:</a:t>
            </a:r>
          </a:p>
          <a:p>
            <a:pPr marL="0" indent="0">
              <a:buNone/>
            </a:pPr>
            <a:r>
              <a:rPr lang="en-GB" dirty="0" smtClean="0"/>
              <a:t>. three times likely to develop heart disease. </a:t>
            </a:r>
          </a:p>
          <a:p>
            <a:pPr marL="0" indent="0">
              <a:buNone/>
            </a:pPr>
            <a:r>
              <a:rPr lang="en-GB" dirty="0" smtClean="0"/>
              <a:t>. six times more likely to have had an unplanned pregnancy.</a:t>
            </a:r>
          </a:p>
          <a:p>
            <a:pPr marL="0" indent="0">
              <a:buNone/>
            </a:pPr>
            <a:r>
              <a:rPr lang="en-GB" dirty="0" smtClean="0"/>
              <a:t>. fifteen times more likely to have caused violence in the last year.</a:t>
            </a:r>
          </a:p>
          <a:p>
            <a:pPr marL="0" indent="0">
              <a:buNone/>
            </a:pPr>
            <a:r>
              <a:rPr lang="en-GB" dirty="0" smtClean="0"/>
              <a:t>. sixteen times more likely to have used substances, such as heroin, drink and cigarettes.</a:t>
            </a:r>
          </a:p>
          <a:p>
            <a:pPr marL="0" indent="0">
              <a:buNone/>
            </a:pPr>
            <a:r>
              <a:rPr lang="en-GB" dirty="0" smtClean="0"/>
              <a:t>. Twenty times more likely to be in prison. </a:t>
            </a:r>
            <a:endParaRPr lang="en-GB" dirty="0"/>
          </a:p>
        </p:txBody>
      </p:sp>
    </p:spTree>
    <p:extLst>
      <p:ext uri="{BB962C8B-B14F-4D97-AF65-F5344CB8AC3E}">
        <p14:creationId xmlns:p14="http://schemas.microsoft.com/office/powerpoint/2010/main" val="13434285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What interventions could help young people and their families?</a:t>
            </a:r>
            <a:endParaRPr lang="en-GB" dirty="0">
              <a:solidFill>
                <a:srgbClr val="FFFF00"/>
              </a:solidFill>
            </a:endParaRPr>
          </a:p>
        </p:txBody>
      </p:sp>
      <p:sp>
        <p:nvSpPr>
          <p:cNvPr id="3" name="Content Placeholder 2"/>
          <p:cNvSpPr>
            <a:spLocks noGrp="1"/>
          </p:cNvSpPr>
          <p:nvPr>
            <p:ph idx="1"/>
          </p:nvPr>
        </p:nvSpPr>
        <p:spPr/>
        <p:txBody>
          <a:bodyPr/>
          <a:lstStyle/>
          <a:p>
            <a:pPr marL="0" indent="0">
              <a:buNone/>
            </a:pPr>
            <a:r>
              <a:rPr lang="en-GB" dirty="0" smtClean="0"/>
              <a:t>There are many approaches and interventions that can be done to help young people. These include: </a:t>
            </a:r>
          </a:p>
          <a:p>
            <a:pPr marL="0" indent="0">
              <a:buNone/>
            </a:pPr>
            <a:endParaRPr lang="en-GB" dirty="0"/>
          </a:p>
          <a:p>
            <a:pPr marL="0" indent="0">
              <a:buNone/>
            </a:pPr>
            <a:r>
              <a:rPr lang="en-GB" dirty="0" smtClean="0"/>
              <a:t>. Supporting parenting </a:t>
            </a:r>
          </a:p>
          <a:p>
            <a:pPr marL="0" indent="0">
              <a:buNone/>
            </a:pPr>
            <a:r>
              <a:rPr lang="en-GB" dirty="0" smtClean="0"/>
              <a:t>. Building relationships and resilience </a:t>
            </a:r>
          </a:p>
          <a:p>
            <a:pPr marL="0" indent="0">
              <a:buNone/>
            </a:pPr>
            <a:r>
              <a:rPr lang="en-GB" dirty="0" smtClean="0"/>
              <a:t>. Early identifications</a:t>
            </a:r>
          </a:p>
          <a:p>
            <a:pPr marL="0" indent="0">
              <a:buNone/>
            </a:pPr>
            <a:r>
              <a:rPr lang="en-GB" dirty="0" smtClean="0"/>
              <a:t>. Responding to trauma and specific ACE’s </a:t>
            </a:r>
            <a:endParaRPr lang="en-GB" dirty="0"/>
          </a:p>
        </p:txBody>
      </p:sp>
      <p:sp>
        <p:nvSpPr>
          <p:cNvPr id="4" name="TextBox 3"/>
          <p:cNvSpPr txBox="1"/>
          <p:nvPr/>
        </p:nvSpPr>
        <p:spPr>
          <a:xfrm>
            <a:off x="1209963" y="5029199"/>
            <a:ext cx="4470400" cy="369332"/>
          </a:xfrm>
          <a:prstGeom prst="rect">
            <a:avLst/>
          </a:prstGeom>
          <a:noFill/>
        </p:spPr>
        <p:txBody>
          <a:bodyPr wrap="square" rtlCol="0">
            <a:spAutoFit/>
          </a:bodyPr>
          <a:lstStyle/>
          <a:p>
            <a:r>
              <a:rPr lang="en-GB" dirty="0" smtClean="0"/>
              <a:t>(Public </a:t>
            </a:r>
            <a:r>
              <a:rPr lang="en-GB" dirty="0"/>
              <a:t>Health Wales NHS Trust. </a:t>
            </a:r>
            <a:r>
              <a:rPr lang="en-GB" dirty="0" smtClean="0"/>
              <a:t>2019</a:t>
            </a:r>
            <a:r>
              <a:rPr lang="en-GB" dirty="0"/>
              <a:t>) </a:t>
            </a:r>
          </a:p>
        </p:txBody>
      </p:sp>
    </p:spTree>
    <p:extLst>
      <p:ext uri="{BB962C8B-B14F-4D97-AF65-F5344CB8AC3E}">
        <p14:creationId xmlns:p14="http://schemas.microsoft.com/office/powerpoint/2010/main" val="29729410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36366" y="2567846"/>
            <a:ext cx="9404723" cy="1400530"/>
          </a:xfrm>
        </p:spPr>
        <p:txBody>
          <a:bodyPr/>
          <a:lstStyle/>
          <a:p>
            <a:r>
              <a:rPr lang="en-GB" dirty="0"/>
              <a:t>Supporting parenting </a:t>
            </a:r>
            <a:br>
              <a:rPr lang="en-GB" dirty="0"/>
            </a:br>
            <a:endParaRPr lang="en-GB" dirty="0"/>
          </a:p>
        </p:txBody>
      </p:sp>
    </p:spTree>
    <p:extLst>
      <p:ext uri="{BB962C8B-B14F-4D97-AF65-F5344CB8AC3E}">
        <p14:creationId xmlns:p14="http://schemas.microsoft.com/office/powerpoint/2010/main" val="423418536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35638" y="2660209"/>
            <a:ext cx="9404723" cy="1400530"/>
          </a:xfrm>
        </p:spPr>
        <p:txBody>
          <a:bodyPr/>
          <a:lstStyle/>
          <a:p>
            <a:r>
              <a:rPr lang="en-GB" dirty="0"/>
              <a:t>Building relationships and resilience </a:t>
            </a:r>
          </a:p>
        </p:txBody>
      </p:sp>
    </p:spTree>
    <p:extLst>
      <p:ext uri="{BB962C8B-B14F-4D97-AF65-F5344CB8AC3E}">
        <p14:creationId xmlns:p14="http://schemas.microsoft.com/office/powerpoint/2010/main" val="64017909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1783" y="2974245"/>
            <a:ext cx="9404723" cy="1400530"/>
          </a:xfrm>
        </p:spPr>
        <p:txBody>
          <a:bodyPr/>
          <a:lstStyle/>
          <a:p>
            <a:r>
              <a:rPr lang="en-GB" dirty="0"/>
              <a:t>Early identifications</a:t>
            </a:r>
            <a:br>
              <a:rPr lang="en-GB" dirty="0"/>
            </a:br>
            <a:endParaRPr lang="en-GB" dirty="0"/>
          </a:p>
        </p:txBody>
      </p:sp>
    </p:spTree>
    <p:extLst>
      <p:ext uri="{BB962C8B-B14F-4D97-AF65-F5344CB8AC3E}">
        <p14:creationId xmlns:p14="http://schemas.microsoft.com/office/powerpoint/2010/main" val="47747017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66548" y="2438536"/>
            <a:ext cx="9404723" cy="1400530"/>
          </a:xfrm>
        </p:spPr>
        <p:txBody>
          <a:bodyPr/>
          <a:lstStyle/>
          <a:p>
            <a:r>
              <a:rPr lang="en-GB" dirty="0" smtClean="0"/>
              <a:t>Responding to trauma and specific ACE’s</a:t>
            </a:r>
            <a:endParaRPr lang="en-GB" dirty="0"/>
          </a:p>
        </p:txBody>
      </p:sp>
    </p:spTree>
    <p:extLst>
      <p:ext uri="{BB962C8B-B14F-4D97-AF65-F5344CB8AC3E}">
        <p14:creationId xmlns:p14="http://schemas.microsoft.com/office/powerpoint/2010/main" val="507365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FFFF00"/>
                </a:solidFill>
              </a:rPr>
              <a:t>Role of a youth worker</a:t>
            </a:r>
            <a:endParaRPr lang="en-GB" dirty="0">
              <a:solidFill>
                <a:srgbClr val="FFFF00"/>
              </a:solidFill>
            </a:endParaRPr>
          </a:p>
        </p:txBody>
      </p:sp>
      <p:sp>
        <p:nvSpPr>
          <p:cNvPr id="3" name="Content Placeholder 2"/>
          <p:cNvSpPr>
            <a:spLocks noGrp="1"/>
          </p:cNvSpPr>
          <p:nvPr>
            <p:ph idx="1"/>
          </p:nvPr>
        </p:nvSpPr>
        <p:spPr/>
        <p:txBody>
          <a:bodyPr/>
          <a:lstStyle/>
          <a:p>
            <a:pPr marL="0" indent="0">
              <a:lnSpc>
                <a:spcPct val="150000"/>
              </a:lnSpc>
              <a:buNone/>
            </a:pPr>
            <a:r>
              <a:rPr lang="en-GB" dirty="0" smtClean="0"/>
              <a:t>To best support young people and adults who have experienced ACE’s around substance abuse, youth workers play a vital role in ensuring the wellbeing of each individual is monitored. As is states </a:t>
            </a:r>
            <a:r>
              <a:rPr lang="en-GB" dirty="0"/>
              <a:t>in the CLD Standards Council Scotland. (2019</a:t>
            </a:r>
            <a:r>
              <a:rPr lang="en-GB" dirty="0" smtClean="0"/>
              <a:t>) initiate, build and maintain relationships with young people and to engage with young people to promote their emotional wellbeing and mental health. </a:t>
            </a:r>
            <a:endParaRPr lang="en-GB" dirty="0"/>
          </a:p>
        </p:txBody>
      </p:sp>
    </p:spTree>
    <p:extLst>
      <p:ext uri="{BB962C8B-B14F-4D97-AF65-F5344CB8AC3E}">
        <p14:creationId xmlns:p14="http://schemas.microsoft.com/office/powerpoint/2010/main" val="27233159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23384" y="519682"/>
            <a:ext cx="8946541" cy="5761045"/>
          </a:xfrm>
        </p:spPr>
        <p:txBody>
          <a:bodyPr>
            <a:normAutofit/>
          </a:bodyPr>
          <a:lstStyle/>
          <a:p>
            <a:pPr marL="0" indent="0">
              <a:buNone/>
            </a:pPr>
            <a:r>
              <a:rPr lang="en-GB" dirty="0" smtClean="0"/>
              <a:t>When working with young people and young adults it is important for youth workers to impel the five ways of wellbeing. According to Mind (2022) these are:</a:t>
            </a:r>
          </a:p>
          <a:p>
            <a:pPr marL="0" indent="0">
              <a:buNone/>
            </a:pPr>
            <a:r>
              <a:rPr lang="en-GB" dirty="0"/>
              <a:t>. </a:t>
            </a:r>
            <a:r>
              <a:rPr lang="en-GB" dirty="0" smtClean="0"/>
              <a:t>Connect</a:t>
            </a:r>
          </a:p>
          <a:p>
            <a:pPr marL="0" indent="0">
              <a:buNone/>
            </a:pPr>
            <a:r>
              <a:rPr lang="en-GB" dirty="0"/>
              <a:t>. Be </a:t>
            </a:r>
            <a:r>
              <a:rPr lang="en-GB" dirty="0" smtClean="0"/>
              <a:t>active</a:t>
            </a:r>
          </a:p>
          <a:p>
            <a:pPr marL="0" indent="0">
              <a:buNone/>
            </a:pPr>
            <a:r>
              <a:rPr lang="en-GB" dirty="0"/>
              <a:t>. Take </a:t>
            </a:r>
            <a:r>
              <a:rPr lang="en-GB" dirty="0" smtClean="0"/>
              <a:t>notice</a:t>
            </a:r>
          </a:p>
          <a:p>
            <a:pPr marL="0" indent="0">
              <a:buNone/>
            </a:pPr>
            <a:r>
              <a:rPr lang="en-GB" dirty="0"/>
              <a:t>. </a:t>
            </a:r>
            <a:r>
              <a:rPr lang="en-GB" dirty="0" smtClean="0"/>
              <a:t>Learn</a:t>
            </a:r>
          </a:p>
          <a:p>
            <a:pPr marL="0" indent="0">
              <a:buNone/>
            </a:pPr>
            <a:r>
              <a:rPr lang="en-GB" dirty="0"/>
              <a:t>. </a:t>
            </a:r>
            <a:r>
              <a:rPr lang="en-GB" dirty="0" smtClean="0"/>
              <a:t>Give</a:t>
            </a:r>
          </a:p>
          <a:p>
            <a:pPr marL="0" indent="0">
              <a:buNone/>
            </a:pPr>
            <a:endParaRPr lang="en-GB" dirty="0"/>
          </a:p>
          <a:p>
            <a:pPr marL="0" indent="0">
              <a:buNone/>
            </a:pPr>
            <a:r>
              <a:rPr lang="en-GB" dirty="0" smtClean="0"/>
              <a:t>This helps people to have a scene of belonging in the community and a way of managing </a:t>
            </a:r>
            <a:r>
              <a:rPr lang="en-GB" dirty="0"/>
              <a:t>self wellbeing </a:t>
            </a:r>
            <a:r>
              <a:rPr lang="en-GB" dirty="0" smtClean="0"/>
              <a:t>and to maintain </a:t>
            </a:r>
            <a:r>
              <a:rPr lang="en-GB" dirty="0"/>
              <a:t>or improve </a:t>
            </a:r>
            <a:r>
              <a:rPr lang="en-GB" dirty="0" smtClean="0"/>
              <a:t>their mental health. </a:t>
            </a:r>
            <a:endParaRPr lang="en-GB" dirty="0"/>
          </a:p>
        </p:txBody>
      </p:sp>
    </p:spTree>
    <p:extLst>
      <p:ext uri="{BB962C8B-B14F-4D97-AF65-F5344CB8AC3E}">
        <p14:creationId xmlns:p14="http://schemas.microsoft.com/office/powerpoint/2010/main" val="148799448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67275" y="2567845"/>
            <a:ext cx="9404723" cy="1400530"/>
          </a:xfrm>
        </p:spPr>
        <p:txBody>
          <a:bodyPr/>
          <a:lstStyle/>
          <a:p>
            <a:r>
              <a:rPr lang="en-GB" sz="6000" dirty="0" smtClean="0">
                <a:solidFill>
                  <a:srgbClr val="FFFF00"/>
                </a:solidFill>
              </a:rPr>
              <a:t>why </a:t>
            </a:r>
            <a:r>
              <a:rPr lang="en-GB" sz="6000" dirty="0" smtClean="0">
                <a:solidFill>
                  <a:srgbClr val="FFFF00"/>
                </a:solidFill>
              </a:rPr>
              <a:t>now? </a:t>
            </a:r>
            <a:endParaRPr lang="en-GB" sz="6000" dirty="0">
              <a:solidFill>
                <a:srgbClr val="FFFF00"/>
              </a:solidFill>
            </a:endParaRPr>
          </a:p>
        </p:txBody>
      </p:sp>
    </p:spTree>
    <p:extLst>
      <p:ext uri="{BB962C8B-B14F-4D97-AF65-F5344CB8AC3E}">
        <p14:creationId xmlns:p14="http://schemas.microsoft.com/office/powerpoint/2010/main" val="270004813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Conclusion</a:t>
            </a:r>
            <a:endParaRPr lang="en-GB" dirty="0"/>
          </a:p>
        </p:txBody>
      </p:sp>
      <p:sp>
        <p:nvSpPr>
          <p:cNvPr id="3" name="Content Placeholder 2"/>
          <p:cNvSpPr>
            <a:spLocks noGrp="1"/>
          </p:cNvSpPr>
          <p:nvPr>
            <p:ph idx="1"/>
          </p:nvPr>
        </p:nvSpPr>
        <p:spPr/>
        <p:txBody>
          <a:bodyPr/>
          <a:lstStyle/>
          <a:p>
            <a:pPr marL="0" indent="0">
              <a:buNone/>
            </a:pPr>
            <a:r>
              <a:rPr lang="en-GB" dirty="0" smtClean="0"/>
              <a:t> To summarise the research found around ACE’s we can identify there is a need of improvement to help support young people through early interaction. With the support off youth workers, and other professions surrounding the family environment this will be beneficial to help break the cycle of ACE’s around substances and other experiences people have been exposed to.  </a:t>
            </a:r>
            <a:endParaRPr lang="en-GB" dirty="0"/>
          </a:p>
        </p:txBody>
      </p:sp>
    </p:spTree>
    <p:extLst>
      <p:ext uri="{BB962C8B-B14F-4D97-AF65-F5344CB8AC3E}">
        <p14:creationId xmlns:p14="http://schemas.microsoft.com/office/powerpoint/2010/main" val="514793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Reference</a:t>
            </a:r>
            <a:endParaRPr lang="en-GB" dirty="0"/>
          </a:p>
        </p:txBody>
      </p:sp>
      <p:sp>
        <p:nvSpPr>
          <p:cNvPr id="3" name="Content Placeholder 2"/>
          <p:cNvSpPr>
            <a:spLocks noGrp="1"/>
          </p:cNvSpPr>
          <p:nvPr>
            <p:ph idx="1"/>
          </p:nvPr>
        </p:nvSpPr>
        <p:spPr>
          <a:xfrm>
            <a:off x="875201" y="1314009"/>
            <a:ext cx="8946541" cy="5225336"/>
          </a:xfrm>
        </p:spPr>
        <p:txBody>
          <a:bodyPr>
            <a:normAutofit/>
          </a:bodyPr>
          <a:lstStyle/>
          <a:p>
            <a:pPr marL="0" indent="0">
              <a:buNone/>
            </a:pPr>
            <a:endParaRPr lang="en-GB" sz="1400" dirty="0" smtClean="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smtClean="0">
                <a:latin typeface="Arial" panose="020B0604020202020204" pitchFamily="34" charset="0"/>
                <a:cs typeface="Arial" panose="020B0604020202020204" pitchFamily="34" charset="0"/>
              </a:rPr>
              <a:t>CLD </a:t>
            </a:r>
            <a:r>
              <a:rPr lang="en-GB" sz="1400" dirty="0">
                <a:latin typeface="Arial" panose="020B0604020202020204" pitchFamily="34" charset="0"/>
                <a:cs typeface="Arial" panose="020B0604020202020204" pitchFamily="34" charset="0"/>
              </a:rPr>
              <a:t>Standards Council Scotland. (2019) </a:t>
            </a:r>
            <a:r>
              <a:rPr lang="en-GB" sz="1400" i="1" dirty="0">
                <a:latin typeface="Arial" panose="020B0604020202020204" pitchFamily="34" charset="0"/>
                <a:cs typeface="Arial" panose="020B0604020202020204" pitchFamily="34" charset="0"/>
              </a:rPr>
              <a:t>Youth Work National Occupational Standards. Glasgow: CLD Standards Council Scotland. </a:t>
            </a:r>
          </a:p>
          <a:p>
            <a:pPr marL="0" indent="0">
              <a:buNone/>
            </a:pPr>
            <a:r>
              <a:rPr lang="en-GB" sz="1400" dirty="0">
                <a:latin typeface="Arial" panose="020B0604020202020204" pitchFamily="34" charset="0"/>
                <a:cs typeface="Arial" panose="020B0604020202020204" pitchFamily="34" charset="0"/>
              </a:rPr>
              <a:t>Available at: https://cldstandardscouncil.org.uk/resources/standards-and-benchmarks/national-occupational-standards/youth-work-nos/</a:t>
            </a:r>
          </a:p>
          <a:p>
            <a:pPr marL="0" indent="0">
              <a:buNone/>
            </a:pPr>
            <a:r>
              <a:rPr lang="en-GB" sz="1400" dirty="0">
                <a:latin typeface="Arial" panose="020B0604020202020204" pitchFamily="34" charset="0"/>
                <a:cs typeface="Arial" panose="020B0604020202020204" pitchFamily="34" charset="0"/>
              </a:rPr>
              <a:t>(Accessed: 18th December </a:t>
            </a:r>
            <a:r>
              <a:rPr lang="en-GB" sz="1400" dirty="0" smtClean="0">
                <a:latin typeface="Arial" panose="020B0604020202020204" pitchFamily="34" charset="0"/>
                <a:cs typeface="Arial" panose="020B0604020202020204" pitchFamily="34" charset="0"/>
              </a:rPr>
              <a:t>2022) </a:t>
            </a:r>
          </a:p>
          <a:p>
            <a:pPr marL="0" indent="0">
              <a:buNone/>
            </a:pPr>
            <a:endParaRPr lang="en-GB" sz="1400" dirty="0">
              <a:latin typeface="Arial" panose="020B0604020202020204" pitchFamily="34" charset="0"/>
              <a:cs typeface="Arial" panose="020B0604020202020204" pitchFamily="34" charset="0"/>
            </a:endParaRPr>
          </a:p>
          <a:p>
            <a:pPr marL="0" indent="0">
              <a:buNone/>
            </a:pPr>
            <a:r>
              <a:rPr lang="en-GB" sz="1400" dirty="0" err="1">
                <a:latin typeface="Arial" panose="020B0604020202020204" pitchFamily="34" charset="0"/>
                <a:cs typeface="Arial" panose="020B0604020202020204" pitchFamily="34" charset="0"/>
              </a:rPr>
              <a:t>Essau</a:t>
            </a:r>
            <a:r>
              <a:rPr lang="en-GB" sz="1400" dirty="0">
                <a:latin typeface="Arial" panose="020B0604020202020204" pitchFamily="34" charset="0"/>
                <a:cs typeface="Arial" panose="020B0604020202020204" pitchFamily="34" charset="0"/>
              </a:rPr>
              <a:t>, C A. (2002) Substance Abuse and Dependence in Adolescence. </a:t>
            </a:r>
          </a:p>
          <a:p>
            <a:pPr marL="0" indent="0">
              <a:buNone/>
            </a:pPr>
            <a:r>
              <a:rPr lang="en-GB" sz="1400" dirty="0">
                <a:latin typeface="Arial" panose="020B0604020202020204" pitchFamily="34" charset="0"/>
                <a:cs typeface="Arial" panose="020B0604020202020204" pitchFamily="34" charset="0"/>
              </a:rPr>
              <a:t>Sussex: Brunner-Routledge </a:t>
            </a:r>
          </a:p>
          <a:p>
            <a:pPr marL="0" indent="0">
              <a:buNone/>
            </a:pPr>
            <a:r>
              <a:rPr lang="en-GB" sz="1400" dirty="0">
                <a:latin typeface="Arial" panose="020B0604020202020204" pitchFamily="34" charset="0"/>
                <a:cs typeface="Arial" panose="020B0604020202020204" pitchFamily="34" charset="0"/>
              </a:rPr>
              <a:t>(Accessed: 15th November 2022) </a:t>
            </a:r>
          </a:p>
          <a:p>
            <a:pPr marL="0" indent="0">
              <a:buNone/>
            </a:pPr>
            <a:endParaRPr lang="en-GB" sz="1400" dirty="0" smtClean="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endParaRPr lang="en-GB" sz="1400" dirty="0" smtClean="0">
              <a:latin typeface="Arial" panose="020B0604020202020204" pitchFamily="34" charset="0"/>
              <a:cs typeface="Arial" panose="020B0604020202020204" pitchFamily="34" charset="0"/>
            </a:endParaRPr>
          </a:p>
          <a:p>
            <a:pPr marL="0" indent="0">
              <a:buNone/>
            </a:pPr>
            <a:endParaRPr lang="en-GB" sz="1400" dirty="0">
              <a:latin typeface="Arial" panose="020B0604020202020204" pitchFamily="34" charset="0"/>
              <a:cs typeface="Arial" panose="020B0604020202020204" pitchFamily="34" charset="0"/>
            </a:endParaRPr>
          </a:p>
          <a:p>
            <a:pPr marL="0" indent="0">
              <a:buNone/>
            </a:pPr>
            <a:endParaRPr lang="en-GB" sz="1400" u="sng" dirty="0">
              <a:latin typeface="Arial" panose="020B0604020202020204" pitchFamily="34" charset="0"/>
              <a:cs typeface="Arial" panose="020B0604020202020204" pitchFamily="34" charset="0"/>
            </a:endParaRPr>
          </a:p>
          <a:p>
            <a:pPr marL="0" indent="0">
              <a:buNone/>
            </a:pPr>
            <a:endParaRPr lang="en-GB" sz="1400" u="sng" dirty="0" smtClean="0">
              <a:solidFill>
                <a:srgbClr val="FFFF00"/>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5129127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286327"/>
            <a:ext cx="8946541" cy="6571673"/>
          </a:xfrm>
        </p:spPr>
        <p:txBody>
          <a:bodyPr>
            <a:normAutofit/>
          </a:bodyPr>
          <a:lstStyle/>
          <a:p>
            <a:pPr marL="0" indent="0">
              <a:buNone/>
            </a:pPr>
            <a:endParaRPr lang="en-GB" sz="1600" dirty="0" smtClean="0"/>
          </a:p>
          <a:p>
            <a:pPr marL="0" indent="0">
              <a:buNone/>
            </a:pPr>
            <a:r>
              <a:rPr lang="en-GB" sz="1600" dirty="0"/>
              <a:t>Mind. (2022) </a:t>
            </a:r>
            <a:r>
              <a:rPr lang="en-GB" sz="1600" i="1" dirty="0"/>
              <a:t>Five ways to wellbeing. </a:t>
            </a:r>
          </a:p>
          <a:p>
            <a:pPr marL="0" indent="0">
              <a:buNone/>
            </a:pPr>
            <a:r>
              <a:rPr lang="en-GB" sz="1600" dirty="0"/>
              <a:t>Available at: https://www.mind.org.uk/workplace/mental-health-at-work/taking-care-of-yourself/five-ways-to-wellbeing/</a:t>
            </a:r>
          </a:p>
          <a:p>
            <a:pPr marL="0" indent="0">
              <a:buNone/>
            </a:pPr>
            <a:r>
              <a:rPr lang="en-GB" sz="1600" dirty="0"/>
              <a:t>(Accessed: 18th December 2022)</a:t>
            </a:r>
          </a:p>
          <a:p>
            <a:pPr marL="0" indent="0">
              <a:buNone/>
            </a:pPr>
            <a:endParaRPr lang="en-GB" sz="1600" dirty="0"/>
          </a:p>
          <a:p>
            <a:pPr marL="0" indent="0">
              <a:buNone/>
            </a:pPr>
            <a:r>
              <a:rPr lang="en-GB" sz="1600" dirty="0"/>
              <a:t>Public Health Wales NHS Trust. (2019) </a:t>
            </a:r>
            <a:r>
              <a:rPr lang="en-GB" sz="1600" i="1" dirty="0"/>
              <a:t>Responding to Adverse Childhood Experience.</a:t>
            </a:r>
          </a:p>
          <a:p>
            <a:pPr marL="0" indent="0">
              <a:buNone/>
            </a:pPr>
            <a:r>
              <a:rPr lang="en-GB" sz="1600" dirty="0"/>
              <a:t>Cardiff.</a:t>
            </a:r>
          </a:p>
          <a:p>
            <a:pPr marL="0" indent="0">
              <a:buNone/>
            </a:pPr>
            <a:r>
              <a:rPr lang="en-GB" sz="1600" dirty="0"/>
              <a:t>(Accessed: 7th December 2022) </a:t>
            </a:r>
          </a:p>
          <a:p>
            <a:pPr marL="0" indent="0">
              <a:buNone/>
            </a:pPr>
            <a:endParaRPr lang="en-GB" sz="1600" dirty="0"/>
          </a:p>
          <a:p>
            <a:pPr marL="0" indent="0">
              <a:buNone/>
            </a:pPr>
            <a:r>
              <a:rPr lang="en-GB" sz="1600" dirty="0" smtClean="0"/>
              <a:t>The </a:t>
            </a:r>
            <a:r>
              <a:rPr lang="en-GB" sz="1600" dirty="0"/>
              <a:t>Brain’s warrior Podcast. (2020) </a:t>
            </a:r>
            <a:r>
              <a:rPr lang="en-GB" sz="1600" i="1" dirty="0"/>
              <a:t>How Substances Affect the Brain During A Pandemic Isolation. [image]</a:t>
            </a:r>
          </a:p>
          <a:p>
            <a:pPr marL="0" indent="0">
              <a:buNone/>
            </a:pPr>
            <a:r>
              <a:rPr lang="en-GB" sz="1600" dirty="0"/>
              <a:t>Available at: https://brainwarriorswaypodcast.com/how-substances-affect-the-brain-during-a-pandemic-isolation/</a:t>
            </a:r>
          </a:p>
          <a:p>
            <a:pPr marL="0" indent="0">
              <a:buNone/>
            </a:pPr>
            <a:r>
              <a:rPr lang="en-GB" sz="1600" dirty="0"/>
              <a:t>(Accessed: 7th December 2022)</a:t>
            </a:r>
          </a:p>
          <a:p>
            <a:pPr marL="0" indent="0">
              <a:buNone/>
            </a:pPr>
            <a:endParaRPr lang="en-GB" sz="1600" dirty="0" smtClean="0"/>
          </a:p>
          <a:p>
            <a:pPr marL="0" indent="0">
              <a:buNone/>
            </a:pPr>
            <a:endParaRPr lang="en-GB" sz="1600" dirty="0"/>
          </a:p>
          <a:p>
            <a:pPr marL="0" indent="0">
              <a:buNone/>
            </a:pPr>
            <a:endParaRPr lang="en-GB" sz="1600" dirty="0"/>
          </a:p>
        </p:txBody>
      </p:sp>
    </p:spTree>
    <p:extLst>
      <p:ext uri="{BB962C8B-B14F-4D97-AF65-F5344CB8AC3E}">
        <p14:creationId xmlns:p14="http://schemas.microsoft.com/office/powerpoint/2010/main" val="25405806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103312" y="360218"/>
            <a:ext cx="8946541" cy="5888181"/>
          </a:xfrm>
        </p:spPr>
        <p:txBody>
          <a:bodyPr>
            <a:normAutofit/>
          </a:bodyPr>
          <a:lstStyle/>
          <a:p>
            <a:pPr marL="0" indent="0">
              <a:buNone/>
            </a:pPr>
            <a:r>
              <a:rPr lang="en-GB" sz="1600" dirty="0">
                <a:latin typeface="Arial" panose="020B0604020202020204" pitchFamily="34" charset="0"/>
                <a:cs typeface="Arial" panose="020B0604020202020204" pitchFamily="34" charset="0"/>
              </a:rPr>
              <a:t>Young Minds. (2022) </a:t>
            </a:r>
            <a:r>
              <a:rPr lang="en-GB" sz="1600" i="1" dirty="0">
                <a:latin typeface="Arial" panose="020B0604020202020204" pitchFamily="34" charset="0"/>
                <a:cs typeface="Arial" panose="020B0604020202020204" pitchFamily="34" charset="0"/>
              </a:rPr>
              <a:t>Addressing trauma and adversity.</a:t>
            </a:r>
          </a:p>
          <a:p>
            <a:pPr marL="0" indent="0">
              <a:buNone/>
            </a:pPr>
            <a:r>
              <a:rPr lang="en-GB" sz="1600" dirty="0">
                <a:latin typeface="Arial" panose="020B0604020202020204" pitchFamily="34" charset="0"/>
                <a:cs typeface="Arial" panose="020B0604020202020204" pitchFamily="34" charset="0"/>
              </a:rPr>
              <a:t>Available at: https://www.youngminds.org.uk/professional/resources/addressing-trauma-and-adversity/</a:t>
            </a:r>
          </a:p>
          <a:p>
            <a:pPr marL="0" indent="0">
              <a:buNone/>
            </a:pPr>
            <a:r>
              <a:rPr lang="en-GB" sz="1600" dirty="0">
                <a:latin typeface="Arial" panose="020B0604020202020204" pitchFamily="34" charset="0"/>
                <a:cs typeface="Arial" panose="020B0604020202020204" pitchFamily="34" charset="0"/>
              </a:rPr>
              <a:t>(Accessed: 7th December 2022)</a:t>
            </a:r>
          </a:p>
          <a:p>
            <a:pPr marL="0" indent="0">
              <a:buNone/>
            </a:pPr>
            <a:endParaRPr lang="en-GB" sz="1600" dirty="0">
              <a:latin typeface="Arial" panose="020B0604020202020204" pitchFamily="34" charset="0"/>
              <a:cs typeface="Arial" panose="020B0604020202020204" pitchFamily="34" charset="0"/>
            </a:endParaRPr>
          </a:p>
          <a:p>
            <a:pPr marL="0" indent="0">
              <a:buNone/>
            </a:pPr>
            <a:r>
              <a:rPr lang="en-GB" sz="1600" dirty="0">
                <a:latin typeface="Arial" panose="020B0604020202020204" pitchFamily="34" charset="0"/>
                <a:cs typeface="Arial" panose="020B0604020202020204" pitchFamily="34" charset="0"/>
              </a:rPr>
              <a:t>Welsh Government. (2021) </a:t>
            </a:r>
            <a:r>
              <a:rPr lang="en-GB" sz="1600" i="1" dirty="0">
                <a:latin typeface="Arial" panose="020B0604020202020204" pitchFamily="34" charset="0"/>
                <a:cs typeface="Arial" panose="020B0604020202020204" pitchFamily="34" charset="0"/>
              </a:rPr>
              <a:t>Written Statement: Review of the Welsh Government’s ACEs Policy.</a:t>
            </a:r>
          </a:p>
          <a:p>
            <a:pPr marL="0" indent="0">
              <a:buNone/>
            </a:pPr>
            <a:r>
              <a:rPr lang="en-GB" sz="1600" dirty="0">
                <a:latin typeface="Arial" panose="020B0604020202020204" pitchFamily="34" charset="0"/>
                <a:cs typeface="Arial" panose="020B0604020202020204" pitchFamily="34" charset="0"/>
              </a:rPr>
              <a:t>Available at: https://gov.wales/written-statement-review-welsh-governments-aces-policy#:~:text=The%20publication%20of%20Public%20Health%20Wales%E2%80%99%20study%20into,The%20study%20showed%20ACEs%20were%20widespread%20in%20Wales.</a:t>
            </a:r>
          </a:p>
          <a:p>
            <a:pPr marL="0" indent="0">
              <a:buNone/>
            </a:pPr>
            <a:r>
              <a:rPr lang="en-GB" sz="1600" dirty="0">
                <a:latin typeface="Arial" panose="020B0604020202020204" pitchFamily="34" charset="0"/>
                <a:cs typeface="Arial" panose="020B0604020202020204" pitchFamily="34" charset="0"/>
              </a:rPr>
              <a:t>(Accessed: 7th December 2021)</a:t>
            </a:r>
          </a:p>
          <a:p>
            <a:pPr marL="0" indent="0">
              <a:buNone/>
            </a:pPr>
            <a:endParaRPr lang="en-GB" dirty="0"/>
          </a:p>
        </p:txBody>
      </p:sp>
    </p:spTree>
    <p:extLst>
      <p:ext uri="{BB962C8B-B14F-4D97-AF65-F5344CB8AC3E}">
        <p14:creationId xmlns:p14="http://schemas.microsoft.com/office/powerpoint/2010/main" val="93423639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Ion</Template>
  <TotalTime>370</TotalTime>
  <Words>1454</Words>
  <Application>Microsoft Office PowerPoint</Application>
  <PresentationFormat>Widescreen</PresentationFormat>
  <Paragraphs>111</Paragraphs>
  <Slides>26</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26</vt:i4>
      </vt:variant>
    </vt:vector>
  </HeadingPairs>
  <TitlesOfParts>
    <vt:vector size="31" baseType="lpstr">
      <vt:lpstr>Arial</vt:lpstr>
      <vt:lpstr>Calibri</vt:lpstr>
      <vt:lpstr>Century Gothic</vt:lpstr>
      <vt:lpstr>Wingdings 3</vt:lpstr>
      <vt:lpstr>Ion</vt:lpstr>
      <vt:lpstr>   Adverse Childhood Experiences (ACEs) </vt:lpstr>
      <vt:lpstr>What is ACE’s?</vt:lpstr>
      <vt:lpstr>Who are at risk of ACE’s and why?</vt:lpstr>
      <vt:lpstr>PowerPoint Presentation</vt:lpstr>
      <vt:lpstr>PowerPoint Presentation</vt:lpstr>
      <vt:lpstr>PowerPoint Presentation</vt:lpstr>
      <vt:lpstr>ACE’s and Adolescence surrounding substances</vt:lpstr>
      <vt:lpstr>Adolescence and young people’s experiences </vt:lpstr>
      <vt:lpstr>PowerPoint Presentation</vt:lpstr>
      <vt:lpstr>PowerPoint Presentation</vt:lpstr>
      <vt:lpstr>PowerPoint Presentation</vt:lpstr>
      <vt:lpstr>PowerPoint Presentation</vt:lpstr>
      <vt:lpstr>PowerPoint Presentation</vt:lpstr>
      <vt:lpstr>Increased risk </vt:lpstr>
      <vt:lpstr>What interventions could help young people and their families?</vt:lpstr>
      <vt:lpstr>Supporting parenting  </vt:lpstr>
      <vt:lpstr>Building relationships and resilience </vt:lpstr>
      <vt:lpstr>Early identifications </vt:lpstr>
      <vt:lpstr>Responding to trauma and specific ACE’s</vt:lpstr>
      <vt:lpstr>Role of a youth worker</vt:lpstr>
      <vt:lpstr>PowerPoint Presentation</vt:lpstr>
      <vt:lpstr>why now? </vt:lpstr>
      <vt:lpstr>Conclusion</vt:lpstr>
      <vt:lpstr>Reference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Adverse Childhood Experiences (ACEs)</dc:title>
  <dc:creator>Fran Carter</dc:creator>
  <cp:lastModifiedBy>Fran Carter</cp:lastModifiedBy>
  <cp:revision>40</cp:revision>
  <dcterms:created xsi:type="dcterms:W3CDTF">2022-12-06T14:16:49Z</dcterms:created>
  <dcterms:modified xsi:type="dcterms:W3CDTF">2023-01-08T16:22:06Z</dcterms:modified>
</cp:coreProperties>
</file>