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indent="0" algn="l" defTabSz="914400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indent="0" algn="l" defTabSz="914400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indent="0" algn="l" defTabSz="914400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indent="0" algn="l" defTabSz="914400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indent="0" algn="l" defTabSz="914400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indent="0" algn="l" defTabSz="914400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indent="0" algn="l" defTabSz="914400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indent="0" algn="l" defTabSz="914400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indent="0" algn="l" defTabSz="914400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7"/>
    <p:restoredTop sz="94690"/>
  </p:normalViewPr>
  <p:slideViewPr>
    <p:cSldViewPr snapToGrid="0">
      <p:cViewPr varScale="1">
        <p:scale>
          <a:sx n="111" d="100"/>
          <a:sy n="111" d="100"/>
        </p:scale>
        <p:origin x="872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"/>
          <p:cNvSpPr>
            <a:spLocks noGrp="1"/>
          </p:cNvSpPr>
          <p:nvPr>
            <p:ph type="hdr" sz="quarter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Date Placeholder"/>
          <p:cNvSpPr>
            <a:spLocks noGrp="1"/>
          </p:cNvSpPr>
          <p:nvPr>
            <p:ph type="dt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" name="Slide Image Placeholder"/>
          <p:cNvSpPr>
            <a:spLocks noGrp="1" noRot="1" noChangeAspect="1"/>
          </p:cNvSpPr>
          <p:nvPr>
            <p:ph type="sldImg" idx="2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" name="Notes Placeholder"/>
          <p:cNvSpPr>
            <a:spLocks noGrp="1"/>
          </p:cNvSpPr>
          <p:nvPr>
            <p:ph type="body" sz="quarter" idx="3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6" name="Footer Placeholder"/>
          <p:cNvSpPr>
            <a:spLocks noGrp="1"/>
          </p:cNvSpPr>
          <p:nvPr>
            <p:ph type="ftr" sz="quarter" idx="4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7" name="Slide Number Placeholder"/>
          <p:cNvSpPr>
            <a:spLocks noGrp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/>
    </a:lvl1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For Mayfair Home Care Agency, this presentation explores Microsoft 365 tools. Excel, Teams, and data safety implementation are its focus (Microsoft, 2025).</a:t>
            </a:r>
          </a:p>
          <a:p>
            <a:endParaRPr/>
          </a:p>
          <a:p>
            <a:r>
              <a:t>[Sources]</a:t>
            </a:r>
          </a:p>
          <a:p>
            <a:r>
              <a:t>Microsoft 365 (2025) documentation. Visit.</a:t>
            </a:r>
          </a:p>
          <a:p>
            <a:r>
              <a:t>national cyber security centre (2025) Phishing attacks: Organisational defence. URL:.</a:t>
            </a:r>
          </a:p>
          <a:p>
            <a:r>
              <a:t>ICO (2025) UK GDPR Guide. Website:.</a:t>
            </a:r>
          </a:p>
          <a:p>
            <a:r>
              <a:t>Data Security and Protection Toolkit, NHS England (2025). Website:.</a:t>
            </a:r>
          </a:p>
          <a:p>
            <a:r>
              <a:t>Bawden and Robinson (2022) Information Science Introduction. Second edition. Facet Publishing, London.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Staff at Mayfair handle sensitive service-user data in many places. Daily work should be faster using the recommended technologies without compromising secrecy (Information Commissioner’s Office, 2025).</a:t>
            </a:r>
          </a:p>
          <a:p>
            <a:endParaRPr/>
          </a:p>
          <a:p>
            <a:r>
              <a:t>[Sources]</a:t>
            </a:r>
          </a:p>
          <a:p>
            <a:r>
              <a:t>Microsoft 365 (2025) documentation. Visit.</a:t>
            </a:r>
          </a:p>
          <a:p>
            <a:r>
              <a:t>national cyber security centre (2025) Phishing attacks: Organisational defence. URL:.</a:t>
            </a:r>
          </a:p>
          <a:p>
            <a:r>
              <a:t>ICO (2025) UK GDPR Guide. Website:.</a:t>
            </a:r>
          </a:p>
          <a:p>
            <a:r>
              <a:t>Data Security and Protection Toolkit, NHS England (2025). Website:.</a:t>
            </a:r>
          </a:p>
          <a:p>
            <a:r>
              <a:t>Bawden and Robinson (2022) Information Science Introduction. Second edition. Facet Publishing, London.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Excel supports structured visit schedules. Because scheduling data may reveal personal information, only authorised staff should access it (Microsoft, 2025).</a:t>
            </a:r>
          </a:p>
          <a:p>
            <a:endParaRPr/>
          </a:p>
          <a:p>
            <a:r>
              <a:t>[Sources]</a:t>
            </a:r>
          </a:p>
          <a:p>
            <a:r>
              <a:t>Microsoft 365 (2025) documentation. Visit.</a:t>
            </a:r>
          </a:p>
          <a:p>
            <a:r>
              <a:t>national cyber security centre (2025) Phishing attacks: Organisational defence. URL:.</a:t>
            </a:r>
          </a:p>
          <a:p>
            <a:r>
              <a:t>ICO (2025) UK GDPR Guide. Website:.</a:t>
            </a:r>
          </a:p>
          <a:p>
            <a:r>
              <a:t>Data Security and Protection Toolkit, NHS England (2025). Website:.</a:t>
            </a:r>
          </a:p>
          <a:p>
            <a:r>
              <a:t>Bawden and Robinson (2022) Information Science Introduction. Second edition. Facet Publishing, London.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dirty="0"/>
              <a:t>This graphic illustrates the predicted operational </a:t>
            </a:r>
            <a:r>
              <a:rPr dirty="0" err="1"/>
              <a:t>benefit:</a:t>
            </a:r>
            <a:r>
              <a:rPr lang="en-US" dirty="0" err="1"/>
              <a:t>all</a:t>
            </a:r>
            <a:r>
              <a:rPr lang="en-US" dirty="0"/>
              <a:t> of them related </a:t>
            </a:r>
            <a:r>
              <a:rPr dirty="0"/>
              <a:t> fewer phone checks, duplicate entries, and missed updates. After implementation, use Mayfair data to evaluate it (Bawden, 2022).</a:t>
            </a:r>
          </a:p>
          <a:p>
            <a:endParaRPr dirty="0"/>
          </a:p>
          <a:p>
            <a:r>
              <a:rPr dirty="0"/>
              <a:t>[Sources]</a:t>
            </a:r>
          </a:p>
          <a:p>
            <a:r>
              <a:rPr dirty="0"/>
              <a:t>Microsoft 365 (2025) documentation. Visit.</a:t>
            </a:r>
          </a:p>
          <a:p>
            <a:r>
              <a:rPr dirty="0"/>
              <a:t>national cyber security </a:t>
            </a:r>
            <a:r>
              <a:rPr dirty="0" err="1"/>
              <a:t>centre</a:t>
            </a:r>
            <a:r>
              <a:rPr dirty="0"/>
              <a:t> (2025) Phishing attacks: Organizational defense. URL:.</a:t>
            </a:r>
          </a:p>
          <a:p>
            <a:r>
              <a:rPr dirty="0"/>
              <a:t>ICO (2025) UK GDPR Guide. Website:.</a:t>
            </a:r>
          </a:p>
          <a:p>
            <a:r>
              <a:rPr dirty="0"/>
              <a:t>Data Security and Protection Toolkit, NHS England (2025). Website:.</a:t>
            </a:r>
          </a:p>
          <a:p>
            <a:r>
              <a:rPr dirty="0"/>
              <a:t>Bawden and Robinson (2022) Information Science Introduction. Second edition. Facet Publishing, London.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dirty="0"/>
              <a:t>Excel simplifies scheduling and tracking. It should not replace </a:t>
            </a:r>
            <a:r>
              <a:rPr lang="en-US" dirty="0"/>
              <a:t> must be consider </a:t>
            </a:r>
            <a:r>
              <a:rPr dirty="0"/>
              <a:t>approved clinical record systems when needed (Bawden, 2022). Managers should employ templates, permissions, and checks.</a:t>
            </a:r>
          </a:p>
          <a:p>
            <a:endParaRPr dirty="0"/>
          </a:p>
          <a:p>
            <a:r>
              <a:rPr dirty="0"/>
              <a:t>[Sources]</a:t>
            </a:r>
          </a:p>
          <a:p>
            <a:r>
              <a:rPr dirty="0"/>
              <a:t>Microsoft 365 (2025) documentation. Visit.</a:t>
            </a:r>
          </a:p>
          <a:p>
            <a:r>
              <a:rPr dirty="0"/>
              <a:t>national cyber security </a:t>
            </a:r>
            <a:r>
              <a:rPr dirty="0" err="1"/>
              <a:t>centre</a:t>
            </a:r>
            <a:r>
              <a:rPr dirty="0"/>
              <a:t> (2025) Phishing attacks: Organizational defense. URL:.</a:t>
            </a:r>
          </a:p>
          <a:p>
            <a:r>
              <a:rPr dirty="0"/>
              <a:t>ICO (2025) UK GDPR Guide. Website:.</a:t>
            </a:r>
          </a:p>
          <a:p>
            <a:r>
              <a:rPr dirty="0"/>
              <a:t>Data Security and Protection Toolkit, NHS England (2025). Website:.</a:t>
            </a:r>
          </a:p>
          <a:p>
            <a:r>
              <a:rPr dirty="0"/>
              <a:t>Bawden and Robinson (2022) Information Science Introduction. Second edition. Facet Publishing, London.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dirty="0"/>
              <a:t>Teams can increase remote communication. Staff must be</a:t>
            </a:r>
            <a:r>
              <a:rPr lang="en-US" dirty="0"/>
              <a:t> when </a:t>
            </a:r>
            <a:r>
              <a:rPr lang="en-US" dirty="0" err="1"/>
              <a:t>checing</a:t>
            </a:r>
            <a:r>
              <a:rPr lang="en-US" dirty="0"/>
              <a:t> </a:t>
            </a:r>
            <a:r>
              <a:rPr dirty="0"/>
              <a:t> educated not to divulge confidential service-user information on personal devices (NHS England, 2025).</a:t>
            </a:r>
          </a:p>
          <a:p>
            <a:endParaRPr dirty="0"/>
          </a:p>
          <a:p>
            <a:r>
              <a:rPr dirty="0"/>
              <a:t>[Sources]</a:t>
            </a:r>
          </a:p>
          <a:p>
            <a:r>
              <a:rPr dirty="0"/>
              <a:t>Microsoft 365 (2025) documentation. Visit.</a:t>
            </a:r>
          </a:p>
          <a:p>
            <a:r>
              <a:rPr dirty="0"/>
              <a:t>national cyber security </a:t>
            </a:r>
            <a:r>
              <a:rPr dirty="0" err="1"/>
              <a:t>centre</a:t>
            </a:r>
            <a:r>
              <a:rPr dirty="0"/>
              <a:t> (2025) Phishing attacks: Organizational defense. URL:.</a:t>
            </a:r>
          </a:p>
          <a:p>
            <a:r>
              <a:rPr dirty="0"/>
              <a:t>ICO (2025) UK GDPR Guide. Website:.</a:t>
            </a:r>
          </a:p>
          <a:p>
            <a:r>
              <a:rPr dirty="0"/>
              <a:t>Data Security and Protection Toolkit, NHS England (2025). Website:.</a:t>
            </a:r>
          </a:p>
          <a:p>
            <a:r>
              <a:rPr dirty="0"/>
              <a:t>Bawden and Robinson (2022) Information Science Introduction. Second edition. Facet Publishing, London.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dirty="0"/>
              <a:t>This workflow shows routine changes. Microsoft 365 can track upgrades, </a:t>
            </a:r>
            <a:r>
              <a:rPr lang="en-US" dirty="0"/>
              <a:t> while suggesting </a:t>
            </a:r>
            <a:r>
              <a:rPr dirty="0"/>
              <a:t>but employees require urgency, documentation, and professional communication policies (Information Commissioner’s Office, 2025).</a:t>
            </a:r>
          </a:p>
          <a:p>
            <a:endParaRPr dirty="0"/>
          </a:p>
          <a:p>
            <a:r>
              <a:rPr dirty="0"/>
              <a:t>[Sources]</a:t>
            </a:r>
          </a:p>
          <a:p>
            <a:r>
              <a:rPr dirty="0"/>
              <a:t>Microsoft 365 (2025) documentation. Visit.</a:t>
            </a:r>
          </a:p>
          <a:p>
            <a:r>
              <a:rPr dirty="0"/>
              <a:t>national cyber security </a:t>
            </a:r>
            <a:r>
              <a:rPr dirty="0" err="1"/>
              <a:t>centre</a:t>
            </a:r>
            <a:r>
              <a:rPr dirty="0"/>
              <a:t> (2025) Phishing attacks: </a:t>
            </a:r>
            <a:r>
              <a:rPr dirty="0" err="1"/>
              <a:t>Organisational</a:t>
            </a:r>
            <a:r>
              <a:rPr dirty="0"/>
              <a:t> </a:t>
            </a:r>
            <a:r>
              <a:rPr dirty="0" err="1"/>
              <a:t>defence</a:t>
            </a:r>
            <a:r>
              <a:rPr dirty="0"/>
              <a:t>. URL:.</a:t>
            </a:r>
          </a:p>
          <a:p>
            <a:r>
              <a:rPr dirty="0"/>
              <a:t>ICO (2025) UK GDPR Guide. Website:.</a:t>
            </a:r>
          </a:p>
          <a:p>
            <a:r>
              <a:rPr dirty="0"/>
              <a:t>Data Security and Protection Toolkit, NHS England (2025). Website:.</a:t>
            </a:r>
          </a:p>
          <a:p>
            <a:r>
              <a:rPr dirty="0"/>
              <a:t>Bawden and Robinson (2022) Information Science Introduction. Second edition. Facet Publishing, London.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dirty="0"/>
              <a:t>This plan covers secure access,</a:t>
            </a:r>
            <a:r>
              <a:rPr lang="en-US" dirty="0"/>
              <a:t> it is good to offer </a:t>
            </a:r>
            <a:r>
              <a:rPr dirty="0"/>
              <a:t> email awareness, data management, and confidentiality and compliance. It follows ICO, NCSC, and NHS data-security guidelines (Microsoft, 2025).</a:t>
            </a:r>
          </a:p>
          <a:p>
            <a:endParaRPr dirty="0"/>
          </a:p>
          <a:p>
            <a:r>
              <a:rPr dirty="0"/>
              <a:t>[Sources]</a:t>
            </a:r>
          </a:p>
          <a:p>
            <a:r>
              <a:rPr dirty="0"/>
              <a:t>Microsoft 365 (2025) documentation. Visit.</a:t>
            </a:r>
          </a:p>
          <a:p>
            <a:r>
              <a:rPr dirty="0"/>
              <a:t>national cyber security </a:t>
            </a:r>
            <a:r>
              <a:rPr dirty="0" err="1"/>
              <a:t>centre</a:t>
            </a:r>
            <a:r>
              <a:rPr dirty="0"/>
              <a:t> (2025) Phishing attacks: </a:t>
            </a:r>
            <a:r>
              <a:rPr dirty="0" err="1"/>
              <a:t>Organisational</a:t>
            </a:r>
            <a:r>
              <a:rPr dirty="0"/>
              <a:t> </a:t>
            </a:r>
            <a:r>
              <a:rPr dirty="0" err="1"/>
              <a:t>defence</a:t>
            </a:r>
            <a:r>
              <a:rPr dirty="0"/>
              <a:t>. URL:.</a:t>
            </a:r>
          </a:p>
          <a:p>
            <a:r>
              <a:rPr dirty="0"/>
              <a:t>ICO (2025) UK GDPR Guide. Website:.</a:t>
            </a:r>
          </a:p>
          <a:p>
            <a:r>
              <a:rPr dirty="0"/>
              <a:t>Data Security and Protection Toolkit, NHS England (2025). Website:.</a:t>
            </a:r>
          </a:p>
          <a:p>
            <a:r>
              <a:rPr dirty="0"/>
              <a:t>Bawden and Robinson (2022) Information Science Introduction. Second edition. Facet Publishing, London.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dirty="0"/>
              <a:t>Training should be brief and useful. Mayfair should track safety incidents, </a:t>
            </a:r>
            <a:r>
              <a:rPr lang="en-US" dirty="0"/>
              <a:t>all of them related </a:t>
            </a:r>
            <a:r>
              <a:rPr dirty="0"/>
              <a:t>personnel input, and procedure changes (National Cyber Security Centre, 2025). Enhances </a:t>
            </a:r>
            <a:r>
              <a:rPr lang="en-US" dirty="0"/>
              <a:t> can be consider </a:t>
            </a:r>
            <a:r>
              <a:rPr dirty="0"/>
              <a:t>employability and ongoing improvement.</a:t>
            </a:r>
          </a:p>
          <a:p>
            <a:endParaRPr dirty="0"/>
          </a:p>
          <a:p>
            <a:r>
              <a:rPr dirty="0"/>
              <a:t>[Sources]</a:t>
            </a:r>
          </a:p>
          <a:p>
            <a:r>
              <a:rPr dirty="0"/>
              <a:t>Microsoft 365 (2025) documentation. Visit.</a:t>
            </a:r>
          </a:p>
          <a:p>
            <a:r>
              <a:rPr dirty="0"/>
              <a:t>national cyber security </a:t>
            </a:r>
            <a:r>
              <a:rPr dirty="0" err="1"/>
              <a:t>centre</a:t>
            </a:r>
            <a:r>
              <a:rPr dirty="0"/>
              <a:t> (2025) Phishing attacks: </a:t>
            </a:r>
            <a:r>
              <a:rPr dirty="0" err="1"/>
              <a:t>Organisational</a:t>
            </a:r>
            <a:r>
              <a:rPr dirty="0"/>
              <a:t> </a:t>
            </a:r>
            <a:r>
              <a:rPr dirty="0" err="1"/>
              <a:t>defence</a:t>
            </a:r>
            <a:r>
              <a:rPr dirty="0"/>
              <a:t>. URL:.</a:t>
            </a:r>
          </a:p>
          <a:p>
            <a:r>
              <a:rPr dirty="0"/>
              <a:t>ICO (2025) UK GDPR Guide. Website:.</a:t>
            </a:r>
          </a:p>
          <a:p>
            <a:r>
              <a:rPr dirty="0"/>
              <a:t>Data Security and Protection Toolkit, NHS England (2025). Website:.</a:t>
            </a:r>
          </a:p>
          <a:p>
            <a:r>
              <a:rPr dirty="0"/>
              <a:t>Bawden and Robinson (2022) Information Science Introduction. Second edition. Facet Publishing, London.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Mast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>
        <a:lnSpc>
          <a:spcPct val="90000"/>
        </a:lnSpc>
        <a:spcBef>
          <a:spcPts val="0"/>
        </a:spcBef>
        <a:buNone/>
        <a:defRPr sz="4400">
          <a:solidFill>
            <a:schemeClr val="tx1"/>
          </a:solidFill>
          <a:latin typeface="+mj-lt"/>
          <a:ea typeface="+mj-lt"/>
          <a:cs typeface="+mj-lt"/>
        </a:defRPr>
      </a:lvl1pPr>
    </p:titleStyle>
    <p:bodyStyle>
      <a:lvl1pPr marL="228600" indent="-228600" algn="l">
        <a:lnSpc>
          <a:spcPct val="90000"/>
        </a:lnSpc>
        <a:spcBef>
          <a:spcPts val="1000"/>
        </a:spcBef>
        <a:buChar char="•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685800" indent="-228600" algn="l">
        <a:lnSpc>
          <a:spcPct val="90000"/>
        </a:lnSpc>
        <a:spcBef>
          <a:spcPts val="500"/>
        </a:spcBef>
        <a:buChar char="•"/>
        <a:defRPr sz="2400">
          <a:solidFill>
            <a:schemeClr val="tx1"/>
          </a:solidFill>
          <a:latin typeface="+mn-lt"/>
          <a:ea typeface="+mn-lt"/>
          <a:cs typeface="+mn-lt"/>
        </a:defRPr>
      </a:lvl2pPr>
      <a:lvl3pPr marL="1143000" indent="-228600" algn="l">
        <a:lnSpc>
          <a:spcPct val="90000"/>
        </a:lnSpc>
        <a:spcBef>
          <a:spcPts val="500"/>
        </a:spcBef>
        <a:buChar char="•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600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20574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5146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9718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4290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886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9pPr>
    </p:bodyStyle>
    <p:otherStyle>
      <a:lvl1pPr marL="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1pPr>
      <a:lvl2pPr marL="457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2pPr>
      <a:lvl3pPr marL="914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3pPr>
      <a:lvl4pPr marL="1371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8288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2860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743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200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657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0417621-61E6-44D4-AF00-1301C83559AF}"/>
              </a:ext>
            </a:extLst>
          </p:cNvPr>
          <p:cNvSpPr>
            <a:spLocks noGrp="1"/>
          </p:cNvSpPr>
          <p:nvPr/>
        </p:nvSpPr>
        <p:spPr>
          <a:xfrm>
            <a:off x="552450" y="457200"/>
            <a:ext cx="5334000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350" b="1">
                <a:solidFill>
                  <a:srgbClr val="2F80ED"/>
                </a:solidFill>
              </a:defRPr>
            </a:pPr>
            <a:r>
              <a:rPr sz="1350" b="1">
                <a:solidFill>
                  <a:srgbClr val="2F80ED"/>
                </a:solidFill>
              </a:rPr>
              <a:t>LCHS4007 • Digital Skills and Research Methods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6DCA99D-5BEE-4916-AC01-5B03A8C10BCF}"/>
              </a:ext>
            </a:extLst>
          </p:cNvPr>
          <p:cNvSpPr>
            <a:spLocks noGrp="1"/>
          </p:cNvSpPr>
          <p:nvPr/>
        </p:nvSpPr>
        <p:spPr>
          <a:xfrm>
            <a:off x="552450" y="1504950"/>
            <a:ext cx="6953250" cy="1428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4650" b="1">
                <a:solidFill>
                  <a:srgbClr val="102A43"/>
                </a:solidFill>
              </a:defRPr>
            </a:pPr>
            <a:r>
              <a:rPr sz="4650" b="0" dirty="0">
                <a:solidFill>
                  <a:srgbClr val="102A43"/>
                </a:solidFill>
              </a:rPr>
              <a:t>Microsoft 365 at</a:t>
            </a:r>
          </a:p>
          <a:p>
            <a:pPr algn="l">
              <a:defRPr sz="4650" b="1">
                <a:solidFill>
                  <a:srgbClr val="102A43"/>
                </a:solidFill>
              </a:defRPr>
            </a:pPr>
            <a:r>
              <a:rPr sz="4650" b="1" dirty="0">
                <a:solidFill>
                  <a:srgbClr val="102A43"/>
                </a:solidFill>
              </a:rPr>
              <a:t>Mayfair Home Care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FFB2CE0-1EA9-42C1-8548-3FBA7C03CEEA}"/>
              </a:ext>
            </a:extLst>
          </p:cNvPr>
          <p:cNvSpPr>
            <a:spLocks noGrp="1"/>
          </p:cNvSpPr>
          <p:nvPr/>
        </p:nvSpPr>
        <p:spPr>
          <a:xfrm>
            <a:off x="590550" y="3257550"/>
            <a:ext cx="6381750" cy="647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2025" b="0">
                <a:solidFill>
                  <a:srgbClr val="5B6B7A"/>
                </a:solidFill>
              </a:defRPr>
            </a:pPr>
            <a:r>
              <a:rPr sz="2025" b="0">
                <a:solidFill>
                  <a:srgbClr val="5B6B7A"/>
                </a:solidFill>
              </a:rPr>
              <a:t>A simple plan to improve efficiency, communication and digital safety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D0B5D5C6-2921-4164-8974-B33BE7EA7FB7}"/>
              </a:ext>
            </a:extLst>
          </p:cNvPr>
          <p:cNvSpPr>
            <a:spLocks noGrp="1"/>
          </p:cNvSpPr>
          <p:nvPr/>
        </p:nvSpPr>
        <p:spPr>
          <a:xfrm>
            <a:off x="8096250" y="1095375"/>
            <a:ext cx="2952750" cy="3714750"/>
          </a:xfrm>
          <a:prstGeom prst="roundRect">
            <a:avLst>
              <a:gd name="adj" fmla="val 5161"/>
            </a:avLst>
          </a:prstGeom>
          <a:solidFill>
            <a:srgbClr val="EAF4FF"/>
          </a:solidFill>
          <a:ln w="9525">
            <a:solidFill>
              <a:srgbClr val="EAF4FF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D3913FB-A1D8-4A26-A572-1CBAF685BB54}"/>
              </a:ext>
            </a:extLst>
          </p:cNvPr>
          <p:cNvSpPr>
            <a:spLocks noGrp="1"/>
          </p:cNvSpPr>
          <p:nvPr/>
        </p:nvSpPr>
        <p:spPr>
          <a:xfrm>
            <a:off x="8458200" y="1885950"/>
            <a:ext cx="2190750" cy="714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ctr">
              <a:defRPr sz="2325" b="1">
                <a:solidFill>
                  <a:srgbClr val="102A43"/>
                </a:solidFill>
              </a:defRPr>
            </a:pPr>
            <a:r>
              <a:rPr sz="2325" b="0">
                <a:solidFill>
                  <a:srgbClr val="102A43"/>
                </a:solidFill>
              </a:rPr>
              <a:t>CARE</a:t>
            </a:r>
          </a:p>
          <a:p>
            <a:pPr algn="ctr">
              <a:defRPr sz="2325" b="1">
                <a:solidFill>
                  <a:srgbClr val="102A43"/>
                </a:solidFill>
              </a:defRPr>
            </a:pPr>
            <a:r>
              <a:rPr sz="2325" b="0">
                <a:solidFill>
                  <a:srgbClr val="102A43"/>
                </a:solidFill>
              </a:rPr>
              <a:t>COORDINATION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EBDEE96-B96F-4221-8FAD-BA3F5C91B869}"/>
              </a:ext>
            </a:extLst>
          </p:cNvPr>
          <p:cNvSpPr>
            <a:spLocks noGrp="1"/>
          </p:cNvSpPr>
          <p:nvPr/>
        </p:nvSpPr>
        <p:spPr>
          <a:xfrm>
            <a:off x="8401050" y="2952750"/>
            <a:ext cx="2286000" cy="1285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ctr">
              <a:defRPr sz="1650" b="0">
                <a:solidFill>
                  <a:srgbClr val="172B4D"/>
                </a:solidFill>
              </a:defRPr>
            </a:pPr>
            <a:r>
              <a:rPr sz="1650" b="0">
                <a:solidFill>
                  <a:srgbClr val="172B4D"/>
                </a:solidFill>
              </a:rPr>
              <a:t>Secure information</a:t>
            </a:r>
          </a:p>
          <a:p>
            <a:pPr algn="ctr">
              <a:defRPr sz="1650" b="0">
                <a:solidFill>
                  <a:srgbClr val="172B4D"/>
                </a:solidFill>
              </a:defRPr>
            </a:pPr>
            <a:r>
              <a:rPr sz="1650" b="0">
                <a:solidFill>
                  <a:srgbClr val="172B4D"/>
                </a:solidFill>
              </a:rPr>
              <a:t>•</a:t>
            </a:r>
          </a:p>
          <a:p>
            <a:pPr algn="ctr">
              <a:defRPr sz="1650" b="0">
                <a:solidFill>
                  <a:srgbClr val="172B4D"/>
                </a:solidFill>
              </a:defRPr>
            </a:pPr>
            <a:r>
              <a:rPr sz="1650" b="0">
                <a:solidFill>
                  <a:srgbClr val="172B4D"/>
                </a:solidFill>
              </a:rPr>
              <a:t>Connected staff</a:t>
            </a:r>
          </a:p>
          <a:p>
            <a:pPr algn="ctr">
              <a:defRPr sz="1650" b="0">
                <a:solidFill>
                  <a:srgbClr val="172B4D"/>
                </a:solidFill>
              </a:defRPr>
            </a:pPr>
            <a:r>
              <a:rPr sz="1650" b="0">
                <a:solidFill>
                  <a:srgbClr val="172B4D"/>
                </a:solidFill>
              </a:rPr>
              <a:t>•</a:t>
            </a:r>
          </a:p>
          <a:p>
            <a:pPr algn="ctr">
              <a:defRPr sz="1650" b="0">
                <a:solidFill>
                  <a:srgbClr val="172B4D"/>
                </a:solidFill>
              </a:defRPr>
            </a:pPr>
            <a:r>
              <a:rPr sz="1650" b="0">
                <a:solidFill>
                  <a:srgbClr val="172B4D"/>
                </a:solidFill>
              </a:rPr>
              <a:t>Better daily work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7E8F787-E83E-440A-A01A-0F36219F659A}"/>
              </a:ext>
            </a:extLst>
          </p:cNvPr>
          <p:cNvSpPr>
            <a:spLocks noGrp="1"/>
          </p:cNvSpPr>
          <p:nvPr/>
        </p:nvSpPr>
        <p:spPr>
          <a:xfrm>
            <a:off x="590550" y="5381625"/>
            <a:ext cx="5619750" cy="762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350" b="0">
                <a:solidFill>
                  <a:srgbClr val="5B6B7A"/>
                </a:solidFill>
              </a:defRPr>
            </a:pPr>
            <a:r>
              <a:rPr sz="1350" b="0" dirty="0">
                <a:solidFill>
                  <a:srgbClr val="5B6B7A"/>
                </a:solidFill>
              </a:rPr>
              <a:t>Lecturer: </a:t>
            </a:r>
            <a:r>
              <a:rPr sz="1350" b="0" dirty="0" err="1">
                <a:solidFill>
                  <a:srgbClr val="5B6B7A"/>
                </a:solidFill>
              </a:rPr>
              <a:t>Hajra</a:t>
            </a:r>
            <a:r>
              <a:rPr sz="1350" b="0" dirty="0">
                <a:solidFill>
                  <a:srgbClr val="5B6B7A"/>
                </a:solidFill>
              </a:rPr>
              <a:t> </a:t>
            </a:r>
            <a:r>
              <a:rPr sz="1350" b="0" dirty="0" err="1">
                <a:solidFill>
                  <a:srgbClr val="5B6B7A"/>
                </a:solidFill>
              </a:rPr>
              <a:t>Mustasim</a:t>
            </a:r>
            <a:endParaRPr sz="1350" b="0" dirty="0">
              <a:solidFill>
                <a:srgbClr val="5B6B7A"/>
              </a:solidFill>
            </a:endParaRPr>
          </a:p>
        </p:txBody>
      </p:sp>
      <p:pic>
        <p:nvPicPr>
          <p:cNvPr id="10" name="Picture 9" descr="A close-up of a logo&#10;&#10;AI-generated content may be incorrect.">
            <a:extLst>
              <a:ext uri="{FF2B5EF4-FFF2-40B4-BE49-F238E27FC236}">
                <a16:creationId xmlns:a16="http://schemas.microsoft.com/office/drawing/2014/main" id="{014A2F64-97BF-925F-44B8-36AE647ECE5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9075" y="4887282"/>
            <a:ext cx="7772400" cy="1407786"/>
          </a:xfrm>
          <a:prstGeom prst="rect">
            <a:avLst/>
          </a:prstGeom>
        </p:spPr>
      </p:pic>
      <p:pic>
        <p:nvPicPr>
          <p:cNvPr id="12" name="Picture 11" descr="A close-up of a sign&#10;&#10;AI-generated content may be incorrect.">
            <a:extLst>
              <a:ext uri="{FF2B5EF4-FFF2-40B4-BE49-F238E27FC236}">
                <a16:creationId xmlns:a16="http://schemas.microsoft.com/office/drawing/2014/main" id="{80B1B400-5628-BD70-A0A9-258ED383AC3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6450" y="48582"/>
            <a:ext cx="1968500" cy="102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91973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65228ABC-0FA1-44DF-9475-E990A6C04F40}"/>
              </a:ext>
            </a:extLst>
          </p:cNvPr>
          <p:cNvSpPr>
            <a:spLocks noGrp="1"/>
          </p:cNvSpPr>
          <p:nvPr/>
        </p:nvSpPr>
        <p:spPr>
          <a:xfrm>
            <a:off x="495300" y="266700"/>
            <a:ext cx="590550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050" b="1">
                <a:solidFill>
                  <a:srgbClr val="2F80ED"/>
                </a:solidFill>
              </a:defRPr>
            </a:pPr>
            <a:r>
              <a:rPr sz="1050" b="1">
                <a:solidFill>
                  <a:srgbClr val="2F80ED"/>
                </a:solidFill>
              </a:rPr>
              <a:t>MAYFAIR HOME CARE  |  02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C6A149A-8E0F-4B21-A62A-B2B68926D8FD}"/>
              </a:ext>
            </a:extLst>
          </p:cNvPr>
          <p:cNvSpPr>
            <a:spLocks noGrp="1"/>
          </p:cNvSpPr>
          <p:nvPr/>
        </p:nvSpPr>
        <p:spPr>
          <a:xfrm>
            <a:off x="495300" y="628650"/>
            <a:ext cx="10858500" cy="514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2850" b="1">
                <a:solidFill>
                  <a:srgbClr val="102A43"/>
                </a:solidFill>
              </a:defRPr>
            </a:pPr>
            <a:r>
              <a:rPr sz="2850" b="0">
                <a:solidFill>
                  <a:srgbClr val="102A43"/>
                </a:solidFill>
              </a:rPr>
              <a:t>Why Mayfair needs a digital improvement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F71CE24-2BE5-44CB-AB2B-7ED038F1EE71}"/>
              </a:ext>
            </a:extLst>
          </p:cNvPr>
          <p:cNvSpPr>
            <a:spLocks noGrp="1"/>
          </p:cNvSpPr>
          <p:nvPr/>
        </p:nvSpPr>
        <p:spPr>
          <a:xfrm>
            <a:off x="495300" y="1257300"/>
            <a:ext cx="11201400" cy="28575"/>
          </a:xfrm>
          <a:prstGeom prst="rect">
            <a:avLst/>
          </a:prstGeom>
          <a:solidFill>
            <a:srgbClr val="2F80ED"/>
          </a:solidFill>
          <a:ln w="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605233E-C9C5-40C9-A805-66770D1639F2}"/>
              </a:ext>
            </a:extLst>
          </p:cNvPr>
          <p:cNvSpPr>
            <a:spLocks noGrp="1"/>
          </p:cNvSpPr>
          <p:nvPr/>
        </p:nvSpPr>
        <p:spPr>
          <a:xfrm>
            <a:off x="495300" y="1524000"/>
            <a:ext cx="1057275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650" b="0">
                <a:solidFill>
                  <a:srgbClr val="5B6B7A"/>
                </a:solidFill>
              </a:defRPr>
            </a:pPr>
            <a:r>
              <a:rPr sz="1650" b="0" dirty="0">
                <a:solidFill>
                  <a:srgbClr val="5B6B7A"/>
                </a:solidFill>
              </a:rPr>
              <a:t>In the case study, workers work in the</a:t>
            </a:r>
            <a:r>
              <a:rPr lang="en-US" sz="1650" b="0" dirty="0">
                <a:solidFill>
                  <a:srgbClr val="5B6B7A"/>
                </a:solidFill>
              </a:rPr>
              <a:t> therefore needed</a:t>
            </a:r>
            <a:r>
              <a:rPr sz="1650" b="0" dirty="0">
                <a:solidFill>
                  <a:srgbClr val="5B6B7A"/>
                </a:solidFill>
              </a:rPr>
              <a:t> office and community. Digital technologies eliminate repetitive effort and improve information retrieval (NHS England, 2025).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118ED077-6847-40F2-8BCC-FFBD5722A4AF}"/>
              </a:ext>
            </a:extLst>
          </p:cNvPr>
          <p:cNvSpPr>
            <a:spLocks noGrp="1"/>
          </p:cNvSpPr>
          <p:nvPr/>
        </p:nvSpPr>
        <p:spPr>
          <a:xfrm>
            <a:off x="495300" y="2762250"/>
            <a:ext cx="3238500" cy="2238375"/>
          </a:xfrm>
          <a:prstGeom prst="roundRect">
            <a:avLst>
              <a:gd name="adj" fmla="val 6809"/>
            </a:avLst>
          </a:prstGeom>
          <a:solidFill>
            <a:srgbClr val="EAF4FF"/>
          </a:solidFill>
          <a:ln w="9525">
            <a:solidFill>
              <a:srgbClr val="EAF4FF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1A9F990-EF6C-4C7F-852B-D1B9BA18FC61}"/>
              </a:ext>
            </a:extLst>
          </p:cNvPr>
          <p:cNvSpPr>
            <a:spLocks noGrp="1"/>
          </p:cNvSpPr>
          <p:nvPr/>
        </p:nvSpPr>
        <p:spPr>
          <a:xfrm>
            <a:off x="762000" y="3095625"/>
            <a:ext cx="266700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2025" b="1">
                <a:solidFill>
                  <a:srgbClr val="102A43"/>
                </a:solidFill>
              </a:defRPr>
            </a:pPr>
            <a:r>
              <a:rPr sz="2025" b="0">
                <a:solidFill>
                  <a:srgbClr val="102A43"/>
                </a:solidFill>
              </a:rPr>
              <a:t>Office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CC70CE9-50E6-493C-A3E0-06063111416E}"/>
              </a:ext>
            </a:extLst>
          </p:cNvPr>
          <p:cNvSpPr>
            <a:spLocks noGrp="1"/>
          </p:cNvSpPr>
          <p:nvPr/>
        </p:nvSpPr>
        <p:spPr>
          <a:xfrm>
            <a:off x="762000" y="3638550"/>
            <a:ext cx="2619375" cy="952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500" b="0">
                <a:solidFill>
                  <a:srgbClr val="172B4D"/>
                </a:solidFill>
              </a:defRPr>
            </a:pPr>
            <a:r>
              <a:rPr sz="1500" b="0">
                <a:solidFill>
                  <a:srgbClr val="172B4D"/>
                </a:solidFill>
              </a:rPr>
              <a:t>Care coordinators arrange visits and answer queries.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1A274B8F-3E5E-4317-B9B4-D813BF19C830}"/>
              </a:ext>
            </a:extLst>
          </p:cNvPr>
          <p:cNvSpPr>
            <a:spLocks noGrp="1"/>
          </p:cNvSpPr>
          <p:nvPr/>
        </p:nvSpPr>
        <p:spPr>
          <a:xfrm>
            <a:off x="4210050" y="2762250"/>
            <a:ext cx="3238500" cy="2238375"/>
          </a:xfrm>
          <a:prstGeom prst="roundRect">
            <a:avLst>
              <a:gd name="adj" fmla="val 6809"/>
            </a:avLst>
          </a:prstGeom>
          <a:solidFill>
            <a:srgbClr val="EAF4FF"/>
          </a:solidFill>
          <a:ln w="9525">
            <a:solidFill>
              <a:srgbClr val="EAF4FF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38CD8EF-F05B-47EB-9421-EF6375E9CE39}"/>
              </a:ext>
            </a:extLst>
          </p:cNvPr>
          <p:cNvSpPr>
            <a:spLocks noGrp="1"/>
          </p:cNvSpPr>
          <p:nvPr/>
        </p:nvSpPr>
        <p:spPr>
          <a:xfrm>
            <a:off x="4476750" y="3095625"/>
            <a:ext cx="266700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2025" b="1">
                <a:solidFill>
                  <a:srgbClr val="102A43"/>
                </a:solidFill>
              </a:defRPr>
            </a:pPr>
            <a:r>
              <a:rPr sz="2025" b="0">
                <a:solidFill>
                  <a:srgbClr val="102A43"/>
                </a:solidFill>
              </a:rPr>
              <a:t>Field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A5AE0D8-EF70-443C-8CE8-9AA8AD1B3FF9}"/>
              </a:ext>
            </a:extLst>
          </p:cNvPr>
          <p:cNvSpPr>
            <a:spLocks noGrp="1"/>
          </p:cNvSpPr>
          <p:nvPr/>
        </p:nvSpPr>
        <p:spPr>
          <a:xfrm>
            <a:off x="4476750" y="3638550"/>
            <a:ext cx="2619375" cy="952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500" b="0">
                <a:solidFill>
                  <a:srgbClr val="172B4D"/>
                </a:solidFill>
              </a:defRPr>
            </a:pPr>
            <a:r>
              <a:rPr sz="1500" b="0">
                <a:solidFill>
                  <a:srgbClr val="172B4D"/>
                </a:solidFill>
              </a:rPr>
              <a:t>Carers need current information while visiting people.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E4FD6443-E62F-4B57-93BD-6AF0C290F110}"/>
              </a:ext>
            </a:extLst>
          </p:cNvPr>
          <p:cNvSpPr>
            <a:spLocks noGrp="1"/>
          </p:cNvSpPr>
          <p:nvPr/>
        </p:nvSpPr>
        <p:spPr>
          <a:xfrm>
            <a:off x="7924800" y="2762250"/>
            <a:ext cx="3238500" cy="2238375"/>
          </a:xfrm>
          <a:prstGeom prst="roundRect">
            <a:avLst>
              <a:gd name="adj" fmla="val 6809"/>
            </a:avLst>
          </a:prstGeom>
          <a:solidFill>
            <a:srgbClr val="FBE7E7"/>
          </a:solidFill>
          <a:ln w="9525">
            <a:solidFill>
              <a:srgbClr val="FBE7E7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9774195-AF21-4ABD-8E04-91CBF8903187}"/>
              </a:ext>
            </a:extLst>
          </p:cNvPr>
          <p:cNvSpPr>
            <a:spLocks noGrp="1"/>
          </p:cNvSpPr>
          <p:nvPr/>
        </p:nvSpPr>
        <p:spPr>
          <a:xfrm>
            <a:off x="8191500" y="3095625"/>
            <a:ext cx="266700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2025" b="1">
                <a:solidFill>
                  <a:srgbClr val="102A43"/>
                </a:solidFill>
              </a:defRPr>
            </a:pPr>
            <a:r>
              <a:rPr sz="2025" b="0">
                <a:solidFill>
                  <a:srgbClr val="102A43"/>
                </a:solidFill>
              </a:rPr>
              <a:t>Risk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989E7-F661-4A75-B599-9B2735053A93}"/>
              </a:ext>
            </a:extLst>
          </p:cNvPr>
          <p:cNvSpPr>
            <a:spLocks noGrp="1"/>
          </p:cNvSpPr>
          <p:nvPr/>
        </p:nvSpPr>
        <p:spPr>
          <a:xfrm>
            <a:off x="8191500" y="3638550"/>
            <a:ext cx="2619375" cy="952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500" b="0">
                <a:solidFill>
                  <a:srgbClr val="172B4D"/>
                </a:solidFill>
              </a:defRPr>
            </a:pPr>
            <a:r>
              <a:rPr sz="1500" b="0">
                <a:solidFill>
                  <a:srgbClr val="172B4D"/>
                </a:solidFill>
              </a:rPr>
              <a:t>Personal data must remain private and accurate.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D169F05-6789-478B-8AAB-E3E99170CE88}"/>
              </a:ext>
            </a:extLst>
          </p:cNvPr>
          <p:cNvSpPr>
            <a:spLocks noGrp="1"/>
          </p:cNvSpPr>
          <p:nvPr/>
        </p:nvSpPr>
        <p:spPr>
          <a:xfrm>
            <a:off x="495300" y="5524500"/>
            <a:ext cx="9525000" cy="333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725" b="1">
                <a:solidFill>
                  <a:srgbClr val="2F80ED"/>
                </a:solidFill>
              </a:defRPr>
            </a:pPr>
            <a:r>
              <a:rPr sz="1725" b="0" dirty="0">
                <a:solidFill>
                  <a:srgbClr val="2F80ED"/>
                </a:solidFill>
              </a:rPr>
              <a:t>Goal: one productivity tool, </a:t>
            </a:r>
            <a:r>
              <a:rPr lang="en-US" sz="1725" b="0" dirty="0">
                <a:solidFill>
                  <a:srgbClr val="2F80ED"/>
                </a:solidFill>
              </a:rPr>
              <a:t>all of them </a:t>
            </a:r>
            <a:r>
              <a:rPr lang="en-US" sz="1725" b="0" dirty="0" err="1">
                <a:solidFill>
                  <a:srgbClr val="2F80ED"/>
                </a:solidFill>
              </a:rPr>
              <a:t>relted</a:t>
            </a:r>
            <a:r>
              <a:rPr lang="en-US" sz="1725" b="0" dirty="0">
                <a:solidFill>
                  <a:srgbClr val="2F80ED"/>
                </a:solidFill>
              </a:rPr>
              <a:t> </a:t>
            </a:r>
            <a:r>
              <a:rPr sz="1725" b="0" dirty="0">
                <a:solidFill>
                  <a:srgbClr val="2F80ED"/>
                </a:solidFill>
              </a:rPr>
              <a:t>one communication tool, and clearly defined safety practice (Bawden, 2022).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B6A15BE-89ED-40AA-AF00-EAFF25AF27F7}"/>
              </a:ext>
            </a:extLst>
          </p:cNvPr>
          <p:cNvSpPr>
            <a:spLocks noGrp="1"/>
          </p:cNvSpPr>
          <p:nvPr/>
        </p:nvSpPr>
        <p:spPr>
          <a:xfrm>
            <a:off x="11087100" y="6438900"/>
            <a:ext cx="609600" cy="171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r">
              <a:defRPr sz="900" b="0">
                <a:solidFill>
                  <a:srgbClr val="5B6B7A"/>
                </a:solidFill>
              </a:defRPr>
            </a:pPr>
            <a:r>
              <a:rPr sz="900" b="0">
                <a:solidFill>
                  <a:srgbClr val="5B6B7A"/>
                </a:solidFill>
              </a:rPr>
              <a:t>2 / 10</a:t>
            </a:r>
          </a:p>
        </p:txBody>
      </p:sp>
    </p:spTree>
    <p:extLst>
      <p:ext uri="{BB962C8B-B14F-4D97-AF65-F5344CB8AC3E}">
        <p14:creationId xmlns:p14="http://schemas.microsoft.com/office/powerpoint/2010/main" val="952686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CAA31E9B-5458-44CA-A11D-AC9E8F561B93}"/>
              </a:ext>
            </a:extLst>
          </p:cNvPr>
          <p:cNvSpPr>
            <a:spLocks noGrp="1"/>
          </p:cNvSpPr>
          <p:nvPr/>
        </p:nvSpPr>
        <p:spPr>
          <a:xfrm>
            <a:off x="495300" y="266700"/>
            <a:ext cx="590550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050" b="1">
                <a:solidFill>
                  <a:srgbClr val="2F80ED"/>
                </a:solidFill>
              </a:defRPr>
            </a:pPr>
            <a:r>
              <a:rPr sz="1050" b="1">
                <a:solidFill>
                  <a:srgbClr val="2F80ED"/>
                </a:solidFill>
              </a:rPr>
              <a:t>MAYFAIR HOME CARE  |  03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7D05F32-AF9E-4CAC-83F0-75E8A4DE03ED}"/>
              </a:ext>
            </a:extLst>
          </p:cNvPr>
          <p:cNvSpPr>
            <a:spLocks noGrp="1"/>
          </p:cNvSpPr>
          <p:nvPr/>
        </p:nvSpPr>
        <p:spPr>
          <a:xfrm>
            <a:off x="495300" y="628650"/>
            <a:ext cx="10858500" cy="514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2850" b="1">
                <a:solidFill>
                  <a:srgbClr val="102A43"/>
                </a:solidFill>
              </a:defRPr>
            </a:pPr>
            <a:r>
              <a:rPr sz="2850" b="0">
                <a:solidFill>
                  <a:srgbClr val="102A43"/>
                </a:solidFill>
              </a:rPr>
              <a:t>Excel can make visit scheduling clearer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0CA2EC4-D758-4E98-9F4B-422DD30D0246}"/>
              </a:ext>
            </a:extLst>
          </p:cNvPr>
          <p:cNvSpPr>
            <a:spLocks noGrp="1"/>
          </p:cNvSpPr>
          <p:nvPr/>
        </p:nvSpPr>
        <p:spPr>
          <a:xfrm>
            <a:off x="495300" y="1257300"/>
            <a:ext cx="11201400" cy="28575"/>
          </a:xfrm>
          <a:prstGeom prst="rect">
            <a:avLst/>
          </a:prstGeom>
          <a:solidFill>
            <a:srgbClr val="2F80ED"/>
          </a:solidFill>
          <a:ln w="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BAB375E-0778-4115-9D92-257822F25730}"/>
              </a:ext>
            </a:extLst>
          </p:cNvPr>
          <p:cNvSpPr>
            <a:spLocks noGrp="1"/>
          </p:cNvSpPr>
          <p:nvPr/>
        </p:nvSpPr>
        <p:spPr>
          <a:xfrm>
            <a:off x="495300" y="1524000"/>
            <a:ext cx="571500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725" b="1">
                <a:solidFill>
                  <a:srgbClr val="2F80ED"/>
                </a:solidFill>
              </a:defRPr>
            </a:pPr>
            <a:r>
              <a:rPr sz="1725" b="0">
                <a:solidFill>
                  <a:srgbClr val="2F80ED"/>
                </a:solidFill>
              </a:rPr>
              <a:t>Chosen productivity application: Microsoft Excel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B7E2729-48B0-49D8-B86F-2245AA0728DB}"/>
              </a:ext>
            </a:extLst>
          </p:cNvPr>
          <p:cNvSpPr>
            <a:spLocks noGrp="1"/>
          </p:cNvSpPr>
          <p:nvPr/>
        </p:nvSpPr>
        <p:spPr>
          <a:xfrm>
            <a:off x="495300" y="2143125"/>
            <a:ext cx="17145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725" b="1">
                <a:solidFill>
                  <a:srgbClr val="2F80ED"/>
                </a:solidFill>
              </a:defRPr>
            </a:pPr>
            <a:r>
              <a:rPr sz="1725" b="0">
                <a:solidFill>
                  <a:srgbClr val="2F80ED"/>
                </a:solidFill>
              </a:rPr>
              <a:t>•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45A1331-2FB0-4ED1-8A4F-F0FC2C0BD94C}"/>
              </a:ext>
            </a:extLst>
          </p:cNvPr>
          <p:cNvSpPr>
            <a:spLocks noGrp="1"/>
          </p:cNvSpPr>
          <p:nvPr/>
        </p:nvSpPr>
        <p:spPr>
          <a:xfrm>
            <a:off x="723900" y="2143125"/>
            <a:ext cx="55816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425" b="0">
                <a:solidFill>
                  <a:srgbClr val="172B4D"/>
                </a:solidFill>
              </a:defRPr>
            </a:pPr>
            <a:r>
              <a:rPr sz="1425" b="0" dirty="0">
                <a:solidFill>
                  <a:srgbClr val="172B4D"/>
                </a:solidFill>
              </a:rPr>
              <a:t>Current method: paper notes</a:t>
            </a:r>
            <a:r>
              <a:rPr lang="en-US" sz="1425" b="0" dirty="0">
                <a:solidFill>
                  <a:srgbClr val="172B4D"/>
                </a:solidFill>
              </a:rPr>
              <a:t> must be assure</a:t>
            </a:r>
            <a:r>
              <a:rPr sz="1425" b="0" dirty="0">
                <a:solidFill>
                  <a:srgbClr val="172B4D"/>
                </a:solidFill>
              </a:rPr>
              <a:t>, phone calls, and separate lists can duplicate (National Cyber Security Centre, 2025).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FFA37EA-4203-4675-811F-27D9A5804F6D}"/>
              </a:ext>
            </a:extLst>
          </p:cNvPr>
          <p:cNvSpPr>
            <a:spLocks noGrp="1"/>
          </p:cNvSpPr>
          <p:nvPr/>
        </p:nvSpPr>
        <p:spPr>
          <a:xfrm>
            <a:off x="495300" y="2638425"/>
            <a:ext cx="17145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725" b="1">
                <a:solidFill>
                  <a:srgbClr val="2F80ED"/>
                </a:solidFill>
              </a:defRPr>
            </a:pPr>
            <a:r>
              <a:rPr sz="1725" b="0">
                <a:solidFill>
                  <a:srgbClr val="2F80ED"/>
                </a:solidFill>
              </a:rPr>
              <a:t>•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35CE988-D27F-4EE2-89F7-7584FC3CB372}"/>
              </a:ext>
            </a:extLst>
          </p:cNvPr>
          <p:cNvSpPr>
            <a:spLocks noGrp="1"/>
          </p:cNvSpPr>
          <p:nvPr/>
        </p:nvSpPr>
        <p:spPr>
          <a:xfrm>
            <a:off x="723900" y="2638425"/>
            <a:ext cx="55816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425" b="0">
                <a:solidFill>
                  <a:srgbClr val="172B4D"/>
                </a:solidFill>
              </a:defRPr>
            </a:pPr>
            <a:r>
              <a:rPr sz="1425" b="0">
                <a:solidFill>
                  <a:srgbClr val="172B4D"/>
                </a:solidFill>
              </a:rPr>
              <a:t>One schedule in Excel shows staff name, customer, visit time, location, and status (NHS England, 2025).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ECC2F15-4532-4D13-B402-02C1A3F4A935}"/>
              </a:ext>
            </a:extLst>
          </p:cNvPr>
          <p:cNvSpPr>
            <a:spLocks noGrp="1"/>
          </p:cNvSpPr>
          <p:nvPr/>
        </p:nvSpPr>
        <p:spPr>
          <a:xfrm>
            <a:off x="495300" y="3133725"/>
            <a:ext cx="17145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725" b="1">
                <a:solidFill>
                  <a:srgbClr val="2F80ED"/>
                </a:solidFill>
              </a:defRPr>
            </a:pPr>
            <a:r>
              <a:rPr sz="1725" b="0">
                <a:solidFill>
                  <a:srgbClr val="2F80ED"/>
                </a:solidFill>
              </a:rPr>
              <a:t>•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D2382B-836E-4972-85E8-BF1685081C30}"/>
              </a:ext>
            </a:extLst>
          </p:cNvPr>
          <p:cNvSpPr>
            <a:spLocks noGrp="1"/>
          </p:cNvSpPr>
          <p:nvPr/>
        </p:nvSpPr>
        <p:spPr>
          <a:xfrm>
            <a:off x="723900" y="3133725"/>
            <a:ext cx="55816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425" b="0">
                <a:solidFill>
                  <a:srgbClr val="172B4D"/>
                </a:solidFill>
              </a:defRPr>
            </a:pPr>
            <a:r>
              <a:rPr sz="1425" b="0" dirty="0" err="1">
                <a:solidFill>
                  <a:srgbClr val="172B4D"/>
                </a:solidFill>
              </a:rPr>
              <a:t>Colour</a:t>
            </a:r>
            <a:r>
              <a:rPr sz="1425" b="0" dirty="0">
                <a:solidFill>
                  <a:srgbClr val="172B4D"/>
                </a:solidFill>
              </a:rPr>
              <a:t> coding can show completed,</a:t>
            </a:r>
            <a:r>
              <a:rPr lang="en-US" sz="1425" b="0" dirty="0">
                <a:solidFill>
                  <a:srgbClr val="172B4D"/>
                </a:solidFill>
              </a:rPr>
              <a:t> when checking </a:t>
            </a:r>
            <a:r>
              <a:rPr sz="1425" b="0" dirty="0">
                <a:solidFill>
                  <a:srgbClr val="172B4D"/>
                </a:solidFill>
              </a:rPr>
              <a:t> delayed or changed visits quickly.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AE43E1-C66C-49F9-B815-C809A5FC6434}"/>
              </a:ext>
            </a:extLst>
          </p:cNvPr>
          <p:cNvSpPr>
            <a:spLocks noGrp="1"/>
          </p:cNvSpPr>
          <p:nvPr/>
        </p:nvSpPr>
        <p:spPr>
          <a:xfrm>
            <a:off x="495300" y="3629025"/>
            <a:ext cx="17145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725" b="1">
                <a:solidFill>
                  <a:srgbClr val="2F80ED"/>
                </a:solidFill>
              </a:defRPr>
            </a:pPr>
            <a:r>
              <a:rPr sz="1725" b="0">
                <a:solidFill>
                  <a:srgbClr val="2F80ED"/>
                </a:solidFill>
              </a:rPr>
              <a:t>•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9549008-5671-4C9A-BD75-C401E66A48E1}"/>
              </a:ext>
            </a:extLst>
          </p:cNvPr>
          <p:cNvSpPr>
            <a:spLocks noGrp="1"/>
          </p:cNvSpPr>
          <p:nvPr/>
        </p:nvSpPr>
        <p:spPr>
          <a:xfrm>
            <a:off x="723900" y="3629025"/>
            <a:ext cx="55816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425" b="0">
                <a:solidFill>
                  <a:srgbClr val="172B4D"/>
                </a:solidFill>
              </a:defRPr>
            </a:pPr>
            <a:r>
              <a:rPr sz="1425" b="0" dirty="0">
                <a:solidFill>
                  <a:srgbClr val="172B4D"/>
                </a:solidFill>
              </a:rPr>
              <a:t>Filters show a coordinator</a:t>
            </a:r>
            <a:r>
              <a:rPr lang="en-US" sz="1425" b="0" dirty="0">
                <a:solidFill>
                  <a:srgbClr val="172B4D"/>
                </a:solidFill>
              </a:rPr>
              <a:t> therefore needed </a:t>
            </a:r>
            <a:r>
              <a:rPr sz="1425" b="0" dirty="0">
                <a:solidFill>
                  <a:srgbClr val="172B4D"/>
                </a:solidFill>
              </a:rPr>
              <a:t> one carer's plan or one day's appointments (Microsoft, 2025).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DA057607-BAAB-4E48-AE78-D67374D65498}"/>
              </a:ext>
            </a:extLst>
          </p:cNvPr>
          <p:cNvSpPr>
            <a:spLocks noGrp="1"/>
          </p:cNvSpPr>
          <p:nvPr/>
        </p:nvSpPr>
        <p:spPr>
          <a:xfrm>
            <a:off x="6953250" y="1809750"/>
            <a:ext cx="4267200" cy="3143250"/>
          </a:xfrm>
          <a:prstGeom prst="roundRect">
            <a:avLst>
              <a:gd name="adj" fmla="val 4848"/>
            </a:avLst>
          </a:prstGeom>
          <a:solidFill>
            <a:srgbClr val="EAF4FF"/>
          </a:solidFill>
          <a:ln w="9525">
            <a:solidFill>
              <a:srgbClr val="EAF4FF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41B01CD-A5B1-4AEA-A94A-6D6436DEE1E2}"/>
              </a:ext>
            </a:extLst>
          </p:cNvPr>
          <p:cNvSpPr>
            <a:spLocks noGrp="1"/>
          </p:cNvSpPr>
          <p:nvPr/>
        </p:nvSpPr>
        <p:spPr>
          <a:xfrm>
            <a:off x="7334250" y="2076450"/>
            <a:ext cx="2952750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800" b="1">
                <a:solidFill>
                  <a:srgbClr val="102A43"/>
                </a:solidFill>
              </a:defRPr>
            </a:pPr>
            <a:r>
              <a:rPr sz="1800" b="0">
                <a:solidFill>
                  <a:srgbClr val="102A43"/>
                </a:solidFill>
              </a:rPr>
              <a:t>Example schedule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2D5017F4-9D91-4901-AFEA-F759BE983794}"/>
              </a:ext>
            </a:extLst>
          </p:cNvPr>
          <p:cNvSpPr>
            <a:spLocks noGrp="1"/>
          </p:cNvSpPr>
          <p:nvPr/>
        </p:nvSpPr>
        <p:spPr>
          <a:xfrm>
            <a:off x="7334250" y="2571750"/>
            <a:ext cx="1066800" cy="361950"/>
          </a:xfrm>
          <a:prstGeom prst="roundRect">
            <a:avLst>
              <a:gd name="adj" fmla="val 42105"/>
            </a:avLst>
          </a:prstGeom>
          <a:solidFill>
            <a:srgbClr val="102A43"/>
          </a:solidFill>
          <a:ln w="9525">
            <a:solidFill>
              <a:srgbClr val="102A43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4647624-43C6-4F6B-8600-A02C5F09B511}"/>
              </a:ext>
            </a:extLst>
          </p:cNvPr>
          <p:cNvSpPr>
            <a:spLocks noGrp="1"/>
          </p:cNvSpPr>
          <p:nvPr/>
        </p:nvSpPr>
        <p:spPr>
          <a:xfrm>
            <a:off x="7400925" y="2657475"/>
            <a:ext cx="933450" cy="171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050" b="1">
                <a:solidFill>
                  <a:srgbClr val="FFFFFF"/>
                </a:solidFill>
              </a:defRPr>
            </a:pPr>
            <a:r>
              <a:rPr sz="1050" b="0">
                <a:solidFill>
                  <a:srgbClr val="FFFFFF"/>
                </a:solidFill>
              </a:rPr>
              <a:t>Carer</a:t>
            </a: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F271DE82-B3B1-4FDE-8A66-CAADEACAF0FC}"/>
              </a:ext>
            </a:extLst>
          </p:cNvPr>
          <p:cNvSpPr>
            <a:spLocks noGrp="1"/>
          </p:cNvSpPr>
          <p:nvPr/>
        </p:nvSpPr>
        <p:spPr>
          <a:xfrm>
            <a:off x="8477250" y="2571750"/>
            <a:ext cx="1066800" cy="361950"/>
          </a:xfrm>
          <a:prstGeom prst="roundRect">
            <a:avLst>
              <a:gd name="adj" fmla="val 42105"/>
            </a:avLst>
          </a:prstGeom>
          <a:solidFill>
            <a:srgbClr val="102A43"/>
          </a:solidFill>
          <a:ln w="9525">
            <a:solidFill>
              <a:srgbClr val="102A43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DE12F82-C48D-42D3-B9D4-3DCCA85A51AF}"/>
              </a:ext>
            </a:extLst>
          </p:cNvPr>
          <p:cNvSpPr>
            <a:spLocks noGrp="1"/>
          </p:cNvSpPr>
          <p:nvPr/>
        </p:nvSpPr>
        <p:spPr>
          <a:xfrm>
            <a:off x="8543925" y="2657475"/>
            <a:ext cx="933450" cy="171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050" b="1">
                <a:solidFill>
                  <a:srgbClr val="FFFFFF"/>
                </a:solidFill>
              </a:defRPr>
            </a:pPr>
            <a:r>
              <a:rPr sz="1050" b="0">
                <a:solidFill>
                  <a:srgbClr val="FFFFFF"/>
                </a:solidFill>
              </a:rPr>
              <a:t>Visit</a:t>
            </a:r>
          </a:p>
        </p:txBody>
      </p:sp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3F77E10A-9A67-4D68-B874-9F2185658543}"/>
              </a:ext>
            </a:extLst>
          </p:cNvPr>
          <p:cNvSpPr>
            <a:spLocks noGrp="1"/>
          </p:cNvSpPr>
          <p:nvPr/>
        </p:nvSpPr>
        <p:spPr>
          <a:xfrm>
            <a:off x="9620250" y="2571750"/>
            <a:ext cx="1066800" cy="361950"/>
          </a:xfrm>
          <a:prstGeom prst="roundRect">
            <a:avLst>
              <a:gd name="adj" fmla="val 42105"/>
            </a:avLst>
          </a:prstGeom>
          <a:solidFill>
            <a:srgbClr val="102A43"/>
          </a:solidFill>
          <a:ln w="9525">
            <a:solidFill>
              <a:srgbClr val="102A43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57CA873-0456-48CB-9892-8A16D130D6BD}"/>
              </a:ext>
            </a:extLst>
          </p:cNvPr>
          <p:cNvSpPr>
            <a:spLocks noGrp="1"/>
          </p:cNvSpPr>
          <p:nvPr/>
        </p:nvSpPr>
        <p:spPr>
          <a:xfrm>
            <a:off x="9686925" y="2657475"/>
            <a:ext cx="933450" cy="171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050" b="1">
                <a:solidFill>
                  <a:srgbClr val="FFFFFF"/>
                </a:solidFill>
              </a:defRPr>
            </a:pPr>
            <a:r>
              <a:rPr sz="1050" b="0">
                <a:solidFill>
                  <a:srgbClr val="FFFFFF"/>
                </a:solidFill>
              </a:rPr>
              <a:t>Status</a:t>
            </a:r>
          </a:p>
        </p:txBody>
      </p:sp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02E05D7E-57F0-4267-AD61-D26D31C6E6B7}"/>
              </a:ext>
            </a:extLst>
          </p:cNvPr>
          <p:cNvSpPr>
            <a:spLocks noGrp="1"/>
          </p:cNvSpPr>
          <p:nvPr/>
        </p:nvSpPr>
        <p:spPr>
          <a:xfrm>
            <a:off x="7334250" y="3028950"/>
            <a:ext cx="1066800" cy="361950"/>
          </a:xfrm>
          <a:prstGeom prst="roundRect">
            <a:avLst>
              <a:gd name="adj" fmla="val 42105"/>
            </a:avLst>
          </a:prstGeom>
          <a:solidFill>
            <a:srgbClr val="FFFFFF"/>
          </a:solidFill>
          <a:ln w="9525">
            <a:solidFill>
              <a:srgbClr val="D7E1EA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FFF4060-4AC1-42F5-8FFA-AF5D0110B1F5}"/>
              </a:ext>
            </a:extLst>
          </p:cNvPr>
          <p:cNvSpPr>
            <a:spLocks noGrp="1"/>
          </p:cNvSpPr>
          <p:nvPr/>
        </p:nvSpPr>
        <p:spPr>
          <a:xfrm>
            <a:off x="7400925" y="3114675"/>
            <a:ext cx="933450" cy="171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050" b="0">
                <a:solidFill>
                  <a:srgbClr val="172B4D"/>
                </a:solidFill>
              </a:defRPr>
            </a:pPr>
            <a:r>
              <a:rPr sz="1050" b="0">
                <a:solidFill>
                  <a:srgbClr val="172B4D"/>
                </a:solidFill>
              </a:rPr>
              <a:t>A. Khan</a:t>
            </a:r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69C89A67-0A68-4385-BAD0-B381B5D4FCC8}"/>
              </a:ext>
            </a:extLst>
          </p:cNvPr>
          <p:cNvSpPr>
            <a:spLocks noGrp="1"/>
          </p:cNvSpPr>
          <p:nvPr/>
        </p:nvSpPr>
        <p:spPr>
          <a:xfrm>
            <a:off x="8477250" y="3028950"/>
            <a:ext cx="1066800" cy="361950"/>
          </a:xfrm>
          <a:prstGeom prst="roundRect">
            <a:avLst>
              <a:gd name="adj" fmla="val 42105"/>
            </a:avLst>
          </a:prstGeom>
          <a:solidFill>
            <a:srgbClr val="FFFFFF"/>
          </a:solidFill>
          <a:ln w="9525">
            <a:solidFill>
              <a:srgbClr val="D7E1EA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BBBFB31-D64B-4C27-83EC-CC0AD8C9D872}"/>
              </a:ext>
            </a:extLst>
          </p:cNvPr>
          <p:cNvSpPr>
            <a:spLocks noGrp="1"/>
          </p:cNvSpPr>
          <p:nvPr/>
        </p:nvSpPr>
        <p:spPr>
          <a:xfrm>
            <a:off x="8543925" y="3114675"/>
            <a:ext cx="933450" cy="171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050" b="0">
                <a:solidFill>
                  <a:srgbClr val="172B4D"/>
                </a:solidFill>
              </a:defRPr>
            </a:pPr>
            <a:r>
              <a:rPr sz="1050" b="0">
                <a:solidFill>
                  <a:srgbClr val="172B4D"/>
                </a:solidFill>
              </a:rPr>
              <a:t>09:00</a:t>
            </a:r>
          </a:p>
        </p:txBody>
      </p:sp>
      <p:sp>
        <p:nvSpPr>
          <p:cNvPr id="25" name="Rounded Rectangle 24">
            <a:extLst>
              <a:ext uri="{FF2B5EF4-FFF2-40B4-BE49-F238E27FC236}">
                <a16:creationId xmlns:a16="http://schemas.microsoft.com/office/drawing/2014/main" id="{F94B9031-230E-4952-9B74-A46F0ACAB61E}"/>
              </a:ext>
            </a:extLst>
          </p:cNvPr>
          <p:cNvSpPr>
            <a:spLocks noGrp="1"/>
          </p:cNvSpPr>
          <p:nvPr/>
        </p:nvSpPr>
        <p:spPr>
          <a:xfrm>
            <a:off x="9620250" y="3028950"/>
            <a:ext cx="1066800" cy="361950"/>
          </a:xfrm>
          <a:prstGeom prst="roundRect">
            <a:avLst>
              <a:gd name="adj" fmla="val 42105"/>
            </a:avLst>
          </a:prstGeom>
          <a:solidFill>
            <a:srgbClr val="FFFFFF"/>
          </a:solidFill>
          <a:ln w="9525">
            <a:solidFill>
              <a:srgbClr val="D7E1EA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5B8FBDF-644D-4160-9B49-63CA7A995B03}"/>
              </a:ext>
            </a:extLst>
          </p:cNvPr>
          <p:cNvSpPr>
            <a:spLocks noGrp="1"/>
          </p:cNvSpPr>
          <p:nvPr/>
        </p:nvSpPr>
        <p:spPr>
          <a:xfrm>
            <a:off x="9686925" y="3114675"/>
            <a:ext cx="933450" cy="171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050" b="0">
                <a:solidFill>
                  <a:srgbClr val="172B4D"/>
                </a:solidFill>
              </a:defRPr>
            </a:pPr>
            <a:r>
              <a:rPr sz="1050" b="0">
                <a:solidFill>
                  <a:srgbClr val="172B4D"/>
                </a:solidFill>
              </a:rPr>
              <a:t>Done</a:t>
            </a:r>
          </a:p>
        </p:txBody>
      </p:sp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C316E793-B27F-493D-AC0C-2D6B839ED0F5}"/>
              </a:ext>
            </a:extLst>
          </p:cNvPr>
          <p:cNvSpPr>
            <a:spLocks noGrp="1"/>
          </p:cNvSpPr>
          <p:nvPr/>
        </p:nvSpPr>
        <p:spPr>
          <a:xfrm>
            <a:off x="7334250" y="3486150"/>
            <a:ext cx="1066800" cy="361950"/>
          </a:xfrm>
          <a:prstGeom prst="roundRect">
            <a:avLst>
              <a:gd name="adj" fmla="val 42105"/>
            </a:avLst>
          </a:prstGeom>
          <a:solidFill>
            <a:srgbClr val="FFFFFF"/>
          </a:solidFill>
          <a:ln w="9525">
            <a:solidFill>
              <a:srgbClr val="D7E1EA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0E9BE81-7839-4F92-8EA9-0491819DE6AB}"/>
              </a:ext>
            </a:extLst>
          </p:cNvPr>
          <p:cNvSpPr>
            <a:spLocks noGrp="1"/>
          </p:cNvSpPr>
          <p:nvPr/>
        </p:nvSpPr>
        <p:spPr>
          <a:xfrm>
            <a:off x="7400925" y="3571875"/>
            <a:ext cx="933450" cy="171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050" b="0">
                <a:solidFill>
                  <a:srgbClr val="172B4D"/>
                </a:solidFill>
              </a:defRPr>
            </a:pPr>
            <a:r>
              <a:rPr sz="1050" b="0">
                <a:solidFill>
                  <a:srgbClr val="172B4D"/>
                </a:solidFill>
              </a:rPr>
              <a:t>M. Jones</a:t>
            </a:r>
          </a:p>
        </p:txBody>
      </p:sp>
      <p:sp>
        <p:nvSpPr>
          <p:cNvPr id="29" name="Rounded Rectangle 28">
            <a:extLst>
              <a:ext uri="{FF2B5EF4-FFF2-40B4-BE49-F238E27FC236}">
                <a16:creationId xmlns:a16="http://schemas.microsoft.com/office/drawing/2014/main" id="{615CF4BC-2DA9-4DE3-B8FF-7AA895A654F7}"/>
              </a:ext>
            </a:extLst>
          </p:cNvPr>
          <p:cNvSpPr>
            <a:spLocks noGrp="1"/>
          </p:cNvSpPr>
          <p:nvPr/>
        </p:nvSpPr>
        <p:spPr>
          <a:xfrm>
            <a:off x="8477250" y="3486150"/>
            <a:ext cx="1066800" cy="361950"/>
          </a:xfrm>
          <a:prstGeom prst="roundRect">
            <a:avLst>
              <a:gd name="adj" fmla="val 42105"/>
            </a:avLst>
          </a:prstGeom>
          <a:solidFill>
            <a:srgbClr val="FFFFFF"/>
          </a:solidFill>
          <a:ln w="9525">
            <a:solidFill>
              <a:srgbClr val="D7E1EA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3B46A7C-70E1-4CCE-A604-CB3C873E5822}"/>
              </a:ext>
            </a:extLst>
          </p:cNvPr>
          <p:cNvSpPr>
            <a:spLocks noGrp="1"/>
          </p:cNvSpPr>
          <p:nvPr/>
        </p:nvSpPr>
        <p:spPr>
          <a:xfrm>
            <a:off x="8543925" y="3571875"/>
            <a:ext cx="933450" cy="171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050" b="0">
                <a:solidFill>
                  <a:srgbClr val="172B4D"/>
                </a:solidFill>
              </a:defRPr>
            </a:pPr>
            <a:r>
              <a:rPr sz="1050" b="0">
                <a:solidFill>
                  <a:srgbClr val="172B4D"/>
                </a:solidFill>
              </a:rPr>
              <a:t>11:00</a:t>
            </a:r>
          </a:p>
        </p:txBody>
      </p:sp>
      <p:sp>
        <p:nvSpPr>
          <p:cNvPr id="31" name="Rounded Rectangle 30">
            <a:extLst>
              <a:ext uri="{FF2B5EF4-FFF2-40B4-BE49-F238E27FC236}">
                <a16:creationId xmlns:a16="http://schemas.microsoft.com/office/drawing/2014/main" id="{ECF03596-3425-42D9-BB08-1350DF2EE7C6}"/>
              </a:ext>
            </a:extLst>
          </p:cNvPr>
          <p:cNvSpPr>
            <a:spLocks noGrp="1"/>
          </p:cNvSpPr>
          <p:nvPr/>
        </p:nvSpPr>
        <p:spPr>
          <a:xfrm>
            <a:off x="9620250" y="3486150"/>
            <a:ext cx="1066800" cy="361950"/>
          </a:xfrm>
          <a:prstGeom prst="roundRect">
            <a:avLst>
              <a:gd name="adj" fmla="val 42105"/>
            </a:avLst>
          </a:prstGeom>
          <a:solidFill>
            <a:srgbClr val="FFFFFF"/>
          </a:solidFill>
          <a:ln w="9525">
            <a:solidFill>
              <a:srgbClr val="D7E1EA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060222A-4A73-4545-9B2B-7E687C239017}"/>
              </a:ext>
            </a:extLst>
          </p:cNvPr>
          <p:cNvSpPr>
            <a:spLocks noGrp="1"/>
          </p:cNvSpPr>
          <p:nvPr/>
        </p:nvSpPr>
        <p:spPr>
          <a:xfrm>
            <a:off x="9686925" y="3571875"/>
            <a:ext cx="933450" cy="171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050" b="0">
                <a:solidFill>
                  <a:srgbClr val="172B4D"/>
                </a:solidFill>
              </a:defRPr>
            </a:pPr>
            <a:r>
              <a:rPr sz="1050" b="0">
                <a:solidFill>
                  <a:srgbClr val="172B4D"/>
                </a:solidFill>
              </a:rPr>
              <a:t>Changed</a:t>
            </a:r>
          </a:p>
        </p:txBody>
      </p:sp>
      <p:sp>
        <p:nvSpPr>
          <p:cNvPr id="33" name="Rounded Rectangle 32">
            <a:extLst>
              <a:ext uri="{FF2B5EF4-FFF2-40B4-BE49-F238E27FC236}">
                <a16:creationId xmlns:a16="http://schemas.microsoft.com/office/drawing/2014/main" id="{F945D5F8-5E74-43F9-A02E-D062F407F9FF}"/>
              </a:ext>
            </a:extLst>
          </p:cNvPr>
          <p:cNvSpPr>
            <a:spLocks noGrp="1"/>
          </p:cNvSpPr>
          <p:nvPr/>
        </p:nvSpPr>
        <p:spPr>
          <a:xfrm>
            <a:off x="7334250" y="3943350"/>
            <a:ext cx="1066800" cy="361950"/>
          </a:xfrm>
          <a:prstGeom prst="roundRect">
            <a:avLst>
              <a:gd name="adj" fmla="val 42105"/>
            </a:avLst>
          </a:prstGeom>
          <a:solidFill>
            <a:srgbClr val="FFFFFF"/>
          </a:solidFill>
          <a:ln w="9525">
            <a:solidFill>
              <a:srgbClr val="D7E1EA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5102CB07-D0C9-4458-88D6-94BE245DB227}"/>
              </a:ext>
            </a:extLst>
          </p:cNvPr>
          <p:cNvSpPr>
            <a:spLocks noGrp="1"/>
          </p:cNvSpPr>
          <p:nvPr/>
        </p:nvSpPr>
        <p:spPr>
          <a:xfrm>
            <a:off x="7400925" y="4029075"/>
            <a:ext cx="933450" cy="171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050" b="0">
                <a:solidFill>
                  <a:srgbClr val="172B4D"/>
                </a:solidFill>
              </a:defRPr>
            </a:pPr>
            <a:r>
              <a:rPr sz="1050" b="0">
                <a:solidFill>
                  <a:srgbClr val="172B4D"/>
                </a:solidFill>
              </a:rPr>
              <a:t>S. Ali</a:t>
            </a:r>
          </a:p>
        </p:txBody>
      </p:sp>
      <p:sp>
        <p:nvSpPr>
          <p:cNvPr id="35" name="Rounded Rectangle 34">
            <a:extLst>
              <a:ext uri="{FF2B5EF4-FFF2-40B4-BE49-F238E27FC236}">
                <a16:creationId xmlns:a16="http://schemas.microsoft.com/office/drawing/2014/main" id="{583388C6-AF12-4081-AB32-B1C0D87BBB30}"/>
              </a:ext>
            </a:extLst>
          </p:cNvPr>
          <p:cNvSpPr>
            <a:spLocks noGrp="1"/>
          </p:cNvSpPr>
          <p:nvPr/>
        </p:nvSpPr>
        <p:spPr>
          <a:xfrm>
            <a:off x="8477250" y="3943350"/>
            <a:ext cx="1066800" cy="361950"/>
          </a:xfrm>
          <a:prstGeom prst="roundRect">
            <a:avLst>
              <a:gd name="adj" fmla="val 42105"/>
            </a:avLst>
          </a:prstGeom>
          <a:solidFill>
            <a:srgbClr val="FFFFFF"/>
          </a:solidFill>
          <a:ln w="9525">
            <a:solidFill>
              <a:srgbClr val="D7E1EA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EB02FBCC-F16C-4AB7-A2E4-19096231CC2F}"/>
              </a:ext>
            </a:extLst>
          </p:cNvPr>
          <p:cNvSpPr>
            <a:spLocks noGrp="1"/>
          </p:cNvSpPr>
          <p:nvPr/>
        </p:nvSpPr>
        <p:spPr>
          <a:xfrm>
            <a:off x="8543925" y="4029075"/>
            <a:ext cx="933450" cy="171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050" b="0">
                <a:solidFill>
                  <a:srgbClr val="172B4D"/>
                </a:solidFill>
              </a:defRPr>
            </a:pPr>
            <a:r>
              <a:rPr sz="1050" b="0">
                <a:solidFill>
                  <a:srgbClr val="172B4D"/>
                </a:solidFill>
              </a:rPr>
              <a:t>14:00</a:t>
            </a:r>
          </a:p>
        </p:txBody>
      </p:sp>
      <p:sp>
        <p:nvSpPr>
          <p:cNvPr id="37" name="Rounded Rectangle 36">
            <a:extLst>
              <a:ext uri="{FF2B5EF4-FFF2-40B4-BE49-F238E27FC236}">
                <a16:creationId xmlns:a16="http://schemas.microsoft.com/office/drawing/2014/main" id="{143D3DC0-63B0-4E07-8C35-1370C5CB49DC}"/>
              </a:ext>
            </a:extLst>
          </p:cNvPr>
          <p:cNvSpPr>
            <a:spLocks noGrp="1"/>
          </p:cNvSpPr>
          <p:nvPr/>
        </p:nvSpPr>
        <p:spPr>
          <a:xfrm>
            <a:off x="9620250" y="3943350"/>
            <a:ext cx="1066800" cy="361950"/>
          </a:xfrm>
          <a:prstGeom prst="roundRect">
            <a:avLst>
              <a:gd name="adj" fmla="val 42105"/>
            </a:avLst>
          </a:prstGeom>
          <a:solidFill>
            <a:srgbClr val="FFFFFF"/>
          </a:solidFill>
          <a:ln w="9525">
            <a:solidFill>
              <a:srgbClr val="D7E1EA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C07AA242-9251-44BE-AE43-65B69BC9A86D}"/>
              </a:ext>
            </a:extLst>
          </p:cNvPr>
          <p:cNvSpPr>
            <a:spLocks noGrp="1"/>
          </p:cNvSpPr>
          <p:nvPr/>
        </p:nvSpPr>
        <p:spPr>
          <a:xfrm>
            <a:off x="9686925" y="4029075"/>
            <a:ext cx="933450" cy="171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050" b="0">
                <a:solidFill>
                  <a:srgbClr val="172B4D"/>
                </a:solidFill>
              </a:defRPr>
            </a:pPr>
            <a:r>
              <a:rPr sz="1050" b="0">
                <a:solidFill>
                  <a:srgbClr val="172B4D"/>
                </a:solidFill>
              </a:rPr>
              <a:t>Planned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3489BBC3-1826-46FA-82BB-BA9402714705}"/>
              </a:ext>
            </a:extLst>
          </p:cNvPr>
          <p:cNvSpPr>
            <a:spLocks noGrp="1"/>
          </p:cNvSpPr>
          <p:nvPr/>
        </p:nvSpPr>
        <p:spPr>
          <a:xfrm>
            <a:off x="495300" y="5810250"/>
            <a:ext cx="2476500" cy="152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975" b="0">
                <a:solidFill>
                  <a:srgbClr val="5B6B7A"/>
                </a:solidFill>
              </a:defRPr>
            </a:pPr>
            <a:endParaRPr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FFE4C889-E64B-46CE-8DB6-D450BFE89743}"/>
              </a:ext>
            </a:extLst>
          </p:cNvPr>
          <p:cNvSpPr>
            <a:spLocks noGrp="1"/>
          </p:cNvSpPr>
          <p:nvPr/>
        </p:nvSpPr>
        <p:spPr>
          <a:xfrm>
            <a:off x="11087100" y="6438900"/>
            <a:ext cx="609600" cy="171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r">
              <a:defRPr sz="900" b="0">
                <a:solidFill>
                  <a:srgbClr val="5B6B7A"/>
                </a:solidFill>
              </a:defRPr>
            </a:pPr>
            <a:r>
              <a:rPr sz="900" b="0">
                <a:solidFill>
                  <a:srgbClr val="5B6B7A"/>
                </a:solidFill>
              </a:rPr>
              <a:t>3 / 10</a:t>
            </a:r>
          </a:p>
        </p:txBody>
      </p:sp>
    </p:spTree>
    <p:extLst>
      <p:ext uri="{BB962C8B-B14F-4D97-AF65-F5344CB8AC3E}">
        <p14:creationId xmlns:p14="http://schemas.microsoft.com/office/powerpoint/2010/main" val="18404314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E1A36222-BA47-4246-89F9-78AEDAB2B989}"/>
              </a:ext>
            </a:extLst>
          </p:cNvPr>
          <p:cNvSpPr>
            <a:spLocks noGrp="1"/>
          </p:cNvSpPr>
          <p:nvPr/>
        </p:nvSpPr>
        <p:spPr>
          <a:xfrm>
            <a:off x="495300" y="266700"/>
            <a:ext cx="590550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050" b="1">
                <a:solidFill>
                  <a:srgbClr val="2F80ED"/>
                </a:solidFill>
              </a:defRPr>
            </a:pPr>
            <a:r>
              <a:rPr sz="1050" b="1">
                <a:solidFill>
                  <a:srgbClr val="2F80ED"/>
                </a:solidFill>
              </a:rPr>
              <a:t>MAYFAIR HOME CARE  |  04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0F9939C-551F-4629-B0E6-3BC2FFEA5775}"/>
              </a:ext>
            </a:extLst>
          </p:cNvPr>
          <p:cNvSpPr>
            <a:spLocks noGrp="1"/>
          </p:cNvSpPr>
          <p:nvPr/>
        </p:nvSpPr>
        <p:spPr>
          <a:xfrm>
            <a:off x="495300" y="628650"/>
            <a:ext cx="10858500" cy="514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2850" b="1">
                <a:solidFill>
                  <a:srgbClr val="102A43"/>
                </a:solidFill>
              </a:defRPr>
            </a:pPr>
            <a:r>
              <a:rPr sz="2850" b="0">
                <a:solidFill>
                  <a:srgbClr val="102A43"/>
                </a:solidFill>
              </a:rPr>
              <a:t>A shared schedule can reduce avoidable admin work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6CBCB9F-18A3-4EEC-962F-8EC0A1BF5CAF}"/>
              </a:ext>
            </a:extLst>
          </p:cNvPr>
          <p:cNvSpPr>
            <a:spLocks noGrp="1"/>
          </p:cNvSpPr>
          <p:nvPr/>
        </p:nvSpPr>
        <p:spPr>
          <a:xfrm>
            <a:off x="495300" y="1257300"/>
            <a:ext cx="11201400" cy="28575"/>
          </a:xfrm>
          <a:prstGeom prst="rect">
            <a:avLst/>
          </a:prstGeom>
          <a:solidFill>
            <a:srgbClr val="2F80ED"/>
          </a:solidFill>
          <a:ln w="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640D99A-B94E-4E7C-9D8E-32A614E5344A}"/>
              </a:ext>
            </a:extLst>
          </p:cNvPr>
          <p:cNvSpPr>
            <a:spLocks noGrp="1"/>
          </p:cNvSpPr>
          <p:nvPr/>
        </p:nvSpPr>
        <p:spPr>
          <a:xfrm>
            <a:off x="495300" y="1524000"/>
            <a:ext cx="8191500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425" b="0">
                <a:solidFill>
                  <a:srgbClr val="5B6B7A"/>
                </a:solidFill>
              </a:defRPr>
            </a:pPr>
            <a:r>
              <a:rPr sz="1425" b="0">
                <a:solidFill>
                  <a:srgbClr val="5B6B7A"/>
                </a:solidFill>
              </a:rPr>
              <a:t>The Mayfair estimate following staff training is not agency data.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03FB38-2A52-41E8-9A92-7FA770F202A0}"/>
              </a:ext>
            </a:extLst>
          </p:cNvPr>
          <p:cNvSpPr>
            <a:spLocks noGrp="1"/>
          </p:cNvSpPr>
          <p:nvPr/>
        </p:nvSpPr>
        <p:spPr>
          <a:xfrm>
            <a:off x="1428750" y="2619375"/>
            <a:ext cx="1143000" cy="2667000"/>
          </a:xfrm>
          <a:prstGeom prst="rect">
            <a:avLst/>
          </a:prstGeom>
          <a:solidFill>
            <a:srgbClr val="2F80ED"/>
          </a:solidFill>
          <a:ln w="0">
            <a:noFill/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B06D94D-615F-4E85-A69A-F50AABBF34E1}"/>
              </a:ext>
            </a:extLst>
          </p:cNvPr>
          <p:cNvSpPr>
            <a:spLocks noGrp="1"/>
          </p:cNvSpPr>
          <p:nvPr/>
        </p:nvSpPr>
        <p:spPr>
          <a:xfrm>
            <a:off x="1428750" y="2295525"/>
            <a:ext cx="1143000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ctr">
              <a:defRPr sz="1650" b="1">
                <a:solidFill>
                  <a:srgbClr val="102A43"/>
                </a:solidFill>
              </a:defRPr>
            </a:pPr>
            <a:r>
              <a:rPr sz="1650" b="0">
                <a:solidFill>
                  <a:srgbClr val="102A43"/>
                </a:solidFill>
              </a:rPr>
              <a:t>70%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140AD06-55D3-46ED-B356-CE4905607D13}"/>
              </a:ext>
            </a:extLst>
          </p:cNvPr>
          <p:cNvSpPr>
            <a:spLocks noGrp="1"/>
          </p:cNvSpPr>
          <p:nvPr/>
        </p:nvSpPr>
        <p:spPr>
          <a:xfrm>
            <a:off x="1095375" y="5524500"/>
            <a:ext cx="1809750" cy="428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ctr">
              <a:defRPr sz="1350" b="0">
                <a:solidFill>
                  <a:srgbClr val="172B4D"/>
                </a:solidFill>
              </a:defRPr>
            </a:pPr>
            <a:r>
              <a:rPr sz="1350" b="0">
                <a:solidFill>
                  <a:srgbClr val="172B4D"/>
                </a:solidFill>
              </a:rPr>
              <a:t>Phone checks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62C3829-7365-4717-8894-00B38E12495F}"/>
              </a:ext>
            </a:extLst>
          </p:cNvPr>
          <p:cNvSpPr>
            <a:spLocks noGrp="1"/>
          </p:cNvSpPr>
          <p:nvPr/>
        </p:nvSpPr>
        <p:spPr>
          <a:xfrm>
            <a:off x="3762375" y="3571875"/>
            <a:ext cx="1143000" cy="1714500"/>
          </a:xfrm>
          <a:prstGeom prst="rect">
            <a:avLst/>
          </a:prstGeom>
          <a:solidFill>
            <a:srgbClr val="79B5F5"/>
          </a:solidFill>
          <a:ln w="0">
            <a:noFill/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9B72A8B-68F4-40FA-9AD1-DBD0203A241E}"/>
              </a:ext>
            </a:extLst>
          </p:cNvPr>
          <p:cNvSpPr>
            <a:spLocks noGrp="1"/>
          </p:cNvSpPr>
          <p:nvPr/>
        </p:nvSpPr>
        <p:spPr>
          <a:xfrm>
            <a:off x="3762375" y="3248025"/>
            <a:ext cx="1143000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ctr">
              <a:defRPr sz="1650" b="1">
                <a:solidFill>
                  <a:srgbClr val="102A43"/>
                </a:solidFill>
              </a:defRPr>
            </a:pPr>
            <a:r>
              <a:rPr sz="1650" b="0">
                <a:solidFill>
                  <a:srgbClr val="102A43"/>
                </a:solidFill>
              </a:rPr>
              <a:t>45%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EE786C4-50C8-452B-85BF-ABA4340341F9}"/>
              </a:ext>
            </a:extLst>
          </p:cNvPr>
          <p:cNvSpPr>
            <a:spLocks noGrp="1"/>
          </p:cNvSpPr>
          <p:nvPr/>
        </p:nvSpPr>
        <p:spPr>
          <a:xfrm>
            <a:off x="3429000" y="5524500"/>
            <a:ext cx="1809750" cy="428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ctr">
              <a:defRPr sz="1350" b="0">
                <a:solidFill>
                  <a:srgbClr val="172B4D"/>
                </a:solidFill>
              </a:defRPr>
            </a:pPr>
            <a:r>
              <a:rPr sz="1350" b="0">
                <a:solidFill>
                  <a:srgbClr val="172B4D"/>
                </a:solidFill>
              </a:rPr>
              <a:t>Duplicate entry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536C0D1-244F-403E-98C9-31F3C836DE28}"/>
              </a:ext>
            </a:extLst>
          </p:cNvPr>
          <p:cNvSpPr>
            <a:spLocks noGrp="1"/>
          </p:cNvSpPr>
          <p:nvPr/>
        </p:nvSpPr>
        <p:spPr>
          <a:xfrm>
            <a:off x="6096000" y="4333875"/>
            <a:ext cx="1143000" cy="952500"/>
          </a:xfrm>
          <a:prstGeom prst="rect">
            <a:avLst/>
          </a:prstGeom>
          <a:solidFill>
            <a:srgbClr val="B6DCF9"/>
          </a:solidFill>
          <a:ln w="0">
            <a:noFill/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0421E50-ACFF-4B01-8DC1-7024941DF26D}"/>
              </a:ext>
            </a:extLst>
          </p:cNvPr>
          <p:cNvSpPr>
            <a:spLocks noGrp="1"/>
          </p:cNvSpPr>
          <p:nvPr/>
        </p:nvSpPr>
        <p:spPr>
          <a:xfrm>
            <a:off x="6096000" y="4010025"/>
            <a:ext cx="1143000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ctr">
              <a:defRPr sz="1650" b="1">
                <a:solidFill>
                  <a:srgbClr val="102A43"/>
                </a:solidFill>
              </a:defRPr>
            </a:pPr>
            <a:r>
              <a:rPr sz="1650" b="0">
                <a:solidFill>
                  <a:srgbClr val="102A43"/>
                </a:solidFill>
              </a:rPr>
              <a:t>25%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ED29D25-425A-47C1-976D-C8C6EB54CD44}"/>
              </a:ext>
            </a:extLst>
          </p:cNvPr>
          <p:cNvSpPr>
            <a:spLocks noGrp="1"/>
          </p:cNvSpPr>
          <p:nvPr/>
        </p:nvSpPr>
        <p:spPr>
          <a:xfrm>
            <a:off x="5762625" y="5524500"/>
            <a:ext cx="1809750" cy="428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ctr">
              <a:defRPr sz="1350" b="0">
                <a:solidFill>
                  <a:srgbClr val="172B4D"/>
                </a:solidFill>
              </a:defRPr>
            </a:pPr>
            <a:r>
              <a:rPr sz="1350" b="0">
                <a:solidFill>
                  <a:srgbClr val="172B4D"/>
                </a:solidFill>
              </a:rPr>
              <a:t>Missed updates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E7F1849-006B-40B1-A283-AE141962AD8F}"/>
              </a:ext>
            </a:extLst>
          </p:cNvPr>
          <p:cNvSpPr>
            <a:spLocks noGrp="1"/>
          </p:cNvSpPr>
          <p:nvPr/>
        </p:nvSpPr>
        <p:spPr>
          <a:xfrm>
            <a:off x="1095375" y="5286375"/>
            <a:ext cx="7810500" cy="19050"/>
          </a:xfrm>
          <a:prstGeom prst="rect">
            <a:avLst/>
          </a:prstGeom>
          <a:solidFill>
            <a:srgbClr val="102A43"/>
          </a:solidFill>
          <a:ln w="0">
            <a:solidFill>
              <a:srgbClr val="102A43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6CF014C-13AC-4400-AD83-CB47C0969D80}"/>
              </a:ext>
            </a:extLst>
          </p:cNvPr>
          <p:cNvSpPr>
            <a:spLocks noGrp="1"/>
          </p:cNvSpPr>
          <p:nvPr/>
        </p:nvSpPr>
        <p:spPr>
          <a:xfrm>
            <a:off x="9144000" y="3143250"/>
            <a:ext cx="2047875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500" b="1">
                <a:solidFill>
                  <a:srgbClr val="102A43"/>
                </a:solidFill>
              </a:defRPr>
            </a:pPr>
            <a:r>
              <a:rPr sz="1500" b="0">
                <a:solidFill>
                  <a:srgbClr val="102A43"/>
                </a:solidFill>
              </a:rPr>
              <a:t>Before using one Excel schedule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7200AF7-215F-47A2-B431-4DF1376F6FF4}"/>
              </a:ext>
            </a:extLst>
          </p:cNvPr>
          <p:cNvSpPr>
            <a:spLocks noGrp="1"/>
          </p:cNvSpPr>
          <p:nvPr/>
        </p:nvSpPr>
        <p:spPr>
          <a:xfrm>
            <a:off x="9144000" y="3571875"/>
            <a:ext cx="1952625" cy="762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425" b="0">
                <a:solidFill>
                  <a:srgbClr val="172B4D"/>
                </a:solidFill>
              </a:defRPr>
            </a:pPr>
            <a:r>
              <a:rPr sz="1425" b="0">
                <a:solidFill>
                  <a:srgbClr val="172B4D"/>
                </a:solidFill>
              </a:rPr>
              <a:t>Many staff checks are phoned or require a second record.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2E54E14-3E5B-4D83-AC69-809348252712}"/>
              </a:ext>
            </a:extLst>
          </p:cNvPr>
          <p:cNvSpPr>
            <a:spLocks noGrp="1"/>
          </p:cNvSpPr>
          <p:nvPr/>
        </p:nvSpPr>
        <p:spPr>
          <a:xfrm>
            <a:off x="495300" y="6191250"/>
            <a:ext cx="8572500" cy="171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975" b="0">
                <a:solidFill>
                  <a:srgbClr val="5B6B7A"/>
                </a:solidFill>
              </a:defRPr>
            </a:pPr>
            <a:r>
              <a:rPr sz="975" b="0">
                <a:solidFill>
                  <a:srgbClr val="5B6B7A"/>
                </a:solidFill>
              </a:rPr>
              <a:t>This chart should explain predicted progress, not research.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819CD3F-6E2B-4A9C-A8AE-D05F41C27ADC}"/>
              </a:ext>
            </a:extLst>
          </p:cNvPr>
          <p:cNvSpPr>
            <a:spLocks noGrp="1"/>
          </p:cNvSpPr>
          <p:nvPr/>
        </p:nvSpPr>
        <p:spPr>
          <a:xfrm>
            <a:off x="11087100" y="6438900"/>
            <a:ext cx="609600" cy="171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r">
              <a:defRPr sz="900" b="0">
                <a:solidFill>
                  <a:srgbClr val="5B6B7A"/>
                </a:solidFill>
              </a:defRPr>
            </a:pPr>
            <a:r>
              <a:rPr sz="900" b="0">
                <a:solidFill>
                  <a:srgbClr val="5B6B7A"/>
                </a:solidFill>
              </a:rPr>
              <a:t>4 / 10</a:t>
            </a:r>
          </a:p>
        </p:txBody>
      </p:sp>
    </p:spTree>
    <p:extLst>
      <p:ext uri="{BB962C8B-B14F-4D97-AF65-F5344CB8AC3E}">
        <p14:creationId xmlns:p14="http://schemas.microsoft.com/office/powerpoint/2010/main" val="8125549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DC99D9A6-7D67-4BBE-B31E-7497D2E4E8BB}"/>
              </a:ext>
            </a:extLst>
          </p:cNvPr>
          <p:cNvSpPr>
            <a:spLocks noGrp="1"/>
          </p:cNvSpPr>
          <p:nvPr/>
        </p:nvSpPr>
        <p:spPr>
          <a:xfrm>
            <a:off x="495300" y="266700"/>
            <a:ext cx="590550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050" b="1">
                <a:solidFill>
                  <a:srgbClr val="2F80ED"/>
                </a:solidFill>
              </a:defRPr>
            </a:pPr>
            <a:r>
              <a:rPr sz="1050" b="1">
                <a:solidFill>
                  <a:srgbClr val="2F80ED"/>
                </a:solidFill>
              </a:rPr>
              <a:t>MAYFAIR HOME CARE  |  05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F063D6C-C269-479E-9EF4-AE67D8DA244D}"/>
              </a:ext>
            </a:extLst>
          </p:cNvPr>
          <p:cNvSpPr>
            <a:spLocks noGrp="1"/>
          </p:cNvSpPr>
          <p:nvPr/>
        </p:nvSpPr>
        <p:spPr>
          <a:xfrm>
            <a:off x="495300" y="628650"/>
            <a:ext cx="10858500" cy="514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2850" b="1">
                <a:solidFill>
                  <a:srgbClr val="102A43"/>
                </a:solidFill>
              </a:defRPr>
            </a:pPr>
            <a:r>
              <a:rPr sz="2850" b="0">
                <a:solidFill>
                  <a:srgbClr val="102A43"/>
                </a:solidFill>
              </a:rPr>
              <a:t>Excel brings benefits, but it needs controls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80D0DA6-C745-4975-A692-F25187903D0D}"/>
              </a:ext>
            </a:extLst>
          </p:cNvPr>
          <p:cNvSpPr>
            <a:spLocks noGrp="1"/>
          </p:cNvSpPr>
          <p:nvPr/>
        </p:nvSpPr>
        <p:spPr>
          <a:xfrm>
            <a:off x="495300" y="1257300"/>
            <a:ext cx="11201400" cy="28575"/>
          </a:xfrm>
          <a:prstGeom prst="rect">
            <a:avLst/>
          </a:prstGeom>
          <a:solidFill>
            <a:srgbClr val="2F80ED"/>
          </a:solidFill>
          <a:ln w="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12E94725-8B04-485A-97B7-930CAD5C9E5A}"/>
              </a:ext>
            </a:extLst>
          </p:cNvPr>
          <p:cNvSpPr>
            <a:spLocks noGrp="1"/>
          </p:cNvSpPr>
          <p:nvPr/>
        </p:nvSpPr>
        <p:spPr>
          <a:xfrm>
            <a:off x="495300" y="1809750"/>
            <a:ext cx="5095875" cy="3476625"/>
          </a:xfrm>
          <a:prstGeom prst="roundRect">
            <a:avLst>
              <a:gd name="adj" fmla="val 4384"/>
            </a:avLst>
          </a:prstGeom>
          <a:solidFill>
            <a:srgbClr val="DDF5EC"/>
          </a:solidFill>
          <a:ln w="9525">
            <a:solidFill>
              <a:srgbClr val="DDF5EC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4278971-BD74-48A8-A713-979921F16BDB}"/>
              </a:ext>
            </a:extLst>
          </p:cNvPr>
          <p:cNvSpPr>
            <a:spLocks noGrp="1"/>
          </p:cNvSpPr>
          <p:nvPr/>
        </p:nvSpPr>
        <p:spPr>
          <a:xfrm>
            <a:off x="781050" y="2114550"/>
            <a:ext cx="247650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2100" b="1">
                <a:solidFill>
                  <a:srgbClr val="102A43"/>
                </a:solidFill>
              </a:defRPr>
            </a:pPr>
            <a:r>
              <a:rPr sz="2100" b="0">
                <a:solidFill>
                  <a:srgbClr val="102A43"/>
                </a:solidFill>
              </a:rPr>
              <a:t>Benefits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F61BA53-10D5-48D9-929C-A4347723A588}"/>
              </a:ext>
            </a:extLst>
          </p:cNvPr>
          <p:cNvSpPr>
            <a:spLocks noGrp="1"/>
          </p:cNvSpPr>
          <p:nvPr/>
        </p:nvSpPr>
        <p:spPr>
          <a:xfrm>
            <a:off x="781050" y="2714625"/>
            <a:ext cx="17145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725" b="1">
                <a:solidFill>
                  <a:srgbClr val="2F80ED"/>
                </a:solidFill>
              </a:defRPr>
            </a:pPr>
            <a:r>
              <a:rPr sz="1725" b="0">
                <a:solidFill>
                  <a:srgbClr val="2F80ED"/>
                </a:solidFill>
              </a:rPr>
              <a:t>•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537B2C3-FA53-49D7-9078-F8F65472A3AA}"/>
              </a:ext>
            </a:extLst>
          </p:cNvPr>
          <p:cNvSpPr>
            <a:spLocks noGrp="1"/>
          </p:cNvSpPr>
          <p:nvPr/>
        </p:nvSpPr>
        <p:spPr>
          <a:xfrm>
            <a:off x="1009650" y="2714625"/>
            <a:ext cx="38671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425" b="0">
                <a:solidFill>
                  <a:srgbClr val="172B4D"/>
                </a:solidFill>
              </a:defRPr>
            </a:pPr>
            <a:r>
              <a:rPr sz="1425" b="0">
                <a:solidFill>
                  <a:srgbClr val="172B4D"/>
                </a:solidFill>
              </a:rPr>
              <a:t>One clear daily view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09C8704-B934-46E5-B923-17041817DAED}"/>
              </a:ext>
            </a:extLst>
          </p:cNvPr>
          <p:cNvSpPr>
            <a:spLocks noGrp="1"/>
          </p:cNvSpPr>
          <p:nvPr/>
        </p:nvSpPr>
        <p:spPr>
          <a:xfrm>
            <a:off x="781050" y="3209925"/>
            <a:ext cx="17145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725" b="1">
                <a:solidFill>
                  <a:srgbClr val="2F80ED"/>
                </a:solidFill>
              </a:defRPr>
            </a:pPr>
            <a:r>
              <a:rPr sz="1725" b="0">
                <a:solidFill>
                  <a:srgbClr val="2F80ED"/>
                </a:solidFill>
              </a:rPr>
              <a:t>•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BFD1673-864E-43ED-826E-CEE0147E37BF}"/>
              </a:ext>
            </a:extLst>
          </p:cNvPr>
          <p:cNvSpPr>
            <a:spLocks noGrp="1"/>
          </p:cNvSpPr>
          <p:nvPr/>
        </p:nvSpPr>
        <p:spPr>
          <a:xfrm>
            <a:off x="1009650" y="3209925"/>
            <a:ext cx="38671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425" b="0">
                <a:solidFill>
                  <a:srgbClr val="172B4D"/>
                </a:solidFill>
              </a:defRPr>
            </a:pPr>
            <a:r>
              <a:rPr sz="1425" b="0">
                <a:solidFill>
                  <a:srgbClr val="172B4D"/>
                </a:solidFill>
              </a:rPr>
              <a:t>Faster updates and filters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BF405F6-1382-4B72-A5DA-C1C558DAAFF8}"/>
              </a:ext>
            </a:extLst>
          </p:cNvPr>
          <p:cNvSpPr>
            <a:spLocks noGrp="1"/>
          </p:cNvSpPr>
          <p:nvPr/>
        </p:nvSpPr>
        <p:spPr>
          <a:xfrm>
            <a:off x="781050" y="3705225"/>
            <a:ext cx="17145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725" b="1">
                <a:solidFill>
                  <a:srgbClr val="2F80ED"/>
                </a:solidFill>
              </a:defRPr>
            </a:pPr>
            <a:r>
              <a:rPr sz="1725" b="0">
                <a:solidFill>
                  <a:srgbClr val="2F80ED"/>
                </a:solidFill>
              </a:rPr>
              <a:t>•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FAF9367-B9DB-4D8C-B533-AD7147F23B90}"/>
              </a:ext>
            </a:extLst>
          </p:cNvPr>
          <p:cNvSpPr>
            <a:spLocks noGrp="1"/>
          </p:cNvSpPr>
          <p:nvPr/>
        </p:nvSpPr>
        <p:spPr>
          <a:xfrm>
            <a:off x="1009650" y="3705225"/>
            <a:ext cx="38671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425" b="0">
                <a:solidFill>
                  <a:srgbClr val="172B4D"/>
                </a:solidFill>
              </a:defRPr>
            </a:pPr>
            <a:r>
              <a:rPr sz="1425" b="0">
                <a:solidFill>
                  <a:srgbClr val="172B4D"/>
                </a:solidFill>
              </a:rPr>
              <a:t>Easy totals and checks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67FDBC1-CDF0-4BE9-8A51-4D56A6436284}"/>
              </a:ext>
            </a:extLst>
          </p:cNvPr>
          <p:cNvSpPr>
            <a:spLocks noGrp="1"/>
          </p:cNvSpPr>
          <p:nvPr/>
        </p:nvSpPr>
        <p:spPr>
          <a:xfrm>
            <a:off x="781050" y="4200525"/>
            <a:ext cx="17145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725" b="1">
                <a:solidFill>
                  <a:srgbClr val="2F80ED"/>
                </a:solidFill>
              </a:defRPr>
            </a:pPr>
            <a:r>
              <a:rPr sz="1725" b="0">
                <a:solidFill>
                  <a:srgbClr val="2F80ED"/>
                </a:solidFill>
              </a:rPr>
              <a:t>•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52F3B46-BA81-425B-8BE6-BDB1FE8BF144}"/>
              </a:ext>
            </a:extLst>
          </p:cNvPr>
          <p:cNvSpPr>
            <a:spLocks noGrp="1"/>
          </p:cNvSpPr>
          <p:nvPr/>
        </p:nvSpPr>
        <p:spPr>
          <a:xfrm>
            <a:off x="1009650" y="4200525"/>
            <a:ext cx="38671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425" b="0">
                <a:solidFill>
                  <a:srgbClr val="172B4D"/>
                </a:solidFill>
              </a:defRPr>
            </a:pPr>
            <a:r>
              <a:rPr sz="1425" b="0">
                <a:solidFill>
                  <a:srgbClr val="172B4D"/>
                </a:solidFill>
              </a:rPr>
              <a:t>Supports handovers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99D7C93C-EA94-4C17-8B84-40F06607586B}"/>
              </a:ext>
            </a:extLst>
          </p:cNvPr>
          <p:cNvSpPr>
            <a:spLocks noGrp="1"/>
          </p:cNvSpPr>
          <p:nvPr/>
        </p:nvSpPr>
        <p:spPr>
          <a:xfrm>
            <a:off x="6096000" y="1809750"/>
            <a:ext cx="5095875" cy="3476625"/>
          </a:xfrm>
          <a:prstGeom prst="roundRect">
            <a:avLst>
              <a:gd name="adj" fmla="val 4384"/>
            </a:avLst>
          </a:prstGeom>
          <a:solidFill>
            <a:srgbClr val="FBE7E7"/>
          </a:solidFill>
          <a:ln w="9525">
            <a:solidFill>
              <a:srgbClr val="FBE7E7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BDA0498-F6F0-4287-B43D-93A17CF1B958}"/>
              </a:ext>
            </a:extLst>
          </p:cNvPr>
          <p:cNvSpPr>
            <a:spLocks noGrp="1"/>
          </p:cNvSpPr>
          <p:nvPr/>
        </p:nvSpPr>
        <p:spPr>
          <a:xfrm>
            <a:off x="6381750" y="2114550"/>
            <a:ext cx="257175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2100" b="1">
                <a:solidFill>
                  <a:srgbClr val="102A43"/>
                </a:solidFill>
              </a:defRPr>
            </a:pPr>
            <a:r>
              <a:rPr sz="2100" b="0">
                <a:solidFill>
                  <a:srgbClr val="102A43"/>
                </a:solidFill>
              </a:rPr>
              <a:t>Limitations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AB03657-32F9-4DBC-9409-AF4D13C6BBE1}"/>
              </a:ext>
            </a:extLst>
          </p:cNvPr>
          <p:cNvSpPr>
            <a:spLocks noGrp="1"/>
          </p:cNvSpPr>
          <p:nvPr/>
        </p:nvSpPr>
        <p:spPr>
          <a:xfrm>
            <a:off x="6381750" y="2714625"/>
            <a:ext cx="17145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725" b="1">
                <a:solidFill>
                  <a:srgbClr val="2F80ED"/>
                </a:solidFill>
              </a:defRPr>
            </a:pPr>
            <a:r>
              <a:rPr sz="1725" b="0">
                <a:solidFill>
                  <a:srgbClr val="2F80ED"/>
                </a:solidFill>
              </a:rPr>
              <a:t>•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374DB8D-C1BD-4180-BDD6-B44677B68305}"/>
              </a:ext>
            </a:extLst>
          </p:cNvPr>
          <p:cNvSpPr>
            <a:spLocks noGrp="1"/>
          </p:cNvSpPr>
          <p:nvPr/>
        </p:nvSpPr>
        <p:spPr>
          <a:xfrm>
            <a:off x="6610350" y="2714625"/>
            <a:ext cx="38671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425" b="0">
                <a:solidFill>
                  <a:srgbClr val="172B4D"/>
                </a:solidFill>
              </a:defRPr>
            </a:pPr>
            <a:r>
              <a:rPr sz="1425" b="0">
                <a:solidFill>
                  <a:srgbClr val="172B4D"/>
                </a:solidFill>
              </a:rPr>
              <a:t>Wrong data can still be entered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D70940F-CDC6-49FA-8A50-9EC7D5483BE9}"/>
              </a:ext>
            </a:extLst>
          </p:cNvPr>
          <p:cNvSpPr>
            <a:spLocks noGrp="1"/>
          </p:cNvSpPr>
          <p:nvPr/>
        </p:nvSpPr>
        <p:spPr>
          <a:xfrm>
            <a:off x="6381750" y="3209925"/>
            <a:ext cx="17145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725" b="1">
                <a:solidFill>
                  <a:srgbClr val="2F80ED"/>
                </a:solidFill>
              </a:defRPr>
            </a:pPr>
            <a:r>
              <a:rPr sz="1725" b="0">
                <a:solidFill>
                  <a:srgbClr val="2F80ED"/>
                </a:solidFill>
              </a:rPr>
              <a:t>•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0802376-BD8E-4391-AEB1-1165E93F1EB2}"/>
              </a:ext>
            </a:extLst>
          </p:cNvPr>
          <p:cNvSpPr>
            <a:spLocks noGrp="1"/>
          </p:cNvSpPr>
          <p:nvPr/>
        </p:nvSpPr>
        <p:spPr>
          <a:xfrm>
            <a:off x="6610350" y="3209925"/>
            <a:ext cx="38671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425" b="0">
                <a:solidFill>
                  <a:srgbClr val="172B4D"/>
                </a:solidFill>
              </a:defRPr>
            </a:pPr>
            <a:r>
              <a:rPr sz="1425" b="0">
                <a:solidFill>
                  <a:srgbClr val="172B4D"/>
                </a:solidFill>
              </a:rPr>
              <a:t>Needs staff training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4CB1B0F-3CCB-46D1-8ADC-348D0BDFD9B6}"/>
              </a:ext>
            </a:extLst>
          </p:cNvPr>
          <p:cNvSpPr>
            <a:spLocks noGrp="1"/>
          </p:cNvSpPr>
          <p:nvPr/>
        </p:nvSpPr>
        <p:spPr>
          <a:xfrm>
            <a:off x="6381750" y="3705225"/>
            <a:ext cx="17145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725" b="1">
                <a:solidFill>
                  <a:srgbClr val="2F80ED"/>
                </a:solidFill>
              </a:defRPr>
            </a:pPr>
            <a:r>
              <a:rPr sz="1725" b="0">
                <a:solidFill>
                  <a:srgbClr val="2F80ED"/>
                </a:solidFill>
              </a:rPr>
              <a:t>•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B2B30D7-D347-41F3-9991-60B29F0CDD04}"/>
              </a:ext>
            </a:extLst>
          </p:cNvPr>
          <p:cNvSpPr>
            <a:spLocks noGrp="1"/>
          </p:cNvSpPr>
          <p:nvPr/>
        </p:nvSpPr>
        <p:spPr>
          <a:xfrm>
            <a:off x="6610350" y="3705225"/>
            <a:ext cx="38671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425" b="0">
                <a:solidFill>
                  <a:srgbClr val="172B4D"/>
                </a:solidFill>
              </a:defRPr>
            </a:pPr>
            <a:r>
              <a:rPr sz="1425" b="0">
                <a:solidFill>
                  <a:srgbClr val="172B4D"/>
                </a:solidFill>
              </a:rPr>
              <a:t>May be unsuitable for complex care records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01E41AD-4753-45A2-8C00-F6D77B29EABF}"/>
              </a:ext>
            </a:extLst>
          </p:cNvPr>
          <p:cNvSpPr>
            <a:spLocks noGrp="1"/>
          </p:cNvSpPr>
          <p:nvPr/>
        </p:nvSpPr>
        <p:spPr>
          <a:xfrm>
            <a:off x="6381750" y="4200525"/>
            <a:ext cx="17145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725" b="1">
                <a:solidFill>
                  <a:srgbClr val="2F80ED"/>
                </a:solidFill>
              </a:defRPr>
            </a:pPr>
            <a:r>
              <a:rPr sz="1725" b="0">
                <a:solidFill>
                  <a:srgbClr val="2F80ED"/>
                </a:solidFill>
              </a:rPr>
              <a:t>•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1D72646-56E2-4C23-87B6-85B9A52B01AA}"/>
              </a:ext>
            </a:extLst>
          </p:cNvPr>
          <p:cNvSpPr>
            <a:spLocks noGrp="1"/>
          </p:cNvSpPr>
          <p:nvPr/>
        </p:nvSpPr>
        <p:spPr>
          <a:xfrm>
            <a:off x="6610350" y="4200525"/>
            <a:ext cx="38671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425" b="0">
                <a:solidFill>
                  <a:srgbClr val="172B4D"/>
                </a:solidFill>
              </a:defRPr>
            </a:pPr>
            <a:r>
              <a:rPr sz="1425" b="0">
                <a:solidFill>
                  <a:srgbClr val="172B4D"/>
                </a:solidFill>
              </a:rPr>
              <a:t>Access must be protected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D204C89-3767-4A4B-AD56-B677ACDEF174}"/>
              </a:ext>
            </a:extLst>
          </p:cNvPr>
          <p:cNvSpPr>
            <a:spLocks noGrp="1"/>
          </p:cNvSpPr>
          <p:nvPr/>
        </p:nvSpPr>
        <p:spPr>
          <a:xfrm>
            <a:off x="495300" y="5762625"/>
            <a:ext cx="1047750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650" b="1">
                <a:solidFill>
                  <a:srgbClr val="2F80ED"/>
                </a:solidFill>
              </a:defRPr>
            </a:pPr>
            <a:r>
              <a:rPr sz="1650" b="0" dirty="0">
                <a:solidFill>
                  <a:srgbClr val="2F80ED"/>
                </a:solidFill>
              </a:rPr>
              <a:t>Recommended: start with a</a:t>
            </a:r>
            <a:r>
              <a:rPr lang="en-US" sz="1650" b="0" dirty="0">
                <a:solidFill>
                  <a:srgbClr val="2F80ED"/>
                </a:solidFill>
              </a:rPr>
              <a:t> it is good to safeguard </a:t>
            </a:r>
            <a:r>
              <a:rPr sz="1650" b="0" dirty="0">
                <a:solidFill>
                  <a:srgbClr val="2F80ED"/>
                </a:solidFill>
              </a:rPr>
              <a:t> protected schedule template and brief staff practice (Information Commissioner’s Office, 2025).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B31E012-3125-466B-932C-A45D704F77B3}"/>
              </a:ext>
            </a:extLst>
          </p:cNvPr>
          <p:cNvSpPr>
            <a:spLocks noGrp="1"/>
          </p:cNvSpPr>
          <p:nvPr/>
        </p:nvSpPr>
        <p:spPr>
          <a:xfrm>
            <a:off x="495300" y="6153150"/>
            <a:ext cx="4762500" cy="152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975" b="0">
                <a:solidFill>
                  <a:srgbClr val="5B6B7A"/>
                </a:solidFill>
              </a:defRPr>
            </a:pPr>
            <a:endParaRPr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5AF76E3-4A25-4DA9-B69A-1B0608E1CAD6}"/>
              </a:ext>
            </a:extLst>
          </p:cNvPr>
          <p:cNvSpPr>
            <a:spLocks noGrp="1"/>
          </p:cNvSpPr>
          <p:nvPr/>
        </p:nvSpPr>
        <p:spPr>
          <a:xfrm>
            <a:off x="11087100" y="6438900"/>
            <a:ext cx="609600" cy="171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r">
              <a:defRPr sz="900" b="0">
                <a:solidFill>
                  <a:srgbClr val="5B6B7A"/>
                </a:solidFill>
              </a:defRPr>
            </a:pPr>
            <a:r>
              <a:rPr sz="900" b="0">
                <a:solidFill>
                  <a:srgbClr val="5B6B7A"/>
                </a:solidFill>
              </a:rPr>
              <a:t>5 / 10</a:t>
            </a:r>
          </a:p>
        </p:txBody>
      </p:sp>
    </p:spTree>
    <p:extLst>
      <p:ext uri="{BB962C8B-B14F-4D97-AF65-F5344CB8AC3E}">
        <p14:creationId xmlns:p14="http://schemas.microsoft.com/office/powerpoint/2010/main" val="18493940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5F764DE4-E011-4D59-918F-7456EB5A664A}"/>
              </a:ext>
            </a:extLst>
          </p:cNvPr>
          <p:cNvSpPr>
            <a:spLocks noGrp="1"/>
          </p:cNvSpPr>
          <p:nvPr/>
        </p:nvSpPr>
        <p:spPr>
          <a:xfrm>
            <a:off x="495300" y="266700"/>
            <a:ext cx="590550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050" b="1">
                <a:solidFill>
                  <a:srgbClr val="2F80ED"/>
                </a:solidFill>
              </a:defRPr>
            </a:pPr>
            <a:r>
              <a:rPr sz="1050" b="1">
                <a:solidFill>
                  <a:srgbClr val="2F80ED"/>
                </a:solidFill>
              </a:rPr>
              <a:t>MAYFAIR HOME CARE  |  06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46E99D0-36A1-424B-B0C0-822BF03A1B5B}"/>
              </a:ext>
            </a:extLst>
          </p:cNvPr>
          <p:cNvSpPr>
            <a:spLocks noGrp="1"/>
          </p:cNvSpPr>
          <p:nvPr/>
        </p:nvSpPr>
        <p:spPr>
          <a:xfrm>
            <a:off x="495300" y="628650"/>
            <a:ext cx="10858500" cy="514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2850" b="1">
                <a:solidFill>
                  <a:srgbClr val="102A43"/>
                </a:solidFill>
              </a:defRPr>
            </a:pPr>
            <a:r>
              <a:rPr sz="2850" b="0">
                <a:solidFill>
                  <a:srgbClr val="102A43"/>
                </a:solidFill>
              </a:rPr>
              <a:t>Teams keeps office and field staff connected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931D96F-EFC9-4FA7-806F-C9043A30652A}"/>
              </a:ext>
            </a:extLst>
          </p:cNvPr>
          <p:cNvSpPr>
            <a:spLocks noGrp="1"/>
          </p:cNvSpPr>
          <p:nvPr/>
        </p:nvSpPr>
        <p:spPr>
          <a:xfrm>
            <a:off x="495300" y="1257300"/>
            <a:ext cx="11201400" cy="28575"/>
          </a:xfrm>
          <a:prstGeom prst="rect">
            <a:avLst/>
          </a:prstGeom>
          <a:solidFill>
            <a:srgbClr val="2F80ED"/>
          </a:solidFill>
          <a:ln w="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057397A-79A0-4324-96BB-35A542FBC159}"/>
              </a:ext>
            </a:extLst>
          </p:cNvPr>
          <p:cNvSpPr>
            <a:spLocks noGrp="1"/>
          </p:cNvSpPr>
          <p:nvPr/>
        </p:nvSpPr>
        <p:spPr>
          <a:xfrm>
            <a:off x="495300" y="1524000"/>
            <a:ext cx="666750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725" b="1">
                <a:solidFill>
                  <a:srgbClr val="2F80ED"/>
                </a:solidFill>
              </a:defRPr>
            </a:pPr>
            <a:r>
              <a:rPr sz="1725" b="0">
                <a:solidFill>
                  <a:srgbClr val="2F80ED"/>
                </a:solidFill>
              </a:rPr>
              <a:t>Chosen communication and collaboration tool: Microsoft Teams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7692A5D-DA8C-406C-AFEC-7CDB83169504}"/>
              </a:ext>
            </a:extLst>
          </p:cNvPr>
          <p:cNvSpPr>
            <a:spLocks noGrp="1"/>
          </p:cNvSpPr>
          <p:nvPr/>
        </p:nvSpPr>
        <p:spPr>
          <a:xfrm>
            <a:off x="495300" y="2190750"/>
            <a:ext cx="17145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725" b="1">
                <a:solidFill>
                  <a:srgbClr val="2F80ED"/>
                </a:solidFill>
              </a:defRPr>
            </a:pPr>
            <a:r>
              <a:rPr sz="1725" b="0">
                <a:solidFill>
                  <a:srgbClr val="2F80ED"/>
                </a:solidFill>
              </a:rPr>
              <a:t>•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C2493D5-A18D-4BCC-A7C5-E77BC7903357}"/>
              </a:ext>
            </a:extLst>
          </p:cNvPr>
          <p:cNvSpPr>
            <a:spLocks noGrp="1"/>
          </p:cNvSpPr>
          <p:nvPr/>
        </p:nvSpPr>
        <p:spPr>
          <a:xfrm>
            <a:off x="723900" y="2190750"/>
            <a:ext cx="57721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425" b="0">
                <a:solidFill>
                  <a:srgbClr val="172B4D"/>
                </a:solidFill>
              </a:defRPr>
            </a:pPr>
            <a:r>
              <a:rPr sz="1425" b="0" dirty="0">
                <a:solidFill>
                  <a:srgbClr val="172B4D"/>
                </a:solidFill>
              </a:rPr>
              <a:t>A care coordinator can post a non-urgent </a:t>
            </a:r>
            <a:r>
              <a:rPr lang="en-US" sz="1425" b="0" dirty="0">
                <a:solidFill>
                  <a:srgbClr val="172B4D"/>
                </a:solidFill>
              </a:rPr>
              <a:t> therefore to review </a:t>
            </a:r>
            <a:r>
              <a:rPr sz="1425" b="0" dirty="0">
                <a:solidFill>
                  <a:srgbClr val="172B4D"/>
                </a:solidFill>
              </a:rPr>
              <a:t>shift update in one team channel (Microsoft, 2025).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EA1849B-1AA2-491E-A04C-2D63AF20C42A}"/>
              </a:ext>
            </a:extLst>
          </p:cNvPr>
          <p:cNvSpPr>
            <a:spLocks noGrp="1"/>
          </p:cNvSpPr>
          <p:nvPr/>
        </p:nvSpPr>
        <p:spPr>
          <a:xfrm>
            <a:off x="495300" y="2686050"/>
            <a:ext cx="17145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725" b="1">
                <a:solidFill>
                  <a:srgbClr val="2F80ED"/>
                </a:solidFill>
              </a:defRPr>
            </a:pPr>
            <a:r>
              <a:rPr sz="1725" b="0">
                <a:solidFill>
                  <a:srgbClr val="2F80ED"/>
                </a:solidFill>
              </a:rPr>
              <a:t>•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5D99D29-3391-4528-BB31-F3742383DA55}"/>
              </a:ext>
            </a:extLst>
          </p:cNvPr>
          <p:cNvSpPr>
            <a:spLocks noGrp="1"/>
          </p:cNvSpPr>
          <p:nvPr/>
        </p:nvSpPr>
        <p:spPr>
          <a:xfrm>
            <a:off x="723900" y="2686050"/>
            <a:ext cx="57721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425" b="0">
                <a:solidFill>
                  <a:srgbClr val="172B4D"/>
                </a:solidFill>
              </a:defRPr>
            </a:pPr>
            <a:r>
              <a:rPr sz="1425" b="0">
                <a:solidFill>
                  <a:srgbClr val="172B4D"/>
                </a:solidFill>
              </a:rPr>
              <a:t>Carers can call or chat with the office for help.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8F087C6-98E0-41E8-A69E-06FFEE27B0D8}"/>
              </a:ext>
            </a:extLst>
          </p:cNvPr>
          <p:cNvSpPr>
            <a:spLocks noGrp="1"/>
          </p:cNvSpPr>
          <p:nvPr/>
        </p:nvSpPr>
        <p:spPr>
          <a:xfrm>
            <a:off x="495300" y="3181350"/>
            <a:ext cx="17145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725" b="1">
                <a:solidFill>
                  <a:srgbClr val="2F80ED"/>
                </a:solidFill>
              </a:defRPr>
            </a:pPr>
            <a:r>
              <a:rPr sz="1725" b="0">
                <a:solidFill>
                  <a:srgbClr val="2F80ED"/>
                </a:solidFill>
              </a:rPr>
              <a:t>•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0F2162-CA4B-4823-9086-3B85F16259E7}"/>
              </a:ext>
            </a:extLst>
          </p:cNvPr>
          <p:cNvSpPr>
            <a:spLocks noGrp="1"/>
          </p:cNvSpPr>
          <p:nvPr/>
        </p:nvSpPr>
        <p:spPr>
          <a:xfrm>
            <a:off x="723900" y="3181350"/>
            <a:ext cx="57721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425" b="0">
                <a:solidFill>
                  <a:srgbClr val="172B4D"/>
                </a:solidFill>
              </a:defRPr>
            </a:pPr>
            <a:r>
              <a:rPr sz="1425" b="0" dirty="0">
                <a:solidFill>
                  <a:srgbClr val="172B4D"/>
                </a:solidFill>
              </a:rPr>
              <a:t>Instead of transmitting several copies, </a:t>
            </a:r>
            <a:r>
              <a:rPr lang="en-US" sz="1425" b="0" dirty="0">
                <a:solidFill>
                  <a:srgbClr val="172B4D"/>
                </a:solidFill>
              </a:rPr>
              <a:t>all of </a:t>
            </a:r>
            <a:r>
              <a:rPr lang="en-US" sz="1425" b="0" dirty="0" err="1">
                <a:solidFill>
                  <a:srgbClr val="172B4D"/>
                </a:solidFill>
              </a:rPr>
              <a:t>themr</a:t>
            </a:r>
            <a:r>
              <a:rPr lang="en-US" sz="1425" b="0" dirty="0">
                <a:solidFill>
                  <a:srgbClr val="172B4D"/>
                </a:solidFill>
              </a:rPr>
              <a:t> </a:t>
            </a:r>
            <a:r>
              <a:rPr lang="en-US" sz="1425" b="0" dirty="0" err="1">
                <a:solidFill>
                  <a:srgbClr val="172B4D"/>
                </a:solidFill>
              </a:rPr>
              <a:t>ealted</a:t>
            </a:r>
            <a:r>
              <a:rPr lang="en-US" sz="1425" b="0" dirty="0">
                <a:solidFill>
                  <a:srgbClr val="172B4D"/>
                </a:solidFill>
              </a:rPr>
              <a:t> </a:t>
            </a:r>
            <a:r>
              <a:rPr sz="1425" b="0" dirty="0">
                <a:solidFill>
                  <a:srgbClr val="172B4D"/>
                </a:solidFill>
              </a:rPr>
              <a:t>files can be shared in a managed team space (Microsoft, 2025).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B913973-0029-4D0F-8772-C12A57DD31F0}"/>
              </a:ext>
            </a:extLst>
          </p:cNvPr>
          <p:cNvSpPr>
            <a:spLocks noGrp="1"/>
          </p:cNvSpPr>
          <p:nvPr/>
        </p:nvSpPr>
        <p:spPr>
          <a:xfrm>
            <a:off x="495300" y="3676650"/>
            <a:ext cx="17145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725" b="1">
                <a:solidFill>
                  <a:srgbClr val="2F80ED"/>
                </a:solidFill>
              </a:defRPr>
            </a:pPr>
            <a:r>
              <a:rPr sz="1725" b="0">
                <a:solidFill>
                  <a:srgbClr val="2F80ED"/>
                </a:solidFill>
              </a:rPr>
              <a:t>•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03D9B7-FFBB-4705-9DA1-94970E65F9B3}"/>
              </a:ext>
            </a:extLst>
          </p:cNvPr>
          <p:cNvSpPr>
            <a:spLocks noGrp="1"/>
          </p:cNvSpPr>
          <p:nvPr/>
        </p:nvSpPr>
        <p:spPr>
          <a:xfrm>
            <a:off x="723900" y="3676650"/>
            <a:ext cx="57721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425" b="0">
                <a:solidFill>
                  <a:srgbClr val="172B4D"/>
                </a:solidFill>
              </a:defRPr>
            </a:pPr>
            <a:r>
              <a:rPr sz="1425" b="0" dirty="0">
                <a:solidFill>
                  <a:srgbClr val="172B4D"/>
                </a:solidFill>
              </a:rPr>
              <a:t>Online briefings, training, and case</a:t>
            </a:r>
            <a:r>
              <a:rPr lang="en-US" sz="1425" b="0" dirty="0">
                <a:solidFill>
                  <a:srgbClr val="172B4D"/>
                </a:solidFill>
              </a:rPr>
              <a:t> must be assure </a:t>
            </a:r>
            <a:r>
              <a:rPr sz="1425" b="0" dirty="0">
                <a:solidFill>
                  <a:srgbClr val="172B4D"/>
                </a:solidFill>
              </a:rPr>
              <a:t> discussions are possible.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46F4C682-F3FD-4B4F-91D5-D80A8ED65127}"/>
              </a:ext>
            </a:extLst>
          </p:cNvPr>
          <p:cNvSpPr>
            <a:spLocks noGrp="1"/>
          </p:cNvSpPr>
          <p:nvPr/>
        </p:nvSpPr>
        <p:spPr>
          <a:xfrm>
            <a:off x="7334250" y="1952625"/>
            <a:ext cx="3619500" cy="2952750"/>
          </a:xfrm>
          <a:prstGeom prst="roundRect">
            <a:avLst>
              <a:gd name="adj" fmla="val 5161"/>
            </a:avLst>
          </a:prstGeom>
          <a:solidFill>
            <a:srgbClr val="EAF4FF"/>
          </a:solidFill>
          <a:ln w="9525">
            <a:solidFill>
              <a:srgbClr val="EAF4FF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2D62E7F-F2AE-4F07-A98C-623F49F16A42}"/>
              </a:ext>
            </a:extLst>
          </p:cNvPr>
          <p:cNvSpPr>
            <a:spLocks noGrp="1"/>
          </p:cNvSpPr>
          <p:nvPr/>
        </p:nvSpPr>
        <p:spPr>
          <a:xfrm>
            <a:off x="7762875" y="2305050"/>
            <a:ext cx="276225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ctr">
              <a:defRPr sz="1875" b="1">
                <a:solidFill>
                  <a:srgbClr val="102A43"/>
                </a:solidFill>
              </a:defRPr>
            </a:pPr>
            <a:r>
              <a:rPr sz="1875" b="0">
                <a:solidFill>
                  <a:srgbClr val="102A43"/>
                </a:solidFill>
              </a:rPr>
              <a:t>Teams supports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F32B03D-2A3B-4F74-8515-D371BEE3D816}"/>
              </a:ext>
            </a:extLst>
          </p:cNvPr>
          <p:cNvSpPr>
            <a:spLocks noGrp="1"/>
          </p:cNvSpPr>
          <p:nvPr/>
        </p:nvSpPr>
        <p:spPr>
          <a:xfrm>
            <a:off x="7810500" y="2933700"/>
            <a:ext cx="952500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ctr">
              <a:defRPr sz="1650" b="1">
                <a:solidFill>
                  <a:srgbClr val="2F80ED"/>
                </a:solidFill>
              </a:defRPr>
            </a:pPr>
            <a:r>
              <a:rPr sz="1650" b="0">
                <a:solidFill>
                  <a:srgbClr val="2F80ED"/>
                </a:solidFill>
              </a:rPr>
              <a:t>CHAT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8CF5538-BEBF-4978-825B-9B83D991964B}"/>
              </a:ext>
            </a:extLst>
          </p:cNvPr>
          <p:cNvSpPr>
            <a:spLocks noGrp="1"/>
          </p:cNvSpPr>
          <p:nvPr/>
        </p:nvSpPr>
        <p:spPr>
          <a:xfrm>
            <a:off x="9572625" y="2933700"/>
            <a:ext cx="952500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ctr">
              <a:defRPr sz="1650" b="1">
                <a:solidFill>
                  <a:srgbClr val="2F80ED"/>
                </a:solidFill>
              </a:defRPr>
            </a:pPr>
            <a:r>
              <a:rPr sz="1650" b="0">
                <a:solidFill>
                  <a:srgbClr val="2F80ED"/>
                </a:solidFill>
              </a:rPr>
              <a:t>CALLS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F867C97-CB08-4B1B-A10E-E2F165875E40}"/>
              </a:ext>
            </a:extLst>
          </p:cNvPr>
          <p:cNvSpPr>
            <a:spLocks noGrp="1"/>
          </p:cNvSpPr>
          <p:nvPr/>
        </p:nvSpPr>
        <p:spPr>
          <a:xfrm>
            <a:off x="7810500" y="3867150"/>
            <a:ext cx="952500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ctr">
              <a:defRPr sz="1650" b="1">
                <a:solidFill>
                  <a:srgbClr val="2F80ED"/>
                </a:solidFill>
              </a:defRPr>
            </a:pPr>
            <a:r>
              <a:rPr sz="1650" b="0">
                <a:solidFill>
                  <a:srgbClr val="2F80ED"/>
                </a:solidFill>
              </a:rPr>
              <a:t>FILES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541BA30-2736-457B-9E6E-AC6D264ABE50}"/>
              </a:ext>
            </a:extLst>
          </p:cNvPr>
          <p:cNvSpPr>
            <a:spLocks noGrp="1"/>
          </p:cNvSpPr>
          <p:nvPr/>
        </p:nvSpPr>
        <p:spPr>
          <a:xfrm>
            <a:off x="9372600" y="3867150"/>
            <a:ext cx="1238250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ctr">
              <a:defRPr sz="1650" b="1">
                <a:solidFill>
                  <a:srgbClr val="2F80ED"/>
                </a:solidFill>
              </a:defRPr>
            </a:pPr>
            <a:r>
              <a:rPr sz="1650" b="0">
                <a:solidFill>
                  <a:srgbClr val="2F80ED"/>
                </a:solidFill>
              </a:rPr>
              <a:t>MEETINGS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EFBC3E2-2C31-4964-9525-9C9A6BA387BF}"/>
              </a:ext>
            </a:extLst>
          </p:cNvPr>
          <p:cNvSpPr>
            <a:spLocks noGrp="1"/>
          </p:cNvSpPr>
          <p:nvPr/>
        </p:nvSpPr>
        <p:spPr>
          <a:xfrm>
            <a:off x="495300" y="5762625"/>
            <a:ext cx="2476500" cy="152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975" b="0">
                <a:solidFill>
                  <a:srgbClr val="5B6B7A"/>
                </a:solidFill>
              </a:defRPr>
            </a:pPr>
            <a:endParaRPr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9649092-ADA2-4A98-8B02-5F935CEEFB1B}"/>
              </a:ext>
            </a:extLst>
          </p:cNvPr>
          <p:cNvSpPr>
            <a:spLocks noGrp="1"/>
          </p:cNvSpPr>
          <p:nvPr/>
        </p:nvSpPr>
        <p:spPr>
          <a:xfrm>
            <a:off x="11087100" y="6438900"/>
            <a:ext cx="609600" cy="171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r">
              <a:defRPr sz="900" b="0">
                <a:solidFill>
                  <a:srgbClr val="5B6B7A"/>
                </a:solidFill>
              </a:defRPr>
            </a:pPr>
            <a:r>
              <a:rPr sz="900" b="0">
                <a:solidFill>
                  <a:srgbClr val="5B6B7A"/>
                </a:solidFill>
              </a:rPr>
              <a:t>6 / 10</a:t>
            </a:r>
          </a:p>
        </p:txBody>
      </p:sp>
    </p:spTree>
    <p:extLst>
      <p:ext uri="{BB962C8B-B14F-4D97-AF65-F5344CB8AC3E}">
        <p14:creationId xmlns:p14="http://schemas.microsoft.com/office/powerpoint/2010/main" val="1392337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61F09042-FF49-48CE-B4D8-CA074366D441}"/>
              </a:ext>
            </a:extLst>
          </p:cNvPr>
          <p:cNvSpPr>
            <a:spLocks noGrp="1"/>
          </p:cNvSpPr>
          <p:nvPr/>
        </p:nvSpPr>
        <p:spPr>
          <a:xfrm>
            <a:off x="495300" y="266700"/>
            <a:ext cx="590550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050" b="1">
                <a:solidFill>
                  <a:srgbClr val="2F80ED"/>
                </a:solidFill>
              </a:defRPr>
            </a:pPr>
            <a:r>
              <a:rPr sz="1050" b="1">
                <a:solidFill>
                  <a:srgbClr val="2F80ED"/>
                </a:solidFill>
              </a:rPr>
              <a:t>MAYFAIR HOME CARE  |  07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AE09B03-693A-4261-94DC-BE9326FE0C42}"/>
              </a:ext>
            </a:extLst>
          </p:cNvPr>
          <p:cNvSpPr>
            <a:spLocks noGrp="1"/>
          </p:cNvSpPr>
          <p:nvPr/>
        </p:nvSpPr>
        <p:spPr>
          <a:xfrm>
            <a:off x="495300" y="628650"/>
            <a:ext cx="10858500" cy="514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2850" b="1">
                <a:solidFill>
                  <a:srgbClr val="102A43"/>
                </a:solidFill>
              </a:defRPr>
            </a:pPr>
            <a:r>
              <a:rPr sz="2850" b="0">
                <a:solidFill>
                  <a:srgbClr val="102A43"/>
                </a:solidFill>
              </a:rPr>
              <a:t>A simple Teams workflow for a change of visit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411D700-1BDC-4179-88F1-A895B75D869B}"/>
              </a:ext>
            </a:extLst>
          </p:cNvPr>
          <p:cNvSpPr>
            <a:spLocks noGrp="1"/>
          </p:cNvSpPr>
          <p:nvPr/>
        </p:nvSpPr>
        <p:spPr>
          <a:xfrm>
            <a:off x="495300" y="1257300"/>
            <a:ext cx="11201400" cy="28575"/>
          </a:xfrm>
          <a:prstGeom prst="rect">
            <a:avLst/>
          </a:prstGeom>
          <a:solidFill>
            <a:srgbClr val="2F80ED"/>
          </a:solidFill>
          <a:ln w="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1815D84-B2F4-4A4D-8898-9C9E8376540E}"/>
              </a:ext>
            </a:extLst>
          </p:cNvPr>
          <p:cNvSpPr>
            <a:spLocks noGrp="1"/>
          </p:cNvSpPr>
          <p:nvPr/>
        </p:nvSpPr>
        <p:spPr>
          <a:xfrm>
            <a:off x="495300" y="1524000"/>
            <a:ext cx="10477500" cy="2762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425" b="0">
                <a:solidFill>
                  <a:srgbClr val="5B6B7A"/>
                </a:solidFill>
              </a:defRPr>
            </a:pPr>
            <a:r>
              <a:rPr sz="1425" b="0">
                <a:solidFill>
                  <a:srgbClr val="5B6B7A"/>
                </a:solidFill>
              </a:rPr>
              <a:t>Choose the right way to send the message. Mayfair's emergency procedure applies to urgent safety concerns (Bawden, 2022).</a:t>
            </a:r>
          </a:p>
        </p:txBody>
      </p:sp>
      <p:sp>
        <p:nvSpPr>
          <p:cNvPr id="5" name="Right Arrow 4">
            <a:extLst>
              <a:ext uri="{FF2B5EF4-FFF2-40B4-BE49-F238E27FC236}">
                <a16:creationId xmlns:a16="http://schemas.microsoft.com/office/drawing/2014/main" id="{DDB598A7-F1B2-447A-B973-4FD32DA3B2C2}"/>
              </a:ext>
            </a:extLst>
          </p:cNvPr>
          <p:cNvSpPr>
            <a:spLocks noGrp="1"/>
          </p:cNvSpPr>
          <p:nvPr/>
        </p:nvSpPr>
        <p:spPr>
          <a:xfrm>
            <a:off x="2381250" y="3048000"/>
            <a:ext cx="1047750" cy="428625"/>
          </a:xfrm>
          <a:prstGeom prst="rightArrow">
            <a:avLst/>
          </a:prstGeom>
          <a:solidFill>
            <a:srgbClr val="2F80ED"/>
          </a:solidFill>
          <a:ln w="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6" name="Right Arrow 5">
            <a:extLst>
              <a:ext uri="{FF2B5EF4-FFF2-40B4-BE49-F238E27FC236}">
                <a16:creationId xmlns:a16="http://schemas.microsoft.com/office/drawing/2014/main" id="{E618F365-DC63-4538-8C64-6EB916E0A8E1}"/>
              </a:ext>
            </a:extLst>
          </p:cNvPr>
          <p:cNvSpPr>
            <a:spLocks noGrp="1"/>
          </p:cNvSpPr>
          <p:nvPr/>
        </p:nvSpPr>
        <p:spPr>
          <a:xfrm>
            <a:off x="5191125" y="3048000"/>
            <a:ext cx="1047750" cy="428625"/>
          </a:xfrm>
          <a:prstGeom prst="rightArrow">
            <a:avLst/>
          </a:prstGeom>
          <a:solidFill>
            <a:srgbClr val="2F80ED"/>
          </a:solidFill>
          <a:ln w="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7" name="Right Arrow 6">
            <a:extLst>
              <a:ext uri="{FF2B5EF4-FFF2-40B4-BE49-F238E27FC236}">
                <a16:creationId xmlns:a16="http://schemas.microsoft.com/office/drawing/2014/main" id="{72A3471C-4D23-47ED-9295-A753690A3CC4}"/>
              </a:ext>
            </a:extLst>
          </p:cNvPr>
          <p:cNvSpPr>
            <a:spLocks noGrp="1"/>
          </p:cNvSpPr>
          <p:nvPr/>
        </p:nvSpPr>
        <p:spPr>
          <a:xfrm>
            <a:off x="8001000" y="3048000"/>
            <a:ext cx="1047750" cy="428625"/>
          </a:xfrm>
          <a:prstGeom prst="rightArrow">
            <a:avLst/>
          </a:prstGeom>
          <a:solidFill>
            <a:srgbClr val="2F80ED"/>
          </a:solidFill>
          <a:ln w="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C10852B1-725A-4542-B3D5-31ECB7A4E513}"/>
              </a:ext>
            </a:extLst>
          </p:cNvPr>
          <p:cNvSpPr>
            <a:spLocks noGrp="1"/>
          </p:cNvSpPr>
          <p:nvPr/>
        </p:nvSpPr>
        <p:spPr>
          <a:xfrm>
            <a:off x="619125" y="2428875"/>
            <a:ext cx="1857375" cy="1714500"/>
          </a:xfrm>
          <a:prstGeom prst="roundRect">
            <a:avLst>
              <a:gd name="adj" fmla="val 8889"/>
            </a:avLst>
          </a:prstGeom>
          <a:solidFill>
            <a:srgbClr val="EAF4FF"/>
          </a:solidFill>
          <a:ln w="9525">
            <a:solidFill>
              <a:srgbClr val="EAF4FF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51FB3E0-B73E-4F71-9DBA-9869C78CB782}"/>
              </a:ext>
            </a:extLst>
          </p:cNvPr>
          <p:cNvSpPr>
            <a:spLocks noGrp="1"/>
          </p:cNvSpPr>
          <p:nvPr/>
        </p:nvSpPr>
        <p:spPr>
          <a:xfrm>
            <a:off x="790575" y="2714625"/>
            <a:ext cx="1524000" cy="333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ctr">
              <a:defRPr sz="1575" b="1">
                <a:solidFill>
                  <a:srgbClr val="102A43"/>
                </a:solidFill>
              </a:defRPr>
            </a:pPr>
            <a:r>
              <a:rPr sz="1575" b="0">
                <a:solidFill>
                  <a:srgbClr val="102A43"/>
                </a:solidFill>
              </a:rPr>
              <a:t>1. Coordinator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6295F72-668E-4818-A4B9-F5BC97E18F07}"/>
              </a:ext>
            </a:extLst>
          </p:cNvPr>
          <p:cNvSpPr>
            <a:spLocks noGrp="1"/>
          </p:cNvSpPr>
          <p:nvPr/>
        </p:nvSpPr>
        <p:spPr>
          <a:xfrm>
            <a:off x="828675" y="3286125"/>
            <a:ext cx="1428750" cy="523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ctr">
              <a:defRPr sz="1350" b="0">
                <a:solidFill>
                  <a:srgbClr val="172B4D"/>
                </a:solidFill>
              </a:defRPr>
            </a:pPr>
            <a:r>
              <a:rPr sz="1350" b="0">
                <a:solidFill>
                  <a:srgbClr val="172B4D"/>
                </a:solidFill>
              </a:rPr>
              <a:t>Posts approved change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9DFCBCAE-D5E7-45A1-ABD8-5F8863B9AA72}"/>
              </a:ext>
            </a:extLst>
          </p:cNvPr>
          <p:cNvSpPr>
            <a:spLocks noGrp="1"/>
          </p:cNvSpPr>
          <p:nvPr/>
        </p:nvSpPr>
        <p:spPr>
          <a:xfrm>
            <a:off x="3429000" y="2428875"/>
            <a:ext cx="1857375" cy="1714500"/>
          </a:xfrm>
          <a:prstGeom prst="roundRect">
            <a:avLst>
              <a:gd name="adj" fmla="val 8889"/>
            </a:avLst>
          </a:prstGeom>
          <a:solidFill>
            <a:srgbClr val="EAF4FF"/>
          </a:solidFill>
          <a:ln w="9525">
            <a:solidFill>
              <a:srgbClr val="EAF4FF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F6FB3B8-83BD-4659-87D6-D96AF6ED9940}"/>
              </a:ext>
            </a:extLst>
          </p:cNvPr>
          <p:cNvSpPr>
            <a:spLocks noGrp="1"/>
          </p:cNvSpPr>
          <p:nvPr/>
        </p:nvSpPr>
        <p:spPr>
          <a:xfrm>
            <a:off x="3600450" y="2714625"/>
            <a:ext cx="1524000" cy="333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ctr">
              <a:defRPr sz="1575" b="1">
                <a:solidFill>
                  <a:srgbClr val="102A43"/>
                </a:solidFill>
              </a:defRPr>
            </a:pPr>
            <a:r>
              <a:rPr sz="1575" b="0">
                <a:solidFill>
                  <a:srgbClr val="102A43"/>
                </a:solidFill>
              </a:rPr>
              <a:t>2. Carer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75B5E4-0F18-4391-AE19-7C41C41C933A}"/>
              </a:ext>
            </a:extLst>
          </p:cNvPr>
          <p:cNvSpPr>
            <a:spLocks noGrp="1"/>
          </p:cNvSpPr>
          <p:nvPr/>
        </p:nvSpPr>
        <p:spPr>
          <a:xfrm>
            <a:off x="3638550" y="3286125"/>
            <a:ext cx="1428750" cy="523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ctr">
              <a:defRPr sz="1350" b="0">
                <a:solidFill>
                  <a:srgbClr val="172B4D"/>
                </a:solidFill>
              </a:defRPr>
            </a:pPr>
            <a:r>
              <a:rPr sz="1350" b="0">
                <a:solidFill>
                  <a:srgbClr val="172B4D"/>
                </a:solidFill>
              </a:rPr>
              <a:t>Reads and confirms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869774B5-2C52-433C-A002-B17D4184DFF5}"/>
              </a:ext>
            </a:extLst>
          </p:cNvPr>
          <p:cNvSpPr>
            <a:spLocks noGrp="1"/>
          </p:cNvSpPr>
          <p:nvPr/>
        </p:nvSpPr>
        <p:spPr>
          <a:xfrm>
            <a:off x="6238875" y="2428875"/>
            <a:ext cx="1857375" cy="1714500"/>
          </a:xfrm>
          <a:prstGeom prst="roundRect">
            <a:avLst>
              <a:gd name="adj" fmla="val 8889"/>
            </a:avLst>
          </a:prstGeom>
          <a:solidFill>
            <a:srgbClr val="EAF4FF"/>
          </a:solidFill>
          <a:ln w="9525">
            <a:solidFill>
              <a:srgbClr val="EAF4FF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CD18212-C7F1-49FE-8A3C-1CD77F1A06C9}"/>
              </a:ext>
            </a:extLst>
          </p:cNvPr>
          <p:cNvSpPr>
            <a:spLocks noGrp="1"/>
          </p:cNvSpPr>
          <p:nvPr/>
        </p:nvSpPr>
        <p:spPr>
          <a:xfrm>
            <a:off x="6410325" y="2714625"/>
            <a:ext cx="1524000" cy="333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ctr">
              <a:defRPr sz="1575" b="1">
                <a:solidFill>
                  <a:srgbClr val="102A43"/>
                </a:solidFill>
              </a:defRPr>
            </a:pPr>
            <a:r>
              <a:rPr sz="1575" b="0">
                <a:solidFill>
                  <a:srgbClr val="102A43"/>
                </a:solidFill>
              </a:rPr>
              <a:t>3. Office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83EEE5A-FB95-4F12-9E50-7ED6EA7E938F}"/>
              </a:ext>
            </a:extLst>
          </p:cNvPr>
          <p:cNvSpPr>
            <a:spLocks noGrp="1"/>
          </p:cNvSpPr>
          <p:nvPr/>
        </p:nvSpPr>
        <p:spPr>
          <a:xfrm>
            <a:off x="6448425" y="3286125"/>
            <a:ext cx="1428750" cy="523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ctr">
              <a:defRPr sz="1350" b="0">
                <a:solidFill>
                  <a:srgbClr val="172B4D"/>
                </a:solidFill>
              </a:defRPr>
            </a:pPr>
            <a:r>
              <a:rPr sz="1350" b="0">
                <a:solidFill>
                  <a:srgbClr val="172B4D"/>
                </a:solidFill>
              </a:rPr>
              <a:t>Updates schedule</a:t>
            </a: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B56C00C5-05B0-4577-820B-C2929EE6772F}"/>
              </a:ext>
            </a:extLst>
          </p:cNvPr>
          <p:cNvSpPr>
            <a:spLocks noGrp="1"/>
          </p:cNvSpPr>
          <p:nvPr/>
        </p:nvSpPr>
        <p:spPr>
          <a:xfrm>
            <a:off x="9048750" y="2428875"/>
            <a:ext cx="1857375" cy="1714500"/>
          </a:xfrm>
          <a:prstGeom prst="roundRect">
            <a:avLst>
              <a:gd name="adj" fmla="val 8889"/>
            </a:avLst>
          </a:prstGeom>
          <a:solidFill>
            <a:srgbClr val="DDF5EC"/>
          </a:solidFill>
          <a:ln w="9525">
            <a:solidFill>
              <a:srgbClr val="DDF5EC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6B71815-77F3-4EE4-AA59-DD394F7DA269}"/>
              </a:ext>
            </a:extLst>
          </p:cNvPr>
          <p:cNvSpPr>
            <a:spLocks noGrp="1"/>
          </p:cNvSpPr>
          <p:nvPr/>
        </p:nvSpPr>
        <p:spPr>
          <a:xfrm>
            <a:off x="9220200" y="2714625"/>
            <a:ext cx="1524000" cy="333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ctr">
              <a:defRPr sz="1575" b="1">
                <a:solidFill>
                  <a:srgbClr val="102A43"/>
                </a:solidFill>
              </a:defRPr>
            </a:pPr>
            <a:r>
              <a:rPr sz="1575" b="0">
                <a:solidFill>
                  <a:srgbClr val="102A43"/>
                </a:solidFill>
              </a:rPr>
              <a:t>4. Record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20F5552-79C1-4C5F-B041-A30F7F3BD164}"/>
              </a:ext>
            </a:extLst>
          </p:cNvPr>
          <p:cNvSpPr>
            <a:spLocks noGrp="1"/>
          </p:cNvSpPr>
          <p:nvPr/>
        </p:nvSpPr>
        <p:spPr>
          <a:xfrm>
            <a:off x="9258300" y="3286125"/>
            <a:ext cx="1428750" cy="523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ctr">
              <a:defRPr sz="1350" b="0">
                <a:solidFill>
                  <a:srgbClr val="172B4D"/>
                </a:solidFill>
              </a:defRPr>
            </a:pPr>
            <a:r>
              <a:rPr sz="1350" b="0">
                <a:solidFill>
                  <a:srgbClr val="172B4D"/>
                </a:solidFill>
              </a:rPr>
              <a:t>Keep audit trail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78CBBED-FD0D-4457-8C59-0CC89C0C8883}"/>
              </a:ext>
            </a:extLst>
          </p:cNvPr>
          <p:cNvSpPr>
            <a:spLocks noGrp="1"/>
          </p:cNvSpPr>
          <p:nvPr/>
        </p:nvSpPr>
        <p:spPr>
          <a:xfrm>
            <a:off x="714375" y="5048250"/>
            <a:ext cx="10001250" cy="333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ctr">
              <a:defRPr sz="1650" b="1">
                <a:solidFill>
                  <a:srgbClr val="2F80ED"/>
                </a:solidFill>
              </a:defRPr>
            </a:pPr>
            <a:r>
              <a:rPr sz="1650" b="0" dirty="0">
                <a:solidFill>
                  <a:srgbClr val="2F80ED"/>
                </a:solidFill>
              </a:rPr>
              <a:t>Helps reduce </a:t>
            </a:r>
            <a:r>
              <a:rPr lang="en-US" sz="1650" b="0" dirty="0">
                <a:solidFill>
                  <a:srgbClr val="2F80ED"/>
                </a:solidFill>
              </a:rPr>
              <a:t> therefore to decrease. </a:t>
            </a:r>
            <a:r>
              <a:rPr sz="1650" b="0" dirty="0">
                <a:solidFill>
                  <a:srgbClr val="2F80ED"/>
                </a:solidFill>
              </a:rPr>
              <a:t>ambiguous handovers. Challenge: personnel must check notifications and speak professionally (NHS England, 2025).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7A3B587-67CB-4D93-8FCA-EC7CE87A355C}"/>
              </a:ext>
            </a:extLst>
          </p:cNvPr>
          <p:cNvSpPr>
            <a:spLocks noGrp="1"/>
          </p:cNvSpPr>
          <p:nvPr/>
        </p:nvSpPr>
        <p:spPr>
          <a:xfrm>
            <a:off x="11087100" y="6438900"/>
            <a:ext cx="609600" cy="171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r">
              <a:defRPr sz="900" b="0">
                <a:solidFill>
                  <a:srgbClr val="5B6B7A"/>
                </a:solidFill>
              </a:defRPr>
            </a:pPr>
            <a:r>
              <a:rPr sz="900" b="0">
                <a:solidFill>
                  <a:srgbClr val="5B6B7A"/>
                </a:solidFill>
              </a:rPr>
              <a:t>7 / 10</a:t>
            </a:r>
          </a:p>
        </p:txBody>
      </p:sp>
    </p:spTree>
    <p:extLst>
      <p:ext uri="{BB962C8B-B14F-4D97-AF65-F5344CB8AC3E}">
        <p14:creationId xmlns:p14="http://schemas.microsoft.com/office/powerpoint/2010/main" val="12041905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8318EA6F-59D0-4161-BD3A-5E4A5BA74501}"/>
              </a:ext>
            </a:extLst>
          </p:cNvPr>
          <p:cNvSpPr>
            <a:spLocks noGrp="1"/>
          </p:cNvSpPr>
          <p:nvPr/>
        </p:nvSpPr>
        <p:spPr>
          <a:xfrm>
            <a:off x="495300" y="266700"/>
            <a:ext cx="590550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050" b="1">
                <a:solidFill>
                  <a:srgbClr val="2F80ED"/>
                </a:solidFill>
              </a:defRPr>
            </a:pPr>
            <a:r>
              <a:rPr sz="1050" b="1">
                <a:solidFill>
                  <a:srgbClr val="2F80ED"/>
                </a:solidFill>
              </a:rPr>
              <a:t>MAYFAIR HOME CARE  |  08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F74F21C-C710-4FFD-B1B1-00812B904D62}"/>
              </a:ext>
            </a:extLst>
          </p:cNvPr>
          <p:cNvSpPr>
            <a:spLocks noGrp="1"/>
          </p:cNvSpPr>
          <p:nvPr/>
        </p:nvSpPr>
        <p:spPr>
          <a:xfrm>
            <a:off x="495300" y="628650"/>
            <a:ext cx="10858500" cy="514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2850" b="1">
                <a:solidFill>
                  <a:srgbClr val="102A43"/>
                </a:solidFill>
              </a:defRPr>
            </a:pPr>
            <a:r>
              <a:rPr sz="2850" b="0">
                <a:solidFill>
                  <a:srgbClr val="102A43"/>
                </a:solidFill>
              </a:rPr>
              <a:t>Digital safety action plan: four priorities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0635311-F8E4-4DA0-8818-36EF45627B4A}"/>
              </a:ext>
            </a:extLst>
          </p:cNvPr>
          <p:cNvSpPr>
            <a:spLocks noGrp="1"/>
          </p:cNvSpPr>
          <p:nvPr/>
        </p:nvSpPr>
        <p:spPr>
          <a:xfrm>
            <a:off x="495300" y="1257300"/>
            <a:ext cx="11201400" cy="28575"/>
          </a:xfrm>
          <a:prstGeom prst="rect">
            <a:avLst/>
          </a:prstGeom>
          <a:solidFill>
            <a:srgbClr val="2F80ED"/>
          </a:solidFill>
          <a:ln w="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87ED6300-F4A6-4300-8F23-06044AD2101A}"/>
              </a:ext>
            </a:extLst>
          </p:cNvPr>
          <p:cNvSpPr>
            <a:spLocks noGrp="1"/>
          </p:cNvSpPr>
          <p:nvPr/>
        </p:nvSpPr>
        <p:spPr>
          <a:xfrm>
            <a:off x="495300" y="1762125"/>
            <a:ext cx="5476875" cy="1714500"/>
          </a:xfrm>
          <a:prstGeom prst="roundRect">
            <a:avLst>
              <a:gd name="adj" fmla="val 8889"/>
            </a:avLst>
          </a:prstGeom>
          <a:solidFill>
            <a:srgbClr val="EAF4FF"/>
          </a:solidFill>
          <a:ln w="9525">
            <a:solidFill>
              <a:srgbClr val="EAF4FF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B69CB9C-DB62-4E02-96B1-7030FBF4048C}"/>
              </a:ext>
            </a:extLst>
          </p:cNvPr>
          <p:cNvSpPr>
            <a:spLocks noGrp="1"/>
          </p:cNvSpPr>
          <p:nvPr/>
        </p:nvSpPr>
        <p:spPr>
          <a:xfrm>
            <a:off x="733425" y="1971675"/>
            <a:ext cx="2381250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725" b="1">
                <a:solidFill>
                  <a:srgbClr val="102A43"/>
                </a:solidFill>
              </a:defRPr>
            </a:pPr>
            <a:r>
              <a:rPr sz="1725" b="0">
                <a:solidFill>
                  <a:srgbClr val="102A43"/>
                </a:solidFill>
              </a:rPr>
              <a:t>Secure access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5C79D89-E17D-43EA-8C40-E9338648FC16}"/>
              </a:ext>
            </a:extLst>
          </p:cNvPr>
          <p:cNvSpPr>
            <a:spLocks noGrp="1"/>
          </p:cNvSpPr>
          <p:nvPr/>
        </p:nvSpPr>
        <p:spPr>
          <a:xfrm>
            <a:off x="733425" y="2352675"/>
            <a:ext cx="4762500" cy="904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350" b="0">
                <a:solidFill>
                  <a:srgbClr val="172B4D"/>
                </a:solidFill>
              </a:defRPr>
            </a:pPr>
            <a:r>
              <a:rPr sz="1350" b="0">
                <a:solidFill>
                  <a:srgbClr val="172B4D"/>
                </a:solidFill>
              </a:rPr>
              <a:t>☐ Use strong passwords</a:t>
            </a:r>
          </a:p>
          <a:p>
            <a:pPr algn="l">
              <a:defRPr sz="1350" b="0">
                <a:solidFill>
                  <a:srgbClr val="172B4D"/>
                </a:solidFill>
              </a:defRPr>
            </a:pPr>
            <a:r>
              <a:rPr sz="1350" b="0">
                <a:solidFill>
                  <a:srgbClr val="172B4D"/>
                </a:solidFill>
              </a:rPr>
              <a:t>☐ Turn on multi-factor authentication</a:t>
            </a:r>
          </a:p>
          <a:p>
            <a:pPr algn="l">
              <a:defRPr sz="1350" b="0">
                <a:solidFill>
                  <a:srgbClr val="172B4D"/>
                </a:solidFill>
              </a:defRPr>
            </a:pPr>
            <a:r>
              <a:rPr sz="1350" b="0">
                <a:solidFill>
                  <a:srgbClr val="172B4D"/>
                </a:solidFill>
              </a:rPr>
              <a:t>☐ Remove access when staff leave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2C647BCC-DBA1-4DF3-9742-6E1FCC52D97A}"/>
              </a:ext>
            </a:extLst>
          </p:cNvPr>
          <p:cNvSpPr>
            <a:spLocks noGrp="1"/>
          </p:cNvSpPr>
          <p:nvPr/>
        </p:nvSpPr>
        <p:spPr>
          <a:xfrm>
            <a:off x="6191250" y="1762125"/>
            <a:ext cx="5476875" cy="1714500"/>
          </a:xfrm>
          <a:prstGeom prst="roundRect">
            <a:avLst>
              <a:gd name="adj" fmla="val 8889"/>
            </a:avLst>
          </a:prstGeom>
          <a:solidFill>
            <a:srgbClr val="EAF4FF"/>
          </a:solidFill>
          <a:ln w="9525">
            <a:solidFill>
              <a:srgbClr val="EAF4FF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DAFB5BC-A02A-48BD-9D4A-59054F9B46DB}"/>
              </a:ext>
            </a:extLst>
          </p:cNvPr>
          <p:cNvSpPr>
            <a:spLocks noGrp="1"/>
          </p:cNvSpPr>
          <p:nvPr/>
        </p:nvSpPr>
        <p:spPr>
          <a:xfrm>
            <a:off x="6429375" y="1971675"/>
            <a:ext cx="2381250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725" b="1">
                <a:solidFill>
                  <a:srgbClr val="102A43"/>
                </a:solidFill>
              </a:defRPr>
            </a:pPr>
            <a:r>
              <a:rPr sz="1725" b="0">
                <a:solidFill>
                  <a:srgbClr val="102A43"/>
                </a:solidFill>
              </a:rPr>
              <a:t>Email awareness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75A608-C167-4555-9C24-ED0C91BEE2B4}"/>
              </a:ext>
            </a:extLst>
          </p:cNvPr>
          <p:cNvSpPr>
            <a:spLocks noGrp="1"/>
          </p:cNvSpPr>
          <p:nvPr/>
        </p:nvSpPr>
        <p:spPr>
          <a:xfrm>
            <a:off x="6429375" y="2352675"/>
            <a:ext cx="4762500" cy="904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350" b="0">
                <a:solidFill>
                  <a:srgbClr val="172B4D"/>
                </a:solidFill>
              </a:defRPr>
            </a:pPr>
            <a:r>
              <a:rPr sz="1350" b="0">
                <a:solidFill>
                  <a:srgbClr val="172B4D"/>
                </a:solidFill>
              </a:rPr>
              <a:t>☐ Check sender and links</a:t>
            </a:r>
          </a:p>
          <a:p>
            <a:pPr algn="l">
              <a:defRPr sz="1350" b="0">
                <a:solidFill>
                  <a:srgbClr val="172B4D"/>
                </a:solidFill>
              </a:defRPr>
            </a:pPr>
            <a:r>
              <a:rPr sz="1350" b="0">
                <a:solidFill>
                  <a:srgbClr val="172B4D"/>
                </a:solidFill>
              </a:rPr>
              <a:t>☐ Report suspicious emails</a:t>
            </a:r>
          </a:p>
          <a:p>
            <a:pPr algn="l">
              <a:defRPr sz="1350" b="0">
                <a:solidFill>
                  <a:srgbClr val="172B4D"/>
                </a:solidFill>
              </a:defRPr>
            </a:pPr>
            <a:r>
              <a:rPr sz="1350" b="0">
                <a:solidFill>
                  <a:srgbClr val="172B4D"/>
                </a:solidFill>
              </a:rPr>
              <a:t>☐ Train staff every 6 months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1130D4FE-561B-4CB6-9715-ECAF3266E504}"/>
              </a:ext>
            </a:extLst>
          </p:cNvPr>
          <p:cNvSpPr>
            <a:spLocks noGrp="1"/>
          </p:cNvSpPr>
          <p:nvPr/>
        </p:nvSpPr>
        <p:spPr>
          <a:xfrm>
            <a:off x="495300" y="3857625"/>
            <a:ext cx="5476875" cy="1714500"/>
          </a:xfrm>
          <a:prstGeom prst="roundRect">
            <a:avLst>
              <a:gd name="adj" fmla="val 8889"/>
            </a:avLst>
          </a:prstGeom>
          <a:solidFill>
            <a:srgbClr val="EAF4FF"/>
          </a:solidFill>
          <a:ln w="9525">
            <a:solidFill>
              <a:srgbClr val="EAF4FF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FA0023-8A7E-4F76-9020-0A047E5CD7AC}"/>
              </a:ext>
            </a:extLst>
          </p:cNvPr>
          <p:cNvSpPr>
            <a:spLocks noGrp="1"/>
          </p:cNvSpPr>
          <p:nvPr/>
        </p:nvSpPr>
        <p:spPr>
          <a:xfrm>
            <a:off x="733425" y="4067175"/>
            <a:ext cx="2381250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725" b="1">
                <a:solidFill>
                  <a:srgbClr val="102A43"/>
                </a:solidFill>
              </a:defRPr>
            </a:pPr>
            <a:r>
              <a:rPr sz="1725" b="0">
                <a:solidFill>
                  <a:srgbClr val="102A43"/>
                </a:solidFill>
              </a:rPr>
              <a:t>Data management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45D7DDE-A417-4F54-8186-05D5E53BF12B}"/>
              </a:ext>
            </a:extLst>
          </p:cNvPr>
          <p:cNvSpPr>
            <a:spLocks noGrp="1"/>
          </p:cNvSpPr>
          <p:nvPr/>
        </p:nvSpPr>
        <p:spPr>
          <a:xfrm>
            <a:off x="733425" y="4448175"/>
            <a:ext cx="4762500" cy="904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350" b="0">
                <a:solidFill>
                  <a:srgbClr val="172B4D"/>
                </a:solidFill>
              </a:defRPr>
            </a:pPr>
            <a:r>
              <a:rPr sz="1350" b="0">
                <a:solidFill>
                  <a:srgbClr val="172B4D"/>
                </a:solidFill>
              </a:rPr>
              <a:t>☐ Store files only in approved locations</a:t>
            </a:r>
          </a:p>
          <a:p>
            <a:pPr algn="l">
              <a:defRPr sz="1350" b="0">
                <a:solidFill>
                  <a:srgbClr val="172B4D"/>
                </a:solidFill>
              </a:defRPr>
            </a:pPr>
            <a:r>
              <a:rPr sz="1350" b="0">
                <a:solidFill>
                  <a:srgbClr val="172B4D"/>
                </a:solidFill>
              </a:rPr>
              <a:t>☐ Use correct permissions</a:t>
            </a:r>
          </a:p>
          <a:p>
            <a:pPr algn="l">
              <a:defRPr sz="1350" b="0">
                <a:solidFill>
                  <a:srgbClr val="172B4D"/>
                </a:solidFill>
              </a:defRPr>
            </a:pPr>
            <a:r>
              <a:rPr sz="1350" b="0">
                <a:solidFill>
                  <a:srgbClr val="172B4D"/>
                </a:solidFill>
              </a:rPr>
              <a:t>☐ Back up and review files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6A8E811F-5213-4A55-BAEA-D9914924CE1C}"/>
              </a:ext>
            </a:extLst>
          </p:cNvPr>
          <p:cNvSpPr>
            <a:spLocks noGrp="1"/>
          </p:cNvSpPr>
          <p:nvPr/>
        </p:nvSpPr>
        <p:spPr>
          <a:xfrm>
            <a:off x="6191250" y="3857625"/>
            <a:ext cx="5476875" cy="1714500"/>
          </a:xfrm>
          <a:prstGeom prst="roundRect">
            <a:avLst>
              <a:gd name="adj" fmla="val 8889"/>
            </a:avLst>
          </a:prstGeom>
          <a:solidFill>
            <a:srgbClr val="DDF5EC"/>
          </a:solidFill>
          <a:ln w="9525">
            <a:solidFill>
              <a:srgbClr val="DDF5EC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53C76D4-CB5A-484E-A160-0CCCA6C53141}"/>
              </a:ext>
            </a:extLst>
          </p:cNvPr>
          <p:cNvSpPr>
            <a:spLocks noGrp="1"/>
          </p:cNvSpPr>
          <p:nvPr/>
        </p:nvSpPr>
        <p:spPr>
          <a:xfrm>
            <a:off x="6429375" y="4067175"/>
            <a:ext cx="2381250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725" b="1">
                <a:solidFill>
                  <a:srgbClr val="102A43"/>
                </a:solidFill>
              </a:defRPr>
            </a:pPr>
            <a:r>
              <a:rPr sz="1725" b="0">
                <a:solidFill>
                  <a:srgbClr val="102A43"/>
                </a:solidFill>
              </a:rPr>
              <a:t>Confidentiality &amp; compliance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D26893A-15C3-4CED-9DBA-3B3ECE47F756}"/>
              </a:ext>
            </a:extLst>
          </p:cNvPr>
          <p:cNvSpPr>
            <a:spLocks noGrp="1"/>
          </p:cNvSpPr>
          <p:nvPr/>
        </p:nvSpPr>
        <p:spPr>
          <a:xfrm>
            <a:off x="6429375" y="4448175"/>
            <a:ext cx="4762500" cy="904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350" b="0">
                <a:solidFill>
                  <a:srgbClr val="172B4D"/>
                </a:solidFill>
              </a:defRPr>
            </a:pPr>
            <a:r>
              <a:rPr sz="1350" b="0">
                <a:solidFill>
                  <a:srgbClr val="172B4D"/>
                </a:solidFill>
              </a:rPr>
              <a:t>☐ Follow UK GDPR</a:t>
            </a:r>
          </a:p>
          <a:p>
            <a:pPr algn="l">
              <a:defRPr sz="1350" b="0">
                <a:solidFill>
                  <a:srgbClr val="172B4D"/>
                </a:solidFill>
              </a:defRPr>
            </a:pPr>
            <a:r>
              <a:rPr sz="1350" b="0">
                <a:solidFill>
                  <a:srgbClr val="172B4D"/>
                </a:solidFill>
              </a:rPr>
              <a:t>☐ Lock devices when away</a:t>
            </a:r>
          </a:p>
          <a:p>
            <a:pPr algn="l">
              <a:defRPr sz="1350" b="0">
                <a:solidFill>
                  <a:srgbClr val="172B4D"/>
                </a:solidFill>
              </a:defRPr>
            </a:pPr>
            <a:r>
              <a:rPr sz="1350" b="0">
                <a:solidFill>
                  <a:srgbClr val="172B4D"/>
                </a:solidFill>
              </a:rPr>
              <a:t>☐ Report data incidents quickly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3BD4491-93ED-4CB2-8E71-4DF1AB843925}"/>
              </a:ext>
            </a:extLst>
          </p:cNvPr>
          <p:cNvSpPr>
            <a:spLocks noGrp="1"/>
          </p:cNvSpPr>
          <p:nvPr/>
        </p:nvSpPr>
        <p:spPr>
          <a:xfrm>
            <a:off x="495300" y="5953125"/>
            <a:ext cx="5715000" cy="152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975" b="0">
                <a:solidFill>
                  <a:srgbClr val="5B6B7A"/>
                </a:solidFill>
              </a:defRPr>
            </a:pPr>
            <a:endParaRPr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C8D3A2C-74C9-43C6-8428-0517F43C22A6}"/>
              </a:ext>
            </a:extLst>
          </p:cNvPr>
          <p:cNvSpPr>
            <a:spLocks noGrp="1"/>
          </p:cNvSpPr>
          <p:nvPr/>
        </p:nvSpPr>
        <p:spPr>
          <a:xfrm>
            <a:off x="11087100" y="6438900"/>
            <a:ext cx="609600" cy="171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r">
              <a:defRPr sz="900" b="0">
                <a:solidFill>
                  <a:srgbClr val="5B6B7A"/>
                </a:solidFill>
              </a:defRPr>
            </a:pPr>
            <a:r>
              <a:rPr sz="900" b="0">
                <a:solidFill>
                  <a:srgbClr val="5B6B7A"/>
                </a:solidFill>
              </a:rPr>
              <a:t>8 / 10</a:t>
            </a:r>
          </a:p>
        </p:txBody>
      </p:sp>
    </p:spTree>
    <p:extLst>
      <p:ext uri="{BB962C8B-B14F-4D97-AF65-F5344CB8AC3E}">
        <p14:creationId xmlns:p14="http://schemas.microsoft.com/office/powerpoint/2010/main" val="489578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D60E3B4-564C-4CDC-9A0E-A33E97A235C2}"/>
              </a:ext>
            </a:extLst>
          </p:cNvPr>
          <p:cNvSpPr>
            <a:spLocks noGrp="1"/>
          </p:cNvSpPr>
          <p:nvPr/>
        </p:nvSpPr>
        <p:spPr>
          <a:xfrm>
            <a:off x="495300" y="266700"/>
            <a:ext cx="590550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050" b="1">
                <a:solidFill>
                  <a:srgbClr val="2F80ED"/>
                </a:solidFill>
              </a:defRPr>
            </a:pPr>
            <a:r>
              <a:rPr sz="1050" b="1">
                <a:solidFill>
                  <a:srgbClr val="2F80ED"/>
                </a:solidFill>
              </a:rPr>
              <a:t>MAYFAIR HOME CARE  |  09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A132B62-311E-47BD-9C19-F11AB3499CA2}"/>
              </a:ext>
            </a:extLst>
          </p:cNvPr>
          <p:cNvSpPr>
            <a:spLocks noGrp="1"/>
          </p:cNvSpPr>
          <p:nvPr/>
        </p:nvSpPr>
        <p:spPr>
          <a:xfrm>
            <a:off x="495300" y="628650"/>
            <a:ext cx="10858500" cy="514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2850" b="1">
                <a:solidFill>
                  <a:srgbClr val="102A43"/>
                </a:solidFill>
              </a:defRPr>
            </a:pPr>
            <a:r>
              <a:rPr sz="2850" b="0">
                <a:solidFill>
                  <a:srgbClr val="102A43"/>
                </a:solidFill>
              </a:rPr>
              <a:t>A small rollout makes change easier for staff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AAB76DA-1C73-41B6-8F6F-66003D5AB9D4}"/>
              </a:ext>
            </a:extLst>
          </p:cNvPr>
          <p:cNvSpPr>
            <a:spLocks noGrp="1"/>
          </p:cNvSpPr>
          <p:nvPr/>
        </p:nvSpPr>
        <p:spPr>
          <a:xfrm>
            <a:off x="495300" y="1257300"/>
            <a:ext cx="11201400" cy="28575"/>
          </a:xfrm>
          <a:prstGeom prst="rect">
            <a:avLst/>
          </a:prstGeom>
          <a:solidFill>
            <a:srgbClr val="2F80ED"/>
          </a:solidFill>
          <a:ln w="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5A68E4D-04C7-4B35-8070-793E4E5BB33F}"/>
              </a:ext>
            </a:extLst>
          </p:cNvPr>
          <p:cNvSpPr>
            <a:spLocks noGrp="1"/>
          </p:cNvSpPr>
          <p:nvPr/>
        </p:nvSpPr>
        <p:spPr>
          <a:xfrm>
            <a:off x="1143000" y="3476625"/>
            <a:ext cx="9715500" cy="28575"/>
          </a:xfrm>
          <a:prstGeom prst="rect">
            <a:avLst/>
          </a:prstGeom>
          <a:solidFill>
            <a:srgbClr val="102A43"/>
          </a:solidFill>
          <a:ln w="0">
            <a:solidFill>
              <a:srgbClr val="102A43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A9D5AFEF-2C80-4E33-8D61-14E483154D6D}"/>
              </a:ext>
            </a:extLst>
          </p:cNvPr>
          <p:cNvSpPr>
            <a:spLocks noGrp="1"/>
          </p:cNvSpPr>
          <p:nvPr/>
        </p:nvSpPr>
        <p:spPr>
          <a:xfrm>
            <a:off x="1476375" y="3238500"/>
            <a:ext cx="495300" cy="495300"/>
          </a:xfrm>
          <a:prstGeom prst="ellipse">
            <a:avLst/>
          </a:prstGeom>
          <a:solidFill>
            <a:srgbClr val="2F80ED"/>
          </a:solidFill>
          <a:ln w="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828C101-6B1E-4690-BA51-BC1C5FD653A8}"/>
              </a:ext>
            </a:extLst>
          </p:cNvPr>
          <p:cNvSpPr>
            <a:spLocks noGrp="1"/>
          </p:cNvSpPr>
          <p:nvPr/>
        </p:nvSpPr>
        <p:spPr>
          <a:xfrm>
            <a:off x="1476375" y="3352800"/>
            <a:ext cx="4953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ctr">
              <a:defRPr sz="1350" b="1">
                <a:solidFill>
                  <a:srgbClr val="FFFFFF"/>
                </a:solidFill>
              </a:defRPr>
            </a:pPr>
            <a:r>
              <a:rPr sz="1350" b="0">
                <a:solidFill>
                  <a:srgbClr val="FFFFFF"/>
                </a:solidFill>
              </a:rPr>
              <a:t>1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3FF47F7-0AA7-4014-8219-041C5B2DB4CA}"/>
              </a:ext>
            </a:extLst>
          </p:cNvPr>
          <p:cNvSpPr>
            <a:spLocks noGrp="1"/>
          </p:cNvSpPr>
          <p:nvPr/>
        </p:nvSpPr>
        <p:spPr>
          <a:xfrm>
            <a:off x="1143000" y="2476500"/>
            <a:ext cx="1190625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ctr">
              <a:defRPr sz="1575" b="1">
                <a:solidFill>
                  <a:srgbClr val="102A43"/>
                </a:solidFill>
              </a:defRPr>
            </a:pPr>
            <a:r>
              <a:rPr sz="1575" b="0">
                <a:solidFill>
                  <a:srgbClr val="102A43"/>
                </a:solidFill>
              </a:rPr>
              <a:t>Week 1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251274A-A9DC-4180-BB21-55E3ACCD816C}"/>
              </a:ext>
            </a:extLst>
          </p:cNvPr>
          <p:cNvSpPr>
            <a:spLocks noGrp="1"/>
          </p:cNvSpPr>
          <p:nvPr/>
        </p:nvSpPr>
        <p:spPr>
          <a:xfrm>
            <a:off x="1000125" y="3952875"/>
            <a:ext cx="1428750" cy="4953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ctr">
              <a:defRPr sz="1350" b="0">
                <a:solidFill>
                  <a:srgbClr val="172B4D"/>
                </a:solidFill>
              </a:defRPr>
            </a:pPr>
            <a:r>
              <a:rPr sz="1350" b="0">
                <a:solidFill>
                  <a:srgbClr val="172B4D"/>
                </a:solidFill>
              </a:rPr>
              <a:t>Set up</a:t>
            </a:r>
          </a:p>
          <a:p>
            <a:pPr algn="ctr">
              <a:defRPr sz="1350" b="0">
                <a:solidFill>
                  <a:srgbClr val="172B4D"/>
                </a:solidFill>
              </a:defRPr>
            </a:pPr>
            <a:r>
              <a:rPr sz="1350" b="0">
                <a:solidFill>
                  <a:srgbClr val="172B4D"/>
                </a:solidFill>
              </a:rPr>
              <a:t>permissions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9C5EFC53-D664-4BA2-9E47-C674A4B6C850}"/>
              </a:ext>
            </a:extLst>
          </p:cNvPr>
          <p:cNvSpPr>
            <a:spLocks noGrp="1"/>
          </p:cNvSpPr>
          <p:nvPr/>
        </p:nvSpPr>
        <p:spPr>
          <a:xfrm>
            <a:off x="4333875" y="3238500"/>
            <a:ext cx="495300" cy="495300"/>
          </a:xfrm>
          <a:prstGeom prst="ellipse">
            <a:avLst/>
          </a:prstGeom>
          <a:solidFill>
            <a:srgbClr val="2F80ED"/>
          </a:solidFill>
          <a:ln w="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CF58B23-72D9-44AB-BFDE-7D4093828CCC}"/>
              </a:ext>
            </a:extLst>
          </p:cNvPr>
          <p:cNvSpPr>
            <a:spLocks noGrp="1"/>
          </p:cNvSpPr>
          <p:nvPr/>
        </p:nvSpPr>
        <p:spPr>
          <a:xfrm>
            <a:off x="4333875" y="3352800"/>
            <a:ext cx="4953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ctr">
              <a:defRPr sz="1350" b="1">
                <a:solidFill>
                  <a:srgbClr val="FFFFFF"/>
                </a:solidFill>
              </a:defRPr>
            </a:pPr>
            <a:r>
              <a:rPr sz="1350" b="0">
                <a:solidFill>
                  <a:srgbClr val="FFFFFF"/>
                </a:solidFill>
              </a:rPr>
              <a:t>2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BA15E96-35A8-4F88-82C8-C08ADFFDE495}"/>
              </a:ext>
            </a:extLst>
          </p:cNvPr>
          <p:cNvSpPr>
            <a:spLocks noGrp="1"/>
          </p:cNvSpPr>
          <p:nvPr/>
        </p:nvSpPr>
        <p:spPr>
          <a:xfrm>
            <a:off x="4000500" y="2476500"/>
            <a:ext cx="1190625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ctr">
              <a:defRPr sz="1575" b="1">
                <a:solidFill>
                  <a:srgbClr val="102A43"/>
                </a:solidFill>
              </a:defRPr>
            </a:pPr>
            <a:r>
              <a:rPr sz="1575" b="0">
                <a:solidFill>
                  <a:srgbClr val="102A43"/>
                </a:solidFill>
              </a:rPr>
              <a:t>Week 2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18B9F0-6B07-4D0F-A7E5-B998E73C8F82}"/>
              </a:ext>
            </a:extLst>
          </p:cNvPr>
          <p:cNvSpPr>
            <a:spLocks noGrp="1"/>
          </p:cNvSpPr>
          <p:nvPr/>
        </p:nvSpPr>
        <p:spPr>
          <a:xfrm>
            <a:off x="3857625" y="3952875"/>
            <a:ext cx="1428750" cy="4953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ctr">
              <a:defRPr sz="1350" b="0">
                <a:solidFill>
                  <a:srgbClr val="172B4D"/>
                </a:solidFill>
              </a:defRPr>
            </a:pPr>
            <a:r>
              <a:rPr sz="1350" b="0">
                <a:solidFill>
                  <a:srgbClr val="172B4D"/>
                </a:solidFill>
              </a:rPr>
              <a:t>Excel</a:t>
            </a:r>
          </a:p>
          <a:p>
            <a:pPr algn="ctr">
              <a:defRPr sz="1350" b="0">
                <a:solidFill>
                  <a:srgbClr val="172B4D"/>
                </a:solidFill>
              </a:defRPr>
            </a:pPr>
            <a:r>
              <a:rPr sz="1350" b="0">
                <a:solidFill>
                  <a:srgbClr val="172B4D"/>
                </a:solidFill>
              </a:rPr>
              <a:t>practice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C54AF364-9DDB-494B-BC02-796986129602}"/>
              </a:ext>
            </a:extLst>
          </p:cNvPr>
          <p:cNvSpPr>
            <a:spLocks noGrp="1"/>
          </p:cNvSpPr>
          <p:nvPr/>
        </p:nvSpPr>
        <p:spPr>
          <a:xfrm>
            <a:off x="7191375" y="3238500"/>
            <a:ext cx="495300" cy="495300"/>
          </a:xfrm>
          <a:prstGeom prst="ellipse">
            <a:avLst/>
          </a:prstGeom>
          <a:solidFill>
            <a:srgbClr val="2F80ED"/>
          </a:solidFill>
          <a:ln w="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4458DB8-8E60-4320-9071-BB8C7A96256D}"/>
              </a:ext>
            </a:extLst>
          </p:cNvPr>
          <p:cNvSpPr>
            <a:spLocks noGrp="1"/>
          </p:cNvSpPr>
          <p:nvPr/>
        </p:nvSpPr>
        <p:spPr>
          <a:xfrm>
            <a:off x="7191375" y="3352800"/>
            <a:ext cx="4953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ctr">
              <a:defRPr sz="1350" b="1">
                <a:solidFill>
                  <a:srgbClr val="FFFFFF"/>
                </a:solidFill>
              </a:defRPr>
            </a:pPr>
            <a:r>
              <a:rPr sz="1350" b="0">
                <a:solidFill>
                  <a:srgbClr val="FFFFFF"/>
                </a:solidFill>
              </a:rPr>
              <a:t>3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5CAF00F-34DA-4F27-B362-67DB424F8596}"/>
              </a:ext>
            </a:extLst>
          </p:cNvPr>
          <p:cNvSpPr>
            <a:spLocks noGrp="1"/>
          </p:cNvSpPr>
          <p:nvPr/>
        </p:nvSpPr>
        <p:spPr>
          <a:xfrm>
            <a:off x="6858000" y="2476500"/>
            <a:ext cx="1190625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ctr">
              <a:defRPr sz="1575" b="1">
                <a:solidFill>
                  <a:srgbClr val="102A43"/>
                </a:solidFill>
              </a:defRPr>
            </a:pPr>
            <a:r>
              <a:rPr sz="1575" b="0">
                <a:solidFill>
                  <a:srgbClr val="102A43"/>
                </a:solidFill>
              </a:rPr>
              <a:t>Week 3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CBB104F-4E76-4DBD-BCE0-4D3016B3A594}"/>
              </a:ext>
            </a:extLst>
          </p:cNvPr>
          <p:cNvSpPr>
            <a:spLocks noGrp="1"/>
          </p:cNvSpPr>
          <p:nvPr/>
        </p:nvSpPr>
        <p:spPr>
          <a:xfrm>
            <a:off x="6715125" y="3952875"/>
            <a:ext cx="1428750" cy="4953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ctr">
              <a:defRPr sz="1350" b="0">
                <a:solidFill>
                  <a:srgbClr val="172B4D"/>
                </a:solidFill>
              </a:defRPr>
            </a:pPr>
            <a:r>
              <a:rPr sz="1350" b="0">
                <a:solidFill>
                  <a:srgbClr val="172B4D"/>
                </a:solidFill>
              </a:rPr>
              <a:t>Teams</a:t>
            </a:r>
          </a:p>
          <a:p>
            <a:pPr algn="ctr">
              <a:defRPr sz="1350" b="0">
                <a:solidFill>
                  <a:srgbClr val="172B4D"/>
                </a:solidFill>
              </a:defRPr>
            </a:pPr>
            <a:r>
              <a:rPr sz="1350" b="0">
                <a:solidFill>
                  <a:srgbClr val="172B4D"/>
                </a:solidFill>
              </a:rPr>
              <a:t>training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C93B4033-236B-45B7-AA52-7D7C1A7C30B6}"/>
              </a:ext>
            </a:extLst>
          </p:cNvPr>
          <p:cNvSpPr>
            <a:spLocks noGrp="1"/>
          </p:cNvSpPr>
          <p:nvPr/>
        </p:nvSpPr>
        <p:spPr>
          <a:xfrm>
            <a:off x="10048875" y="3238500"/>
            <a:ext cx="495300" cy="495300"/>
          </a:xfrm>
          <a:prstGeom prst="ellipse">
            <a:avLst/>
          </a:prstGeom>
          <a:solidFill>
            <a:srgbClr val="2F80ED"/>
          </a:solidFill>
          <a:ln w="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1693A9A-C99D-4893-83C5-8579BBD35D21}"/>
              </a:ext>
            </a:extLst>
          </p:cNvPr>
          <p:cNvSpPr>
            <a:spLocks noGrp="1"/>
          </p:cNvSpPr>
          <p:nvPr/>
        </p:nvSpPr>
        <p:spPr>
          <a:xfrm>
            <a:off x="10048875" y="3352800"/>
            <a:ext cx="4953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ctr">
              <a:defRPr sz="1350" b="1">
                <a:solidFill>
                  <a:srgbClr val="FFFFFF"/>
                </a:solidFill>
              </a:defRPr>
            </a:pPr>
            <a:r>
              <a:rPr sz="1350" b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5CFC14B-49AD-491A-9D1A-77313600F499}"/>
              </a:ext>
            </a:extLst>
          </p:cNvPr>
          <p:cNvSpPr>
            <a:spLocks noGrp="1"/>
          </p:cNvSpPr>
          <p:nvPr/>
        </p:nvSpPr>
        <p:spPr>
          <a:xfrm>
            <a:off x="9715500" y="2476500"/>
            <a:ext cx="1190625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ctr">
              <a:defRPr sz="1575" b="1">
                <a:solidFill>
                  <a:srgbClr val="102A43"/>
                </a:solidFill>
              </a:defRPr>
            </a:pPr>
            <a:r>
              <a:rPr sz="1575" b="0">
                <a:solidFill>
                  <a:srgbClr val="102A43"/>
                </a:solidFill>
              </a:rPr>
              <a:t>Week 4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BB9D606-1F42-4423-8483-60B0BDBD168E}"/>
              </a:ext>
            </a:extLst>
          </p:cNvPr>
          <p:cNvSpPr>
            <a:spLocks noGrp="1"/>
          </p:cNvSpPr>
          <p:nvPr/>
        </p:nvSpPr>
        <p:spPr>
          <a:xfrm>
            <a:off x="9572625" y="3952875"/>
            <a:ext cx="1428750" cy="4953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ctr">
              <a:defRPr sz="1350" b="0">
                <a:solidFill>
                  <a:srgbClr val="172B4D"/>
                </a:solidFill>
              </a:defRPr>
            </a:pPr>
            <a:r>
              <a:rPr sz="1350" b="0">
                <a:solidFill>
                  <a:srgbClr val="172B4D"/>
                </a:solidFill>
              </a:rPr>
              <a:t>Review</a:t>
            </a:r>
          </a:p>
          <a:p>
            <a:pPr algn="ctr">
              <a:defRPr sz="1350" b="0">
                <a:solidFill>
                  <a:srgbClr val="172B4D"/>
                </a:solidFill>
              </a:defRPr>
            </a:pPr>
            <a:r>
              <a:rPr sz="1350" b="0">
                <a:solidFill>
                  <a:srgbClr val="172B4D"/>
                </a:solidFill>
              </a:rPr>
              <a:t>and improve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2E97EF1-6C9C-4200-AD70-AA7EECE2ABCA}"/>
              </a:ext>
            </a:extLst>
          </p:cNvPr>
          <p:cNvSpPr>
            <a:spLocks noGrp="1"/>
          </p:cNvSpPr>
          <p:nvPr/>
        </p:nvSpPr>
        <p:spPr>
          <a:xfrm>
            <a:off x="1285875" y="5429250"/>
            <a:ext cx="9525000" cy="333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ctr">
              <a:defRPr sz="1725" b="1">
                <a:solidFill>
                  <a:srgbClr val="2F80ED"/>
                </a:solidFill>
              </a:defRPr>
            </a:pPr>
            <a:r>
              <a:rPr sz="1725" b="0" dirty="0">
                <a:solidFill>
                  <a:srgbClr val="2F80ED"/>
                </a:solidFill>
              </a:rPr>
              <a:t>Monitor staff confidence, </a:t>
            </a:r>
            <a:r>
              <a:rPr lang="en-US" sz="1725" b="0" dirty="0">
                <a:solidFill>
                  <a:srgbClr val="2F80ED"/>
                </a:solidFill>
              </a:rPr>
              <a:t> as per this part </a:t>
            </a:r>
            <a:r>
              <a:rPr sz="1725" b="0" dirty="0">
                <a:solidFill>
                  <a:srgbClr val="2F80ED"/>
                </a:solidFill>
              </a:rPr>
              <a:t>schedule errors, reaction time, and security issues.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97B244A-A35C-4F9F-A7F4-8281643A2A63}"/>
              </a:ext>
            </a:extLst>
          </p:cNvPr>
          <p:cNvSpPr>
            <a:spLocks noGrp="1"/>
          </p:cNvSpPr>
          <p:nvPr/>
        </p:nvSpPr>
        <p:spPr>
          <a:xfrm>
            <a:off x="11087100" y="6438900"/>
            <a:ext cx="609600" cy="171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r">
              <a:defRPr sz="900" b="0">
                <a:solidFill>
                  <a:srgbClr val="5B6B7A"/>
                </a:solidFill>
              </a:defRPr>
            </a:pPr>
            <a:r>
              <a:rPr sz="900" b="0">
                <a:solidFill>
                  <a:srgbClr val="5B6B7A"/>
                </a:solidFill>
              </a:rPr>
              <a:t>9 / 10</a:t>
            </a:r>
          </a:p>
        </p:txBody>
      </p:sp>
    </p:spTree>
    <p:extLst>
      <p:ext uri="{BB962C8B-B14F-4D97-AF65-F5344CB8AC3E}">
        <p14:creationId xmlns:p14="http://schemas.microsoft.com/office/powerpoint/2010/main" val="891275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2A65EA6-FB7D-447F-BB30-47C9772E4C3F}"/>
              </a:ext>
            </a:extLst>
          </p:cNvPr>
          <p:cNvSpPr>
            <a:spLocks noGrp="1"/>
          </p:cNvSpPr>
          <p:nvPr/>
        </p:nvSpPr>
        <p:spPr>
          <a:xfrm>
            <a:off x="495300" y="266700"/>
            <a:ext cx="5905500" cy="247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050" b="1">
                <a:solidFill>
                  <a:srgbClr val="2F80ED"/>
                </a:solidFill>
              </a:defRPr>
            </a:pPr>
            <a:r>
              <a:rPr sz="1050" b="1">
                <a:solidFill>
                  <a:srgbClr val="2F80ED"/>
                </a:solidFill>
              </a:rPr>
              <a:t>MAYFAIR HOME CARE  |  10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2AC1417-CBD9-492E-A108-D8A34F3157DE}"/>
              </a:ext>
            </a:extLst>
          </p:cNvPr>
          <p:cNvSpPr>
            <a:spLocks noGrp="1"/>
          </p:cNvSpPr>
          <p:nvPr/>
        </p:nvSpPr>
        <p:spPr>
          <a:xfrm>
            <a:off x="495300" y="628650"/>
            <a:ext cx="10858500" cy="514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2850" b="1">
                <a:solidFill>
                  <a:srgbClr val="102A43"/>
                </a:solidFill>
              </a:defRPr>
            </a:pPr>
            <a:r>
              <a:rPr sz="2850" b="0">
                <a:solidFill>
                  <a:srgbClr val="102A43"/>
                </a:solidFill>
              </a:rPr>
              <a:t>Key message and references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A5019FE-A7A6-4C47-AEC1-1F8886244FCF}"/>
              </a:ext>
            </a:extLst>
          </p:cNvPr>
          <p:cNvSpPr>
            <a:spLocks noGrp="1"/>
          </p:cNvSpPr>
          <p:nvPr/>
        </p:nvSpPr>
        <p:spPr>
          <a:xfrm>
            <a:off x="495300" y="1257300"/>
            <a:ext cx="11201400" cy="28575"/>
          </a:xfrm>
          <a:prstGeom prst="rect">
            <a:avLst/>
          </a:prstGeom>
          <a:solidFill>
            <a:srgbClr val="2F80ED"/>
          </a:solidFill>
          <a:ln w="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KW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F1C59EA-1BAB-4DFF-A104-D1E1236D5374}"/>
              </a:ext>
            </a:extLst>
          </p:cNvPr>
          <p:cNvSpPr>
            <a:spLocks noGrp="1"/>
          </p:cNvSpPr>
          <p:nvPr/>
        </p:nvSpPr>
        <p:spPr>
          <a:xfrm>
            <a:off x="495300" y="1571625"/>
            <a:ext cx="10191750" cy="523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875" b="1">
                <a:solidFill>
                  <a:srgbClr val="2F80ED"/>
                </a:solidFill>
              </a:defRPr>
            </a:pPr>
            <a:r>
              <a:rPr sz="1875" b="0" dirty="0">
                <a:solidFill>
                  <a:srgbClr val="2F80ED"/>
                </a:solidFill>
              </a:rPr>
              <a:t>Mayfair can improve efficiency</a:t>
            </a:r>
            <a:r>
              <a:rPr lang="en-US" sz="1875" b="0" dirty="0">
                <a:solidFill>
                  <a:srgbClr val="2F80ED"/>
                </a:solidFill>
              </a:rPr>
              <a:t> when suggesting </a:t>
            </a:r>
            <a:r>
              <a:rPr sz="1875" b="0" dirty="0">
                <a:solidFill>
                  <a:srgbClr val="2F80ED"/>
                </a:solidFill>
              </a:rPr>
              <a:t> with Microsoft 365 if personnel are trained and service-user data is</a:t>
            </a:r>
            <a:r>
              <a:rPr lang="en-US" sz="1875" b="0" dirty="0">
                <a:solidFill>
                  <a:srgbClr val="2F80ED"/>
                </a:solidFill>
              </a:rPr>
              <a:t> therefore to </a:t>
            </a:r>
            <a:r>
              <a:rPr lang="en-US" sz="1875" b="0" dirty="0" err="1">
                <a:solidFill>
                  <a:srgbClr val="2F80ED"/>
                </a:solidFill>
              </a:rPr>
              <a:t>adress</a:t>
            </a:r>
            <a:r>
              <a:rPr sz="1875" b="0" dirty="0">
                <a:solidFill>
                  <a:srgbClr val="2F80ED"/>
                </a:solidFill>
              </a:rPr>
              <a:t> safe (NHS England, 2025).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B03C54F-80C9-4F50-9893-21FD6DB468D2}"/>
              </a:ext>
            </a:extLst>
          </p:cNvPr>
          <p:cNvSpPr>
            <a:spLocks noGrp="1"/>
          </p:cNvSpPr>
          <p:nvPr/>
        </p:nvSpPr>
        <p:spPr>
          <a:xfrm>
            <a:off x="495300" y="2476500"/>
            <a:ext cx="2476500" cy="333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2100" b="1">
                <a:solidFill>
                  <a:srgbClr val="102A43"/>
                </a:solidFill>
              </a:defRPr>
            </a:pPr>
            <a:r>
              <a:rPr sz="2100" b="1">
                <a:solidFill>
                  <a:srgbClr val="102A43"/>
                </a:solidFill>
              </a:rPr>
              <a:t>References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74E5D40-539E-497E-B146-01BEE23FE706}"/>
              </a:ext>
            </a:extLst>
          </p:cNvPr>
          <p:cNvSpPr>
            <a:spLocks noGrp="1"/>
          </p:cNvSpPr>
          <p:nvPr/>
        </p:nvSpPr>
        <p:spPr>
          <a:xfrm>
            <a:off x="495300" y="3000375"/>
            <a:ext cx="10715625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275" b="0">
                <a:solidFill>
                  <a:srgbClr val="172B4D"/>
                </a:solidFill>
              </a:defRPr>
            </a:pPr>
            <a:r>
              <a:rPr sz="1275" b="0">
                <a:solidFill>
                  <a:srgbClr val="172B4D"/>
                </a:solidFill>
              </a:rPr>
              <a:t>Bawden, D. and Robinson, L. (2022) Introduction to Information Science. 2nd edn. London: Facet Publishing.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900DCD5-3806-4364-960A-19AC1E90C304}"/>
              </a:ext>
            </a:extLst>
          </p:cNvPr>
          <p:cNvSpPr>
            <a:spLocks noGrp="1"/>
          </p:cNvSpPr>
          <p:nvPr/>
        </p:nvSpPr>
        <p:spPr>
          <a:xfrm>
            <a:off x="495300" y="3524250"/>
            <a:ext cx="10715625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275" b="0">
                <a:solidFill>
                  <a:srgbClr val="172B4D"/>
                </a:solidFill>
              </a:defRPr>
            </a:pPr>
            <a:r>
              <a:rPr sz="1275" b="0">
                <a:solidFill>
                  <a:srgbClr val="172B4D"/>
                </a:solidFill>
              </a:rPr>
              <a:t>Information Commissioner’s Office (2025) Guide to the UK GDPR. Available at: ico.org.uk (Accessed: 31 July 2026).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50731F3-78D0-4884-A443-0E30BF90C623}"/>
              </a:ext>
            </a:extLst>
          </p:cNvPr>
          <p:cNvSpPr>
            <a:spLocks noGrp="1"/>
          </p:cNvSpPr>
          <p:nvPr/>
        </p:nvSpPr>
        <p:spPr>
          <a:xfrm>
            <a:off x="495300" y="4048125"/>
            <a:ext cx="10715625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275" b="0">
                <a:solidFill>
                  <a:srgbClr val="172B4D"/>
                </a:solidFill>
              </a:defRPr>
            </a:pPr>
            <a:r>
              <a:rPr sz="1275" b="0">
                <a:solidFill>
                  <a:srgbClr val="172B4D"/>
                </a:solidFill>
              </a:rPr>
              <a:t>Microsoft (2025) Microsoft 365 documentation. Available at: support.microsoft.com (Accessed: 31 July 2026).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66742E8-42FD-455D-BC90-10B962C7AF56}"/>
              </a:ext>
            </a:extLst>
          </p:cNvPr>
          <p:cNvSpPr>
            <a:spLocks noGrp="1"/>
          </p:cNvSpPr>
          <p:nvPr/>
        </p:nvSpPr>
        <p:spPr>
          <a:xfrm>
            <a:off x="495300" y="4572000"/>
            <a:ext cx="10715625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275" b="0">
                <a:solidFill>
                  <a:srgbClr val="172B4D"/>
                </a:solidFill>
              </a:defRPr>
            </a:pPr>
            <a:r>
              <a:rPr sz="1275" b="0">
                <a:solidFill>
                  <a:srgbClr val="172B4D"/>
                </a:solidFill>
              </a:rPr>
              <a:t>National Cyber Security Centre (2025) Phishing attacks: Defending your organisation. Available at: ncsc.gov.uk (Accessed: 31 July 2026).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1D540BB-7D70-49D5-BCFA-9712F30A2617}"/>
              </a:ext>
            </a:extLst>
          </p:cNvPr>
          <p:cNvSpPr>
            <a:spLocks noGrp="1"/>
          </p:cNvSpPr>
          <p:nvPr/>
        </p:nvSpPr>
        <p:spPr>
          <a:xfrm>
            <a:off x="495300" y="5095875"/>
            <a:ext cx="10715625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275" b="0">
                <a:solidFill>
                  <a:srgbClr val="172B4D"/>
                </a:solidFill>
              </a:defRPr>
            </a:pPr>
            <a:r>
              <a:rPr sz="1275" b="0">
                <a:solidFill>
                  <a:srgbClr val="172B4D"/>
                </a:solidFill>
              </a:rPr>
              <a:t>NHS England (2025) Data Security and Protection Toolkit. Available at: dsptoolkit.nhs.uk (Accessed: 31 July 2026).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0A359F2-40B1-4C41-B867-1EA42EB953B0}"/>
              </a:ext>
            </a:extLst>
          </p:cNvPr>
          <p:cNvSpPr>
            <a:spLocks noGrp="1"/>
          </p:cNvSpPr>
          <p:nvPr/>
        </p:nvSpPr>
        <p:spPr>
          <a:xfrm>
            <a:off x="495300" y="5953125"/>
            <a:ext cx="28575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l">
              <a:defRPr sz="1950" b="1">
                <a:solidFill>
                  <a:srgbClr val="102A43"/>
                </a:solidFill>
              </a:defRPr>
            </a:pPr>
            <a:r>
              <a:rPr sz="1950" b="1">
                <a:solidFill>
                  <a:srgbClr val="102A43"/>
                </a:solidFill>
              </a:rPr>
              <a:t>Thank you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5759746-903D-46AB-9362-0411EC352E11}"/>
              </a:ext>
            </a:extLst>
          </p:cNvPr>
          <p:cNvSpPr>
            <a:spLocks noGrp="1"/>
          </p:cNvSpPr>
          <p:nvPr/>
        </p:nvSpPr>
        <p:spPr>
          <a:xfrm>
            <a:off x="11087100" y="6438900"/>
            <a:ext cx="609600" cy="171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/>
          <a:lstStyle/>
          <a:p>
            <a:pPr algn="r">
              <a:defRPr sz="900" b="0">
                <a:solidFill>
                  <a:srgbClr val="5B6B7A"/>
                </a:solidFill>
              </a:defRPr>
            </a:pPr>
            <a:r>
              <a:rPr sz="900" b="0">
                <a:solidFill>
                  <a:srgbClr val="5B6B7A"/>
                </a:solidFill>
              </a:rPr>
              <a:t>10 / 10</a:t>
            </a:r>
          </a:p>
        </p:txBody>
      </p:sp>
    </p:spTree>
    <p:extLst>
      <p:ext uri="{BB962C8B-B14F-4D97-AF65-F5344CB8AC3E}">
        <p14:creationId xmlns:p14="http://schemas.microsoft.com/office/powerpoint/2010/main" val="15046522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E805B01-6692-E98B-D863-4CE0AA1F6E4A}"/>
              </a:ext>
            </a:extLst>
          </p:cNvPr>
          <p:cNvSpPr txBox="1"/>
          <p:nvPr/>
        </p:nvSpPr>
        <p:spPr>
          <a:xfrm>
            <a:off x="0" y="0"/>
            <a:ext cx="11586258" cy="563231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l"/>
            <a:br>
              <a:rPr lang="en-US" sz="900" b="0" i="0" dirty="0">
                <a:solidFill>
                  <a:srgbClr val="000000"/>
                </a:solidFill>
                <a:effectLst/>
                <a:latin typeface="pplxSans"/>
              </a:rPr>
            </a:br>
            <a:r>
              <a:rPr lang="en-US" sz="900" b="1" i="0" dirty="0">
                <a:solidFill>
                  <a:srgbClr val="000000"/>
                </a:solidFill>
                <a:effectLst/>
                <a:latin typeface="pplxSans"/>
              </a:rPr>
              <a:t>References:</a:t>
            </a:r>
            <a:endParaRPr lang="en-US" sz="900" b="1" i="0" dirty="0">
              <a:solidFill>
                <a:srgbClr val="27251E"/>
              </a:solidFill>
              <a:effectLst/>
              <a:latin typeface="pplxSerif"/>
            </a:endParaRPr>
          </a:p>
          <a:p>
            <a:pPr algn="l">
              <a:buFont typeface="+mj-lt"/>
              <a:buAutoNum type="arabicPeriod"/>
            </a:pP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Davies, S. and Hughes, K. (2020) 'Home-care providers as collaborators in commissioning: a case study of co-production in English local government', </a:t>
            </a:r>
            <a:r>
              <a:rPr lang="en-US" sz="900" b="0" i="1" dirty="0">
                <a:solidFill>
                  <a:srgbClr val="27251E"/>
                </a:solidFill>
                <a:effectLst/>
                <a:latin typeface="pplxSerif"/>
              </a:rPr>
              <a:t>Health &amp; Social Care in the Community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, 28(5), pp. 1342–1351. Available at: https://</a:t>
            </a:r>
            <a:r>
              <a:rPr lang="en-US" sz="900" b="0" i="0" dirty="0" err="1">
                <a:solidFill>
                  <a:srgbClr val="27251E"/>
                </a:solidFill>
                <a:effectLst/>
                <a:latin typeface="pplxSerif"/>
              </a:rPr>
              <a:t>eprints.whiterose.ac.uk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/id/</a:t>
            </a:r>
            <a:r>
              <a:rPr lang="en-US" sz="900" b="0" i="0" dirty="0" err="1">
                <a:solidFill>
                  <a:srgbClr val="27251E"/>
                </a:solidFill>
                <a:effectLst/>
                <a:latin typeface="pplxSerif"/>
              </a:rPr>
              <a:t>eprint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/199762/1/Health_Social_Care_Comm_2020_Davies_Home_care_providers_as_collaborators_in_c.pdf [Accessed 31 July 2026].</a:t>
            </a:r>
          </a:p>
          <a:p>
            <a:pPr algn="l">
              <a:buFont typeface="+mj-lt"/>
              <a:buAutoNum type="arabicPeriod"/>
            </a:pP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Johnson, M., Rubery, J. and Egan, M. (2021) 'Raising the bar? The impact of the UNISON ethical care campaign in UK domiciliary care', </a:t>
            </a:r>
            <a:r>
              <a:rPr lang="en-US" sz="900" b="0" i="1" dirty="0">
                <a:solidFill>
                  <a:srgbClr val="27251E"/>
                </a:solidFill>
                <a:effectLst/>
                <a:latin typeface="pplxSerif"/>
              </a:rPr>
              <a:t>European Journal of Industrial Relations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, 26(4), pp. 423–440. Available at: https://</a:t>
            </a:r>
            <a:r>
              <a:rPr lang="en-US" sz="900" b="0" i="0" dirty="0" err="1">
                <a:solidFill>
                  <a:srgbClr val="27251E"/>
                </a:solidFill>
                <a:effectLst/>
                <a:latin typeface="pplxSerif"/>
              </a:rPr>
              <a:t>journals.sagepub.com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/</a:t>
            </a:r>
            <a:r>
              <a:rPr lang="en-US" sz="900" b="0" i="0" dirty="0" err="1">
                <a:solidFill>
                  <a:srgbClr val="27251E"/>
                </a:solidFill>
                <a:effectLst/>
                <a:latin typeface="pplxSerif"/>
              </a:rPr>
              <a:t>doi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/full/10.1177/10242589211028460 [Accessed 31 July 2026].</a:t>
            </a:r>
          </a:p>
          <a:p>
            <a:pPr algn="l">
              <a:buFont typeface="+mj-lt"/>
              <a:buAutoNum type="arabicPeriod"/>
            </a:pP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Legg, L., Gladman, J., Drummond, A. and Davidson, A. (2020) 'A systematic review of the evidence on home care </a:t>
            </a:r>
            <a:r>
              <a:rPr lang="en-US" sz="900" b="0" i="0" dirty="0" err="1">
                <a:solidFill>
                  <a:srgbClr val="27251E"/>
                </a:solidFill>
                <a:effectLst/>
                <a:latin typeface="pplxSerif"/>
              </a:rPr>
              <a:t>reablement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 services', </a:t>
            </a:r>
            <a:r>
              <a:rPr lang="en-US" sz="900" b="0" i="1" dirty="0">
                <a:solidFill>
                  <a:srgbClr val="27251E"/>
                </a:solidFill>
                <a:effectLst/>
                <a:latin typeface="pplxSerif"/>
              </a:rPr>
              <a:t>Clinical Rehabilitation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, 30(8), pp. 1063–1076. Available at: https://</a:t>
            </a:r>
            <a:r>
              <a:rPr lang="en-US" sz="900" b="0" i="0" dirty="0" err="1">
                <a:solidFill>
                  <a:srgbClr val="27251E"/>
                </a:solidFill>
                <a:effectLst/>
                <a:latin typeface="pplxSerif"/>
              </a:rPr>
              <a:t>journals.sagepub.com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/</a:t>
            </a:r>
            <a:r>
              <a:rPr lang="en-US" sz="900" b="0" i="0" dirty="0" err="1">
                <a:solidFill>
                  <a:srgbClr val="27251E"/>
                </a:solidFill>
                <a:effectLst/>
                <a:latin typeface="pplxSerif"/>
              </a:rPr>
              <a:t>doi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/10.1177/0269215515603220 [Accessed 31 July 2026].</a:t>
            </a:r>
          </a:p>
          <a:p>
            <a:pPr algn="l">
              <a:buFont typeface="+mj-lt"/>
              <a:buAutoNum type="arabicPeriod"/>
            </a:pP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Thomson, L.J.M., et al. (2024) 'Barriers and enablers of integrated care in the UK: a systematic review of systematic reviews', </a:t>
            </a:r>
            <a:r>
              <a:rPr lang="en-US" sz="900" b="0" i="1" dirty="0">
                <a:solidFill>
                  <a:srgbClr val="27251E"/>
                </a:solidFill>
                <a:effectLst/>
                <a:latin typeface="pplxSerif"/>
              </a:rPr>
              <a:t>Journal of Integrated Care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, 32(1), pp. 45–62. Available at: https://</a:t>
            </a:r>
            <a:r>
              <a:rPr lang="en-US" sz="900" b="0" i="0" dirty="0" err="1">
                <a:solidFill>
                  <a:srgbClr val="27251E"/>
                </a:solidFill>
                <a:effectLst/>
                <a:latin typeface="pplxSerif"/>
              </a:rPr>
              <a:t>pmc.ncbi.nlm.nih.gov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/articles/PMC10794528/ [Accessed 31 July 2026].</a:t>
            </a:r>
          </a:p>
          <a:p>
            <a:pPr algn="l">
              <a:buFont typeface="+mj-lt"/>
              <a:buAutoNum type="arabicPeriod"/>
            </a:pPr>
            <a:r>
              <a:rPr lang="en-US" sz="900" b="0" i="0" dirty="0" err="1">
                <a:solidFill>
                  <a:srgbClr val="27251E"/>
                </a:solidFill>
                <a:effectLst/>
                <a:latin typeface="pplxSerif"/>
              </a:rPr>
              <a:t>Wistow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, G., et al. (2021) 'Integrated Health and Social Care in England: Ten Years On', </a:t>
            </a:r>
            <a:r>
              <a:rPr lang="en-US" sz="900" b="0" i="1" dirty="0">
                <a:solidFill>
                  <a:srgbClr val="27251E"/>
                </a:solidFill>
                <a:effectLst/>
                <a:latin typeface="pplxSerif"/>
              </a:rPr>
              <a:t>International Journal of Integrated Care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, 21(4), pp. 1–14. Available at: https://</a:t>
            </a:r>
            <a:r>
              <a:rPr lang="en-US" sz="900" b="0" i="0" dirty="0" err="1">
                <a:solidFill>
                  <a:srgbClr val="27251E"/>
                </a:solidFill>
                <a:effectLst/>
                <a:latin typeface="pplxSerif"/>
              </a:rPr>
              <a:t>ijic.org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/articles/10.5334/ijic.5666 [Accessed 31 July 2026].</a:t>
            </a:r>
          </a:p>
          <a:p>
            <a:pPr algn="l">
              <a:buFont typeface="+mj-lt"/>
              <a:buAutoNum type="arabicPeriod"/>
            </a:pP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Charles, A., et al. (2022) 'Innovation in UK independent homecare services: A thematic narrative review', </a:t>
            </a:r>
            <a:r>
              <a:rPr lang="en-US" sz="900" b="0" i="1" dirty="0">
                <a:solidFill>
                  <a:srgbClr val="27251E"/>
                </a:solidFill>
                <a:effectLst/>
                <a:latin typeface="pplxSerif"/>
              </a:rPr>
              <a:t>Health &amp; Social Care in the Community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, 30(6), pp. e1891–e1903. Available at: https://</a:t>
            </a:r>
            <a:r>
              <a:rPr lang="en-US" sz="900" b="0" i="0" dirty="0" err="1">
                <a:solidFill>
                  <a:srgbClr val="27251E"/>
                </a:solidFill>
                <a:effectLst/>
                <a:latin typeface="pplxSerif"/>
              </a:rPr>
              <a:t>onlinelibrary.wiley.com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/</a:t>
            </a:r>
            <a:r>
              <a:rPr lang="en-US" sz="900" b="0" i="0" dirty="0" err="1">
                <a:solidFill>
                  <a:srgbClr val="27251E"/>
                </a:solidFill>
                <a:effectLst/>
                <a:latin typeface="pplxSerif"/>
              </a:rPr>
              <a:t>doi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/10.1111/hsc.13954 [Accessed 31 July 2026].</a:t>
            </a:r>
          </a:p>
          <a:p>
            <a:pPr algn="l">
              <a:buFont typeface="+mj-lt"/>
              <a:buAutoNum type="arabicPeriod"/>
            </a:pPr>
            <a:r>
              <a:rPr lang="en-US" sz="900" b="0" i="0" dirty="0" err="1">
                <a:solidFill>
                  <a:srgbClr val="27251E"/>
                </a:solidFill>
                <a:effectLst/>
                <a:latin typeface="pplxSerif"/>
              </a:rPr>
              <a:t>Iliffe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, S., et al. (2020) 'Provision of NHS generalist and specialist care at home for older people: a systematic review', </a:t>
            </a:r>
            <a:r>
              <a:rPr lang="en-US" sz="900" b="0" i="1" dirty="0">
                <a:solidFill>
                  <a:srgbClr val="27251E"/>
                </a:solidFill>
                <a:effectLst/>
                <a:latin typeface="pplxSerif"/>
              </a:rPr>
              <a:t>Health Services and Delivery Research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, 8(12), pp. 1–156. Available at: https://</a:t>
            </a:r>
            <a:r>
              <a:rPr lang="en-US" sz="900" b="0" i="0" dirty="0" err="1">
                <a:solidFill>
                  <a:srgbClr val="27251E"/>
                </a:solidFill>
                <a:effectLst/>
                <a:latin typeface="pplxSerif"/>
              </a:rPr>
              <a:t>openaccess.city.ac.uk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/id/</a:t>
            </a:r>
            <a:r>
              <a:rPr lang="en-US" sz="900" b="0" i="0" dirty="0" err="1">
                <a:solidFill>
                  <a:srgbClr val="27251E"/>
                </a:solidFill>
                <a:effectLst/>
                <a:latin typeface="pplxSerif"/>
              </a:rPr>
              <a:t>eprint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/14207/10/Iliffe%20et%20al%20%25282016%2529%20Provision%20of%20NHS%20generalist%20and%20s.pdf [Accessed 31 July 2026].</a:t>
            </a:r>
          </a:p>
          <a:p>
            <a:pPr algn="l">
              <a:buFont typeface="+mj-lt"/>
              <a:buAutoNum type="arabicPeriod"/>
            </a:pP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Alden, D.L., et al. (2024) 'Human resource management in homecare in England: a systematic review', </a:t>
            </a:r>
            <a:r>
              <a:rPr lang="en-US" sz="900" b="0" i="1" dirty="0">
                <a:solidFill>
                  <a:srgbClr val="27251E"/>
                </a:solidFill>
                <a:effectLst/>
                <a:latin typeface="pplxSerif"/>
              </a:rPr>
              <a:t>BMC Health Services Research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, 24(1), pp. 1–15. Available at: https://</a:t>
            </a:r>
            <a:r>
              <a:rPr lang="en-US" sz="900" b="0" i="0" dirty="0" err="1">
                <a:solidFill>
                  <a:srgbClr val="27251E"/>
                </a:solidFill>
                <a:effectLst/>
                <a:latin typeface="pplxSerif"/>
              </a:rPr>
              <a:t>pmc.ncbi.nlm.nih.gov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/articles/PMC11653826/ [Accessed 31 July 2026].</a:t>
            </a:r>
          </a:p>
          <a:p>
            <a:pPr algn="l">
              <a:buFont typeface="+mj-lt"/>
              <a:buAutoNum type="arabicPeriod"/>
            </a:pP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Supporting older people through Hospital at Home care: a systematic review of patient, carer and healthcare professionals' perspectives (2025) </a:t>
            </a:r>
            <a:r>
              <a:rPr lang="en-US" sz="900" b="0" i="1" dirty="0">
                <a:solidFill>
                  <a:srgbClr val="27251E"/>
                </a:solidFill>
                <a:effectLst/>
                <a:latin typeface="pplxSerif"/>
              </a:rPr>
              <a:t>Age and Ageing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, 54(2), afaf033. Available at: https://</a:t>
            </a:r>
            <a:r>
              <a:rPr lang="en-US" sz="900" b="0" i="0" dirty="0" err="1">
                <a:solidFill>
                  <a:srgbClr val="27251E"/>
                </a:solidFill>
                <a:effectLst/>
                <a:latin typeface="pplxSerif"/>
              </a:rPr>
              <a:t>pubmed.ncbi.nlm.nih.gov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/39987564/ [Accessed 31 July 2026].</a:t>
            </a:r>
          </a:p>
          <a:p>
            <a:pPr algn="l">
              <a:buFont typeface="+mj-lt"/>
              <a:buAutoNum type="arabicPeriod"/>
            </a:pP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The benefits and costs of domiciliary care: a study protocol for evaluating the cost-effectiveness of domiciliary care in England (2026) </a:t>
            </a:r>
            <a:r>
              <a:rPr lang="en-US" sz="900" b="0" i="1" dirty="0">
                <a:solidFill>
                  <a:srgbClr val="27251E"/>
                </a:solidFill>
                <a:effectLst/>
                <a:latin typeface="pplxSerif"/>
              </a:rPr>
              <a:t>BMJ Open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, 16(6), e117555. Available at: https://</a:t>
            </a:r>
            <a:r>
              <a:rPr lang="en-US" sz="900" b="0" i="0" dirty="0" err="1">
                <a:solidFill>
                  <a:srgbClr val="27251E"/>
                </a:solidFill>
                <a:effectLst/>
                <a:latin typeface="pplxSerif"/>
              </a:rPr>
              <a:t>pmc.ncbi.nlm.nih.gov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/articles/PMC13239640/ [Accessed 31 July 2026].</a:t>
            </a:r>
          </a:p>
          <a:p>
            <a:pPr algn="l"/>
            <a:r>
              <a:rPr lang="en-US" sz="900" b="1" i="0" dirty="0">
                <a:solidFill>
                  <a:srgbClr val="27251E"/>
                </a:solidFill>
                <a:effectLst/>
                <a:latin typeface="pplxSerif"/>
              </a:rPr>
              <a:t>Government and Official Reports</a:t>
            </a:r>
          </a:p>
          <a:p>
            <a:pPr algn="l">
              <a:buFont typeface="+mj-lt"/>
              <a:buAutoNum type="arabicPeriod" startAt="11"/>
            </a:pP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Department of Health and Social Care (2021) </a:t>
            </a:r>
            <a:r>
              <a:rPr lang="en-US" sz="900" b="0" i="1" dirty="0">
                <a:solidFill>
                  <a:srgbClr val="27251E"/>
                </a:solidFill>
                <a:effectLst/>
                <a:latin typeface="pplxSerif"/>
              </a:rPr>
              <a:t>Integration and innovation: working together to improve health and social care for all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. London: HMSO. Available at: https://</a:t>
            </a:r>
            <a:r>
              <a:rPr lang="en-US" sz="900" b="0" i="0" dirty="0" err="1">
                <a:solidFill>
                  <a:srgbClr val="27251E"/>
                </a:solidFill>
                <a:effectLst/>
                <a:latin typeface="pplxSerif"/>
              </a:rPr>
              <a:t>www.gov.uk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/government/publications/working-together-to-improve-health-and-social-care-for-all/integration-and-innovation [Accessed 31 July 2026].</a:t>
            </a:r>
          </a:p>
          <a:p>
            <a:pPr algn="l">
              <a:buFont typeface="+mj-lt"/>
              <a:buAutoNum type="arabicPeriod" startAt="11"/>
            </a:pP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National Audit Office (2025) </a:t>
            </a:r>
            <a:r>
              <a:rPr lang="en-US" sz="900" b="0" i="1" dirty="0">
                <a:solidFill>
                  <a:srgbClr val="27251E"/>
                </a:solidFill>
                <a:effectLst/>
                <a:latin typeface="pplxSerif"/>
              </a:rPr>
              <a:t>Health and social care integration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. London: NAO. Available at: https://</a:t>
            </a:r>
            <a:r>
              <a:rPr lang="en-US" sz="900" b="0" i="0" dirty="0" err="1">
                <a:solidFill>
                  <a:srgbClr val="27251E"/>
                </a:solidFill>
                <a:effectLst/>
                <a:latin typeface="pplxSerif"/>
              </a:rPr>
              <a:t>www.nao.org.uk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/reports/health-and-social-care-integration/ [Accessed 31 July 2026].</a:t>
            </a:r>
          </a:p>
          <a:p>
            <a:pPr algn="l">
              <a:buFont typeface="+mj-lt"/>
              <a:buAutoNum type="arabicPeriod" startAt="11"/>
            </a:pP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National Audit Office (2025) </a:t>
            </a:r>
            <a:r>
              <a:rPr lang="en-US" sz="900" b="0" i="1" dirty="0">
                <a:solidFill>
                  <a:srgbClr val="27251E"/>
                </a:solidFill>
                <a:effectLst/>
                <a:latin typeface="pplxSerif"/>
              </a:rPr>
              <a:t>Primary and community healthcare support for people living with frailty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. London: NAO. Available at: https://</a:t>
            </a:r>
            <a:r>
              <a:rPr lang="en-US" sz="900" b="0" i="0" dirty="0" err="1">
                <a:solidFill>
                  <a:srgbClr val="27251E"/>
                </a:solidFill>
                <a:effectLst/>
                <a:latin typeface="pplxSerif"/>
              </a:rPr>
              <a:t>www.nao.org.uk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/wp-content/uploads/2025/12/Primary-and-community-healthcare-support-for-people-living-with-frailty.pdf [Accessed 31 July 2026].</a:t>
            </a:r>
          </a:p>
          <a:p>
            <a:pPr algn="l">
              <a:buFont typeface="+mj-lt"/>
              <a:buAutoNum type="arabicPeriod" startAt="11"/>
            </a:pP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Care Quality Commission (2025) </a:t>
            </a:r>
            <a:r>
              <a:rPr lang="en-US" sz="900" b="0" i="1" dirty="0">
                <a:solidFill>
                  <a:srgbClr val="27251E"/>
                </a:solidFill>
                <a:effectLst/>
                <a:latin typeface="pplxSerif"/>
              </a:rPr>
              <a:t>The state of health care and adult social care in England 2024/25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. London: CQC. Available at: https://</a:t>
            </a:r>
            <a:r>
              <a:rPr lang="en-US" sz="900" b="0" i="0" dirty="0" err="1">
                <a:solidFill>
                  <a:srgbClr val="27251E"/>
                </a:solidFill>
                <a:effectLst/>
                <a:latin typeface="pplxSerif"/>
              </a:rPr>
              <a:t>assets.publishing.service.gov.uk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/media/68fa3b4fe200d653d8b63735/care-quality-commission-state-of-health-care-and-adult-social-care-in-england-2024-25.pdf [Accessed 31 July 2026].</a:t>
            </a:r>
          </a:p>
          <a:p>
            <a:pPr algn="l">
              <a:buFont typeface="+mj-lt"/>
              <a:buAutoNum type="arabicPeriod" startAt="11"/>
            </a:pP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NHS England (2026) </a:t>
            </a:r>
            <a:r>
              <a:rPr lang="en-US" sz="900" b="0" i="1" dirty="0">
                <a:solidFill>
                  <a:srgbClr val="27251E"/>
                </a:solidFill>
                <a:effectLst/>
                <a:latin typeface="pplxSerif"/>
              </a:rPr>
              <a:t>Providing proactive care for people living in care homes – Enhanced health in care homes framework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. Version 4. London: NHS England. Available at: https://</a:t>
            </a:r>
            <a:r>
              <a:rPr lang="en-US" sz="900" b="0" i="0" dirty="0" err="1">
                <a:solidFill>
                  <a:srgbClr val="27251E"/>
                </a:solidFill>
                <a:effectLst/>
                <a:latin typeface="pplxSerif"/>
              </a:rPr>
              <a:t>www.england.nhs.uk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/long-read/providing-proactive-care-for-people-living-in-care-homes-enhanced-health-in-care-homes-framework/ [Accessed 31 July 2026].</a:t>
            </a:r>
          </a:p>
          <a:p>
            <a:pPr algn="l">
              <a:buFont typeface="+mj-lt"/>
              <a:buAutoNum type="arabicPeriod" startAt="11"/>
            </a:pP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Office for National Statistics (2026) </a:t>
            </a:r>
            <a:r>
              <a:rPr lang="en-US" sz="900" b="0" i="1" dirty="0">
                <a:solidFill>
                  <a:srgbClr val="27251E"/>
                </a:solidFill>
                <a:effectLst/>
                <a:latin typeface="pplxSerif"/>
              </a:rPr>
              <a:t>Adult social care provider statistics, England: quarterly update to May 2026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. London: ONS. Available at: https://</a:t>
            </a:r>
            <a:r>
              <a:rPr lang="en-US" sz="900" b="0" i="0" dirty="0" err="1">
                <a:solidFill>
                  <a:srgbClr val="27251E"/>
                </a:solidFill>
                <a:effectLst/>
                <a:latin typeface="pplxSerif"/>
              </a:rPr>
              <a:t>www.gov.uk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/government/statistics/adult-social-care-provider-statistics-england-quarterly-update-to-may-2026/adult-social-care-provider-statistics-england-quarterly-update-to-may-2026 [Accessed 31 July 2026].</a:t>
            </a:r>
          </a:p>
          <a:p>
            <a:pPr algn="l"/>
            <a:r>
              <a:rPr lang="en-US" sz="900" b="1" i="0" dirty="0">
                <a:solidFill>
                  <a:srgbClr val="27251E"/>
                </a:solidFill>
                <a:effectLst/>
                <a:latin typeface="pplxSerif"/>
              </a:rPr>
              <a:t>Industry and Sector Reports</a:t>
            </a:r>
          </a:p>
          <a:p>
            <a:pPr algn="l">
              <a:buFont typeface="+mj-lt"/>
              <a:buAutoNum type="arabicPeriod" startAt="17"/>
            </a:pP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Skills for Care (2024) </a:t>
            </a:r>
            <a:r>
              <a:rPr lang="en-US" sz="900" b="0" i="1" dirty="0">
                <a:solidFill>
                  <a:srgbClr val="27251E"/>
                </a:solidFill>
                <a:effectLst/>
                <a:latin typeface="pplxSerif"/>
              </a:rPr>
              <a:t>The state of the adult social care sector and workforce in England 2024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. Leeds: Skills for Care. Available at: https://</a:t>
            </a:r>
            <a:r>
              <a:rPr lang="en-US" sz="900" b="0" i="0" dirty="0" err="1">
                <a:solidFill>
                  <a:srgbClr val="27251E"/>
                </a:solidFill>
                <a:effectLst/>
                <a:latin typeface="pplxSerif"/>
              </a:rPr>
              <a:t>www.skillsforcare.org.uk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/Adult-Social-Care-Workforce-Data/</a:t>
            </a:r>
            <a:r>
              <a:rPr lang="en-US" sz="900" b="0" i="0" dirty="0" err="1">
                <a:solidFill>
                  <a:srgbClr val="27251E"/>
                </a:solidFill>
                <a:effectLst/>
                <a:latin typeface="pplxSerif"/>
              </a:rPr>
              <a:t>workforceintelligence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/resources/Reports/National/The-state-of-the-adult-social-care-sector-and-workforce-in-England.aspx [Accessed 31 July 2026].</a:t>
            </a:r>
          </a:p>
          <a:p>
            <a:pPr algn="l">
              <a:buFont typeface="+mj-lt"/>
              <a:buAutoNum type="arabicPeriod" startAt="17"/>
            </a:pP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Homecare Association (2025) </a:t>
            </a:r>
            <a:r>
              <a:rPr lang="en-US" sz="900" b="0" i="1" dirty="0">
                <a:solidFill>
                  <a:srgbClr val="27251E"/>
                </a:solidFill>
                <a:effectLst/>
                <a:latin typeface="pplxSerif"/>
              </a:rPr>
              <a:t>Voices of Homecare: Workforce Report 2025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. London: Homecare Association. Available at: https://</a:t>
            </a:r>
            <a:r>
              <a:rPr lang="en-US" sz="900" b="0" i="0" dirty="0" err="1">
                <a:solidFill>
                  <a:srgbClr val="27251E"/>
                </a:solidFill>
                <a:effectLst/>
                <a:latin typeface="pplxSerif"/>
              </a:rPr>
              <a:t>www.homecareassociation.org.uk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/static/d0ee6847-0d0f-48dc-8074caa7d170bb46/Voices-of-Homecare-Workforce-Report-2025.pdf [Accessed 31 July 2026].</a:t>
            </a:r>
          </a:p>
          <a:p>
            <a:pPr algn="l">
              <a:buFont typeface="+mj-lt"/>
              <a:buAutoNum type="arabicPeriod" startAt="17"/>
            </a:pPr>
            <a:r>
              <a:rPr lang="en-US" sz="900" b="0" i="0" dirty="0" err="1">
                <a:solidFill>
                  <a:srgbClr val="27251E"/>
                </a:solidFill>
                <a:effectLst/>
                <a:latin typeface="pplxSerif"/>
              </a:rPr>
              <a:t>LaingBuisson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 (2025) </a:t>
            </a:r>
            <a:r>
              <a:rPr lang="en-US" sz="900" b="0" i="1" dirty="0">
                <a:solidFill>
                  <a:srgbClr val="27251E"/>
                </a:solidFill>
                <a:effectLst/>
                <a:latin typeface="pplxSerif"/>
              </a:rPr>
              <a:t>Homecare and Supported Living UK Market Report 7th Edition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. London: </a:t>
            </a:r>
            <a:r>
              <a:rPr lang="en-US" sz="900" b="0" i="0" dirty="0" err="1">
                <a:solidFill>
                  <a:srgbClr val="27251E"/>
                </a:solidFill>
                <a:effectLst/>
                <a:latin typeface="pplxSerif"/>
              </a:rPr>
              <a:t>LaingBuisson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. Available at: https://</a:t>
            </a:r>
            <a:r>
              <a:rPr lang="en-US" sz="900" b="0" i="0" dirty="0" err="1">
                <a:solidFill>
                  <a:srgbClr val="27251E"/>
                </a:solidFill>
                <a:effectLst/>
                <a:latin typeface="pplxSerif"/>
              </a:rPr>
              <a:t>go.laingbuisson.com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/homecare-report-7 [Accessed 31 July 2026].</a:t>
            </a:r>
          </a:p>
          <a:p>
            <a:pPr algn="l"/>
            <a:r>
              <a:rPr lang="en-US" sz="900" b="1" i="0" dirty="0">
                <a:solidFill>
                  <a:srgbClr val="27251E"/>
                </a:solidFill>
                <a:effectLst/>
                <a:latin typeface="pplxSerif"/>
              </a:rPr>
              <a:t>Official NHS and Regulatory Sources</a:t>
            </a:r>
          </a:p>
          <a:p>
            <a:pPr algn="l">
              <a:buFont typeface="+mj-lt"/>
              <a:buAutoNum type="arabicPeriod" startAt="20"/>
            </a:pP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NHS England (2026) </a:t>
            </a:r>
            <a:r>
              <a:rPr lang="en-US" sz="900" b="0" i="1" dirty="0">
                <a:solidFill>
                  <a:srgbClr val="27251E"/>
                </a:solidFill>
                <a:effectLst/>
                <a:latin typeface="pplxSerif"/>
              </a:rPr>
              <a:t>Enhanced health in care homes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. Available at: https://</a:t>
            </a:r>
            <a:r>
              <a:rPr lang="en-US" sz="900" b="0" i="0" dirty="0" err="1">
                <a:solidFill>
                  <a:srgbClr val="27251E"/>
                </a:solidFill>
                <a:effectLst/>
                <a:latin typeface="pplxSerif"/>
              </a:rPr>
              <a:t>www.england.nhs.uk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/community-health-services/</a:t>
            </a:r>
            <a:r>
              <a:rPr lang="en-US" sz="900" b="0" i="0" dirty="0" err="1">
                <a:solidFill>
                  <a:srgbClr val="27251E"/>
                </a:solidFill>
                <a:effectLst/>
                <a:latin typeface="pplxSerif"/>
              </a:rPr>
              <a:t>ehch</a:t>
            </a:r>
            <a:r>
              <a:rPr lang="en-US" sz="900" b="0" i="0" dirty="0">
                <a:solidFill>
                  <a:srgbClr val="27251E"/>
                </a:solidFill>
                <a:effectLst/>
                <a:latin typeface="pplxSerif"/>
              </a:rPr>
              <a:t>/ [Accessed 31 July 2026].</a:t>
            </a:r>
          </a:p>
        </p:txBody>
      </p:sp>
    </p:spTree>
    <p:extLst>
      <p:ext uri="{BB962C8B-B14F-4D97-AF65-F5344CB8AC3E}">
        <p14:creationId xmlns:p14="http://schemas.microsoft.com/office/powerpoint/2010/main" val="1363586051"/>
      </p:ext>
    </p:extLst>
  </p:cSld>
  <p:clrMapOvr>
    <a:masterClrMapping/>
  </p:clrMapOvr>
</p:sld>
</file>

<file path=ppt/theme/theme1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Calibri Light"/>
        <a:ea typeface="Calibri Light"/>
        <a:cs typeface="Calibri Light"/>
      </a:majorFont>
      <a:minorFont>
        <a:latin typeface="Calibri"/>
        <a:ea typeface="Calibri"/>
        <a:cs typeface="Calibri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Calibri Light"/>
        <a:ea typeface="Calibri Light"/>
        <a:cs typeface="Calibri Light"/>
      </a:majorFont>
      <a:minorFont>
        <a:latin typeface="Calibri"/>
        <a:ea typeface="Calibri"/>
        <a:cs typeface="Calibri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2954</Words>
  <Application>Microsoft Macintosh PowerPoint</Application>
  <DocSecurity>0</DocSecurity>
  <PresentationFormat>Widescreen</PresentationFormat>
  <Paragraphs>259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Calibri</vt:lpstr>
      <vt:lpstr>pplxSans</vt:lpstr>
      <vt:lpstr>pplxSerif</vt:lpstr>
      <vt:lpstr>ChatGPT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Iulian Butica</cp:lastModifiedBy>
  <cp:revision>1</cp:revision>
  <dcterms:created xsi:type="dcterms:W3CDTF">2000-01-01T00:00:00Z</dcterms:created>
  <dcterms:modified xsi:type="dcterms:W3CDTF">2026-07-31T10:31:05Z</dcterms:modified>
</cp:coreProperties>
</file>