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A47A4-5176-43C5-88B2-21EA1528B39A}" type="datetimeFigureOut">
              <a:rPr lang="en-GB" smtClean="0"/>
              <a:t>18/12/2022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AC44CA-591D-4DFD-8977-4DFC5D53AAEB}" type="slidenum">
              <a:rPr lang="en-GB" smtClean="0"/>
              <a:t>‹#›</a:t>
            </a:fld>
            <a:endParaRPr lang="en-GB"/>
          </a:p>
        </p:txBody>
      </p:sp>
    </p:spTree>
    <p:extLst>
      <p:ext uri="{BB962C8B-B14F-4D97-AF65-F5344CB8AC3E}">
        <p14:creationId xmlns:p14="http://schemas.microsoft.com/office/powerpoint/2010/main" val="2045313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1166-C00A-6314-B480-FF14F2F104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A0181B-0DC5-F879-2182-2101A9F575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773755-3DD6-8EE8-F182-8AB1D92AD37C}"/>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5" name="Footer Placeholder 4">
            <a:extLst>
              <a:ext uri="{FF2B5EF4-FFF2-40B4-BE49-F238E27FC236}">
                <a16:creationId xmlns:a16="http://schemas.microsoft.com/office/drawing/2014/main" id="{8A608245-B257-DD9C-91EF-AA4912F85F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5EC826-3904-19C6-2182-EDAEE4F330FB}"/>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518368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308DA-98D5-0306-9FF1-D7314F316D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42F9BB-0964-80C2-C539-CA19503651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6ACAB4-A0EB-97B8-2D23-11B27315CFC8}"/>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5" name="Footer Placeholder 4">
            <a:extLst>
              <a:ext uri="{FF2B5EF4-FFF2-40B4-BE49-F238E27FC236}">
                <a16:creationId xmlns:a16="http://schemas.microsoft.com/office/drawing/2014/main" id="{BB486F27-4571-C978-31AA-A9B920706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6CEF80-940E-87FB-8379-040028EF5E74}"/>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3994657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55A50-18A2-293C-730A-1D0C537686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3B1931-EA0F-FFD5-0287-9ABD9DD31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931632-309F-3BE1-333C-9771F514DFBF}"/>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5" name="Footer Placeholder 4">
            <a:extLst>
              <a:ext uri="{FF2B5EF4-FFF2-40B4-BE49-F238E27FC236}">
                <a16:creationId xmlns:a16="http://schemas.microsoft.com/office/drawing/2014/main" id="{761FBC55-08A8-CC47-32B4-5995BF581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994327-5E40-5B7C-3EA7-9977FD68143F}"/>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2613740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ADFE-30C1-31F1-CF66-8705827BA8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8B801A-34BE-D342-CA82-65EBA7DA2A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B5A523-C120-08A0-FFAB-ECD160F5DD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480873-D728-6172-01F1-33F3AC18F541}"/>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6" name="Footer Placeholder 5">
            <a:extLst>
              <a:ext uri="{FF2B5EF4-FFF2-40B4-BE49-F238E27FC236}">
                <a16:creationId xmlns:a16="http://schemas.microsoft.com/office/drawing/2014/main" id="{69F52A67-CF40-35C7-9A6A-36C78A40A9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17E28D-459C-3A4E-0AFF-DF8B76783D01}"/>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3728027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F31C-5DEE-6392-4163-843055F3BB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F0744E-B67B-6C3C-76AD-5D99EE8D0F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F201AA-75F5-BC62-FF9F-1EB9C74C5B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5BB958-5FB3-A76D-BEAB-D0CFF11C12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067620-3C5D-666D-7E3F-3FCB1DDD25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DE2B94-5276-D456-9693-9F3EF4C47E61}"/>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8" name="Footer Placeholder 7">
            <a:extLst>
              <a:ext uri="{FF2B5EF4-FFF2-40B4-BE49-F238E27FC236}">
                <a16:creationId xmlns:a16="http://schemas.microsoft.com/office/drawing/2014/main" id="{2E2DA057-8FFC-BA3A-B843-534A0670A97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907CAB-33E5-0044-B395-C36C03A842D3}"/>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22286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C841-7229-023B-2423-317EC9F8D12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3E8310-66D0-051D-5A83-AE2F3508E534}"/>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4" name="Footer Placeholder 3">
            <a:extLst>
              <a:ext uri="{FF2B5EF4-FFF2-40B4-BE49-F238E27FC236}">
                <a16:creationId xmlns:a16="http://schemas.microsoft.com/office/drawing/2014/main" id="{7E55FA87-F706-4ED4-8E03-0E2108C804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33F370-722B-827A-A330-AB1BA2415193}"/>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3647094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FA42C2-3C4F-0EF3-379C-FD727E2D041C}"/>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3" name="Footer Placeholder 2">
            <a:extLst>
              <a:ext uri="{FF2B5EF4-FFF2-40B4-BE49-F238E27FC236}">
                <a16:creationId xmlns:a16="http://schemas.microsoft.com/office/drawing/2014/main" id="{942A3843-8A6D-32C4-8602-BF92B52605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C0365F-EB7F-32B9-D115-6913E37C988D}"/>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84046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128F-9B26-C28E-9A75-29ABCDB40C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FC0BD0-08DC-C5CD-8A97-3C5E625CC5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13A8C7-244E-6114-D0B8-FF2748008C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4B3A16-9E99-C639-AA24-69734FA1ABAD}"/>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6" name="Footer Placeholder 5">
            <a:extLst>
              <a:ext uri="{FF2B5EF4-FFF2-40B4-BE49-F238E27FC236}">
                <a16:creationId xmlns:a16="http://schemas.microsoft.com/office/drawing/2014/main" id="{4CCBE9EB-CF33-DA2D-49F0-5AC62EBF0E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E5B71E-965C-C18E-A5F2-E48A837557C1}"/>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785159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79547-2342-5804-AEE4-83CE117E6F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096E3E-D832-B37D-B609-2A2827A22E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36D08E-5F2D-55C4-CE59-BA0A085739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27EA57-03CA-0AF3-8E83-C20C8FCD4D41}"/>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6" name="Footer Placeholder 5">
            <a:extLst>
              <a:ext uri="{FF2B5EF4-FFF2-40B4-BE49-F238E27FC236}">
                <a16:creationId xmlns:a16="http://schemas.microsoft.com/office/drawing/2014/main" id="{20F31EE7-B2B0-DF14-E189-3D333FE9DB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E12E31-43B2-555B-F7ED-2360AA5D9988}"/>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1281070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F44A6-1733-E84B-7787-95530E26BF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2ACCF0-75A7-C048-2BAD-3EFBE2DC93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0941EB-028A-C424-5D32-9A006A4B0C39}"/>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5" name="Footer Placeholder 4">
            <a:extLst>
              <a:ext uri="{FF2B5EF4-FFF2-40B4-BE49-F238E27FC236}">
                <a16:creationId xmlns:a16="http://schemas.microsoft.com/office/drawing/2014/main" id="{744A2689-5448-219A-7462-CE5375C1E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95AA88-B81B-4A1D-C5D4-864607641CCA}"/>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1327894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720E91-F319-ED23-636E-1C2A19E575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1EF509-BE47-BA7B-3C1B-5D5C29546A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EEC06E-7D80-B734-5645-93AEE53A21BB}"/>
              </a:ext>
            </a:extLst>
          </p:cNvPr>
          <p:cNvSpPr>
            <a:spLocks noGrp="1"/>
          </p:cNvSpPr>
          <p:nvPr>
            <p:ph type="dt" sz="half" idx="10"/>
          </p:nvPr>
        </p:nvSpPr>
        <p:spPr/>
        <p:txBody>
          <a:bodyPr/>
          <a:lstStyle/>
          <a:p>
            <a:fld id="{3A354186-CF2B-4B37-9120-5A23302B96EC}" type="datetimeFigureOut">
              <a:rPr lang="en-GB" smtClean="0"/>
              <a:t>18/12/2022</a:t>
            </a:fld>
            <a:endParaRPr lang="en-GB"/>
          </a:p>
        </p:txBody>
      </p:sp>
      <p:sp>
        <p:nvSpPr>
          <p:cNvPr id="5" name="Footer Placeholder 4">
            <a:extLst>
              <a:ext uri="{FF2B5EF4-FFF2-40B4-BE49-F238E27FC236}">
                <a16:creationId xmlns:a16="http://schemas.microsoft.com/office/drawing/2014/main" id="{43491AF7-5844-9652-4258-05CE3FE83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24B242-BAF2-1194-7CA5-492E19796C11}"/>
              </a:ext>
            </a:extLst>
          </p:cNvPr>
          <p:cNvSpPr>
            <a:spLocks noGrp="1"/>
          </p:cNvSpPr>
          <p:nvPr>
            <p:ph type="sldNum" sz="quarter" idx="12"/>
          </p:nvPr>
        </p:nvSpPr>
        <p:spPr/>
        <p:txBody>
          <a:bodyPr/>
          <a:lstStyle/>
          <a:p>
            <a:fld id="{66B183B7-F582-4D21-8187-051AE36C972D}" type="slidenum">
              <a:rPr lang="en-GB" smtClean="0"/>
              <a:t>‹#›</a:t>
            </a:fld>
            <a:endParaRPr lang="en-GB"/>
          </a:p>
        </p:txBody>
      </p:sp>
    </p:spTree>
    <p:extLst>
      <p:ext uri="{BB962C8B-B14F-4D97-AF65-F5344CB8AC3E}">
        <p14:creationId xmlns:p14="http://schemas.microsoft.com/office/powerpoint/2010/main" val="1314068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5ABB04-6463-18BD-FECE-C65EF3272B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2D3536-1253-BAC9-D701-FB2F67625E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EBD0E-B30B-281F-AA3B-AA63C63794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354186-CF2B-4B37-9120-5A23302B96EC}" type="datetimeFigureOut">
              <a:rPr lang="en-GB" smtClean="0"/>
              <a:t>18/12/2022</a:t>
            </a:fld>
            <a:endParaRPr lang="en-GB"/>
          </a:p>
        </p:txBody>
      </p:sp>
      <p:sp>
        <p:nvSpPr>
          <p:cNvPr id="5" name="Footer Placeholder 4">
            <a:extLst>
              <a:ext uri="{FF2B5EF4-FFF2-40B4-BE49-F238E27FC236}">
                <a16:creationId xmlns:a16="http://schemas.microsoft.com/office/drawing/2014/main" id="{970F0290-C702-4C15-A5FC-5803115FF0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0486D1C-4E14-0629-75AE-8B48C3A11E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B183B7-F582-4D21-8187-051AE36C972D}" type="slidenum">
              <a:rPr lang="en-GB" smtClean="0"/>
              <a:t>‹#›</a:t>
            </a:fld>
            <a:endParaRPr lang="en-GB"/>
          </a:p>
        </p:txBody>
      </p:sp>
    </p:spTree>
    <p:extLst>
      <p:ext uri="{BB962C8B-B14F-4D97-AF65-F5344CB8AC3E}">
        <p14:creationId xmlns:p14="http://schemas.microsoft.com/office/powerpoint/2010/main" val="38632632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roductplan.com/glossary/rapid-prototyping/" TargetMode="External"/><Relationship Id="rId2" Type="http://schemas.openxmlformats.org/officeDocument/2006/relationships/hyperlink" Target="https://www.theproteinworks.com/black-and-gold-water-bottle?179=430&amp;msclkid=1f1e54a30456120fb072373c7fc83309" TargetMode="External"/><Relationship Id="rId1" Type="http://schemas.openxmlformats.org/officeDocument/2006/relationships/slideLayout" Target="../slideLayouts/slideLayout2.xml"/><Relationship Id="rId5" Type="http://schemas.openxmlformats.org/officeDocument/2006/relationships/hyperlink" Target="https://www.nationaltrust.org.uk/support-us/plant-a-tree" TargetMode="External"/><Relationship Id="rId4" Type="http://schemas.openxmlformats.org/officeDocument/2006/relationships/hyperlink" Target="https://www.vandenrecycling.com/en/what-we-do/buy-and-sell-plast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A3A51-740F-3159-D91B-2588E23C8F0B}"/>
              </a:ext>
            </a:extLst>
          </p:cNvPr>
          <p:cNvSpPr>
            <a:spLocks noGrp="1"/>
          </p:cNvSpPr>
          <p:nvPr>
            <p:ph type="ctrTitle"/>
          </p:nvPr>
        </p:nvSpPr>
        <p:spPr/>
        <p:txBody>
          <a:bodyPr/>
          <a:lstStyle/>
          <a:p>
            <a:r>
              <a:rPr lang="en-GB" dirty="0"/>
              <a:t>Technical Report</a:t>
            </a:r>
          </a:p>
        </p:txBody>
      </p:sp>
      <p:sp>
        <p:nvSpPr>
          <p:cNvPr id="3" name="Subtitle 2">
            <a:extLst>
              <a:ext uri="{FF2B5EF4-FFF2-40B4-BE49-F238E27FC236}">
                <a16:creationId xmlns:a16="http://schemas.microsoft.com/office/drawing/2014/main" id="{4BF1ABFA-2EA0-B0CA-27F3-C5C6005B945A}"/>
              </a:ext>
            </a:extLst>
          </p:cNvPr>
          <p:cNvSpPr>
            <a:spLocks noGrp="1"/>
          </p:cNvSpPr>
          <p:nvPr>
            <p:ph type="subTitle" idx="1"/>
          </p:nvPr>
        </p:nvSpPr>
        <p:spPr/>
        <p:txBody>
          <a:bodyPr/>
          <a:lstStyle/>
          <a:p>
            <a:r>
              <a:rPr lang="en-GB" dirty="0"/>
              <a:t>Maxwell Oliver 2218428 – 3/12/2022</a:t>
            </a:r>
          </a:p>
        </p:txBody>
      </p:sp>
    </p:spTree>
    <p:extLst>
      <p:ext uri="{BB962C8B-B14F-4D97-AF65-F5344CB8AC3E}">
        <p14:creationId xmlns:p14="http://schemas.microsoft.com/office/powerpoint/2010/main" val="1984131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5026E-03C5-1C49-5303-05E1BCD4A50D}"/>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A227732F-20F9-A9E8-ADF3-D4A00BA13A5D}"/>
              </a:ext>
            </a:extLst>
          </p:cNvPr>
          <p:cNvSpPr>
            <a:spLocks noGrp="1"/>
          </p:cNvSpPr>
          <p:nvPr>
            <p:ph idx="1"/>
          </p:nvPr>
        </p:nvSpPr>
        <p:spPr/>
        <p:txBody>
          <a:bodyPr/>
          <a:lstStyle/>
          <a:p>
            <a:pPr marL="0" indent="0">
              <a:buNone/>
            </a:pPr>
            <a:r>
              <a:rPr lang="en-GB" dirty="0"/>
              <a:t>Introduction – 1 –A short guide to the report</a:t>
            </a:r>
          </a:p>
          <a:p>
            <a:pPr marL="0" indent="0">
              <a:buNone/>
            </a:pPr>
            <a:r>
              <a:rPr lang="en-GB" dirty="0"/>
              <a:t>Project Development – 2.1 – A quick analysis of the market</a:t>
            </a:r>
          </a:p>
          <a:p>
            <a:pPr marL="0" indent="0">
              <a:buNone/>
            </a:pPr>
            <a:r>
              <a:rPr lang="en-GB" dirty="0"/>
              <a:t>2.2 – A step by step guide of the process of developing a product</a:t>
            </a:r>
          </a:p>
          <a:p>
            <a:pPr marL="0" indent="0">
              <a:buNone/>
            </a:pPr>
            <a:r>
              <a:rPr lang="en-GB" dirty="0"/>
              <a:t>Health and Safety Legislation and Standards – 3 – An overview of how to keep within the law as well a keep good practices</a:t>
            </a:r>
          </a:p>
          <a:p>
            <a:pPr marL="0" indent="0">
              <a:buNone/>
            </a:pPr>
            <a:r>
              <a:rPr lang="en-GB" dirty="0"/>
              <a:t>Environmental and Sustainability Considerations – 4</a:t>
            </a:r>
          </a:p>
          <a:p>
            <a:pPr marL="0" indent="0">
              <a:buNone/>
            </a:pPr>
            <a:r>
              <a:rPr lang="en-GB" dirty="0"/>
              <a:t>Conclusion – 5</a:t>
            </a:r>
          </a:p>
          <a:p>
            <a:pPr marL="0" indent="0">
              <a:buNone/>
            </a:pPr>
            <a:r>
              <a:rPr lang="en-GB"/>
              <a:t>References - 6</a:t>
            </a:r>
            <a:endParaRPr lang="en-GB" dirty="0"/>
          </a:p>
        </p:txBody>
      </p:sp>
    </p:spTree>
    <p:extLst>
      <p:ext uri="{BB962C8B-B14F-4D97-AF65-F5344CB8AC3E}">
        <p14:creationId xmlns:p14="http://schemas.microsoft.com/office/powerpoint/2010/main" val="2531990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04B72-57EC-4927-981E-F92B3071D3B6}"/>
              </a:ext>
            </a:extLst>
          </p:cNvPr>
          <p:cNvSpPr>
            <a:spLocks noGrp="1"/>
          </p:cNvSpPr>
          <p:nvPr>
            <p:ph type="title"/>
          </p:nvPr>
        </p:nvSpPr>
        <p:spPr/>
        <p:txBody>
          <a:bodyPr/>
          <a:lstStyle/>
          <a:p>
            <a:r>
              <a:rPr lang="en-GB" dirty="0"/>
              <a:t>Introduction 1</a:t>
            </a:r>
          </a:p>
        </p:txBody>
      </p:sp>
      <p:sp>
        <p:nvSpPr>
          <p:cNvPr id="3" name="Content Placeholder 2">
            <a:extLst>
              <a:ext uri="{FF2B5EF4-FFF2-40B4-BE49-F238E27FC236}">
                <a16:creationId xmlns:a16="http://schemas.microsoft.com/office/drawing/2014/main" id="{0F93FD8B-A5EE-AB82-9D30-85AEC7B52554}"/>
              </a:ext>
            </a:extLst>
          </p:cNvPr>
          <p:cNvSpPr>
            <a:spLocks noGrp="1"/>
          </p:cNvSpPr>
          <p:nvPr>
            <p:ph idx="1"/>
          </p:nvPr>
        </p:nvSpPr>
        <p:spPr/>
        <p:txBody>
          <a:bodyPr>
            <a:normAutofit/>
          </a:bodyPr>
          <a:lstStyle/>
          <a:p>
            <a:pPr marL="0" indent="0">
              <a:buNone/>
            </a:pPr>
            <a:r>
              <a:rPr lang="en-GB" sz="1050" dirty="0"/>
              <a:t>In this report we are going to go over the development of and subsequent legislation and effects of introducing a new piece of sports equipment. This report will be going over the development of a water bottle for runners of various sports back grounds</a:t>
            </a:r>
          </a:p>
        </p:txBody>
      </p:sp>
    </p:spTree>
    <p:extLst>
      <p:ext uri="{BB962C8B-B14F-4D97-AF65-F5344CB8AC3E}">
        <p14:creationId xmlns:p14="http://schemas.microsoft.com/office/powerpoint/2010/main" val="133064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DCFC5-60CD-FBDD-550D-B479770E0E94}"/>
              </a:ext>
            </a:extLst>
          </p:cNvPr>
          <p:cNvSpPr>
            <a:spLocks noGrp="1"/>
          </p:cNvSpPr>
          <p:nvPr>
            <p:ph type="title"/>
          </p:nvPr>
        </p:nvSpPr>
        <p:spPr/>
        <p:txBody>
          <a:bodyPr/>
          <a:lstStyle/>
          <a:p>
            <a:r>
              <a:rPr lang="en-GB" dirty="0"/>
              <a:t>Project Development 2.1</a:t>
            </a:r>
          </a:p>
        </p:txBody>
      </p:sp>
      <p:sp>
        <p:nvSpPr>
          <p:cNvPr id="3" name="Content Placeholder 2">
            <a:extLst>
              <a:ext uri="{FF2B5EF4-FFF2-40B4-BE49-F238E27FC236}">
                <a16:creationId xmlns:a16="http://schemas.microsoft.com/office/drawing/2014/main" id="{CC73FF3A-73B5-36C3-422C-215023E1FAF0}"/>
              </a:ext>
            </a:extLst>
          </p:cNvPr>
          <p:cNvSpPr>
            <a:spLocks noGrp="1"/>
          </p:cNvSpPr>
          <p:nvPr>
            <p:ph idx="1"/>
          </p:nvPr>
        </p:nvSpPr>
        <p:spPr>
          <a:xfrm>
            <a:off x="6783185" y="365125"/>
            <a:ext cx="2507673" cy="917575"/>
          </a:xfrm>
        </p:spPr>
        <p:txBody>
          <a:bodyPr>
            <a:normAutofit lnSpcReduction="10000"/>
          </a:bodyPr>
          <a:lstStyle/>
          <a:p>
            <a:pPr marL="0" indent="0">
              <a:buNone/>
            </a:pPr>
            <a:r>
              <a:rPr lang="en-GB" sz="1100" dirty="0"/>
              <a:t>The first part of developing a new product is looking at existing products already on the market. One this page I will break down a few current options and then pick out parts we wish to be in our own product.</a:t>
            </a:r>
          </a:p>
        </p:txBody>
      </p:sp>
      <p:sp>
        <p:nvSpPr>
          <p:cNvPr id="4" name="Rectangle 3">
            <a:extLst>
              <a:ext uri="{FF2B5EF4-FFF2-40B4-BE49-F238E27FC236}">
                <a16:creationId xmlns:a16="http://schemas.microsoft.com/office/drawing/2014/main" id="{9F066651-403C-2746-77E8-3CAEBB6A6045}"/>
              </a:ext>
            </a:extLst>
          </p:cNvPr>
          <p:cNvSpPr/>
          <p:nvPr/>
        </p:nvSpPr>
        <p:spPr>
          <a:xfrm>
            <a:off x="116379" y="1354975"/>
            <a:ext cx="6043352" cy="5403272"/>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BFD3AB8A-7D21-7B3C-BFFB-E7EB30BC8566}"/>
              </a:ext>
            </a:extLst>
          </p:cNvPr>
          <p:cNvPicPr>
            <a:picLocks noChangeAspect="1"/>
          </p:cNvPicPr>
          <p:nvPr/>
        </p:nvPicPr>
        <p:blipFill rotWithShape="1">
          <a:blip r:embed="rId2"/>
          <a:srcRect l="30904" t="9025" r="17403" b="13343"/>
          <a:stretch/>
        </p:blipFill>
        <p:spPr>
          <a:xfrm>
            <a:off x="241215" y="1476479"/>
            <a:ext cx="1413295" cy="3123946"/>
          </a:xfrm>
          <a:prstGeom prst="rect">
            <a:avLst/>
          </a:prstGeom>
          <a:ln w="12700">
            <a:solidFill>
              <a:schemeClr val="tx1"/>
            </a:solidFill>
          </a:ln>
        </p:spPr>
      </p:pic>
      <p:sp>
        <p:nvSpPr>
          <p:cNvPr id="7" name="TextBox 6">
            <a:extLst>
              <a:ext uri="{FF2B5EF4-FFF2-40B4-BE49-F238E27FC236}">
                <a16:creationId xmlns:a16="http://schemas.microsoft.com/office/drawing/2014/main" id="{6C39C0BB-AF5E-DAAC-5F83-B4B7C5955DB3}"/>
              </a:ext>
            </a:extLst>
          </p:cNvPr>
          <p:cNvSpPr txBox="1"/>
          <p:nvPr/>
        </p:nvSpPr>
        <p:spPr>
          <a:xfrm>
            <a:off x="1753985" y="1476479"/>
            <a:ext cx="1413295" cy="2862322"/>
          </a:xfrm>
          <a:prstGeom prst="rect">
            <a:avLst/>
          </a:prstGeom>
          <a:noFill/>
        </p:spPr>
        <p:txBody>
          <a:bodyPr wrap="square" rtlCol="0">
            <a:spAutoFit/>
          </a:bodyPr>
          <a:lstStyle/>
          <a:p>
            <a:r>
              <a:rPr lang="en-GB" sz="1200" dirty="0"/>
              <a:t>This first bottle is from Theproteinworks.com and is called ‘Black and Gold water bottle’. This has a shiny gold and matt black finish added a nice aesthetic look whilst also promoting the supplier with a logo. It costs £16.00</a:t>
            </a:r>
          </a:p>
        </p:txBody>
      </p:sp>
      <p:pic>
        <p:nvPicPr>
          <p:cNvPr id="9" name="Picture 8">
            <a:extLst>
              <a:ext uri="{FF2B5EF4-FFF2-40B4-BE49-F238E27FC236}">
                <a16:creationId xmlns:a16="http://schemas.microsoft.com/office/drawing/2014/main" id="{0F7F6DE5-33F4-837D-D8B8-E2851C267B8C}"/>
              </a:ext>
            </a:extLst>
          </p:cNvPr>
          <p:cNvPicPr>
            <a:picLocks noChangeAspect="1"/>
          </p:cNvPicPr>
          <p:nvPr/>
        </p:nvPicPr>
        <p:blipFill rotWithShape="1">
          <a:blip r:embed="rId3"/>
          <a:srcRect l="16173" t="1370" r="13689" b="5357"/>
          <a:stretch/>
        </p:blipFill>
        <p:spPr>
          <a:xfrm>
            <a:off x="3167280" y="1476479"/>
            <a:ext cx="1088836" cy="3175564"/>
          </a:xfrm>
          <a:prstGeom prst="rect">
            <a:avLst/>
          </a:prstGeom>
          <a:ln w="12700">
            <a:solidFill>
              <a:schemeClr val="tx1"/>
            </a:solidFill>
          </a:ln>
        </p:spPr>
      </p:pic>
      <p:sp>
        <p:nvSpPr>
          <p:cNvPr id="10" name="TextBox 9">
            <a:extLst>
              <a:ext uri="{FF2B5EF4-FFF2-40B4-BE49-F238E27FC236}">
                <a16:creationId xmlns:a16="http://schemas.microsoft.com/office/drawing/2014/main" id="{664C992A-F0E6-D0E7-8E7C-EF0ADB42276D}"/>
              </a:ext>
            </a:extLst>
          </p:cNvPr>
          <p:cNvSpPr txBox="1"/>
          <p:nvPr/>
        </p:nvSpPr>
        <p:spPr>
          <a:xfrm>
            <a:off x="4422483" y="1476479"/>
            <a:ext cx="1836724" cy="2123658"/>
          </a:xfrm>
          <a:prstGeom prst="rect">
            <a:avLst/>
          </a:prstGeom>
          <a:noFill/>
        </p:spPr>
        <p:txBody>
          <a:bodyPr wrap="square" rtlCol="0">
            <a:spAutoFit/>
          </a:bodyPr>
          <a:lstStyle/>
          <a:p>
            <a:r>
              <a:rPr lang="en-GB" sz="1200" dirty="0"/>
              <a:t>This bottle is the Original Science In Sport 800ml water bottle from Scienceinsport.com.</a:t>
            </a:r>
          </a:p>
          <a:p>
            <a:r>
              <a:rPr lang="en-GB" sz="1200" dirty="0"/>
              <a:t>This is a transparent bottle with a lot of branding covering the bottle. The bottle has a tip which can be drunk from without unscrewing the top of the bottle. It costs £5.00</a:t>
            </a:r>
          </a:p>
        </p:txBody>
      </p:sp>
      <p:sp>
        <p:nvSpPr>
          <p:cNvPr id="11" name="TextBox 10">
            <a:extLst>
              <a:ext uri="{FF2B5EF4-FFF2-40B4-BE49-F238E27FC236}">
                <a16:creationId xmlns:a16="http://schemas.microsoft.com/office/drawing/2014/main" id="{BAA103EC-3569-C36C-BDFC-267F0AB21943}"/>
              </a:ext>
            </a:extLst>
          </p:cNvPr>
          <p:cNvSpPr txBox="1"/>
          <p:nvPr/>
        </p:nvSpPr>
        <p:spPr>
          <a:xfrm>
            <a:off x="208309" y="4655986"/>
            <a:ext cx="2958972" cy="2123658"/>
          </a:xfrm>
          <a:prstGeom prst="rect">
            <a:avLst/>
          </a:prstGeom>
          <a:noFill/>
        </p:spPr>
        <p:txBody>
          <a:bodyPr wrap="square" rtlCol="0">
            <a:spAutoFit/>
          </a:bodyPr>
          <a:lstStyle/>
          <a:p>
            <a:r>
              <a:rPr lang="en-GB" sz="1100" dirty="0"/>
              <a:t>Pros-</a:t>
            </a:r>
          </a:p>
          <a:p>
            <a:r>
              <a:rPr lang="en-GB" sz="1100" dirty="0"/>
              <a:t>-Good looks and nice colours</a:t>
            </a:r>
          </a:p>
          <a:p>
            <a:r>
              <a:rPr lang="en-GB" sz="1100" dirty="0"/>
              <a:t>-Somewhat ergonomic shape</a:t>
            </a:r>
          </a:p>
          <a:p>
            <a:r>
              <a:rPr lang="en-GB" sz="1100" dirty="0"/>
              <a:t>-Is Insulated</a:t>
            </a:r>
          </a:p>
          <a:p>
            <a:r>
              <a:rPr lang="en-GB" sz="1100" dirty="0"/>
              <a:t>-Good water seal and low chance of leakage</a:t>
            </a:r>
          </a:p>
          <a:p>
            <a:r>
              <a:rPr lang="en-GB" sz="1100" dirty="0"/>
              <a:t>Cons-</a:t>
            </a:r>
          </a:p>
          <a:p>
            <a:r>
              <a:rPr lang="en-GB" sz="1100" dirty="0"/>
              <a:t>-Is quite heavy and could be bad to hold whilst running</a:t>
            </a:r>
          </a:p>
          <a:p>
            <a:r>
              <a:rPr lang="en-GB" sz="1100" dirty="0"/>
              <a:t>-If dropped will easily dent and scratch the finish off</a:t>
            </a:r>
          </a:p>
          <a:p>
            <a:r>
              <a:rPr lang="en-GB" sz="1100" dirty="0"/>
              <a:t>-No grip so wet hands could slip</a:t>
            </a:r>
          </a:p>
          <a:p>
            <a:endParaRPr lang="en-GB" sz="1100" dirty="0"/>
          </a:p>
        </p:txBody>
      </p:sp>
      <p:sp>
        <p:nvSpPr>
          <p:cNvPr id="15" name="TextBox 14">
            <a:extLst>
              <a:ext uri="{FF2B5EF4-FFF2-40B4-BE49-F238E27FC236}">
                <a16:creationId xmlns:a16="http://schemas.microsoft.com/office/drawing/2014/main" id="{4D71697D-27A7-3A0F-5B51-FEB381930AC2}"/>
              </a:ext>
            </a:extLst>
          </p:cNvPr>
          <p:cNvSpPr txBox="1"/>
          <p:nvPr/>
        </p:nvSpPr>
        <p:spPr>
          <a:xfrm>
            <a:off x="3133617" y="4645288"/>
            <a:ext cx="3084563" cy="2092881"/>
          </a:xfrm>
          <a:prstGeom prst="rect">
            <a:avLst/>
          </a:prstGeom>
          <a:noFill/>
        </p:spPr>
        <p:txBody>
          <a:bodyPr wrap="square" rtlCol="0">
            <a:spAutoFit/>
          </a:bodyPr>
          <a:lstStyle/>
          <a:p>
            <a:r>
              <a:rPr lang="en-GB" sz="1000" dirty="0"/>
              <a:t>Pros-</a:t>
            </a:r>
          </a:p>
          <a:p>
            <a:r>
              <a:rPr lang="en-GB" sz="1000" dirty="0"/>
              <a:t>-Good ergonomic design</a:t>
            </a:r>
          </a:p>
          <a:p>
            <a:r>
              <a:rPr lang="en-GB" sz="1000" dirty="0"/>
              <a:t>-Easy to hold whilst running</a:t>
            </a:r>
          </a:p>
          <a:p>
            <a:r>
              <a:rPr lang="en-GB" sz="1000" dirty="0"/>
              <a:t>-Can drink from the bottle without unscrewing lid</a:t>
            </a:r>
          </a:p>
          <a:p>
            <a:r>
              <a:rPr lang="en-GB" sz="1000" dirty="0"/>
              <a:t>-Can easily see what liquid is in the bottle and how much left there is </a:t>
            </a:r>
          </a:p>
          <a:p>
            <a:r>
              <a:rPr lang="en-GB" sz="1000" dirty="0"/>
              <a:t>Cons-</a:t>
            </a:r>
          </a:p>
          <a:p>
            <a:r>
              <a:rPr lang="en-GB" sz="1000" dirty="0"/>
              <a:t>-Could use more grip as wet hands could still struggle to hold this whilst running.</a:t>
            </a:r>
          </a:p>
          <a:p>
            <a:r>
              <a:rPr lang="en-GB" sz="1000" dirty="0"/>
              <a:t>-More chance of leaking than the other bottle</a:t>
            </a:r>
          </a:p>
          <a:p>
            <a:r>
              <a:rPr lang="en-GB" sz="1000" dirty="0"/>
              <a:t>-reviews state that the branding rubs off and looks bad</a:t>
            </a:r>
          </a:p>
          <a:p>
            <a:r>
              <a:rPr lang="en-GB" sz="1000" dirty="0"/>
              <a:t>-The plastic can warp in hot conditions and ruin the water proof seal</a:t>
            </a:r>
          </a:p>
        </p:txBody>
      </p:sp>
      <p:sp>
        <p:nvSpPr>
          <p:cNvPr id="16" name="TextBox 15">
            <a:extLst>
              <a:ext uri="{FF2B5EF4-FFF2-40B4-BE49-F238E27FC236}">
                <a16:creationId xmlns:a16="http://schemas.microsoft.com/office/drawing/2014/main" id="{FF4B985F-862B-CEE5-29E9-941B5E469D6C}"/>
              </a:ext>
            </a:extLst>
          </p:cNvPr>
          <p:cNvSpPr txBox="1"/>
          <p:nvPr/>
        </p:nvSpPr>
        <p:spPr>
          <a:xfrm>
            <a:off x="6550429" y="1690688"/>
            <a:ext cx="4164676" cy="1446550"/>
          </a:xfrm>
          <a:prstGeom prst="rect">
            <a:avLst/>
          </a:prstGeom>
          <a:noFill/>
        </p:spPr>
        <p:txBody>
          <a:bodyPr wrap="square" rtlCol="0">
            <a:spAutoFit/>
          </a:bodyPr>
          <a:lstStyle/>
          <a:p>
            <a:r>
              <a:rPr lang="en-GB" sz="1100" dirty="0"/>
              <a:t>Things we want to keep from these examples-</a:t>
            </a:r>
          </a:p>
          <a:p>
            <a:r>
              <a:rPr lang="en-GB" sz="1100" dirty="0"/>
              <a:t>-Polymer based</a:t>
            </a:r>
          </a:p>
          <a:p>
            <a:r>
              <a:rPr lang="en-GB" sz="1100" dirty="0"/>
              <a:t>-Transparent</a:t>
            </a:r>
          </a:p>
          <a:p>
            <a:r>
              <a:rPr lang="en-GB" sz="1100" dirty="0"/>
              <a:t>-Two tone colour</a:t>
            </a:r>
          </a:p>
          <a:p>
            <a:r>
              <a:rPr lang="en-GB" sz="1100" dirty="0"/>
              <a:t>-A strong water seal</a:t>
            </a:r>
          </a:p>
          <a:p>
            <a:r>
              <a:rPr lang="en-GB" sz="1100" dirty="0"/>
              <a:t>-An ergonomic design</a:t>
            </a:r>
          </a:p>
          <a:p>
            <a:r>
              <a:rPr lang="en-GB" sz="1100" dirty="0"/>
              <a:t>-Grip so wet hands can keep a good hold whilst running</a:t>
            </a:r>
          </a:p>
          <a:p>
            <a:r>
              <a:rPr lang="en-GB" sz="1100" dirty="0"/>
              <a:t>-Being able to drink from the bottle without taking the lid off</a:t>
            </a:r>
          </a:p>
        </p:txBody>
      </p:sp>
      <p:sp>
        <p:nvSpPr>
          <p:cNvPr id="17" name="TextBox 16">
            <a:extLst>
              <a:ext uri="{FF2B5EF4-FFF2-40B4-BE49-F238E27FC236}">
                <a16:creationId xmlns:a16="http://schemas.microsoft.com/office/drawing/2014/main" id="{0BFC63B7-CE81-F355-ED06-D39DE87C26CB}"/>
              </a:ext>
            </a:extLst>
          </p:cNvPr>
          <p:cNvSpPr txBox="1"/>
          <p:nvPr/>
        </p:nvSpPr>
        <p:spPr>
          <a:xfrm>
            <a:off x="6550429" y="3205493"/>
            <a:ext cx="4164676" cy="1277273"/>
          </a:xfrm>
          <a:prstGeom prst="rect">
            <a:avLst/>
          </a:prstGeom>
          <a:noFill/>
        </p:spPr>
        <p:txBody>
          <a:bodyPr wrap="square" rtlCol="0">
            <a:spAutoFit/>
          </a:bodyPr>
          <a:lstStyle/>
          <a:p>
            <a:r>
              <a:rPr lang="en-GB" sz="1100" dirty="0"/>
              <a:t>Things we don’t want to keep from these examples-</a:t>
            </a:r>
          </a:p>
          <a:p>
            <a:r>
              <a:rPr lang="en-GB" sz="1100" dirty="0"/>
              <a:t>-Thin plastic, although it lowers the cost it is too weak and prone to warping</a:t>
            </a:r>
          </a:p>
          <a:p>
            <a:r>
              <a:rPr lang="en-GB" sz="1100" dirty="0"/>
              <a:t>-A heavy final product</a:t>
            </a:r>
          </a:p>
          <a:p>
            <a:r>
              <a:rPr lang="en-GB" sz="1100" dirty="0"/>
              <a:t>-Lots of branding around the bottle</a:t>
            </a:r>
          </a:p>
          <a:p>
            <a:r>
              <a:rPr lang="en-GB" sz="1100" dirty="0"/>
              <a:t>-High price</a:t>
            </a:r>
          </a:p>
          <a:p>
            <a:r>
              <a:rPr lang="en-GB" sz="1100" dirty="0"/>
              <a:t>-Insulating the bottle</a:t>
            </a:r>
          </a:p>
        </p:txBody>
      </p:sp>
      <p:sp>
        <p:nvSpPr>
          <p:cNvPr id="18" name="TextBox 17">
            <a:extLst>
              <a:ext uri="{FF2B5EF4-FFF2-40B4-BE49-F238E27FC236}">
                <a16:creationId xmlns:a16="http://schemas.microsoft.com/office/drawing/2014/main" id="{7BB55174-7434-C5A6-0E12-4CBD4A0E5283}"/>
              </a:ext>
            </a:extLst>
          </p:cNvPr>
          <p:cNvSpPr txBox="1"/>
          <p:nvPr/>
        </p:nvSpPr>
        <p:spPr>
          <a:xfrm>
            <a:off x="6633556" y="4929447"/>
            <a:ext cx="5004262" cy="1446550"/>
          </a:xfrm>
          <a:prstGeom prst="rect">
            <a:avLst/>
          </a:prstGeom>
          <a:noFill/>
          <a:ln w="19050">
            <a:solidFill>
              <a:schemeClr val="tx1"/>
            </a:solidFill>
          </a:ln>
        </p:spPr>
        <p:txBody>
          <a:bodyPr wrap="square" rtlCol="0">
            <a:spAutoFit/>
          </a:bodyPr>
          <a:lstStyle/>
          <a:p>
            <a:r>
              <a:rPr lang="en-GB" sz="1100" dirty="0"/>
              <a:t>From this analysis we can see that we want to develop a polymer based water bottle which has a high friction area which is where its held to allow the user to keep a strong grip for a long time even with wet hands. We will go for a two tone colour aesthetic with at least some part of the main body being transparent in order for the liquid to be visible. We also want to be able to drink from the bottle without having to unscrew the lid as doing so whilst running could be hard whereas a similar design to the bottle on the right would allow a runner to use only their mouth to operate the opening and closing of the bottle.</a:t>
            </a:r>
          </a:p>
        </p:txBody>
      </p:sp>
    </p:spTree>
    <p:extLst>
      <p:ext uri="{BB962C8B-B14F-4D97-AF65-F5344CB8AC3E}">
        <p14:creationId xmlns:p14="http://schemas.microsoft.com/office/powerpoint/2010/main" val="1831897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BAF24-9964-E771-E1AA-116F90452735}"/>
              </a:ext>
            </a:extLst>
          </p:cNvPr>
          <p:cNvSpPr>
            <a:spLocks noGrp="1"/>
          </p:cNvSpPr>
          <p:nvPr>
            <p:ph type="title"/>
          </p:nvPr>
        </p:nvSpPr>
        <p:spPr/>
        <p:txBody>
          <a:bodyPr/>
          <a:lstStyle/>
          <a:p>
            <a:r>
              <a:rPr lang="en-GB" dirty="0"/>
              <a:t>Project Development 2.2</a:t>
            </a:r>
          </a:p>
        </p:txBody>
      </p:sp>
      <p:sp>
        <p:nvSpPr>
          <p:cNvPr id="3" name="Content Placeholder 2">
            <a:extLst>
              <a:ext uri="{FF2B5EF4-FFF2-40B4-BE49-F238E27FC236}">
                <a16:creationId xmlns:a16="http://schemas.microsoft.com/office/drawing/2014/main" id="{A36B634A-0798-6080-38A3-8BAC016A8DB4}"/>
              </a:ext>
            </a:extLst>
          </p:cNvPr>
          <p:cNvSpPr>
            <a:spLocks noGrp="1"/>
          </p:cNvSpPr>
          <p:nvPr>
            <p:ph idx="1"/>
          </p:nvPr>
        </p:nvSpPr>
        <p:spPr>
          <a:xfrm>
            <a:off x="7105996" y="589900"/>
            <a:ext cx="2129444" cy="876011"/>
          </a:xfrm>
        </p:spPr>
        <p:txBody>
          <a:bodyPr>
            <a:normAutofit/>
          </a:bodyPr>
          <a:lstStyle/>
          <a:p>
            <a:pPr marL="0" indent="0">
              <a:buNone/>
            </a:pPr>
            <a:r>
              <a:rPr lang="en-GB" sz="1100" dirty="0"/>
              <a:t>On this page we will outline the steps needed to take the bottle from our preliminary idea to a fully formed product which could be sold on the market.</a:t>
            </a:r>
          </a:p>
        </p:txBody>
      </p:sp>
      <p:sp>
        <p:nvSpPr>
          <p:cNvPr id="4" name="TextBox 3">
            <a:extLst>
              <a:ext uri="{FF2B5EF4-FFF2-40B4-BE49-F238E27FC236}">
                <a16:creationId xmlns:a16="http://schemas.microsoft.com/office/drawing/2014/main" id="{FC73109C-B06A-EE4E-4156-804821339DEB}"/>
              </a:ext>
            </a:extLst>
          </p:cNvPr>
          <p:cNvSpPr txBox="1"/>
          <p:nvPr/>
        </p:nvSpPr>
        <p:spPr>
          <a:xfrm>
            <a:off x="422563" y="1876770"/>
            <a:ext cx="2152997" cy="3477875"/>
          </a:xfrm>
          <a:prstGeom prst="rect">
            <a:avLst/>
          </a:prstGeom>
          <a:noFill/>
        </p:spPr>
        <p:txBody>
          <a:bodyPr wrap="square" rtlCol="0">
            <a:spAutoFit/>
          </a:bodyPr>
          <a:lstStyle/>
          <a:p>
            <a:r>
              <a:rPr lang="en-GB" sz="1100" dirty="0"/>
              <a:t>Step 1- Design research</a:t>
            </a:r>
          </a:p>
          <a:p>
            <a:r>
              <a:rPr lang="en-GB" sz="1100" dirty="0"/>
              <a:t>This part of the process involves lots of testing and feedback. This includes colour testing IE having a designer could a few different options for colour pallets and then getting feedback from potential buyers or higher ups in order to narrow down on the best looking or best selling colour pallet. Another part would be testing the most ergonomic shapes for hand grip. Then the most high friction but cost effective material which could be used in these areas to prevent slipping, a material such as rubber for example. Every stage of designs need to have feedback in order to stay on track of the consumer needs.</a:t>
            </a:r>
          </a:p>
        </p:txBody>
      </p:sp>
      <p:sp>
        <p:nvSpPr>
          <p:cNvPr id="5" name="TextBox 4">
            <a:extLst>
              <a:ext uri="{FF2B5EF4-FFF2-40B4-BE49-F238E27FC236}">
                <a16:creationId xmlns:a16="http://schemas.microsoft.com/office/drawing/2014/main" id="{D46B617C-FE0D-61B6-2FA6-8183C3AB3AAF}"/>
              </a:ext>
            </a:extLst>
          </p:cNvPr>
          <p:cNvSpPr txBox="1"/>
          <p:nvPr/>
        </p:nvSpPr>
        <p:spPr>
          <a:xfrm>
            <a:off x="2575561" y="1876770"/>
            <a:ext cx="1895302" cy="3647152"/>
          </a:xfrm>
          <a:prstGeom prst="rect">
            <a:avLst/>
          </a:prstGeom>
          <a:noFill/>
        </p:spPr>
        <p:txBody>
          <a:bodyPr wrap="square" rtlCol="0">
            <a:spAutoFit/>
          </a:bodyPr>
          <a:lstStyle/>
          <a:p>
            <a:r>
              <a:rPr lang="en-GB" sz="1100" dirty="0"/>
              <a:t>Step 2 – Prototyping</a:t>
            </a:r>
          </a:p>
          <a:p>
            <a:r>
              <a:rPr lang="en-GB" sz="1100" dirty="0"/>
              <a:t>With the knowledge gained from the previous step our designers begin to create fast prototypes using a variety of methods. Such as 3D printing or modelling foam. This is called rapid Prototyping, (a brief guide to rapid prototyping can be found at Productplan.com).</a:t>
            </a:r>
          </a:p>
          <a:p>
            <a:r>
              <a:rPr lang="en-GB" sz="1100" dirty="0"/>
              <a:t>At this part of the process you can start combining the ideas you have gained and create a real version of the bottle. You create a range of options for people to give feedback on instead of just doing one. Once a prototype is created that everyone is happy with you move onto the next step</a:t>
            </a:r>
          </a:p>
        </p:txBody>
      </p:sp>
      <p:sp>
        <p:nvSpPr>
          <p:cNvPr id="6" name="TextBox 5">
            <a:extLst>
              <a:ext uri="{FF2B5EF4-FFF2-40B4-BE49-F238E27FC236}">
                <a16:creationId xmlns:a16="http://schemas.microsoft.com/office/drawing/2014/main" id="{F4CA88D6-20EF-CC6B-4E25-ACEB118230B2}"/>
              </a:ext>
            </a:extLst>
          </p:cNvPr>
          <p:cNvSpPr txBox="1"/>
          <p:nvPr/>
        </p:nvSpPr>
        <p:spPr>
          <a:xfrm>
            <a:off x="4470863" y="1876770"/>
            <a:ext cx="1895302" cy="3647152"/>
          </a:xfrm>
          <a:prstGeom prst="rect">
            <a:avLst/>
          </a:prstGeom>
          <a:noFill/>
        </p:spPr>
        <p:txBody>
          <a:bodyPr wrap="square" rtlCol="0">
            <a:spAutoFit/>
          </a:bodyPr>
          <a:lstStyle/>
          <a:p>
            <a:r>
              <a:rPr lang="en-GB" sz="1100" dirty="0"/>
              <a:t>Step 3 – Manufacture research</a:t>
            </a:r>
          </a:p>
          <a:p>
            <a:r>
              <a:rPr lang="en-GB" sz="1100" dirty="0"/>
              <a:t>In this area with your prototype your designers/research specialists will look into the different manufacturing methods for each part of the design. For example because this is a polymer design they compare the finishes between an injection moulded bottle and blow moulding. Not only does this allow the team to find out the methods they will employ or find companies to employ for them but also allows them to begin getting a rough idea of pricing as they can start too look at materials costs and manufacturing costs</a:t>
            </a:r>
          </a:p>
        </p:txBody>
      </p:sp>
      <p:sp>
        <p:nvSpPr>
          <p:cNvPr id="7" name="TextBox 6">
            <a:extLst>
              <a:ext uri="{FF2B5EF4-FFF2-40B4-BE49-F238E27FC236}">
                <a16:creationId xmlns:a16="http://schemas.microsoft.com/office/drawing/2014/main" id="{834E68D9-D23A-AA01-AEE2-C0EF6492C1CF}"/>
              </a:ext>
            </a:extLst>
          </p:cNvPr>
          <p:cNvSpPr txBox="1"/>
          <p:nvPr/>
        </p:nvSpPr>
        <p:spPr>
          <a:xfrm>
            <a:off x="6366165" y="1876770"/>
            <a:ext cx="1895302" cy="2631490"/>
          </a:xfrm>
          <a:prstGeom prst="rect">
            <a:avLst/>
          </a:prstGeom>
          <a:noFill/>
        </p:spPr>
        <p:txBody>
          <a:bodyPr wrap="square" rtlCol="0">
            <a:spAutoFit/>
          </a:bodyPr>
          <a:lstStyle/>
          <a:p>
            <a:r>
              <a:rPr lang="en-GB" sz="1100" dirty="0"/>
              <a:t>Step 4 – Testing</a:t>
            </a:r>
          </a:p>
          <a:p>
            <a:r>
              <a:rPr lang="en-GB" sz="1100" dirty="0"/>
              <a:t>Now you have a few completed product examples you undergo the appropriate testing to find the limits of the products. For example drop tests, pressure tests, the product lifetime (how long it will last) etc. This allows more information to be given to the customers and investors in order to build a good reputation for the product. Also it makes sure that the product will pass legislation</a:t>
            </a:r>
          </a:p>
        </p:txBody>
      </p:sp>
      <p:sp>
        <p:nvSpPr>
          <p:cNvPr id="8" name="TextBox 7">
            <a:extLst>
              <a:ext uri="{FF2B5EF4-FFF2-40B4-BE49-F238E27FC236}">
                <a16:creationId xmlns:a16="http://schemas.microsoft.com/office/drawing/2014/main" id="{0116FFCE-AF32-7904-FE3B-537F34679DF7}"/>
              </a:ext>
            </a:extLst>
          </p:cNvPr>
          <p:cNvSpPr txBox="1"/>
          <p:nvPr/>
        </p:nvSpPr>
        <p:spPr>
          <a:xfrm>
            <a:off x="8261467" y="1879972"/>
            <a:ext cx="2129444" cy="2800767"/>
          </a:xfrm>
          <a:prstGeom prst="rect">
            <a:avLst/>
          </a:prstGeom>
          <a:noFill/>
        </p:spPr>
        <p:txBody>
          <a:bodyPr wrap="square" rtlCol="0">
            <a:spAutoFit/>
          </a:bodyPr>
          <a:lstStyle/>
          <a:p>
            <a:r>
              <a:rPr lang="en-GB" sz="1100" dirty="0"/>
              <a:t>Step 5 – Supply and shipping</a:t>
            </a:r>
          </a:p>
          <a:p>
            <a:r>
              <a:rPr lang="en-GB" sz="1100" dirty="0"/>
              <a:t>This a an often overlooked part of selling a product, how it gets to the buyer. Now that you can make the bottles, either in house or through an intermediary you have to get it to shop shelves to sell. You can do this independently with a licence or through a supplier/retailer. This price of this service needs to be worked into the price of the bottle as there are situations where the product can lose a company money if it isn’t set to sell properly</a:t>
            </a:r>
          </a:p>
        </p:txBody>
      </p:sp>
    </p:spTree>
    <p:extLst>
      <p:ext uri="{BB962C8B-B14F-4D97-AF65-F5344CB8AC3E}">
        <p14:creationId xmlns:p14="http://schemas.microsoft.com/office/powerpoint/2010/main" val="2626910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FCE4F-22DF-9907-26CC-49DBC9423F8E}"/>
              </a:ext>
            </a:extLst>
          </p:cNvPr>
          <p:cNvSpPr>
            <a:spLocks noGrp="1"/>
          </p:cNvSpPr>
          <p:nvPr>
            <p:ph type="title"/>
          </p:nvPr>
        </p:nvSpPr>
        <p:spPr/>
        <p:txBody>
          <a:bodyPr/>
          <a:lstStyle/>
          <a:p>
            <a:r>
              <a:rPr lang="en-GB" dirty="0"/>
              <a:t>Health and Safety Legislation and Standards 3</a:t>
            </a:r>
          </a:p>
        </p:txBody>
      </p:sp>
      <p:sp>
        <p:nvSpPr>
          <p:cNvPr id="3" name="Content Placeholder 2">
            <a:extLst>
              <a:ext uri="{FF2B5EF4-FFF2-40B4-BE49-F238E27FC236}">
                <a16:creationId xmlns:a16="http://schemas.microsoft.com/office/drawing/2014/main" id="{E8C93505-C797-AEA1-EBDB-65A1CF36AEEA}"/>
              </a:ext>
            </a:extLst>
          </p:cNvPr>
          <p:cNvSpPr>
            <a:spLocks noGrp="1"/>
          </p:cNvSpPr>
          <p:nvPr>
            <p:ph idx="1"/>
          </p:nvPr>
        </p:nvSpPr>
        <p:spPr>
          <a:xfrm>
            <a:off x="838200" y="1908751"/>
            <a:ext cx="5257800" cy="1906791"/>
          </a:xfrm>
        </p:spPr>
        <p:txBody>
          <a:bodyPr>
            <a:normAutofit/>
          </a:bodyPr>
          <a:lstStyle/>
          <a:p>
            <a:pPr marL="0" indent="0">
              <a:buNone/>
            </a:pPr>
            <a:r>
              <a:rPr lang="en-GB" sz="1200" dirty="0"/>
              <a:t>In terms of health and safety in the development of our product there are not many places for accidents or issues to happen. The biggest issues could be the polymer processing plants where is possible toxic fumes could be inhaled or hot plastic could be touched by a worker. The company can mitigate these risks in the production of their product by vetting and manufacturing places they choose as well as stick to countries with good workers rights and health and safety rules. This can be found in most of Europe and North America. Places like China, Hong Kong and Taiwan are notorious for their bad workers conditions and health and safety violations. Looking at groups like OSHA or the European union which have strong health and safety rules can be a great guide to find good places to have things made whilst avoiding injury</a:t>
            </a:r>
          </a:p>
        </p:txBody>
      </p:sp>
      <p:sp>
        <p:nvSpPr>
          <p:cNvPr id="6" name="TextBox 5">
            <a:extLst>
              <a:ext uri="{FF2B5EF4-FFF2-40B4-BE49-F238E27FC236}">
                <a16:creationId xmlns:a16="http://schemas.microsoft.com/office/drawing/2014/main" id="{FCCE8CF6-DE1F-A6BB-CF3A-C67A97ADC843}"/>
              </a:ext>
            </a:extLst>
          </p:cNvPr>
          <p:cNvSpPr txBox="1"/>
          <p:nvPr/>
        </p:nvSpPr>
        <p:spPr>
          <a:xfrm>
            <a:off x="6522099" y="2006081"/>
            <a:ext cx="3816220" cy="2031325"/>
          </a:xfrm>
          <a:prstGeom prst="rect">
            <a:avLst/>
          </a:prstGeom>
          <a:noFill/>
        </p:spPr>
        <p:txBody>
          <a:bodyPr wrap="square" rtlCol="0">
            <a:spAutoFit/>
          </a:bodyPr>
          <a:lstStyle/>
          <a:p>
            <a:r>
              <a:rPr lang="en-GB" dirty="0"/>
              <a:t>The International Labour Organisation (ILO) has some great info and data on the different countries around the world and their ethical or unethical conditions. Their representatives should be consulted in order for ethical manufacturing to happen.</a:t>
            </a:r>
          </a:p>
        </p:txBody>
      </p:sp>
    </p:spTree>
    <p:extLst>
      <p:ext uri="{BB962C8B-B14F-4D97-AF65-F5344CB8AC3E}">
        <p14:creationId xmlns:p14="http://schemas.microsoft.com/office/powerpoint/2010/main" val="3897565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DAAAA-9333-E523-74C5-4AF0791D0113}"/>
              </a:ext>
            </a:extLst>
          </p:cNvPr>
          <p:cNvSpPr>
            <a:spLocks noGrp="1"/>
          </p:cNvSpPr>
          <p:nvPr>
            <p:ph type="title"/>
          </p:nvPr>
        </p:nvSpPr>
        <p:spPr/>
        <p:txBody>
          <a:bodyPr/>
          <a:lstStyle/>
          <a:p>
            <a:r>
              <a:rPr lang="en-GB" dirty="0"/>
              <a:t>Environmental and Sustainability Considerations 4</a:t>
            </a:r>
          </a:p>
        </p:txBody>
      </p:sp>
      <p:sp>
        <p:nvSpPr>
          <p:cNvPr id="3" name="Content Placeholder 2">
            <a:extLst>
              <a:ext uri="{FF2B5EF4-FFF2-40B4-BE49-F238E27FC236}">
                <a16:creationId xmlns:a16="http://schemas.microsoft.com/office/drawing/2014/main" id="{3CB26C18-EBD1-726E-B10D-7FD11E71387A}"/>
              </a:ext>
            </a:extLst>
          </p:cNvPr>
          <p:cNvSpPr>
            <a:spLocks noGrp="1"/>
          </p:cNvSpPr>
          <p:nvPr>
            <p:ph idx="1"/>
          </p:nvPr>
        </p:nvSpPr>
        <p:spPr/>
        <p:txBody>
          <a:bodyPr>
            <a:normAutofit/>
          </a:bodyPr>
          <a:lstStyle/>
          <a:p>
            <a:pPr marL="0" indent="0">
              <a:buNone/>
            </a:pPr>
            <a:r>
              <a:rPr lang="en-GB" sz="1100" dirty="0"/>
              <a:t>There are many things to consider when it comes to any product in regards to Sustainability and environmental impact. Especially so when it comes to polymer products. All throughout the development of products there are problems which can be solved or at least lessened in order to meet Sustainability and Environmental impact goals. For example when initially developing the ideas of the product there will be a lot of waste plastic generated from testing. This plastic can be recycled. As a producer it is our duty to try and mitigate the damage caused through our product and development. Not only in the research will waste plastic be generated. No product has an infinite lifetime and so you have to consider what happens when the bottles life ends. Whilst not perfect somethings that can be done are elongate the life of the product as much as possible. This can be don’t by using strong shapes and materials or replacing parts when they break instead of the whole product. For example if the lid breaks instead of buying a whole new bottle just buy a lid at a highly reduced rate. This prevents the rest of the bottle from becoming waste and extends its life time.</a:t>
            </a:r>
          </a:p>
          <a:p>
            <a:pPr marL="0" indent="0">
              <a:buNone/>
            </a:pPr>
            <a:r>
              <a:rPr lang="en-GB" sz="1100" dirty="0"/>
              <a:t>We want to avoid our products ending up in a land fill as much as possible and so we could invest in a buy back program where the customer gets a small amount of compensation in return for sending the broken product back to our company for recycling. If this isn’t possible there are also companies like vandenrecylcing.com which will buy waste plastic.</a:t>
            </a:r>
          </a:p>
          <a:p>
            <a:pPr marL="0" indent="0">
              <a:buNone/>
            </a:pPr>
            <a:r>
              <a:rPr lang="en-GB" sz="1100" dirty="0"/>
              <a:t>A large amount of plastic production and processing creates pollution which is bad for the environment. Whilst this can’t be easily changed we can take steps to mitigate the damage to the environment such as having a tree planting program where for every x bottles sold we plant a tree or if this is not cost effective then you could out source to a tree planting company and make donations to them for each x amount of plastic produces for your bottles. One group of many which will plant trees in return for donations is the national trust.</a:t>
            </a:r>
          </a:p>
          <a:p>
            <a:pPr marL="0" indent="0">
              <a:buNone/>
            </a:pPr>
            <a:r>
              <a:rPr lang="en-GB" sz="1100" dirty="0"/>
              <a:t>Also by making use of ethical methods in regards to combating pollution and limiting plastic waste you can market yourself to clients as an ethical and environmentally friendly alternative for the already settled competition.</a:t>
            </a:r>
          </a:p>
        </p:txBody>
      </p:sp>
    </p:spTree>
    <p:extLst>
      <p:ext uri="{BB962C8B-B14F-4D97-AF65-F5344CB8AC3E}">
        <p14:creationId xmlns:p14="http://schemas.microsoft.com/office/powerpoint/2010/main" val="685484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9F62-9C9A-F770-40CF-840F45DEFDD1}"/>
              </a:ext>
            </a:extLst>
          </p:cNvPr>
          <p:cNvSpPr>
            <a:spLocks noGrp="1"/>
          </p:cNvSpPr>
          <p:nvPr>
            <p:ph type="title"/>
          </p:nvPr>
        </p:nvSpPr>
        <p:spPr/>
        <p:txBody>
          <a:bodyPr/>
          <a:lstStyle/>
          <a:p>
            <a:r>
              <a:rPr lang="en-GB" dirty="0"/>
              <a:t>Conclusion 5</a:t>
            </a:r>
          </a:p>
        </p:txBody>
      </p:sp>
      <p:sp>
        <p:nvSpPr>
          <p:cNvPr id="3" name="Content Placeholder 2">
            <a:extLst>
              <a:ext uri="{FF2B5EF4-FFF2-40B4-BE49-F238E27FC236}">
                <a16:creationId xmlns:a16="http://schemas.microsoft.com/office/drawing/2014/main" id="{8C055171-665B-04E2-B61E-0856D4BA6C30}"/>
              </a:ext>
            </a:extLst>
          </p:cNvPr>
          <p:cNvSpPr>
            <a:spLocks noGrp="1"/>
          </p:cNvSpPr>
          <p:nvPr>
            <p:ph idx="1"/>
          </p:nvPr>
        </p:nvSpPr>
        <p:spPr>
          <a:xfrm>
            <a:off x="838200" y="1825625"/>
            <a:ext cx="3758738" cy="1216833"/>
          </a:xfrm>
        </p:spPr>
        <p:txBody>
          <a:bodyPr>
            <a:normAutofit/>
          </a:bodyPr>
          <a:lstStyle/>
          <a:p>
            <a:pPr marL="0" indent="0">
              <a:buNone/>
            </a:pPr>
            <a:r>
              <a:rPr lang="en-GB" sz="1100" dirty="0"/>
              <a:t>This report showed that creating an ethical product from scratch can be more effort then regular development however by keeping in contact with the relevant entitles in regards to making sure that the practices are legal and safe it is perfectly accomplishable to end up with a good product which fits the needs of the market, is sustainable and also profitable.</a:t>
            </a:r>
          </a:p>
        </p:txBody>
      </p:sp>
    </p:spTree>
    <p:extLst>
      <p:ext uri="{BB962C8B-B14F-4D97-AF65-F5344CB8AC3E}">
        <p14:creationId xmlns:p14="http://schemas.microsoft.com/office/powerpoint/2010/main" val="2222329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C308-23C6-BF07-5289-9A87C46D27CB}"/>
              </a:ext>
            </a:extLst>
          </p:cNvPr>
          <p:cNvSpPr>
            <a:spLocks noGrp="1"/>
          </p:cNvSpPr>
          <p:nvPr>
            <p:ph type="title"/>
          </p:nvPr>
        </p:nvSpPr>
        <p:spPr/>
        <p:txBody>
          <a:bodyPr/>
          <a:lstStyle/>
          <a:p>
            <a:r>
              <a:rPr lang="en-GB" dirty="0"/>
              <a:t>Reference list 6</a:t>
            </a:r>
          </a:p>
        </p:txBody>
      </p:sp>
      <p:sp>
        <p:nvSpPr>
          <p:cNvPr id="3" name="Content Placeholder 2">
            <a:extLst>
              <a:ext uri="{FF2B5EF4-FFF2-40B4-BE49-F238E27FC236}">
                <a16:creationId xmlns:a16="http://schemas.microsoft.com/office/drawing/2014/main" id="{B3FD9D14-8F4E-6488-83BB-103F48A447C7}"/>
              </a:ext>
            </a:extLst>
          </p:cNvPr>
          <p:cNvSpPr>
            <a:spLocks noGrp="1"/>
          </p:cNvSpPr>
          <p:nvPr>
            <p:ph idx="1"/>
          </p:nvPr>
        </p:nvSpPr>
        <p:spPr/>
        <p:txBody>
          <a:bodyPr>
            <a:normAutofit/>
          </a:bodyPr>
          <a:lstStyle/>
          <a:p>
            <a:pPr marL="0" indent="0">
              <a:buNone/>
            </a:pPr>
            <a:r>
              <a:rPr lang="en-GB" sz="1100" dirty="0"/>
              <a:t>2.1 – Black and Gold water bottle </a:t>
            </a:r>
            <a:r>
              <a:rPr lang="en-GB" sz="600" dirty="0">
                <a:hlinkClick r:id="rId2"/>
              </a:rPr>
              <a:t>https://www.theproteinworks.com/black-and-gold-water-bottle?179=430&amp;msclkid=1f1e54a30456120fb072373c7fc83309</a:t>
            </a:r>
            <a:endParaRPr lang="en-GB" sz="600" dirty="0"/>
          </a:p>
          <a:p>
            <a:pPr marL="0" indent="0">
              <a:buNone/>
            </a:pPr>
            <a:r>
              <a:rPr lang="en-GB" sz="1100" dirty="0"/>
              <a:t>2.1 – Science in Sports 800ml bottle https://www.scienceinsport.com/shop-by-need/hydration/800ml-narrow-neck-bottle</a:t>
            </a:r>
          </a:p>
          <a:p>
            <a:pPr marL="0" indent="0">
              <a:buNone/>
            </a:pPr>
            <a:r>
              <a:rPr lang="en-GB" sz="1100" dirty="0"/>
              <a:t>2.2 – Rapid Prototyping </a:t>
            </a:r>
            <a:r>
              <a:rPr lang="en-GB" sz="600" dirty="0">
                <a:hlinkClick r:id="rId3"/>
              </a:rPr>
              <a:t>https://www.productplan.com/glossary/rapid-prototyping/</a:t>
            </a:r>
            <a:endParaRPr lang="en-GB" sz="600" dirty="0"/>
          </a:p>
          <a:p>
            <a:pPr marL="0" indent="0">
              <a:buNone/>
            </a:pPr>
            <a:r>
              <a:rPr lang="en-GB" sz="1100" dirty="0"/>
              <a:t>3 – International Labour Organisation https://www.ilo.org/moscow/areas-of-work/occupational-safety-and-health/WCMS_249278/lang--en/index.htm</a:t>
            </a:r>
            <a:endParaRPr lang="en-GB" sz="600" dirty="0"/>
          </a:p>
          <a:p>
            <a:pPr marL="0" indent="0">
              <a:buNone/>
            </a:pPr>
            <a:r>
              <a:rPr lang="en-GB" sz="1100" dirty="0"/>
              <a:t>4 – Vanden recycling </a:t>
            </a:r>
            <a:r>
              <a:rPr lang="en-GB" sz="1100" dirty="0">
                <a:hlinkClick r:id="rId4"/>
              </a:rPr>
              <a:t>https://www.vandenrecycling.com/en/what-we-do/buy-and-sell-plastic/</a:t>
            </a:r>
            <a:endParaRPr lang="en-GB" sz="1100" dirty="0"/>
          </a:p>
          <a:p>
            <a:pPr marL="0" indent="0">
              <a:buNone/>
            </a:pPr>
            <a:r>
              <a:rPr lang="en-GB" sz="1100" dirty="0"/>
              <a:t>4 – National trust tree planting </a:t>
            </a:r>
            <a:r>
              <a:rPr lang="en-GB" sz="1100" dirty="0">
                <a:hlinkClick r:id="rId5"/>
              </a:rPr>
              <a:t>https://www.nationaltrust.org.uk/support-us/plant-a-tree</a:t>
            </a:r>
            <a:endParaRPr lang="en-GB" sz="1100" dirty="0"/>
          </a:p>
          <a:p>
            <a:pPr marL="0" indent="0">
              <a:buNone/>
            </a:pPr>
            <a:endParaRPr lang="en-GB" sz="1200" dirty="0"/>
          </a:p>
        </p:txBody>
      </p:sp>
    </p:spTree>
    <p:extLst>
      <p:ext uri="{BB962C8B-B14F-4D97-AF65-F5344CB8AC3E}">
        <p14:creationId xmlns:p14="http://schemas.microsoft.com/office/powerpoint/2010/main" val="14778410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1987</Words>
  <Application>Microsoft Office PowerPoint</Application>
  <PresentationFormat>Widescreen</PresentationFormat>
  <Paragraphs>81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Technical Report</vt:lpstr>
      <vt:lpstr>Contents</vt:lpstr>
      <vt:lpstr>Introduction 1</vt:lpstr>
      <vt:lpstr>Project Development 2.1</vt:lpstr>
      <vt:lpstr>Project Development 2.2</vt:lpstr>
      <vt:lpstr>Health and Safety Legislation and Standards 3</vt:lpstr>
      <vt:lpstr>Environmental and Sustainability Considerations 4</vt:lpstr>
      <vt:lpstr>Conclusion 5</vt:lpstr>
      <vt:lpstr>Reference list 6</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Technical Report</dc:title>
  <dc:creator>Max Oliver (2218428)</dc:creator>
  <cp:lastModifiedBy>Max Oliver (2218428)</cp:lastModifiedBy>
  <cp:revision>1</cp:revision>
  <dcterms:created xsi:type="dcterms:W3CDTF">2022-12-18T20:34:59Z</dcterms:created>
  <dcterms:modified xsi:type="dcterms:W3CDTF">2022-12-18T21:59:00Z</dcterms:modified>
</cp:coreProperties>
</file>