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71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4" r:id="rId19"/>
    <p:sldId id="275" r:id="rId20"/>
    <p:sldId id="278" r:id="rId21"/>
    <p:sldId id="276" r:id="rId22"/>
    <p:sldId id="277" r:id="rId23"/>
  </p:sldIdLst>
  <p:sldSz cx="9144000" cy="6858000" type="screen4x3"/>
  <p:notesSz cx="6735763" cy="98663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3DB1DA-8BFC-4EF4-B098-8EA0CD584829}" type="datetimeFigureOut">
              <a:rPr lang="en-GB" smtClean="0"/>
              <a:t>05/11/2014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7799D-A255-446C-AB51-EDF475A83B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74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BF8A3-B43D-4861-AFE0-D8F458A283CD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23A1A-9171-4B36-AD07-BFD73978F0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48576-5B0C-4B01-BAD3-128647C5E659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46E04-3C33-465F-BA95-27BC1CD277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B808C-0B1A-4C44-87E6-0587DD27F237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BB684-D5D9-47A7-B6D2-A419E9B3E8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5DA80-0B2A-483E-BB0B-A6BBD4B2AA0F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45870-667E-4805-AEBE-40118961F4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EF072-1607-4414-B371-7A159F90FB10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3B0A4-3A99-49E1-A3D6-F1B6387229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F2E34-1A9C-4F04-A285-CDEE85148293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AB6E4-DB67-41A5-AA9B-2547EE5016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41E51-E131-48BC-A76E-B016FA48E201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CADA5-CEC8-43E0-A5D0-9F3A9D4935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BB660-1168-432B-97D3-88A90BD2FB80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12719-6ECF-43A3-8995-218EFF3DED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4E8DB-FDA3-45BB-BF24-11B2380DC463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EA841-B7C1-4DD6-8242-07BB9023A3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86510-0E8A-4E10-8FF4-31F973C75661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7ACDF-07F9-4437-80B2-1CC43938D3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D3A6C-4E11-441F-9707-1E6AF92E3ABA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14DC0-76B6-4A84-86D6-C7DAC381D5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D7F7A38-773D-4852-85D0-F16CF15A5263}" type="datetimeFigureOut">
              <a:rPr lang="en-GB"/>
              <a:pPr>
                <a:defRPr/>
              </a:pPr>
              <a:t>05/11/2014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498CAF-17B3-477F-8900-B80C447E58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Virtual Machines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Dr John Rees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VM?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D</a:t>
            </a:r>
            <a:r>
              <a:rPr lang="en-GB" dirty="0" smtClean="0"/>
              <a:t>riven </a:t>
            </a:r>
            <a:r>
              <a:rPr lang="en-GB" dirty="0" smtClean="0"/>
              <a:t>by the needs of networking and the Internet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Web servers, ftp servers, other servers, all on different computers, with dodgy code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High risk of code crashing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If one processor is one server, any crash takes the service down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Solution: run lots of the server on one machine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Crash takes down one server, so what? The rest still work and the service is available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Architecture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 work, we need:</a:t>
            </a:r>
          </a:p>
          <a:p>
            <a:pPr lvl="1"/>
            <a:r>
              <a:rPr lang="en-GB" smtClean="0"/>
              <a:t>The server application running on an operating system with some memory</a:t>
            </a:r>
          </a:p>
          <a:p>
            <a:pPr lvl="1"/>
            <a:r>
              <a:rPr lang="en-GB" smtClean="0"/>
              <a:t>Something which allocates it the memory space it needs and keeps different servers memory apart</a:t>
            </a:r>
          </a:p>
          <a:p>
            <a:pPr lvl="1"/>
            <a:r>
              <a:rPr lang="en-GB" smtClean="0"/>
              <a:t>Something which starts and stops the process</a:t>
            </a:r>
          </a:p>
          <a:p>
            <a:r>
              <a:rPr lang="en-GB" smtClean="0"/>
              <a:t>In effect, we create a simulation of a process in memory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Basic layout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613025" y="3602038"/>
            <a:ext cx="3471863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2613025" y="2736850"/>
            <a:ext cx="1727200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24" name="Straight Connector 23"/>
          <p:cNvCxnSpPr>
            <a:stCxn id="21" idx="1"/>
          </p:cNvCxnSpPr>
          <p:nvPr/>
        </p:nvCxnSpPr>
        <p:spPr>
          <a:xfrm>
            <a:off x="2600325" y="3170238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8" name="TextBox 24"/>
          <p:cNvSpPr txBox="1">
            <a:spLocks noChangeArrowheads="1"/>
          </p:cNvSpPr>
          <p:nvPr/>
        </p:nvSpPr>
        <p:spPr bwMode="auto">
          <a:xfrm>
            <a:off x="2700338" y="3213100"/>
            <a:ext cx="16525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OS for our programs</a:t>
            </a:r>
          </a:p>
        </p:txBody>
      </p:sp>
      <p:sp>
        <p:nvSpPr>
          <p:cNvPr id="28" name="Oval 27"/>
          <p:cNvSpPr/>
          <p:nvPr/>
        </p:nvSpPr>
        <p:spPr>
          <a:xfrm>
            <a:off x="2695575" y="2852738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17182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358457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0493" name="TextBox 31"/>
          <p:cNvSpPr txBox="1">
            <a:spLocks noChangeArrowheads="1"/>
          </p:cNvSpPr>
          <p:nvPr/>
        </p:nvSpPr>
        <p:spPr bwMode="auto">
          <a:xfrm>
            <a:off x="2627313" y="3644900"/>
            <a:ext cx="33131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Calibri" pitchFamily="34" charset="0"/>
              </a:rPr>
              <a:t>VM supervisory processes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613025" y="4033838"/>
            <a:ext cx="3471863" cy="4365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0498" name="TextBox 38"/>
          <p:cNvSpPr txBox="1">
            <a:spLocks noChangeArrowheads="1"/>
          </p:cNvSpPr>
          <p:nvPr/>
        </p:nvSpPr>
        <p:spPr bwMode="auto">
          <a:xfrm>
            <a:off x="2627313" y="407670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Host processor operating system</a:t>
            </a:r>
          </a:p>
        </p:txBody>
      </p:sp>
      <p:sp>
        <p:nvSpPr>
          <p:cNvPr id="20500" name="TextBox 51"/>
          <p:cNvSpPr txBox="1">
            <a:spLocks noChangeArrowheads="1"/>
          </p:cNvSpPr>
          <p:nvPr/>
        </p:nvSpPr>
        <p:spPr bwMode="auto">
          <a:xfrm>
            <a:off x="1979613" y="1484313"/>
            <a:ext cx="187166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>
                <a:latin typeface="Calibri" pitchFamily="34" charset="0"/>
              </a:rPr>
              <a:t>Processes running on the virtual machine process</a:t>
            </a:r>
          </a:p>
        </p:txBody>
      </p:sp>
      <p:sp>
        <p:nvSpPr>
          <p:cNvPr id="20501" name="Line 21"/>
          <p:cNvSpPr>
            <a:spLocks noChangeShapeType="1"/>
          </p:cNvSpPr>
          <p:nvPr/>
        </p:nvSpPr>
        <p:spPr bwMode="auto">
          <a:xfrm flipH="1">
            <a:off x="2771775" y="2205038"/>
            <a:ext cx="1444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>
            <a:off x="2916238" y="2205038"/>
            <a:ext cx="287337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>
            <a:off x="2916238" y="2205038"/>
            <a:ext cx="719137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Rectangle 20"/>
          <p:cNvSpPr/>
          <p:nvPr/>
        </p:nvSpPr>
        <p:spPr>
          <a:xfrm>
            <a:off x="4340225" y="2736850"/>
            <a:ext cx="1744663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3" name="Straight Connector 23"/>
          <p:cNvCxnSpPr>
            <a:stCxn id="21" idx="1"/>
          </p:cNvCxnSpPr>
          <p:nvPr/>
        </p:nvCxnSpPr>
        <p:spPr>
          <a:xfrm>
            <a:off x="4327525" y="3170238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6" name="TextBox 24"/>
          <p:cNvSpPr txBox="1">
            <a:spLocks noChangeArrowheads="1"/>
          </p:cNvSpPr>
          <p:nvPr/>
        </p:nvSpPr>
        <p:spPr bwMode="auto">
          <a:xfrm>
            <a:off x="4427538" y="3213100"/>
            <a:ext cx="13636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OS for other VM</a:t>
            </a:r>
          </a:p>
        </p:txBody>
      </p:sp>
      <p:sp>
        <p:nvSpPr>
          <p:cNvPr id="4" name="Oval 27"/>
          <p:cNvSpPr/>
          <p:nvPr/>
        </p:nvSpPr>
        <p:spPr>
          <a:xfrm>
            <a:off x="4422775" y="2852738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" name="Oval 28"/>
          <p:cNvSpPr/>
          <p:nvPr/>
        </p:nvSpPr>
        <p:spPr>
          <a:xfrm>
            <a:off x="489902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Oval 29"/>
          <p:cNvSpPr/>
          <p:nvPr/>
        </p:nvSpPr>
        <p:spPr>
          <a:xfrm>
            <a:off x="531177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Hypervisors</a:t>
            </a:r>
          </a:p>
        </p:txBody>
      </p:sp>
      <p:sp>
        <p:nvSpPr>
          <p:cNvPr id="5" name="Rectangle 4"/>
          <p:cNvSpPr/>
          <p:nvPr/>
        </p:nvSpPr>
        <p:spPr>
          <a:xfrm>
            <a:off x="827088" y="3716338"/>
            <a:ext cx="2376487" cy="4333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088" y="2852738"/>
            <a:ext cx="865187" cy="8636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692275" y="2854325"/>
            <a:ext cx="863600" cy="865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555875" y="2854325"/>
            <a:ext cx="647700" cy="8651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10" name="Straight Connector 9"/>
          <p:cNvCxnSpPr>
            <a:stCxn id="6" idx="1"/>
            <a:endCxn id="8" idx="1"/>
          </p:cNvCxnSpPr>
          <p:nvPr/>
        </p:nvCxnSpPr>
        <p:spPr>
          <a:xfrm>
            <a:off x="827088" y="3284538"/>
            <a:ext cx="1728787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TextBox 10"/>
          <p:cNvSpPr txBox="1">
            <a:spLocks noChangeArrowheads="1"/>
          </p:cNvSpPr>
          <p:nvPr/>
        </p:nvSpPr>
        <p:spPr bwMode="auto">
          <a:xfrm>
            <a:off x="827088" y="3316288"/>
            <a:ext cx="8667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Windows</a:t>
            </a:r>
          </a:p>
        </p:txBody>
      </p:sp>
      <p:sp>
        <p:nvSpPr>
          <p:cNvPr id="16392" name="TextBox 11"/>
          <p:cNvSpPr txBox="1">
            <a:spLocks noChangeArrowheads="1"/>
          </p:cNvSpPr>
          <p:nvPr/>
        </p:nvSpPr>
        <p:spPr bwMode="auto">
          <a:xfrm>
            <a:off x="1838325" y="3332163"/>
            <a:ext cx="5699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Linux</a:t>
            </a:r>
          </a:p>
        </p:txBody>
      </p:sp>
      <p:sp>
        <p:nvSpPr>
          <p:cNvPr id="16393" name="TextBox 13"/>
          <p:cNvSpPr txBox="1">
            <a:spLocks noChangeArrowheads="1"/>
          </p:cNvSpPr>
          <p:nvPr/>
        </p:nvSpPr>
        <p:spPr bwMode="auto">
          <a:xfrm>
            <a:off x="2708275" y="3240088"/>
            <a:ext cx="342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…</a:t>
            </a:r>
          </a:p>
        </p:txBody>
      </p:sp>
      <p:sp>
        <p:nvSpPr>
          <p:cNvPr id="15" name="Oval 14"/>
          <p:cNvSpPr/>
          <p:nvPr/>
        </p:nvSpPr>
        <p:spPr>
          <a:xfrm>
            <a:off x="909638" y="29686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385888" y="2968625"/>
            <a:ext cx="215900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1800225" y="2968625"/>
            <a:ext cx="215900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298700" y="2968625"/>
            <a:ext cx="217488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398" name="TextBox 18"/>
          <p:cNvSpPr txBox="1">
            <a:spLocks noChangeArrowheads="1"/>
          </p:cNvSpPr>
          <p:nvPr/>
        </p:nvSpPr>
        <p:spPr bwMode="auto">
          <a:xfrm>
            <a:off x="1095375" y="3781425"/>
            <a:ext cx="1874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latin typeface="Calibri" pitchFamily="34" charset="0"/>
              </a:rPr>
              <a:t>Type 1 hypervisor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800475" y="3281363"/>
            <a:ext cx="2376488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3800475" y="2416175"/>
            <a:ext cx="1727200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24" name="Straight Connector 23"/>
          <p:cNvCxnSpPr>
            <a:stCxn id="21" idx="1"/>
          </p:cNvCxnSpPr>
          <p:nvPr/>
        </p:nvCxnSpPr>
        <p:spPr>
          <a:xfrm>
            <a:off x="3800475" y="2847975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2" name="TextBox 24"/>
          <p:cNvSpPr txBox="1">
            <a:spLocks noChangeArrowheads="1"/>
          </p:cNvSpPr>
          <p:nvPr/>
        </p:nvSpPr>
        <p:spPr bwMode="auto">
          <a:xfrm>
            <a:off x="4203700" y="2922588"/>
            <a:ext cx="8524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Guest OS</a:t>
            </a:r>
          </a:p>
        </p:txBody>
      </p:sp>
      <p:sp>
        <p:nvSpPr>
          <p:cNvPr id="28" name="Oval 27"/>
          <p:cNvSpPr/>
          <p:nvPr/>
        </p:nvSpPr>
        <p:spPr>
          <a:xfrm>
            <a:off x="3883025" y="253206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4359275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4772025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5272088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407" name="TextBox 31"/>
          <p:cNvSpPr txBox="1">
            <a:spLocks noChangeArrowheads="1"/>
          </p:cNvSpPr>
          <p:nvPr/>
        </p:nvSpPr>
        <p:spPr bwMode="auto">
          <a:xfrm>
            <a:off x="3810000" y="3316288"/>
            <a:ext cx="16938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Calibri" pitchFamily="34" charset="0"/>
              </a:rPr>
              <a:t>Type 2 hypervisor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800475" y="3713163"/>
            <a:ext cx="2376488" cy="4365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5527675" y="3281363"/>
            <a:ext cx="0" cy="43180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5572125" y="338931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5916613" y="338931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412" name="TextBox 38"/>
          <p:cNvSpPr txBox="1">
            <a:spLocks noChangeArrowheads="1"/>
          </p:cNvSpPr>
          <p:nvPr/>
        </p:nvSpPr>
        <p:spPr bwMode="auto">
          <a:xfrm>
            <a:off x="3838575" y="3748088"/>
            <a:ext cx="2273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Host operating system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>
            <a:off x="1017588" y="2641600"/>
            <a:ext cx="0" cy="3270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492250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1908175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2401888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3990975" y="2205038"/>
            <a:ext cx="0" cy="3270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6019800" y="3059113"/>
            <a:ext cx="0" cy="328612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19" name="TextBox 47"/>
          <p:cNvSpPr txBox="1">
            <a:spLocks noChangeArrowheads="1"/>
          </p:cNvSpPr>
          <p:nvPr/>
        </p:nvSpPr>
        <p:spPr bwMode="auto">
          <a:xfrm>
            <a:off x="741363" y="2322513"/>
            <a:ext cx="554037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Excel</a:t>
            </a:r>
          </a:p>
        </p:txBody>
      </p:sp>
      <p:sp>
        <p:nvSpPr>
          <p:cNvPr id="16420" name="TextBox 48"/>
          <p:cNvSpPr txBox="1">
            <a:spLocks noChangeArrowheads="1"/>
          </p:cNvSpPr>
          <p:nvPr/>
        </p:nvSpPr>
        <p:spPr bwMode="auto">
          <a:xfrm>
            <a:off x="1198563" y="2322513"/>
            <a:ext cx="587375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Word</a:t>
            </a:r>
          </a:p>
        </p:txBody>
      </p:sp>
      <p:sp>
        <p:nvSpPr>
          <p:cNvPr id="16421" name="TextBox 49"/>
          <p:cNvSpPr txBox="1">
            <a:spLocks noChangeArrowheads="1"/>
          </p:cNvSpPr>
          <p:nvPr/>
        </p:nvSpPr>
        <p:spPr bwMode="auto">
          <a:xfrm>
            <a:off x="2006600" y="2322513"/>
            <a:ext cx="790575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Mplayer</a:t>
            </a:r>
          </a:p>
        </p:txBody>
      </p:sp>
      <p:sp>
        <p:nvSpPr>
          <p:cNvPr id="16422" name="TextBox 50"/>
          <p:cNvSpPr txBox="1">
            <a:spLocks noChangeArrowheads="1"/>
          </p:cNvSpPr>
          <p:nvPr/>
        </p:nvSpPr>
        <p:spPr bwMode="auto">
          <a:xfrm>
            <a:off x="3267075" y="1854200"/>
            <a:ext cx="14478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Guest OS process</a:t>
            </a:r>
          </a:p>
        </p:txBody>
      </p:sp>
      <p:sp>
        <p:nvSpPr>
          <p:cNvPr id="16423" name="TextBox 51"/>
          <p:cNvSpPr txBox="1">
            <a:spLocks noChangeArrowheads="1"/>
          </p:cNvSpPr>
          <p:nvPr/>
        </p:nvSpPr>
        <p:spPr bwMode="auto">
          <a:xfrm>
            <a:off x="5543550" y="2532063"/>
            <a:ext cx="960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>
                <a:latin typeface="Calibri" pitchFamily="34" charset="0"/>
              </a:rPr>
              <a:t>Host OS process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Hypervisors</a:t>
            </a:r>
          </a:p>
        </p:txBody>
      </p:sp>
      <p:sp>
        <p:nvSpPr>
          <p:cNvPr id="17410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Type 1 hypervisor runs on the host processor</a:t>
            </a:r>
          </a:p>
          <a:p>
            <a:r>
              <a:rPr lang="en-GB" smtClean="0"/>
              <a:t>Type 2 hypervisor runs on the host OS</a:t>
            </a:r>
          </a:p>
          <a:p>
            <a:pPr lvl="1"/>
            <a:r>
              <a:rPr lang="en-GB" smtClean="0"/>
              <a:t>Any guest OS is installed on a virtual disk (file in host OS’s file system)</a:t>
            </a:r>
          </a:p>
          <a:p>
            <a:pPr lvl="1"/>
            <a:r>
              <a:rPr lang="en-GB" smtClean="0"/>
              <a:t>Guest OS processes run on the type 2 hypervisor</a:t>
            </a:r>
          </a:p>
          <a:p>
            <a:pPr lvl="1"/>
            <a:r>
              <a:rPr lang="en-GB" smtClean="0"/>
              <a:t>Virtual server applications run through guest OS processes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Advantages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Implies you can run “anything” on “anything”</a:t>
            </a:r>
          </a:p>
          <a:p>
            <a:r>
              <a:rPr lang="en-GB" smtClean="0"/>
              <a:t>E.g. Java virtual machine (JVM)</a:t>
            </a:r>
          </a:p>
          <a:p>
            <a:pPr lvl="1"/>
            <a:r>
              <a:rPr lang="en-GB" smtClean="0"/>
              <a:t>Java compiler produces code for JVM</a:t>
            </a:r>
          </a:p>
          <a:p>
            <a:pPr lvl="1"/>
            <a:r>
              <a:rPr lang="en-GB" smtClean="0"/>
              <a:t>Executed by a software JVM interpreter</a:t>
            </a:r>
          </a:p>
          <a:p>
            <a:pPr lvl="1"/>
            <a:r>
              <a:rPr lang="en-GB" smtClean="0"/>
              <a:t>Can run on anything that has a JVM interpreter</a:t>
            </a:r>
          </a:p>
          <a:p>
            <a:r>
              <a:rPr lang="en-GB" smtClean="0"/>
              <a:t>Hypervisor gives security advantages</a:t>
            </a:r>
          </a:p>
          <a:p>
            <a:pPr lvl="1"/>
            <a:r>
              <a:rPr lang="en-GB" smtClean="0"/>
              <a:t>Isolation, protected environment execution</a:t>
            </a:r>
          </a:p>
          <a:p>
            <a:pPr lvl="1"/>
            <a:r>
              <a:rPr lang="en-GB" smtClean="0"/>
              <a:t>E.g. verify proper implementation of JVM code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Software development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Not unusual to get buggy code in development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Can test on or compile </a:t>
            </a:r>
            <a:r>
              <a:rPr lang="en-GB" smtClean="0"/>
              <a:t>for multiple OSs</a:t>
            </a:r>
            <a:endParaRPr lang="en-GB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Multiple servers on one machine means less hardware spend and less energy expense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Migration for load balancing is possible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All the status information about the processes is in memory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Usually in operating system tables when not virtual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Hosting legacy applications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Protection advantages</a:t>
            </a:r>
          </a:p>
          <a:p>
            <a:r>
              <a:rPr lang="en-GB" dirty="0" smtClean="0"/>
              <a:t>Security advantages</a:t>
            </a:r>
          </a:p>
          <a:p>
            <a:r>
              <a:rPr lang="en-GB" dirty="0" smtClean="0"/>
              <a:t>Management of server operations advantages</a:t>
            </a:r>
          </a:p>
          <a:p>
            <a:pPr lvl="1"/>
            <a:r>
              <a:rPr lang="en-GB" dirty="0" smtClean="0"/>
              <a:t>Reduced backup and recovery time</a:t>
            </a:r>
          </a:p>
          <a:p>
            <a:r>
              <a:rPr lang="en-GB" dirty="0" smtClean="0"/>
              <a:t>Reduced hardware costs</a:t>
            </a:r>
          </a:p>
          <a:p>
            <a:r>
              <a:rPr lang="en-GB" dirty="0" smtClean="0"/>
              <a:t>Reduced energy costs</a:t>
            </a:r>
          </a:p>
          <a:p>
            <a:r>
              <a:rPr lang="en-GB" dirty="0" smtClean="0"/>
              <a:t>Easier management of complexity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652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the Down Side?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Learning curve</a:t>
            </a:r>
          </a:p>
          <a:p>
            <a:pPr lvl="1"/>
            <a:r>
              <a:rPr lang="en-GB" dirty="0" smtClean="0"/>
              <a:t>Conceptualising how virtual servers will form part of your organisation, network and IT infrastructure</a:t>
            </a:r>
          </a:p>
          <a:p>
            <a:pPr lvl="1"/>
            <a:r>
              <a:rPr lang="en-GB" dirty="0" smtClean="0"/>
              <a:t>Learning how to run them reliably</a:t>
            </a:r>
          </a:p>
          <a:p>
            <a:pPr lvl="1"/>
            <a:r>
              <a:rPr lang="en-GB" dirty="0" smtClean="0"/>
              <a:t>Learning how to make them efficient</a:t>
            </a:r>
          </a:p>
          <a:p>
            <a:r>
              <a:rPr lang="en-GB" dirty="0" smtClean="0"/>
              <a:t>Transparent to the user only if you get it right</a:t>
            </a:r>
          </a:p>
          <a:p>
            <a:r>
              <a:rPr lang="en-GB" dirty="0" smtClean="0"/>
              <a:t>What about “non-tech” staff if you can’t make it transparent?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100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Does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VMware</a:t>
            </a:r>
          </a:p>
          <a:p>
            <a:r>
              <a:rPr lang="en-GB" dirty="0" smtClean="0"/>
              <a:t>Microsoft (Windows focused/only?)</a:t>
            </a:r>
          </a:p>
          <a:p>
            <a:r>
              <a:rPr lang="en-GB" dirty="0" smtClean="0"/>
              <a:t>Citrix</a:t>
            </a:r>
          </a:p>
          <a:p>
            <a:r>
              <a:rPr lang="en-GB" dirty="0" smtClean="0"/>
              <a:t>Parallels (Mac focused)</a:t>
            </a:r>
          </a:p>
          <a:p>
            <a:r>
              <a:rPr lang="en-GB" dirty="0" smtClean="0"/>
              <a:t>Oracle </a:t>
            </a:r>
            <a:r>
              <a:rPr lang="en-GB" dirty="0" err="1" smtClean="0"/>
              <a:t>VirtualBox</a:t>
            </a:r>
            <a:r>
              <a:rPr lang="en-GB" dirty="0" smtClean="0"/>
              <a:t> (open source)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248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VMware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r>
              <a:rPr lang="en-GB" dirty="0" smtClean="0"/>
              <a:t>Most </a:t>
            </a:r>
            <a:r>
              <a:rPr lang="en-GB" dirty="0"/>
              <a:t>popular </a:t>
            </a:r>
            <a:r>
              <a:rPr lang="en-GB" dirty="0" smtClean="0"/>
              <a:t>virtualisation </a:t>
            </a:r>
            <a:r>
              <a:rPr lang="en-GB" dirty="0"/>
              <a:t>software </a:t>
            </a:r>
          </a:p>
          <a:p>
            <a:r>
              <a:rPr lang="en-GB" dirty="0" smtClean="0"/>
              <a:t>Offers everything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E</a:t>
            </a:r>
            <a:r>
              <a:rPr lang="en-GB" dirty="0" smtClean="0"/>
              <a:t>nterprise-level </a:t>
            </a:r>
            <a:r>
              <a:rPr lang="en-GB" dirty="0"/>
              <a:t>product suites </a:t>
            </a:r>
            <a:endParaRPr lang="en-GB" dirty="0" smtClean="0"/>
          </a:p>
          <a:p>
            <a:pPr lvl="2"/>
            <a:r>
              <a:rPr lang="en-GB" dirty="0" smtClean="0"/>
              <a:t>help </a:t>
            </a:r>
            <a:r>
              <a:rPr lang="en-GB" dirty="0"/>
              <a:t>manage and </a:t>
            </a:r>
            <a:r>
              <a:rPr lang="en-GB" dirty="0" smtClean="0"/>
              <a:t>virtualise </a:t>
            </a:r>
            <a:r>
              <a:rPr lang="en-GB" dirty="0"/>
              <a:t>data </a:t>
            </a:r>
            <a:r>
              <a:rPr lang="en-GB" dirty="0" err="1"/>
              <a:t>centers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Free </a:t>
            </a:r>
            <a:r>
              <a:rPr lang="en-GB" dirty="0" err="1"/>
              <a:t>VMWare</a:t>
            </a:r>
            <a:r>
              <a:rPr lang="en-GB" dirty="0"/>
              <a:t> Player </a:t>
            </a:r>
            <a:r>
              <a:rPr lang="en-GB" dirty="0" smtClean="0"/>
              <a:t>to </a:t>
            </a:r>
            <a:r>
              <a:rPr lang="en-GB" dirty="0"/>
              <a:t>create and use virtual machines</a:t>
            </a:r>
          </a:p>
          <a:p>
            <a:r>
              <a:rPr lang="en-GB" dirty="0"/>
              <a:t>Downloadable virtual appliances, virtual </a:t>
            </a:r>
            <a:r>
              <a:rPr lang="en-GB" dirty="0" smtClean="0"/>
              <a:t>machines (often free)</a:t>
            </a:r>
            <a:endParaRPr lang="en-GB" dirty="0"/>
          </a:p>
          <a:p>
            <a:r>
              <a:rPr lang="en-GB" dirty="0" smtClean="0"/>
              <a:t>Windows, Unix/Linux </a:t>
            </a:r>
            <a:r>
              <a:rPr lang="en-GB" dirty="0"/>
              <a:t>variants, </a:t>
            </a:r>
            <a:r>
              <a:rPr lang="en-GB" dirty="0" smtClean="0"/>
              <a:t>Mac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58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Microsoft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rovides </a:t>
            </a:r>
            <a:r>
              <a:rPr lang="en-GB" dirty="0"/>
              <a:t>a lot of free </a:t>
            </a:r>
            <a:r>
              <a:rPr lang="en-GB" dirty="0" smtClean="0"/>
              <a:t>virtualisation </a:t>
            </a:r>
            <a:r>
              <a:rPr lang="en-GB" dirty="0"/>
              <a:t>resources and </a:t>
            </a:r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Microsoft </a:t>
            </a:r>
            <a:r>
              <a:rPr lang="en-GB" dirty="0"/>
              <a:t>Virtual Server and Virtual </a:t>
            </a:r>
            <a:r>
              <a:rPr lang="en-GB" dirty="0" smtClean="0"/>
              <a:t>PC</a:t>
            </a:r>
          </a:p>
          <a:p>
            <a:pPr lvl="1"/>
            <a:r>
              <a:rPr lang="en-GB" dirty="0" smtClean="0"/>
              <a:t>Affordable </a:t>
            </a:r>
            <a:r>
              <a:rPr lang="en-GB" dirty="0"/>
              <a:t>way to </a:t>
            </a:r>
            <a:r>
              <a:rPr lang="en-GB" dirty="0" err="1" smtClean="0"/>
              <a:t>tryvirtualization</a:t>
            </a:r>
            <a:endParaRPr lang="en-GB" dirty="0"/>
          </a:p>
          <a:p>
            <a:r>
              <a:rPr lang="en-GB" dirty="0"/>
              <a:t>Virtual Software and Virtual PC only work with </a:t>
            </a:r>
            <a:r>
              <a:rPr lang="en-GB" dirty="0" smtClean="0"/>
              <a:t>Windows</a:t>
            </a:r>
          </a:p>
          <a:p>
            <a:r>
              <a:rPr lang="en-GB" dirty="0" smtClean="0"/>
              <a:t>Not </a:t>
            </a:r>
            <a:r>
              <a:rPr lang="en-GB" dirty="0"/>
              <a:t>viable options for Linux or Mac operating systems</a:t>
            </a:r>
          </a:p>
        </p:txBody>
      </p:sp>
    </p:spTree>
    <p:extLst>
      <p:ext uri="{BB962C8B-B14F-4D97-AF65-F5344CB8AC3E}">
        <p14:creationId xmlns:p14="http://schemas.microsoft.com/office/powerpoint/2010/main" val="491250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Citrix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Citrix acquired the company that created and licensed the open-source virtualization package </a:t>
            </a:r>
            <a:r>
              <a:rPr lang="en-GB" dirty="0" err="1" smtClean="0"/>
              <a:t>Xen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Packages for server consolidation, advanced desktop virtualisation for </a:t>
            </a:r>
            <a:r>
              <a:rPr lang="en-GB" dirty="0" smtClean="0"/>
              <a:t>enterprises</a:t>
            </a:r>
          </a:p>
          <a:p>
            <a:r>
              <a:rPr lang="en-GB" dirty="0" smtClean="0"/>
              <a:t>Cross-platform support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802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Parallels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Desktop for Mac </a:t>
            </a:r>
          </a:p>
          <a:p>
            <a:r>
              <a:rPr lang="en-GB" dirty="0"/>
              <a:t>First commercial </a:t>
            </a:r>
            <a:r>
              <a:rPr lang="en-GB" dirty="0" smtClean="0"/>
              <a:t>virtualisation </a:t>
            </a:r>
            <a:r>
              <a:rPr lang="en-GB" dirty="0"/>
              <a:t>product that </a:t>
            </a:r>
            <a:r>
              <a:rPr lang="en-GB" dirty="0" smtClean="0"/>
              <a:t>ran on Mac </a:t>
            </a:r>
            <a:r>
              <a:rPr lang="en-GB" dirty="0"/>
              <a:t>OS hosts </a:t>
            </a:r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/>
              <a:t>Windows and Linux </a:t>
            </a:r>
            <a:r>
              <a:rPr lang="en-GB" dirty="0" smtClean="0"/>
              <a:t>host support</a:t>
            </a:r>
            <a:endParaRPr lang="en-GB" dirty="0"/>
          </a:p>
          <a:p>
            <a:r>
              <a:rPr lang="en-GB" dirty="0"/>
              <a:t>Noted user friendliness of tools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0894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Oracle </a:t>
            </a:r>
            <a:r>
              <a:rPr lang="en-GB" dirty="0" err="1" smtClean="0"/>
              <a:t>VirtualBox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 </a:t>
            </a:r>
            <a:r>
              <a:rPr lang="en-GB" dirty="0"/>
              <a:t>and open-source </a:t>
            </a:r>
            <a:r>
              <a:rPr lang="en-GB" dirty="0" smtClean="0"/>
              <a:t>alternative </a:t>
            </a:r>
            <a:r>
              <a:rPr lang="en-GB" dirty="0"/>
              <a:t>to commercial virtualisation </a:t>
            </a:r>
            <a:r>
              <a:rPr lang="en-GB" dirty="0" smtClean="0"/>
              <a:t>software</a:t>
            </a:r>
          </a:p>
          <a:p>
            <a:pPr lvl="1"/>
            <a:r>
              <a:rPr lang="en-GB" dirty="0" smtClean="0"/>
              <a:t>GNU public licence distribution</a:t>
            </a:r>
          </a:p>
          <a:p>
            <a:r>
              <a:rPr lang="en-GB" dirty="0" smtClean="0"/>
              <a:t>Sun</a:t>
            </a:r>
            <a:r>
              <a:rPr lang="en-GB" dirty="0"/>
              <a:t> </a:t>
            </a:r>
            <a:r>
              <a:rPr lang="en-GB" dirty="0" smtClean="0"/>
              <a:t>platform is </a:t>
            </a:r>
            <a:r>
              <a:rPr lang="en-GB" dirty="0"/>
              <a:t>the most popular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Variety </a:t>
            </a:r>
            <a:r>
              <a:rPr lang="en-GB" dirty="0"/>
              <a:t>of guest and host </a:t>
            </a:r>
            <a:r>
              <a:rPr lang="en-GB" dirty="0" smtClean="0"/>
              <a:t>systems including Windows, Linux, Unix and MAC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578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984776" cy="523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VMware Virtual SAN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70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Virtualisation Requirements </a:t>
            </a:r>
            <a:r>
              <a:rPr lang="en-GB" dirty="0" smtClean="0"/>
              <a:t>- </a:t>
            </a:r>
            <a:r>
              <a:rPr lang="en-GB" dirty="0" err="1" smtClean="0"/>
              <a:t>Popek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smtClean="0"/>
              <a:t>Goldberg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</a:t>
            </a:r>
            <a:r>
              <a:rPr lang="en-GB" dirty="0"/>
              <a:t>of conditions sufficient for a computer architecture to support system virtualization </a:t>
            </a:r>
            <a:r>
              <a:rPr lang="en-GB" dirty="0" smtClean="0"/>
              <a:t>efficiently</a:t>
            </a:r>
          </a:p>
          <a:p>
            <a:pPr lvl="1"/>
            <a:r>
              <a:rPr lang="en-GB" dirty="0" smtClean="0"/>
              <a:t>Equivalence </a:t>
            </a:r>
            <a:r>
              <a:rPr lang="en-GB" dirty="0"/>
              <a:t>/ </a:t>
            </a:r>
            <a:r>
              <a:rPr lang="en-GB" dirty="0" smtClean="0"/>
              <a:t>Fidelity</a:t>
            </a:r>
          </a:p>
          <a:p>
            <a:pPr lvl="1"/>
            <a:r>
              <a:rPr lang="en-GB" dirty="0"/>
              <a:t>Resource control / </a:t>
            </a:r>
            <a:r>
              <a:rPr lang="en-GB" dirty="0" smtClean="0"/>
              <a:t>Safety</a:t>
            </a:r>
          </a:p>
          <a:p>
            <a:pPr lvl="1"/>
            <a:r>
              <a:rPr lang="en-GB" dirty="0"/>
              <a:t>Efficiency / Performance</a:t>
            </a:r>
          </a:p>
        </p:txBody>
      </p:sp>
    </p:spTree>
    <p:extLst>
      <p:ext uri="{BB962C8B-B14F-4D97-AF65-F5344CB8AC3E}">
        <p14:creationId xmlns:p14="http://schemas.microsoft.com/office/powerpoint/2010/main" val="274596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P&amp;G Virtualisation Theorems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Theorem </a:t>
            </a:r>
            <a:r>
              <a:rPr lang="en-GB" sz="2400" dirty="0" smtClean="0"/>
              <a:t>1:  For </a:t>
            </a:r>
            <a:r>
              <a:rPr lang="en-GB" sz="2400" dirty="0"/>
              <a:t>any conventional third-generation computer, an effective VMM may be constructed if the set of sensitive instructions for that computer is a subset of the set of privileged </a:t>
            </a:r>
            <a:r>
              <a:rPr lang="en-GB" sz="2400" dirty="0" smtClean="0"/>
              <a:t>instructions</a:t>
            </a:r>
          </a:p>
          <a:p>
            <a:r>
              <a:rPr lang="en-GB" sz="2400" dirty="0" smtClean="0"/>
              <a:t>Theorem 2:  A </a:t>
            </a:r>
            <a:r>
              <a:rPr lang="en-GB" sz="2400" dirty="0"/>
              <a:t>conventional third-generation computer is recursively </a:t>
            </a:r>
            <a:r>
              <a:rPr lang="en-GB" sz="2400" dirty="0" err="1" smtClean="0"/>
              <a:t>virtualisable</a:t>
            </a:r>
            <a:r>
              <a:rPr lang="en-GB" sz="2400" dirty="0" smtClean="0"/>
              <a:t> if: </a:t>
            </a:r>
            <a:endParaRPr lang="en-GB" sz="2400" dirty="0"/>
          </a:p>
          <a:p>
            <a:pPr lvl="1"/>
            <a:r>
              <a:rPr lang="en-GB" sz="2400" dirty="0"/>
              <a:t>it is </a:t>
            </a:r>
            <a:r>
              <a:rPr lang="en-GB" sz="2400" dirty="0" err="1" smtClean="0"/>
              <a:t>virtualisable</a:t>
            </a:r>
            <a:r>
              <a:rPr lang="en-GB" sz="2400" dirty="0" smtClean="0"/>
              <a:t>; </a:t>
            </a:r>
            <a:r>
              <a:rPr lang="en-GB" sz="2400" dirty="0"/>
              <a:t>and</a:t>
            </a:r>
          </a:p>
          <a:p>
            <a:pPr lvl="1"/>
            <a:r>
              <a:rPr lang="en-GB" sz="2400" dirty="0"/>
              <a:t>a VMM without any timing dependencies can be constructed for it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086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/>
          <a:lstStyle/>
          <a:p>
            <a:r>
              <a:rPr lang="en-GB" dirty="0" smtClean="0"/>
              <a:t>Virtualisation and Cloud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Cloud requires virtualisation in practice</a:t>
            </a:r>
          </a:p>
          <a:p>
            <a:r>
              <a:rPr lang="en-GB" dirty="0" smtClean="0"/>
              <a:t>Virtualisation makes the whole business of MARTINI computing plausible</a:t>
            </a:r>
          </a:p>
          <a:p>
            <a:r>
              <a:rPr lang="en-GB" dirty="0" smtClean="0"/>
              <a:t>Minimise “user” effort</a:t>
            </a:r>
          </a:p>
          <a:p>
            <a:pPr lvl="1"/>
            <a:r>
              <a:rPr lang="en-GB" dirty="0" smtClean="0"/>
              <a:t>User = client</a:t>
            </a:r>
          </a:p>
          <a:p>
            <a:pPr lvl="2"/>
            <a:r>
              <a:rPr lang="en-GB" dirty="0" smtClean="0"/>
              <a:t>Client = individual? SME? Corporate?</a:t>
            </a:r>
          </a:p>
          <a:p>
            <a:r>
              <a:rPr lang="en-GB" dirty="0" smtClean="0"/>
              <a:t>But don’t forget the BIG issues (security, ownership, IP, access, SLAs, </a:t>
            </a:r>
            <a:r>
              <a:rPr lang="en-GB" dirty="0" err="1" smtClean="0"/>
              <a:t>etc</a:t>
            </a:r>
            <a:r>
              <a:rPr lang="en-GB" dirty="0" smtClean="0"/>
              <a:t>, </a:t>
            </a:r>
            <a:r>
              <a:rPr lang="en-GB" dirty="0" err="1" smtClean="0"/>
              <a:t>etc</a:t>
            </a:r>
            <a:r>
              <a:rPr lang="en-GB" dirty="0" smtClean="0"/>
              <a:t>, </a:t>
            </a:r>
            <a:r>
              <a:rPr lang="en-GB" dirty="0" err="1" smtClean="0"/>
              <a:t>etc</a:t>
            </a:r>
            <a:r>
              <a:rPr lang="en-GB" dirty="0" smtClean="0"/>
              <a:t>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1510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Cloud Infrastructure on VM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371" y="1709737"/>
            <a:ext cx="6175933" cy="4654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9333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143000"/>
          </a:xfrm>
        </p:spPr>
        <p:txBody>
          <a:bodyPr/>
          <a:lstStyle/>
          <a:p>
            <a:r>
              <a:rPr lang="en-GB" dirty="0" smtClean="0"/>
              <a:t>Microsoft – Cloud: Who Does What?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606" y="1484785"/>
            <a:ext cx="614468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7642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705</Words>
  <Application>Microsoft Office PowerPoint</Application>
  <PresentationFormat>On-screen Show (4:3)</PresentationFormat>
  <Paragraphs>127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Virtual Machines</vt:lpstr>
      <vt:lpstr>Why VM?</vt:lpstr>
      <vt:lpstr>Architecture</vt:lpstr>
      <vt:lpstr>Basic layout</vt:lpstr>
      <vt:lpstr>Hypervisors</vt:lpstr>
      <vt:lpstr>Hypervisors</vt:lpstr>
      <vt:lpstr>Advantages</vt:lpstr>
      <vt:lpstr>Advantages</vt:lpstr>
      <vt:lpstr>So?</vt:lpstr>
      <vt:lpstr>What’s the Down Side?</vt:lpstr>
      <vt:lpstr>Who Does What?</vt:lpstr>
      <vt:lpstr>VMware</vt:lpstr>
      <vt:lpstr>Microsoft</vt:lpstr>
      <vt:lpstr>Citrix</vt:lpstr>
      <vt:lpstr>Parallels</vt:lpstr>
      <vt:lpstr>Oracle VirtualBox</vt:lpstr>
      <vt:lpstr>VMware Virtual SAN</vt:lpstr>
      <vt:lpstr>Virtualisation Requirements - Popek and Goldberg</vt:lpstr>
      <vt:lpstr>P&amp;G Virtualisation Theorems</vt:lpstr>
      <vt:lpstr>Virtualisation and Cloud Computing</vt:lpstr>
      <vt:lpstr>Cloud Infrastructure on VM</vt:lpstr>
      <vt:lpstr>Microsoft – Cloud: Who Does What?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Machines</dc:title>
  <dc:creator>John Rees</dc:creator>
  <cp:lastModifiedBy>Rees, John</cp:lastModifiedBy>
  <cp:revision>18</cp:revision>
  <cp:lastPrinted>2013-12-17T11:43:23Z</cp:lastPrinted>
  <dcterms:created xsi:type="dcterms:W3CDTF">2013-12-06T13:52:48Z</dcterms:created>
  <dcterms:modified xsi:type="dcterms:W3CDTF">2014-11-05T12:52:57Z</dcterms:modified>
</cp:coreProperties>
</file>