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46816" autoAdjust="0"/>
  </p:normalViewPr>
  <p:slideViewPr>
    <p:cSldViewPr snapToGrid="0" showGuides="1">
      <p:cViewPr varScale="1">
        <p:scale>
          <a:sx n="14" d="100"/>
          <a:sy n="14" d="100"/>
        </p:scale>
        <p:origin x="1852" y="80"/>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88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02/11/2025</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researchgate.net/figure/DREAM1-percentage-of-adults-with-type-2-diabetes-by-age-group_fig1_23234558.%20Accessed%202025"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802126"/>
            <a:ext cx="43891200" cy="2822360"/>
          </a:xfrm>
          <a:prstGeom prst="rect">
            <a:avLst/>
          </a:prstGeom>
          <a:solidFill>
            <a:schemeClr val="accent4">
              <a:lumMod val="75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accent2">
                    <a:lumMod val="20000"/>
                    <a:lumOff val="80000"/>
                  </a:schemeClr>
                </a:solidFill>
                <a:latin typeface="Arial Black" panose="020B0A04020102020204" pitchFamily="34" charset="0"/>
              </a:rPr>
              <a:t>“</a:t>
            </a:r>
            <a:r>
              <a:rPr lang="en-GB" sz="4000" b="1" dirty="0">
                <a:solidFill>
                  <a:schemeClr val="accent2">
                    <a:lumMod val="20000"/>
                    <a:lumOff val="80000"/>
                  </a:schemeClr>
                </a:solidFill>
                <a:latin typeface="Arial Black" panose="020B0A04020102020204" pitchFamily="34" charset="0"/>
              </a:rPr>
              <a:t>A systematic qualitative review of Type 2 Diabetes dietary self-management barriers and facilitators in socioeconomically deprived UK adults</a:t>
            </a:r>
            <a:r>
              <a:rPr lang="en-US" sz="4000" b="1" dirty="0">
                <a:solidFill>
                  <a:schemeClr val="accent2">
                    <a:lumMod val="20000"/>
                    <a:lumOff val="80000"/>
                  </a:schemeClr>
                </a:solidFill>
                <a:latin typeface="Arial Black" panose="020B0A04020102020204" pitchFamily="34" charset="0"/>
              </a:rPr>
              <a:t>”</a:t>
            </a:r>
          </a:p>
          <a:p>
            <a:r>
              <a:rPr lang="en-GB" sz="4800" b="1" dirty="0">
                <a:solidFill>
                  <a:schemeClr val="accent2">
                    <a:lumMod val="20000"/>
                    <a:lumOff val="80000"/>
                  </a:schemeClr>
                </a:solidFill>
                <a:latin typeface="Arial Black" panose="020B0A04020102020204" pitchFamily="34" charset="0"/>
              </a:rPr>
              <a:t>  </a:t>
            </a:r>
            <a:r>
              <a:rPr lang="en-GB" sz="4000" dirty="0"/>
              <a:t>Student Name: </a:t>
            </a:r>
            <a:r>
              <a:rPr lang="en-GB" sz="4000" dirty="0" err="1"/>
              <a:t>Hefzur</a:t>
            </a:r>
            <a:r>
              <a:rPr lang="en-GB" sz="4000" dirty="0"/>
              <a:t> Rahman						Student ID:  2431586               Programme: </a:t>
            </a:r>
            <a:r>
              <a:rPr lang="en-US" sz="4000" dirty="0"/>
              <a:t>MSc Public Health and Social Care in Practice</a:t>
            </a:r>
            <a:r>
              <a:rPr lang="en-GB" sz="4000" dirty="0"/>
              <a:t>                      </a:t>
            </a:r>
            <a:endParaRPr lang="en-GB" sz="4800" b="1" dirty="0">
              <a:solidFill>
                <a:schemeClr val="accent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id="{0D3713EE-89FD-157D-5571-4706D3142240}"/>
              </a:ext>
            </a:extLst>
          </p:cNvPr>
          <p:cNvSpPr txBox="1"/>
          <p:nvPr/>
        </p:nvSpPr>
        <p:spPr>
          <a:xfrm>
            <a:off x="13876340" y="11942892"/>
            <a:ext cx="9281372" cy="12403395"/>
          </a:xfrm>
          <a:prstGeom prst="rect">
            <a:avLst/>
          </a:prstGeom>
          <a:solidFill>
            <a:schemeClr val="accent2">
              <a:lumMod val="20000"/>
              <a:lumOff val="80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The study carries huge importance for various reasons and will be very supportive for a wider range of people to implement the outcomes and enhance their health outcomes. The healthcare teams will be able to understand their responsibilities to the patients and their gaps in the present situation. It will be possible to improve the relevant policies and implement them accordingly with the improvement of lifestyle and standards for better living and enhancing well-being. T2DM is a very challenging issue for everyone, which can introduce many other health complications and also be the reason for premature death (Kyrou et al., 2020). Not only adults but also people in other age groups should emphasize assessing their overall health condition after a certain time to make the necessary decision at the earliest time. The outcomes will enhance awareness of the adults and will influence them to engage with healthcare organisations to save themselves from the negative impact of T2DM. The study will also provide guidance on developing food habits and creating a food routine that can be very supportive for everyone. The low-income adults can take different nutritious foods with their limited income if they are aware that this is also possible by assessing the outcomes of the study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Wijayaratna</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et al., 2021). </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7" name="TextBox 36">
            <a:extLst>
              <a:ext uri="{FF2B5EF4-FFF2-40B4-BE49-F238E27FC236}">
                <a16:creationId xmlns:a16="http://schemas.microsoft.com/office/drawing/2014/main" id="{211D1C7A-5604-80DD-0B7A-13D48D86A5DC}"/>
              </a:ext>
            </a:extLst>
          </p:cNvPr>
          <p:cNvSpPr txBox="1"/>
          <p:nvPr/>
        </p:nvSpPr>
        <p:spPr>
          <a:xfrm>
            <a:off x="23345525" y="12673088"/>
            <a:ext cx="20623239" cy="830997"/>
          </a:xfrm>
          <a:prstGeom prst="rect">
            <a:avLst/>
          </a:prstGeom>
          <a:solidFill>
            <a:srgbClr val="FF0000"/>
          </a:solidFill>
          <a:ln>
            <a:solidFill>
              <a:srgbClr val="0070C0"/>
            </a:solidFill>
          </a:ln>
        </p:spPr>
        <p:txBody>
          <a:bodyPr wrap="square" rtlCol="0">
            <a:spAutoFit/>
          </a:bodyPr>
          <a:lstStyle/>
          <a:p>
            <a:pPr algn="ctr"/>
            <a:r>
              <a:rPr lang="en-US" sz="4800" dirty="0">
                <a:solidFill>
                  <a:schemeClr val="bg1"/>
                </a:solidFill>
                <a:latin typeface="Arial Black" panose="020B0A04020102020204" pitchFamily="34" charset="0"/>
              </a:rPr>
              <a:t>Reference List</a:t>
            </a:r>
            <a:endParaRPr lang="en-GB" sz="48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3345525" y="13712689"/>
            <a:ext cx="20545675" cy="10248960"/>
          </a:xfrm>
          <a:prstGeom prst="rect">
            <a:avLst/>
          </a:prstGeom>
          <a:solidFill>
            <a:schemeClr val="accent2">
              <a:lumMod val="20000"/>
              <a:lumOff val="80000"/>
            </a:schemeClr>
          </a:solidFill>
          <a:ln>
            <a:solidFill>
              <a:srgbClr val="0070C0"/>
            </a:solidFill>
          </a:ln>
        </p:spPr>
        <p:txBody>
          <a:bodyPr wrap="square" rtlCol="0">
            <a:spAutoFit/>
          </a:bodyPr>
          <a:lstStyle/>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Afifirad</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Z.,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Khorshidi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G.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Soori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 (2023). A Study on Social Factors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Fffecting</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Type 2 Diabetes Self-management, a Narrative Review. Journal of Clinical Research in Paramedical Sciences, 12(2).</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Bellary, S., Kyrou, I., Brown, J.E. and Bailey, C.J., (2021). Type 2 diabetes mellitus in older adults: clinical considerations and management. Nature Reviews Endocrinology, 17(9), pp.534-548.</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Beulens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J.W.,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Pinho</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M.G., Abreu, T.C., den Braver, N.R., Lam, T.M., Huss, A.,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Vlaanderen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Sonnenschein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T., Siddiqui, N.Z., Yuan, Z.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Kerckhoffs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(2022). Environmental risk factors of type 2 diabetes—an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exposome</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approach.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Diabetologia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65(2), pp.263-274.</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Galindo, R.J., Trujillo, J.M., Wang, C.C.L. and McCoy, R.G., (2023). Advances in the management of type 2 diabetes in adults. BMJ medicine, 2(1), p.e000372.</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Gardner, M.P., Wang, J., Hazlehurst, J.M., Sainsbury, C.,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Blissett</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Nirantharakumar</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Thomas, N. and Bellary, S., (2023). Risk of progression from pre‐diabetes to type 2 diabetes in a large UK adult cohort. Diabetic medicine, 40(3), p.e14996.</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Goldney</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Barker, M.M.,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Sargeant</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J.A.,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Daynes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E.,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Papamargaritis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Shabnam</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 Goff, L.M.,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Khunti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Henson, J., Davies, M.J.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Zaccardi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 (2025). Burden of vascular risk factors by age, sex, ethnicity and deprivation in young adults with and without newly diagnosed type 2 diabetes. Diabetes Research and Clinical Practice, 220, p.112002.</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Hill-Briggs, F., Adler, N.E., Berkowitz, S.A., Chin, M.H., Gary-Webb, T.L.,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Navas-Acien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Thornton, P.L.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Haire-Joshu</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 (2020). Social determinants of health and diabetes: a scientific review. Diabetes care, 44(1), p.258.</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Kyrou, I.,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Tsigos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Mavrogianni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Cardon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G., Van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Stappen</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Latomme</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Kivelä</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Wikström</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Tsochev</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Nanasi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Semanova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(2020). Sociodemographic and lifestyle-related risk factors for identifying vulnerable groups for type 2 diabetes: a narrative review with emphasis on data from Europe. BMC endocrine disorders, 20(</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Suppl</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 p.134.</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Picture Reference </a:t>
            </a:r>
          </a:p>
          <a:p>
            <a:pPr>
              <a:spcAft>
                <a:spcPts val="800"/>
              </a:spcAft>
            </a:pP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Addmoretolives.com, 2025. “What Exactly Is Type 2 Diabetes ? A Comprehensive Guide.” Add More to Life - </a:t>
            </a:r>
            <a:r>
              <a:rPr lang="en-GB"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Meril</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12 Nov. 2024, www.addmoretolives.com/what-exactly-is-type-2-diabetes-a-comprehensive-guide/. Accessed 28 Oct. 2025.</a:t>
            </a:r>
          </a:p>
          <a:p>
            <a:pPr>
              <a:spcAft>
                <a:spcPts val="800"/>
              </a:spcAft>
            </a:pP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Health Direct, 2024. “Type 2 Diabetes.” Health Direct, </a:t>
            </a:r>
            <a:r>
              <a:rPr lang="en-GB"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Healthdirect</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Australia, 2024, www.healthdirect.gov.au/type-2-diabetes.</a:t>
            </a:r>
          </a:p>
          <a:p>
            <a:pPr>
              <a:spcAft>
                <a:spcPts val="800"/>
              </a:spcAft>
            </a:pP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Researchgate.net, 2025. “Percentage of Adults with Type 2 Diabetes by Age Group.” </a:t>
            </a:r>
            <a:r>
              <a:rPr lang="en-GB"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ResearchGate</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2025, </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hlinkClick r:id="rId3"/>
              </a:rPr>
              <a:t>www.researchgate.net/figure/DREAM1-percentage-of-adults-with-type-2-diabetes-by-age-group_fig1_23234558. Accessed 2025</a:t>
            </a:r>
            <a:r>
              <a:rPr lang="en-GB"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p>
          <a:p>
            <a:pPr>
              <a:spcAft>
                <a:spcPts val="800"/>
              </a:spcAft>
            </a:pPr>
            <a:endPar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7" name="TextBox 66">
            <a:extLst>
              <a:ext uri="{FF2B5EF4-FFF2-40B4-BE49-F238E27FC236}">
                <a16:creationId xmlns:a16="http://schemas.microsoft.com/office/drawing/2014/main" id="{078B1DB6-9CCC-4A94-9B88-D842382B0F3F}"/>
              </a:ext>
            </a:extLst>
          </p:cNvPr>
          <p:cNvSpPr txBox="1"/>
          <p:nvPr/>
        </p:nvSpPr>
        <p:spPr>
          <a:xfrm>
            <a:off x="23290400" y="2178528"/>
            <a:ext cx="20600800" cy="10156627"/>
          </a:xfrm>
          <a:prstGeom prst="rect">
            <a:avLst/>
          </a:prstGeom>
          <a:solidFill>
            <a:schemeClr val="accent2">
              <a:lumMod val="20000"/>
              <a:lumOff val="80000"/>
            </a:schemeClr>
          </a:solidFill>
          <a:ln>
            <a:solidFill>
              <a:srgbClr val="0070C0"/>
            </a:solidFill>
          </a:ln>
        </p:spPr>
        <p:txBody>
          <a:bodyPr wrap="square" rtlCol="0">
            <a:spAutoFit/>
          </a:bodyPr>
          <a:lstStyle/>
          <a:p>
            <a:pPr algn="ctr">
              <a:lnSpc>
                <a:spcPct val="150000"/>
              </a:lnSpc>
            </a:pPr>
            <a:r>
              <a:rPr lang="en-GB" sz="4000" b="1" u="sng" dirty="0">
                <a:latin typeface="Times New Roman" panose="02020603050405020304" pitchFamily="18" charset="0"/>
                <a:ea typeface="Calibri" panose="020F0502020204030204" pitchFamily="34" charset="0"/>
                <a:cs typeface="Times New Roman" panose="02020603050405020304" pitchFamily="18" charset="0"/>
              </a:rPr>
              <a:t>Question</a:t>
            </a:r>
          </a:p>
          <a:p>
            <a:pPr algn="just">
              <a:lnSpc>
                <a:spcPct val="150000"/>
              </a:lnSpc>
            </a:pPr>
            <a:r>
              <a:rPr lang="en-GB" sz="3200" dirty="0">
                <a:latin typeface="Times New Roman" panose="02020603050405020304" pitchFamily="18" charset="0"/>
                <a:ea typeface="Calibri" panose="020F0502020204030204" pitchFamily="34" charset="0"/>
                <a:cs typeface="Times New Roman" panose="02020603050405020304" pitchFamily="18" charset="0"/>
              </a:rPr>
              <a:t>What are the lived experiences of adults from socioeconomically deprived communities in the UK regarding the barriers and facilitators to sustaining dietary self-management for Type 2 Diabetes?</a:t>
            </a:r>
          </a:p>
          <a:p>
            <a:pPr algn="ctr">
              <a:lnSpc>
                <a:spcPct val="150000"/>
              </a:lnSpc>
            </a:pPr>
            <a:r>
              <a:rPr lang="en-GB" sz="4000" b="1" u="sng" dirty="0">
                <a:latin typeface="Times New Roman" panose="02020603050405020304" pitchFamily="18" charset="0"/>
                <a:ea typeface="Calibri" panose="020F0502020204030204" pitchFamily="34" charset="0"/>
                <a:cs typeface="Times New Roman" panose="02020603050405020304" pitchFamily="18" charset="0"/>
              </a:rPr>
              <a:t>Aims</a:t>
            </a:r>
          </a:p>
          <a:p>
            <a:pPr algn="just">
              <a:lnSpc>
                <a:spcPct val="150000"/>
              </a:lnSpc>
            </a:pPr>
            <a:r>
              <a:rPr lang="en-GB" sz="3200" dirty="0">
                <a:latin typeface="Times New Roman" panose="02020603050405020304" pitchFamily="18" charset="0"/>
                <a:ea typeface="Calibri" panose="020F0502020204030204" pitchFamily="34" charset="0"/>
                <a:cs typeface="Times New Roman" panose="02020603050405020304" pitchFamily="18" charset="0"/>
              </a:rPr>
              <a:t>To synthesise existing qualitative research to develop a comprehensive understanding of the factors influencing dietary adherence, in order to inform the design of more effective, targeted, and equitable support interventions.</a:t>
            </a:r>
          </a:p>
          <a:p>
            <a:pPr algn="ctr">
              <a:lnSpc>
                <a:spcPct val="150000"/>
              </a:lnSpc>
            </a:pPr>
            <a:r>
              <a:rPr lang="en-GB" sz="4000" b="1" u="sng" dirty="0">
                <a:latin typeface="Times New Roman" panose="02020603050405020304" pitchFamily="18" charset="0"/>
                <a:ea typeface="Calibri" panose="020F0502020204030204" pitchFamily="34" charset="0"/>
                <a:cs typeface="Times New Roman" panose="02020603050405020304" pitchFamily="18" charset="0"/>
              </a:rPr>
              <a:t>Objectives</a:t>
            </a:r>
          </a:p>
          <a:p>
            <a:pPr algn="just">
              <a:lnSpc>
                <a:spcPct val="150000"/>
              </a:lnSpc>
            </a:pPr>
            <a:r>
              <a:rPr lang="en-GB" sz="3200" u="sng" dirty="0">
                <a:latin typeface="Times New Roman" panose="02020603050405020304" pitchFamily="18" charset="0"/>
                <a:ea typeface="Calibri" panose="020F0502020204030204" pitchFamily="34" charset="0"/>
                <a:cs typeface="Times New Roman" panose="02020603050405020304" pitchFamily="18" charset="0"/>
              </a:rPr>
              <a:t>	To systematically identify, appraise, and synthesise qualitative studies concerning dietary self-management experiences in this specific population.</a:t>
            </a:r>
          </a:p>
          <a:p>
            <a:pPr algn="just">
              <a:lnSpc>
                <a:spcPct val="150000"/>
              </a:lnSpc>
            </a:pPr>
            <a:r>
              <a:rPr lang="en-GB" sz="3200" u="sng" dirty="0">
                <a:latin typeface="Times New Roman" panose="02020603050405020304" pitchFamily="18" charset="0"/>
                <a:ea typeface="Calibri" panose="020F0502020204030204" pitchFamily="34" charset="0"/>
                <a:cs typeface="Times New Roman" panose="02020603050405020304" pitchFamily="18" charset="0"/>
              </a:rPr>
              <a:t>	To conduct a thematic analysis to identify and describe key themes representing the major barriers (e.g., cost, food environment, knowledge) and facilitators (e.g., social support, healthcare guidance) experienced.</a:t>
            </a:r>
          </a:p>
          <a:p>
            <a:pPr algn="just">
              <a:lnSpc>
                <a:spcPct val="150000"/>
              </a:lnSpc>
            </a:pPr>
            <a:r>
              <a:rPr lang="en-GB" sz="3200" u="sng" dirty="0">
                <a:latin typeface="Times New Roman" panose="02020603050405020304" pitchFamily="18" charset="0"/>
                <a:ea typeface="Calibri" panose="020F0502020204030204" pitchFamily="34" charset="0"/>
                <a:cs typeface="Times New Roman" panose="02020603050405020304" pitchFamily="18" charset="0"/>
              </a:rPr>
              <a:t>	To generate evidence-based recommendations for healthcare policy and practice aimed at improving dietary support programmes for this population.</a:t>
            </a:r>
          </a:p>
        </p:txBody>
      </p:sp>
      <p:sp>
        <p:nvSpPr>
          <p:cNvPr id="20" name="TextBox 19">
            <a:extLst>
              <a:ext uri="{FF2B5EF4-FFF2-40B4-BE49-F238E27FC236}">
                <a16:creationId xmlns:a16="http://schemas.microsoft.com/office/drawing/2014/main" id="{3C8A9BA3-B47F-48FF-98E0-356AB57B8C14}"/>
              </a:ext>
            </a:extLst>
          </p:cNvPr>
          <p:cNvSpPr txBox="1"/>
          <p:nvPr/>
        </p:nvSpPr>
        <p:spPr>
          <a:xfrm>
            <a:off x="13876340" y="10877994"/>
            <a:ext cx="9281372" cy="830997"/>
          </a:xfrm>
          <a:prstGeom prst="rect">
            <a:avLst/>
          </a:prstGeom>
          <a:solidFill>
            <a:srgbClr val="FF0000"/>
          </a:solidFill>
          <a:ln>
            <a:solidFill>
              <a:schemeClr val="accent5"/>
            </a:solidFill>
          </a:ln>
        </p:spPr>
        <p:txBody>
          <a:bodyPr wrap="square" rtlCol="0">
            <a:spAutoFit/>
          </a:bodyPr>
          <a:lstStyle/>
          <a:p>
            <a:pPr algn="ctr"/>
            <a:r>
              <a:rPr lang="en-US" sz="4800" dirty="0">
                <a:solidFill>
                  <a:schemeClr val="accent1">
                    <a:lumMod val="50000"/>
                  </a:schemeClr>
                </a:solidFill>
                <a:latin typeface="Arial Black" panose="020B0A04020102020204" pitchFamily="34" charset="0"/>
              </a:rPr>
              <a:t>Research Impact</a:t>
            </a:r>
          </a:p>
        </p:txBody>
      </p:sp>
      <p:sp>
        <p:nvSpPr>
          <p:cNvPr id="15" name="TextBox 14">
            <a:extLst>
              <a:ext uri="{FF2B5EF4-FFF2-40B4-BE49-F238E27FC236}">
                <a16:creationId xmlns:a16="http://schemas.microsoft.com/office/drawing/2014/main" id="{DD03E935-559D-4EAF-B30F-344430F50717}"/>
              </a:ext>
            </a:extLst>
          </p:cNvPr>
          <p:cNvSpPr txBox="1"/>
          <p:nvPr/>
        </p:nvSpPr>
        <p:spPr>
          <a:xfrm>
            <a:off x="110251" y="14123787"/>
            <a:ext cx="13655840" cy="6001643"/>
          </a:xfrm>
          <a:prstGeom prst="rect">
            <a:avLst/>
          </a:prstGeom>
          <a:solidFill>
            <a:schemeClr val="accent2">
              <a:lumMod val="20000"/>
              <a:lumOff val="80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Type 2 diabetes (T2DM) is one of the major challenges to the healthcare organisations in the UK for which is attracting more concern in public health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Afifirad</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et al., 2023). The people in the most deprived areas are experiencing the issue more than other people in the country. 24% of the adults in the most deprived areas are experiencing T2DM, where the ratio is 15% in the least deprived areas. The difference shows that the gaps of knowledge and lack of healthcare services in the deprived areas have an impact on the people and introduce numerous health complications (Hill-Briggs et al., 2020). The people in the most deprived areas do not follow standard and effective dietary management to make their bodies fit and healthier. For overcoming numerous challenging issues like T2DM, it is necessary to follow a standard food routine that includes foods from different groups (Silva-</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Tinoco</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et al., 2020). </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D232C287-0660-476A-9340-C63CF4B2F19B}"/>
              </a:ext>
            </a:extLst>
          </p:cNvPr>
          <p:cNvSpPr txBox="1"/>
          <p:nvPr/>
        </p:nvSpPr>
        <p:spPr>
          <a:xfrm>
            <a:off x="110249" y="13190689"/>
            <a:ext cx="13655841" cy="830997"/>
          </a:xfrm>
          <a:prstGeom prst="rect">
            <a:avLst/>
          </a:prstGeom>
          <a:solidFill>
            <a:srgbClr val="FF0000"/>
          </a:solidFill>
          <a:ln>
            <a:solidFill>
              <a:schemeClr val="accent5"/>
            </a:solidFill>
          </a:ln>
        </p:spPr>
        <p:txBody>
          <a:bodyPr wrap="square" rtlCol="0">
            <a:spAutoFit/>
          </a:bodyPr>
          <a:lstStyle/>
          <a:p>
            <a:r>
              <a:rPr lang="en-US" sz="4800" dirty="0">
                <a:solidFill>
                  <a:schemeClr val="accent1">
                    <a:lumMod val="50000"/>
                  </a:schemeClr>
                </a:solidFill>
                <a:latin typeface="Arial Black" panose="020B0A04020102020204" pitchFamily="34" charset="0"/>
              </a:rPr>
              <a:t>Research Rationale </a:t>
            </a:r>
            <a:endParaRPr lang="en-GB" sz="4800" dirty="0">
              <a:solidFill>
                <a:schemeClr val="accent1">
                  <a:lumMod val="50000"/>
                </a:schemeClr>
              </a:solidFill>
              <a:latin typeface="Arial Black" panose="020B0A04020102020204" pitchFamily="34" charset="0"/>
            </a:endParaRPr>
          </a:p>
        </p:txBody>
      </p:sp>
      <p:sp>
        <p:nvSpPr>
          <p:cNvPr id="17" name="Rectangle 16">
            <a:extLst>
              <a:ext uri="{FF2B5EF4-FFF2-40B4-BE49-F238E27FC236}">
                <a16:creationId xmlns:a16="http://schemas.microsoft.com/office/drawing/2014/main" id="{522A0B7C-0BCE-4ED9-8ED1-F3A62E87FDCC}"/>
              </a:ext>
            </a:extLst>
          </p:cNvPr>
          <p:cNvSpPr/>
          <p:nvPr/>
        </p:nvSpPr>
        <p:spPr>
          <a:xfrm>
            <a:off x="-32687" y="2020233"/>
            <a:ext cx="13688529" cy="949821"/>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914400" eaLnBrk="0" fontAlgn="base" hangingPunct="0">
              <a:spcBef>
                <a:spcPct val="0"/>
              </a:spcBef>
              <a:spcAft>
                <a:spcPct val="0"/>
              </a:spcAft>
            </a:pPr>
            <a:r>
              <a:rPr lang="en-US" altLang="en-US" sz="4800" b="1" dirty="0">
                <a:solidFill>
                  <a:schemeClr val="tx1"/>
                </a:solidFill>
                <a:latin typeface="Arial Black" panose="020B0A04020102020204" pitchFamily="34" charset="0"/>
                <a:cs typeface="Times New Roman" panose="02020603050405020304" pitchFamily="18" charset="0"/>
              </a:rPr>
              <a:t>Prevalence</a:t>
            </a:r>
          </a:p>
        </p:txBody>
      </p:sp>
      <p:sp>
        <p:nvSpPr>
          <p:cNvPr id="2" name="TextBox 1">
            <a:extLst>
              <a:ext uri="{FF2B5EF4-FFF2-40B4-BE49-F238E27FC236}">
                <a16:creationId xmlns:a16="http://schemas.microsoft.com/office/drawing/2014/main" id="{7AD59350-33EC-4EC4-90A4-07977C7D9BBF}"/>
              </a:ext>
            </a:extLst>
          </p:cNvPr>
          <p:cNvSpPr txBox="1"/>
          <p:nvPr/>
        </p:nvSpPr>
        <p:spPr>
          <a:xfrm>
            <a:off x="0" y="2926591"/>
            <a:ext cx="13655842" cy="5016758"/>
          </a:xfrm>
          <a:prstGeom prst="rect">
            <a:avLst/>
          </a:prstGeom>
          <a:solidFill>
            <a:schemeClr val="accent2">
              <a:lumMod val="20000"/>
              <a:lumOff val="80000"/>
            </a:schemeClr>
          </a:solidFill>
        </p:spPr>
        <p:txBody>
          <a:bodyPr wrap="square" rtlCol="0">
            <a:spAutoFit/>
          </a:bodyPr>
          <a:lstStyle/>
          <a:p>
            <a:pPr algn="just"/>
            <a:r>
              <a:rPr lang="en-GB" sz="3200" dirty="0">
                <a:latin typeface="Times New Roman" panose="02020603050405020304" pitchFamily="18" charset="0"/>
                <a:cs typeface="Times New Roman" panose="02020603050405020304" pitchFamily="18" charset="0"/>
              </a:rPr>
              <a:t>Type 2 diabetes is increasing gradually among UK adults, especially those who are socioeconomically deprived (Gardner et al., 2023). It is a very challenging issue for the people and also for the healthcare organisations due to the rapid increase. In 2024, approximately 4.6 million people were diagnosed with diabetes after diagnosis where 90% of whom 90% had type 2 diabetes (</a:t>
            </a:r>
            <a:r>
              <a:rPr lang="en-GB" sz="3200" dirty="0" err="1">
                <a:latin typeface="Times New Roman" panose="02020603050405020304" pitchFamily="18" charset="0"/>
                <a:cs typeface="Times New Roman" panose="02020603050405020304" pitchFamily="18" charset="0"/>
              </a:rPr>
              <a:t>Tatulashvili</a:t>
            </a:r>
            <a:r>
              <a:rPr lang="en-GB" sz="3200" dirty="0">
                <a:latin typeface="Times New Roman" panose="02020603050405020304" pitchFamily="18" charset="0"/>
                <a:cs typeface="Times New Roman" panose="02020603050405020304" pitchFamily="18" charset="0"/>
              </a:rPr>
              <a:t> et al., 2020). In the more deprived areas, the issue is higher for a lack of awareness and healthcare access. People with limited income and deprived areas are not able to manage healthy and nutritious foods to enhance their physical and mental capacity to get rid of different health complications like type 2 diabetes (Watkinson et al., 2024). </a:t>
            </a:r>
            <a:endParaRPr lang="en-US" sz="32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4"/>
          <a:stretch>
            <a:fillRect/>
          </a:stretch>
        </p:blipFill>
        <p:spPr>
          <a:xfrm>
            <a:off x="13649746" y="1991822"/>
            <a:ext cx="9507966" cy="8100445"/>
          </a:xfrm>
          <a:prstGeom prst="rect">
            <a:avLst/>
          </a:prstGeom>
        </p:spPr>
      </p:pic>
      <p:pic>
        <p:nvPicPr>
          <p:cNvPr id="8" name="Picture 7"/>
          <p:cNvPicPr>
            <a:picLocks noChangeAspect="1"/>
          </p:cNvPicPr>
          <p:nvPr/>
        </p:nvPicPr>
        <p:blipFill>
          <a:blip r:embed="rId5"/>
          <a:stretch>
            <a:fillRect/>
          </a:stretch>
        </p:blipFill>
        <p:spPr>
          <a:xfrm>
            <a:off x="110251" y="20227531"/>
            <a:ext cx="13578276" cy="3929419"/>
          </a:xfrm>
          <a:prstGeom prst="rect">
            <a:avLst/>
          </a:prstGeom>
        </p:spPr>
      </p:pic>
      <p:pic>
        <p:nvPicPr>
          <p:cNvPr id="9" name="Picture 8"/>
          <p:cNvPicPr>
            <a:picLocks noChangeAspect="1"/>
          </p:cNvPicPr>
          <p:nvPr/>
        </p:nvPicPr>
        <p:blipFill>
          <a:blip r:embed="rId6"/>
          <a:stretch>
            <a:fillRect/>
          </a:stretch>
        </p:blipFill>
        <p:spPr>
          <a:xfrm>
            <a:off x="-32" y="8045451"/>
            <a:ext cx="13688559" cy="4289704"/>
          </a:xfrm>
          <a:prstGeom prst="rect">
            <a:avLst/>
          </a:prstGeom>
        </p:spPr>
      </p:pic>
      <p:sp>
        <p:nvSpPr>
          <p:cNvPr id="5" name="Rectangle 4"/>
          <p:cNvSpPr/>
          <p:nvPr/>
        </p:nvSpPr>
        <p:spPr>
          <a:xfrm>
            <a:off x="17050345" y="10274761"/>
            <a:ext cx="3676055" cy="369332"/>
          </a:xfrm>
          <a:prstGeom prst="rect">
            <a:avLst/>
          </a:prstGeom>
        </p:spPr>
        <p:txBody>
          <a:bodyPr wrap="square">
            <a:spAutoFit/>
          </a:bodyPr>
          <a:lstStyle/>
          <a:p>
            <a:r>
              <a:rPr lang="en-GB" dirty="0"/>
              <a:t>(Addmoretolives.com, 2025)</a:t>
            </a:r>
          </a:p>
        </p:txBody>
      </p:sp>
      <p:sp>
        <p:nvSpPr>
          <p:cNvPr id="6" name="Rectangle 5"/>
          <p:cNvSpPr/>
          <p:nvPr/>
        </p:nvSpPr>
        <p:spPr>
          <a:xfrm>
            <a:off x="6247509" y="24259051"/>
            <a:ext cx="2165978" cy="369332"/>
          </a:xfrm>
          <a:prstGeom prst="rect">
            <a:avLst/>
          </a:prstGeom>
        </p:spPr>
        <p:txBody>
          <a:bodyPr wrap="none">
            <a:spAutoFit/>
          </a:bodyPr>
          <a:lstStyle/>
          <a:p>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(Health Direct, 2024)</a:t>
            </a:r>
            <a:endParaRPr lang="en-GB" dirty="0"/>
          </a:p>
        </p:txBody>
      </p:sp>
      <p:sp>
        <p:nvSpPr>
          <p:cNvPr id="7" name="Rectangle 6"/>
          <p:cNvSpPr/>
          <p:nvPr/>
        </p:nvSpPr>
        <p:spPr>
          <a:xfrm>
            <a:off x="6164153" y="12585641"/>
            <a:ext cx="2486578" cy="369332"/>
          </a:xfrm>
          <a:prstGeom prst="rect">
            <a:avLst/>
          </a:prstGeom>
        </p:spPr>
        <p:txBody>
          <a:bodyPr wrap="none">
            <a:spAutoFit/>
          </a:bodyPr>
          <a:lstStyle/>
          <a:p>
            <a:r>
              <a:rPr lang="en-GB"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(Researchgate.net, 2025)</a:t>
            </a:r>
            <a:endParaRPr lang="en-GB" dirty="0"/>
          </a:p>
        </p:txBody>
      </p:sp>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1394</Words>
  <Application>Microsoft Office PowerPoint</Application>
  <PresentationFormat>Custom</PresentationFormat>
  <Paragraphs>33</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Black</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2024-12-10T23:21:11Z</dcterms:created>
  <dcterms:modified xsi:type="dcterms:W3CDTF">2025-11-02T05:29:48Z</dcterms:modified>
</cp:coreProperties>
</file>