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83" r:id="rId1"/>
  </p:sldMasterIdLst>
  <p:notesMasterIdLst>
    <p:notesMasterId r:id="rId18"/>
  </p:notesMasterIdLst>
  <p:sldIdLst>
    <p:sldId id="278" r:id="rId2"/>
    <p:sldId id="279" r:id="rId3"/>
    <p:sldId id="280" r:id="rId4"/>
    <p:sldId id="283" r:id="rId5"/>
    <p:sldId id="285" r:id="rId6"/>
    <p:sldId id="286" r:id="rId7"/>
    <p:sldId id="287" r:id="rId8"/>
    <p:sldId id="289" r:id="rId9"/>
    <p:sldId id="297" r:id="rId10"/>
    <p:sldId id="290" r:id="rId11"/>
    <p:sldId id="292" r:id="rId12"/>
    <p:sldId id="293" r:id="rId13"/>
    <p:sldId id="294" r:id="rId14"/>
    <p:sldId id="295" r:id="rId15"/>
    <p:sldId id="256" r:id="rId16"/>
    <p:sldId id="29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zhar Faris" initials="HF" lastIdx="3" clrIdx="0">
    <p:extLst>
      <p:ext uri="{19B8F6BF-5375-455C-9EA6-DF929625EA0E}">
        <p15:presenceInfo xmlns:p15="http://schemas.microsoft.com/office/powerpoint/2012/main" userId="S-1-5-21-610806798-4228767863-4088081109-4088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49" autoAdjust="0"/>
    <p:restoredTop sz="79558" autoAdjust="0"/>
  </p:normalViewPr>
  <p:slideViewPr>
    <p:cSldViewPr snapToGrid="0">
      <p:cViewPr varScale="1">
        <p:scale>
          <a:sx n="65" d="100"/>
          <a:sy n="65" d="100"/>
        </p:scale>
        <p:origin x="1618" y="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0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9E02C7-1C6D-412B-86DA-92B9BBD4A51B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1E447C-78DC-4BB8-B463-8B75F19734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87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sz="1800" b="0" dirty="0">
              <a:effectLst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707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7" algn="just" fontAlgn="base"/>
            <a:endParaRPr lang="en-GB" sz="36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588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232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514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816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83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4572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959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675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98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834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6379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76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1E447C-78DC-4BB8-B463-8B75F197342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77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0B3F0-A9BC-48CE-8EB6-ECE965069900}" type="datetimeFigureOut">
              <a:rPr lang="en-US" smtClean="0"/>
              <a:pPr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073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712A-F861-4AB0-A754-4F5A2033CD4B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35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507B7-F2DC-4B2C-B14D-58A9766807A2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899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A483D-5CB4-4842-8F2F-05D5276ACF63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448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CE32E-9DC0-47C8-A657-48F5C3E4A10B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4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F5C0D-8C3A-4771-A43D-83937FC700D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32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3D2D6-FCC2-425A-A4A7-8058E8C01CB1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864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F2683-E6E7-4CC3-9EEE-7854DD4F3545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226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20F81-B39D-4CBB-8BF3-5D6E395D0F72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504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01017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47299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999527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00366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1744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96528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D2318-CE40-42F6-962A-4C6D6CF697DB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406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C476AC1-EB7F-4BEF-90D9-5764B50DAF8A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6886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B320A-89BA-47B2-A525-92E8D10B06E4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7025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9" r:id="rId6"/>
    <p:sldLayoutId id="2147483990" r:id="rId7"/>
    <p:sldLayoutId id="2147483991" r:id="rId8"/>
    <p:sldLayoutId id="2147483992" r:id="rId9"/>
    <p:sldLayoutId id="2147483993" r:id="rId10"/>
    <p:sldLayoutId id="2147483994" r:id="rId11"/>
    <p:sldLayoutId id="2147483995" r:id="rId12"/>
    <p:sldLayoutId id="2147483996" r:id="rId13"/>
    <p:sldLayoutId id="2147483997" r:id="rId14"/>
    <p:sldLayoutId id="2147483998" r:id="rId15"/>
    <p:sldLayoutId id="2147483999" r:id="rId16"/>
    <p:sldLayoutId id="2147484000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696F3-F84F-3E00-4F46-6F060A1CA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2716" y="2662987"/>
            <a:ext cx="11646568" cy="346818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b="1" dirty="0">
                <a:effectLst/>
                <a:latin typeface="Times New Roman" pitchFamily="18" charset="0"/>
                <a:cs typeface="Times New Roman" pitchFamily="18" charset="0"/>
              </a:rPr>
              <a:t>CRITICAL FACTORS THAT LEAD START-UPS TO SUCCEED BEYOND THREE YEARS</a:t>
            </a:r>
            <a:br>
              <a:rPr lang="en-IN" sz="4900" dirty="0">
                <a:effectLst/>
                <a:latin typeface="Times New Roman" pitchFamily="18" charset="0"/>
                <a:cs typeface="Times New Roman" pitchFamily="18" charset="0"/>
              </a:rPr>
            </a:br>
            <a:br>
              <a:rPr lang="en-IN" sz="49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IN" sz="3600" b="1" dirty="0">
                <a:effectLst/>
                <a:latin typeface="Times New Roman" pitchFamily="18" charset="0"/>
                <a:cs typeface="Times New Roman" pitchFamily="18" charset="0"/>
              </a:rPr>
              <a:t>(Company -  Redwood Rent)</a:t>
            </a:r>
            <a:br>
              <a:rPr lang="en-IN" sz="4900" b="1" dirty="0">
                <a:latin typeface="Times New Roman" pitchFamily="18" charset="0"/>
                <a:cs typeface="Times New Roman" pitchFamily="18" charset="0"/>
              </a:rPr>
            </a:br>
            <a:r>
              <a:rPr lang="en-IN" sz="3200" b="1" u="sng" dirty="0">
                <a:latin typeface="Times New Roman" pitchFamily="18" charset="0"/>
                <a:cs typeface="Times New Roman" pitchFamily="18" charset="0"/>
              </a:rPr>
              <a:t>Team Member:</a:t>
            </a:r>
            <a:br>
              <a:rPr lang="en-IN" sz="2800" b="1" u="sng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IN" sz="2800" b="1" u="sng" dirty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  <a:t>               1.Ankit- 2015087 (Leader)</a:t>
            </a:r>
            <a:br>
              <a:rPr lang="en-IN" sz="4800" dirty="0">
                <a:latin typeface="Times New Roman" pitchFamily="18" charset="0"/>
                <a:cs typeface="Times New Roman" pitchFamily="18" charset="0"/>
              </a:rPr>
            </a:br>
            <a: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  <a:t>2. Kiran-2216074</a:t>
            </a:r>
            <a:b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  <a:t>  3. Chirag-2212576</a:t>
            </a:r>
            <a:b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IN" sz="2800" dirty="0">
                <a:effectLst/>
                <a:latin typeface="Times New Roman" pitchFamily="18" charset="0"/>
                <a:cs typeface="Times New Roman" pitchFamily="18" charset="0"/>
              </a:rPr>
              <a:t>    4. </a:t>
            </a:r>
            <a:r>
              <a:rPr lang="en-IN" sz="2800" dirty="0">
                <a:latin typeface="Times New Roman" pitchFamily="18" charset="0"/>
                <a:cs typeface="Times New Roman" pitchFamily="18" charset="0"/>
              </a:rPr>
              <a:t>Bhawna-2214179</a:t>
            </a:r>
            <a:br>
              <a:rPr lang="en-IN" sz="31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6990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-134448" y="473518"/>
            <a:ext cx="10714331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i="0" u="none" strike="noStrike" dirty="0">
                <a:effectLst/>
                <a:latin typeface="Times New Roman" panose="02020603050405020304" pitchFamily="18" charset="0"/>
              </a:rPr>
              <a:t>INTRODUCTION &amp; BACKGROND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     - Kiran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5AA992-C6E4-703F-96E3-F287F2326C8A}"/>
              </a:ext>
            </a:extLst>
          </p:cNvPr>
          <p:cNvSpPr txBox="1"/>
          <p:nvPr/>
        </p:nvSpPr>
        <p:spPr>
          <a:xfrm>
            <a:off x="5585638" y="1936602"/>
            <a:ext cx="5753099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The meanin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g of start-ups</a:t>
            </a: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28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457200" lvl="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anose="02020603050405020304" pitchFamily="18" charset="0"/>
                <a:cs typeface="Times New Roman" pitchFamily="18" charset="0"/>
              </a:rPr>
              <a:t>What this report is about?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algn="just" fontAlgn="base">
              <a:buFont typeface="+mj-lt"/>
              <a:buAutoNum type="arabicPeriod"/>
            </a:pPr>
            <a:endParaRPr lang="en-GB" sz="2800" b="0" i="0" u="none" strike="noStrike" dirty="0">
              <a:effectLst/>
              <a:latin typeface="Times New Roman" panose="02020603050405020304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anose="02020603050405020304" pitchFamily="18" charset="0"/>
                <a:cs typeface="Times New Roman" pitchFamily="18" charset="0"/>
              </a:rPr>
              <a:t>The reason for choosing Redwood Rent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2800" b="0" i="0" u="none" strike="noStrike" dirty="0">
              <a:effectLst/>
              <a:latin typeface="Times New Roman" panose="02020603050405020304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US" sz="2800" b="0" i="0" u="none" strike="noStrike" dirty="0">
                <a:effectLst/>
                <a:latin typeface="Times New Roman" panose="02020603050405020304" pitchFamily="18" charset="0"/>
                <a:cs typeface="Times New Roman" pitchFamily="18" charset="0"/>
              </a:rPr>
              <a:t>As reported by </a:t>
            </a:r>
            <a:r>
              <a:rPr lang="en-US" sz="2800" b="0" i="0" u="none" strike="noStrike" dirty="0" err="1">
                <a:effectLst/>
                <a:latin typeface="Times New Roman" panose="02020603050405020304" pitchFamily="18" charset="0"/>
                <a:cs typeface="Times New Roman" pitchFamily="18" charset="0"/>
              </a:rPr>
              <a:t>Filosa</a:t>
            </a:r>
            <a:r>
              <a:rPr lang="en-US" sz="2800" b="0" i="0" u="none" strike="noStrike" dirty="0">
                <a:effectLst/>
                <a:latin typeface="Times New Roman" panose="02020603050405020304" pitchFamily="18" charset="0"/>
                <a:cs typeface="Times New Roman" pitchFamily="18" charset="0"/>
              </a:rPr>
              <a:t> et al., (2022, p. 71),  </a:t>
            </a:r>
            <a:r>
              <a:rPr lang="en-GB" sz="2800" b="0" i="0" u="none" strike="noStrike" dirty="0">
                <a:effectLst/>
                <a:latin typeface="Times New Roman" panose="02020603050405020304" pitchFamily="18" charset="0"/>
                <a:cs typeface="Times New Roman" pitchFamily="18" charset="0"/>
              </a:rPr>
              <a:t>Redwood Rent </a:t>
            </a:r>
            <a:r>
              <a:rPr lang="en-GB" sz="2800" dirty="0">
                <a:latin typeface="Times New Roman" panose="02020603050405020304" pitchFamily="18" charset="0"/>
                <a:cs typeface="Times New Roman" pitchFamily="18" charset="0"/>
              </a:rPr>
              <a:t>is a </a:t>
            </a:r>
            <a:r>
              <a:rPr lang="en-GB" sz="2800" b="0" i="0" u="none" strike="noStrike" dirty="0">
                <a:effectLst/>
                <a:latin typeface="Times New Roman" panose="02020603050405020304" pitchFamily="18" charset="0"/>
                <a:cs typeface="Times New Roman" pitchFamily="18" charset="0"/>
              </a:rPr>
              <a:t>recognised vacation rental company.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anose="02020603050405020304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anose="02020603050405020304" pitchFamily="18" charset="0"/>
              <a:cs typeface="Times New Roman" pitchFamily="18" charset="0"/>
            </a:endParaRPr>
          </a:p>
        </p:txBody>
      </p:sp>
      <p:pic>
        <p:nvPicPr>
          <p:cNvPr id="1028" name="Picture 4" descr="An Insight to Entrepreneurship &amp; Startups for 2019">
            <a:extLst>
              <a:ext uri="{FF2B5EF4-FFF2-40B4-BE49-F238E27FC236}">
                <a16:creationId xmlns:a16="http://schemas.microsoft.com/office/drawing/2014/main" id="{2E9792BC-9634-5111-22E5-DD1A4165D9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90" t="1653" r="1756" b="10340"/>
          <a:stretch/>
        </p:blipFill>
        <p:spPr bwMode="auto">
          <a:xfrm>
            <a:off x="342901" y="2425700"/>
            <a:ext cx="4879817" cy="337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80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-95250" y="910947"/>
            <a:ext cx="114681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THEORIES RELATED TO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- Kiran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5AA992-C6E4-703F-96E3-F287F2326C8A}"/>
              </a:ext>
            </a:extLst>
          </p:cNvPr>
          <p:cNvSpPr txBox="1"/>
          <p:nvPr/>
        </p:nvSpPr>
        <p:spPr>
          <a:xfrm>
            <a:off x="5753100" y="2270611"/>
            <a:ext cx="5619750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Effectuation Theory</a:t>
            </a:r>
          </a:p>
          <a:p>
            <a:pPr marL="914400" lvl="1" indent="-457200" algn="just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As stated by Lee et al., (2019, p. 99),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this is the</a:t>
            </a:r>
            <a:r>
              <a:rPr lang="en-GB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way of thinking of  the entrepreneurs</a:t>
            </a:r>
          </a:p>
          <a:p>
            <a:pPr marL="914400" lvl="1" indent="-457200" algn="just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As stated by </a:t>
            </a:r>
            <a:r>
              <a:rPr lang="en-GB" sz="20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Hudáková</a:t>
            </a:r>
            <a:r>
              <a:rPr lang="en-GB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et al., (2019, p. 99),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new ideas are introduced in the market </a:t>
            </a:r>
          </a:p>
          <a:p>
            <a:pPr lvl="1" algn="just" fontAlgn="base"/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2800" b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Resource-Based Theory</a:t>
            </a:r>
          </a:p>
          <a:p>
            <a:pPr marL="1028700" lvl="1" indent="-571500" algn="just" fontAlgn="base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As observed by </a:t>
            </a:r>
            <a:r>
              <a:rPr lang="en-GB" sz="20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Mametse</a:t>
            </a:r>
            <a:r>
              <a:rPr lang="en-GB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et al., (2019, p. 10), this theory is based on success and the number of resources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as well as its</a:t>
            </a:r>
            <a:r>
              <a:rPr lang="en-GB" sz="20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management</a:t>
            </a:r>
            <a:endParaRPr lang="en-GB" sz="2000" b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Talking about Startup, entrepreneurship at MVP Global Summit 2013">
            <a:extLst>
              <a:ext uri="{FF2B5EF4-FFF2-40B4-BE49-F238E27FC236}">
                <a16:creationId xmlns:a16="http://schemas.microsoft.com/office/drawing/2014/main" id="{D105CC61-DC22-DFC8-B71C-A6F497B5F4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34" y="2509763"/>
            <a:ext cx="4995529" cy="343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9617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5793836" y="2346563"/>
            <a:ext cx="60552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i="0" u="none" strike="noStrike" dirty="0">
                <a:effectLst/>
                <a:latin typeface="Times New Roman" panose="02020603050405020304" pitchFamily="18" charset="0"/>
              </a:rPr>
              <a:t>3. LEAN STARTUP THEORY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638800" y="3030341"/>
            <a:ext cx="621029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28700" lvl="1" indent="-571500" algn="just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Minimum viable product and improvement of the product based on reviews </a:t>
            </a:r>
            <a:r>
              <a:rPr lang="it-IT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(Cavallo et al., 2019, p. 28). </a:t>
            </a: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Redwood Rent also have used this</a:t>
            </a:r>
          </a:p>
        </p:txBody>
      </p:sp>
      <p:pic>
        <p:nvPicPr>
          <p:cNvPr id="6146" name="Picture 2" descr="Successful implementation of Lab entrepreneurship for young entrepreneurs &amp;  startups - IED">
            <a:extLst>
              <a:ext uri="{FF2B5EF4-FFF2-40B4-BE49-F238E27FC236}">
                <a16:creationId xmlns:a16="http://schemas.microsoft.com/office/drawing/2014/main" id="{439C736D-8A61-DDD4-F0D8-A1559AA47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27" y="2992894"/>
            <a:ext cx="4487921" cy="285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D4DD1C-6F9D-1F94-020C-18A54CDE028D}"/>
              </a:ext>
            </a:extLst>
          </p:cNvPr>
          <p:cNvSpPr txBox="1"/>
          <p:nvPr/>
        </p:nvSpPr>
        <p:spPr>
          <a:xfrm>
            <a:off x="407963" y="877444"/>
            <a:ext cx="10100604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THEORIES RELATED TO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- Kiran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0237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5398182" y="2334736"/>
            <a:ext cx="66915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strike="noStrike" dirty="0">
                <a:latin typeface="Times New Roman" panose="02020603050405020304" pitchFamily="18" charset="0"/>
              </a:rPr>
              <a:t>KNOWLEDGE OF THE MARKET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584874" y="2919511"/>
            <a:ext cx="6358597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Proper knowledge about the market and customer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dentification </a:t>
            </a:r>
            <a:r>
              <a:rPr lang="fr-FR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(PARU et al., 2022, p. 58). 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Redwood Rent is also very informed about the market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DF210C-844D-C979-AA05-557FC2141D8A}"/>
              </a:ext>
            </a:extLst>
          </p:cNvPr>
          <p:cNvSpPr txBox="1"/>
          <p:nvPr/>
        </p:nvSpPr>
        <p:spPr>
          <a:xfrm>
            <a:off x="-439518" y="937667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CRITICAL SUCCESS FACTORS OF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  - Chirag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2050" name="Picture 2" descr="Image">
            <a:extLst>
              <a:ext uri="{FF2B5EF4-FFF2-40B4-BE49-F238E27FC236}">
                <a16:creationId xmlns:a16="http://schemas.microsoft.com/office/drawing/2014/main" id="{54B48001-766C-E825-0139-239B749E2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145" y="2498360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054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3207726" y="2244057"/>
            <a:ext cx="114681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ESTABLISH A ROADMAP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893776" y="2890388"/>
            <a:ext cx="609599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Roadmap for the long run (Adler et al., 2019, p. 128). 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Long and short time goals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Redwood Rent also made their roadmap (Han et al., 2019, p. 405).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CA0AB6-B41C-A336-C684-3412A5672E99}"/>
              </a:ext>
            </a:extLst>
          </p:cNvPr>
          <p:cNvSpPr txBox="1"/>
          <p:nvPr/>
        </p:nvSpPr>
        <p:spPr>
          <a:xfrm>
            <a:off x="-425450" y="916031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CRITICAL SUCCESS FACTORS OF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  - Chirag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3074" name="Picture 2" descr="Image">
            <a:extLst>
              <a:ext uri="{FF2B5EF4-FFF2-40B4-BE49-F238E27FC236}">
                <a16:creationId xmlns:a16="http://schemas.microsoft.com/office/drawing/2014/main" id="{43EC5875-0E0F-98D4-80FC-C0CE06D4E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149" y="2191108"/>
            <a:ext cx="4343154" cy="434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247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4837086" y="2378752"/>
            <a:ext cx="7813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u="none" strike="noStrike" dirty="0">
                <a:effectLst/>
                <a:latin typeface="Times New Roman" panose="02020603050405020304" pitchFamily="18" charset="0"/>
              </a:rPr>
              <a:t>ADDRESSING THE FEEDBACK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638799" y="3174542"/>
            <a:ext cx="621029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Startups should be flexible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800" dirty="0" err="1">
                <a:latin typeface="Times New Roman" pitchFamily="18" charset="0"/>
                <a:cs typeface="Times New Roman" pitchFamily="18" charset="0"/>
              </a:rPr>
              <a:t>Mametse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 et al., 2019, p. 10), 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The management should be taking in feedback 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Review system of Redwood Rent</a:t>
            </a:r>
            <a:r>
              <a:rPr lang="en-US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by (</a:t>
            </a:r>
            <a:r>
              <a:rPr lang="en-US" sz="28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Tiba</a:t>
            </a:r>
            <a:r>
              <a:rPr lang="en-US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et al., (2020, p. 121).</a:t>
            </a: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290402-849D-1B00-988E-E9937D5D0EE2}"/>
              </a:ext>
            </a:extLst>
          </p:cNvPr>
          <p:cNvSpPr txBox="1"/>
          <p:nvPr/>
        </p:nvSpPr>
        <p:spPr>
          <a:xfrm>
            <a:off x="-425450" y="916031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CRITICAL SUCCESS FACTORS OF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  - Chirag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4098" name="Picture 2" descr="Image">
            <a:extLst>
              <a:ext uri="{FF2B5EF4-FFF2-40B4-BE49-F238E27FC236}">
                <a16:creationId xmlns:a16="http://schemas.microsoft.com/office/drawing/2014/main" id="{08132D29-83FA-A4FF-7AA3-4DDFBE51CF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110" y="2378752"/>
            <a:ext cx="4089192" cy="408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0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5232180" y="2496452"/>
            <a:ext cx="62102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THE IDEA BEHIND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728782" y="3142783"/>
            <a:ext cx="621029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Along with the entrepreneur (s),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The idea should be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unique (Baron et al., 2019, p. 102). 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The idea of Redwood Rent </a:t>
            </a:r>
            <a:r>
              <a:rPr lang="nb-NO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(Bergmann et al., 2020, p. 45). 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8C699C-5507-DB83-E88E-63A8CBC2F325}"/>
              </a:ext>
            </a:extLst>
          </p:cNvPr>
          <p:cNvSpPr txBox="1"/>
          <p:nvPr/>
        </p:nvSpPr>
        <p:spPr>
          <a:xfrm>
            <a:off x="-450850" y="962203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SUPPORT SYSTEMS RELATED TO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- Bhawna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3A2A9B-CD4B-9732-2949-F1B92441E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521" y="2221330"/>
            <a:ext cx="4151239" cy="420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766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4937760" y="2228295"/>
            <a:ext cx="61786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PROPER PLANNING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511801" y="2907578"/>
            <a:ext cx="668019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Need for a proper growth plan </a:t>
            </a:r>
            <a:r>
              <a:rPr lang="nb-NO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(Hagen et al., 2020, p. 42). 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Leadership and the management </a:t>
            </a: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urther planning at Redwood Rent (Skala et al., 2019, p. 28).</a:t>
            </a:r>
          </a:p>
          <a:p>
            <a:pPr algn="just" fontAlgn="base"/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99BDB6-0B46-49DB-5DD0-B06B3A51373F}"/>
              </a:ext>
            </a:extLst>
          </p:cNvPr>
          <p:cNvSpPr txBox="1"/>
          <p:nvPr/>
        </p:nvSpPr>
        <p:spPr>
          <a:xfrm>
            <a:off x="-450850" y="962203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SUPPORT SYSTEMS RELATED TO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 - Bhawna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FAB647-3949-8D78-CEE8-9507B443E9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30" b="-1"/>
          <a:stretch/>
        </p:blipFill>
        <p:spPr>
          <a:xfrm>
            <a:off x="292045" y="2551460"/>
            <a:ext cx="4991155" cy="362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250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6752492" y="2089378"/>
            <a:ext cx="47156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INVESTMENT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6096000" y="2848809"/>
            <a:ext cx="593187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onetary and human investment.</a:t>
            </a: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</a:t>
            </a:r>
            <a:r>
              <a:rPr lang="da-DK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tilisation of the investments </a:t>
            </a:r>
            <a:r>
              <a:rPr lang="da-DK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(Yin et al., 2019, p. 58).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Investment management at Redwood Rent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D01ACC-2089-4285-CD8C-9EE06A94F3A7}"/>
              </a:ext>
            </a:extLst>
          </p:cNvPr>
          <p:cNvSpPr txBox="1"/>
          <p:nvPr/>
        </p:nvSpPr>
        <p:spPr>
          <a:xfrm>
            <a:off x="-450850" y="962203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SUPPORT SYSTEMS RELATED TO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    - Bhawna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7170" name="Picture 2" descr="How to Invest in REITs in India? | REIT investment in India">
            <a:extLst>
              <a:ext uri="{FF2B5EF4-FFF2-40B4-BE49-F238E27FC236}">
                <a16:creationId xmlns:a16="http://schemas.microsoft.com/office/drawing/2014/main" id="{54895D59-C8DA-ECDE-3E78-F23D0D40B9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9"/>
          <a:stretch/>
        </p:blipFill>
        <p:spPr bwMode="auto">
          <a:xfrm>
            <a:off x="470710" y="2249202"/>
            <a:ext cx="5210562" cy="382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845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6031326" y="2361021"/>
            <a:ext cx="521207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LEADERSHIP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462367" y="2987309"/>
            <a:ext cx="634999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Team management (Dijkstra et al., 2021, p. 162). </a:t>
            </a: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Transformational Leadership at Redwood Rent </a:t>
            </a:r>
            <a:r>
              <a:rPr lang="da-DK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(Kalyanasundaram et al., 2021, p. 2058). </a:t>
            </a: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28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28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Responsive nature of the leaders </a:t>
            </a:r>
            <a:r>
              <a:rPr lang="fi-FI" sz="24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(Pukala et al., 2019, p. 297). </a:t>
            </a:r>
            <a:endParaRPr lang="en-GB" sz="24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38F900-76EE-E478-29C9-9D0A754A55A4}"/>
              </a:ext>
            </a:extLst>
          </p:cNvPr>
          <p:cNvSpPr txBox="1"/>
          <p:nvPr/>
        </p:nvSpPr>
        <p:spPr>
          <a:xfrm>
            <a:off x="-95250" y="685204"/>
            <a:ext cx="114681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SUPPORT SYSTEMS RELATED TO STARTUPS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- Bhawna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6146" name="Picture 2" descr="What is Leadership? Definition, Meaning &amp; Importance | Emeritus India">
            <a:extLst>
              <a:ext uri="{FF2B5EF4-FFF2-40B4-BE49-F238E27FC236}">
                <a16:creationId xmlns:a16="http://schemas.microsoft.com/office/drawing/2014/main" id="{2470B300-C2A0-1194-6AA9-4707558D0A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34" y="2417549"/>
            <a:ext cx="4789856" cy="375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160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5247247" y="2185302"/>
            <a:ext cx="53908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INNOVATION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852160" y="2991663"/>
            <a:ext cx="591253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US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Very </a:t>
            </a:r>
            <a:r>
              <a:rPr lang="en-US" sz="32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essentail</a:t>
            </a:r>
            <a:r>
              <a:rPr lang="en-US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entrepreneurial skills </a:t>
            </a:r>
            <a:r>
              <a:rPr lang="en-US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32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Barrales</a:t>
            </a:r>
            <a:r>
              <a:rPr lang="en-US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-Molina et al., 2020, p. 71).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ole of leadership</a:t>
            </a: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Innovation of Redwood Rent (</a:t>
            </a:r>
            <a:r>
              <a:rPr lang="en-GB" sz="32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Lohento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et al., 2019, p. 8).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872F76-BBC5-AA89-F48D-574E392A54AC}"/>
              </a:ext>
            </a:extLst>
          </p:cNvPr>
          <p:cNvSpPr txBox="1"/>
          <p:nvPr/>
        </p:nvSpPr>
        <p:spPr>
          <a:xfrm>
            <a:off x="-95250" y="685204"/>
            <a:ext cx="114681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ENTREPRENEURIAL SKILLS AND CHARACTERISTICS</a:t>
            </a:r>
          </a:p>
          <a:p>
            <a:pPr algn="ctr"/>
            <a:r>
              <a:rPr lang="en-GB" sz="2400" b="1" dirty="0">
                <a:latin typeface="Times New Roman" panose="02020603050405020304" pitchFamily="18" charset="0"/>
              </a:rPr>
              <a:t>                                                                                                               </a:t>
            </a:r>
            <a:r>
              <a:rPr lang="en-GB" sz="2800" b="1" dirty="0">
                <a:latin typeface="Times New Roman" panose="02020603050405020304" pitchFamily="18" charset="0"/>
              </a:rPr>
              <a:t>- Ankit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0C34E3-3E97-09E3-FC07-AB47C9BC09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126"/>
          <a:stretch/>
        </p:blipFill>
        <p:spPr>
          <a:xfrm>
            <a:off x="729092" y="2185302"/>
            <a:ext cx="4518155" cy="428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081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2518117" y="2143890"/>
            <a:ext cx="114681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RISK-TAKING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638800" y="2851776"/>
            <a:ext cx="621029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Risk must be taken for start-ups and there will be both a</a:t>
            </a: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dvantages and disadvantages of risk-taking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3200" dirty="0" err="1">
                <a:latin typeface="Times New Roman" pitchFamily="18" charset="0"/>
                <a:cs typeface="Times New Roman" pitchFamily="18" charset="0"/>
              </a:rPr>
              <a:t>Ghezzi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 et al., 2020, p. 520). </a:t>
            </a: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endParaRPr lang="en-GB" sz="32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2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Risks at Redwood Rent and their 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89553E-46D4-66FC-62D0-28E124D0B568}"/>
              </a:ext>
            </a:extLst>
          </p:cNvPr>
          <p:cNvSpPr txBox="1"/>
          <p:nvPr/>
        </p:nvSpPr>
        <p:spPr>
          <a:xfrm>
            <a:off x="-95250" y="685204"/>
            <a:ext cx="114681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0" u="none" strike="noStrike" dirty="0">
                <a:effectLst/>
                <a:latin typeface="Times New Roman" panose="02020603050405020304" pitchFamily="18" charset="0"/>
              </a:rPr>
              <a:t>ENTREPRENEURIAL SKILLS AND CHARACTERISTICS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  - Ankit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5122" name="Picture 2" descr="To Risk or Not to Risk? Four Steps to (Smart) Risk-Taking - Project Bold  Life">
            <a:extLst>
              <a:ext uri="{FF2B5EF4-FFF2-40B4-BE49-F238E27FC236}">
                <a16:creationId xmlns:a16="http://schemas.microsoft.com/office/drawing/2014/main" id="{ACEB0CC0-CA5F-2127-E280-E33DA1CDB1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16" y="2391342"/>
            <a:ext cx="4498922" cy="399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418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0" y="962203"/>
            <a:ext cx="114681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CONCLUSION</a:t>
            </a:r>
          </a:p>
          <a:p>
            <a:pPr algn="ctr"/>
            <a:r>
              <a:rPr lang="en-GB" sz="2800" b="1" dirty="0">
                <a:latin typeface="Times New Roman" panose="02020603050405020304" pitchFamily="18" charset="0"/>
              </a:rPr>
              <a:t>                                                                                              - Ankit</a:t>
            </a:r>
            <a:endParaRPr lang="en-GB" sz="2800" b="1" i="0" u="none" strike="noStrike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1168401" y="2138335"/>
            <a:ext cx="1029969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 fontAlgn="base">
              <a:buFont typeface="+mj-lt"/>
              <a:buAutoNum type="arabicPeriod"/>
            </a:pPr>
            <a:r>
              <a:rPr lang="en-GB" sz="36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Various factors are involved in the success of a startup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36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6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The report provided valuable insights into various critical factors associated with startups</a:t>
            </a:r>
          </a:p>
          <a:p>
            <a:pPr marL="457200" indent="-457200" algn="just" fontAlgn="base">
              <a:buFont typeface="+mj-lt"/>
              <a:buAutoNum type="arabicPeriod"/>
            </a:pPr>
            <a:endParaRPr lang="en-GB" sz="3600" b="0" i="0" u="none" strike="noStrike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457200" indent="-457200" algn="just" fontAlgn="base">
              <a:buFont typeface="+mj-lt"/>
              <a:buAutoNum type="arabicPeriod"/>
            </a:pPr>
            <a:r>
              <a:rPr lang="en-GB" sz="36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Complete understanding with the example of Redwood Rent</a:t>
            </a:r>
          </a:p>
        </p:txBody>
      </p:sp>
    </p:spTree>
    <p:extLst>
      <p:ext uri="{BB962C8B-B14F-4D97-AF65-F5344CB8AC3E}">
        <p14:creationId xmlns:p14="http://schemas.microsoft.com/office/powerpoint/2010/main" val="6432634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2,364,200+ Environment Background Illustrations, Royalty-Free Vector  Graphics &amp; Clip Art - iStock | Green environment background, Office environment  background, Futuristic environment background">
            <a:extLst>
              <a:ext uri="{FF2B5EF4-FFF2-40B4-BE49-F238E27FC236}">
                <a16:creationId xmlns:a16="http://schemas.microsoft.com/office/drawing/2014/main" id="{F1A96400-EC46-42B9-AEFF-D1D0EB8AE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153"/>
            <a:ext cx="12192000" cy="685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F3CF07-EFDA-4EF5-83B7-5877A6489E66}"/>
              </a:ext>
            </a:extLst>
          </p:cNvPr>
          <p:cNvSpPr txBox="1"/>
          <p:nvPr/>
        </p:nvSpPr>
        <p:spPr>
          <a:xfrm>
            <a:off x="441544" y="1571287"/>
            <a:ext cx="1731775" cy="1954381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Key Partnerships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Local suppliers of natural raw materials to create natural products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Partnership with real estate agents for offering cleaning services to clients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Partnership with property management companies for offering cleaning services to clients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CE28B2-E38F-4091-80BE-BCDDDCAD583D}"/>
              </a:ext>
            </a:extLst>
          </p:cNvPr>
          <p:cNvSpPr txBox="1"/>
          <p:nvPr/>
        </p:nvSpPr>
        <p:spPr>
          <a:xfrm>
            <a:off x="2296605" y="1563379"/>
            <a:ext cx="2261936" cy="161582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Key Activities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Training the cleaning staff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Cleaning with eco-friendly cleaning techniques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Sourcing natural products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Managing product preparation and delivery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Managing customer’s appointments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Managing payment and delivery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86A85D-B920-4211-BEF1-9CEAFD092597}"/>
              </a:ext>
            </a:extLst>
          </p:cNvPr>
          <p:cNvSpPr txBox="1"/>
          <p:nvPr/>
        </p:nvSpPr>
        <p:spPr>
          <a:xfrm>
            <a:off x="2296605" y="3390281"/>
            <a:ext cx="2261936" cy="180049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Key Resources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Trained and experienced cleaning staff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Verified natural products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Cleaning equipment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1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Friendly website</a:t>
            </a:r>
            <a:endParaRPr lang="en-GB" sz="11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E37B7E-5E83-4B94-9A10-0CE950AFA03F}"/>
              </a:ext>
            </a:extLst>
          </p:cNvPr>
          <p:cNvSpPr txBox="1"/>
          <p:nvPr/>
        </p:nvSpPr>
        <p:spPr>
          <a:xfrm>
            <a:off x="4659845" y="3428663"/>
            <a:ext cx="2008419" cy="23083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Value Proposition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Personalised home cleaning products and services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Eco-friendly products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Biodegradable packaging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extracted and prepared naturally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Made with Natural ingredients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Our cleaning techniques remove allergens and harmful bacteria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 clean home without harming the environment.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087B60-C02E-4EEF-8CC0-029303D97B2B}"/>
              </a:ext>
            </a:extLst>
          </p:cNvPr>
          <p:cNvSpPr txBox="1"/>
          <p:nvPr/>
        </p:nvSpPr>
        <p:spPr>
          <a:xfrm>
            <a:off x="7410990" y="1563379"/>
            <a:ext cx="2021305" cy="1954381"/>
          </a:xfrm>
          <a:prstGeom prst="rect">
            <a:avLst/>
          </a:prstGeom>
          <a:solidFill>
            <a:srgbClr val="CC99FF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Customer Relationships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Personalised cleaning service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24/7 customer service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Customers can contact us through email or phone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Customers can buy only the product without the service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Customers can choose the frequency or type of cleaning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Customers can choose the products used for cleaning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B42572-E4E7-4BF2-A3A6-6873680B1DBA}"/>
              </a:ext>
            </a:extLst>
          </p:cNvPr>
          <p:cNvSpPr txBox="1"/>
          <p:nvPr/>
        </p:nvSpPr>
        <p:spPr>
          <a:xfrm>
            <a:off x="6813012" y="5465618"/>
            <a:ext cx="2619283" cy="112338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Channels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Website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Social media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Referrals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Local advertising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Hoardings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C60F739-DDF3-4978-A1BE-58D1D3C2A1B0}"/>
              </a:ext>
            </a:extLst>
          </p:cNvPr>
          <p:cNvSpPr txBox="1"/>
          <p:nvPr/>
        </p:nvSpPr>
        <p:spPr>
          <a:xfrm>
            <a:off x="9577135" y="2035267"/>
            <a:ext cx="2213811" cy="229293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 Segments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Target customers are urban professionals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People who could not clean their homes for having limited time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Customers with young children or elderly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Customers linked with allergies or respiratory issues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People who want clean and healthy homes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People who care about the environment 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93A5DD6-259C-4C69-9AA8-39F8B69774ED}"/>
              </a:ext>
            </a:extLst>
          </p:cNvPr>
          <p:cNvSpPr txBox="1"/>
          <p:nvPr/>
        </p:nvSpPr>
        <p:spPr>
          <a:xfrm>
            <a:off x="441544" y="5302755"/>
            <a:ext cx="4088878" cy="1292662"/>
          </a:xfrm>
          <a:prstGeom prst="rect">
            <a:avLst/>
          </a:prstGeom>
          <a:solidFill>
            <a:srgbClr val="00E5F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Cost Structure</a:t>
            </a:r>
          </a:p>
          <a:p>
            <a:pPr marL="17145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Labour costs</a:t>
            </a:r>
          </a:p>
          <a:p>
            <a:pPr marL="17145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Maintenance cost </a:t>
            </a:r>
          </a:p>
          <a:p>
            <a:pPr marL="17145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Product manufacturing cost </a:t>
            </a:r>
          </a:p>
          <a:p>
            <a:pPr marL="17145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Delivery cost</a:t>
            </a:r>
          </a:p>
          <a:p>
            <a:pPr marL="17145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Service cost </a:t>
            </a:r>
          </a:p>
          <a:p>
            <a:pPr marL="17145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Administrative costs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15CFBD0-530D-45DB-AE6A-58E73147E297}"/>
              </a:ext>
            </a:extLst>
          </p:cNvPr>
          <p:cNvSpPr txBox="1"/>
          <p:nvPr/>
        </p:nvSpPr>
        <p:spPr>
          <a:xfrm>
            <a:off x="9548830" y="4429302"/>
            <a:ext cx="2270421" cy="112338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Revenue Streams</a:t>
            </a:r>
            <a:endParaRPr lang="en-GB" sz="1200" b="1" dirty="0">
              <a:effectLst/>
            </a:endParaRP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Cleaning products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Cleaning services </a:t>
            </a:r>
          </a:p>
          <a:p>
            <a:pPr algn="just" rtl="0" fontAlgn="base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Monthly, quarterly or annual subscription packages for cleaning services 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7FD4576-E9B6-4276-9131-C7048A5A2A85}"/>
              </a:ext>
            </a:extLst>
          </p:cNvPr>
          <p:cNvSpPr txBox="1"/>
          <p:nvPr/>
        </p:nvSpPr>
        <p:spPr>
          <a:xfrm>
            <a:off x="3959637" y="363509"/>
            <a:ext cx="4272725" cy="584775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algn="ctr"/>
            <a:r>
              <a:rPr lang="en-GB" sz="3200" b="1" i="0" u="none" strike="noStrike" dirty="0">
                <a:solidFill>
                  <a:schemeClr val="bg1"/>
                </a:solidFill>
                <a:latin typeface="Times New Roman" panose="02020603050405020304" pitchFamily="18" charset="0"/>
              </a:rPr>
              <a:t>Clean with Green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9808057-6ECC-474A-AE43-5C8C1B4B235A}"/>
              </a:ext>
            </a:extLst>
          </p:cNvPr>
          <p:cNvSpPr txBox="1"/>
          <p:nvPr/>
        </p:nvSpPr>
        <p:spPr>
          <a:xfrm>
            <a:off x="4659845" y="1077766"/>
            <a:ext cx="288449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600" b="1" i="0" u="none" strike="noStrike" dirty="0">
                <a:latin typeface="Times New Roman" panose="02020603050405020304" pitchFamily="18" charset="0"/>
              </a:rPr>
              <a:t>Clean your home naturally!</a:t>
            </a:r>
          </a:p>
        </p:txBody>
      </p:sp>
      <p:pic>
        <p:nvPicPr>
          <p:cNvPr id="1028" name="Picture 4" descr="Clean and Green: 10 Ways We Minimize Our Environmental Impact">
            <a:extLst>
              <a:ext uri="{FF2B5EF4-FFF2-40B4-BE49-F238E27FC236}">
                <a16:creationId xmlns:a16="http://schemas.microsoft.com/office/drawing/2014/main" id="{4903B0C7-8A57-427E-BCEB-3236CD25DC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1642" y="363508"/>
            <a:ext cx="584775" cy="5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lean and Green: 10 Ways We Minimize Our Environmental Impact">
            <a:extLst>
              <a:ext uri="{FF2B5EF4-FFF2-40B4-BE49-F238E27FC236}">
                <a16:creationId xmlns:a16="http://schemas.microsoft.com/office/drawing/2014/main" id="{1AD34B00-8917-46E7-B23A-E0637AA14C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582" y="375538"/>
            <a:ext cx="584775" cy="58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EEP YOUR ENVIRONMENT CLEAN &amp; GREEN – PROJECT GREEN">
            <a:extLst>
              <a:ext uri="{FF2B5EF4-FFF2-40B4-BE49-F238E27FC236}">
                <a16:creationId xmlns:a16="http://schemas.microsoft.com/office/drawing/2014/main" id="{027ACC11-64A5-4513-8817-345DAF7A6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078" y="1566996"/>
            <a:ext cx="2619375" cy="174307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arcode scanning | ML Kit | Google Developers">
            <a:extLst>
              <a:ext uri="{FF2B5EF4-FFF2-40B4-BE49-F238E27FC236}">
                <a16:creationId xmlns:a16="http://schemas.microsoft.com/office/drawing/2014/main" id="{ABA1E99B-35AB-4C1C-8D62-2F1CF20EB2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490" y="265559"/>
            <a:ext cx="1150761" cy="115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36AA94BD-2845-4B78-873F-6CD811F01CE2}"/>
              </a:ext>
            </a:extLst>
          </p:cNvPr>
          <p:cNvSpPr txBox="1"/>
          <p:nvPr/>
        </p:nvSpPr>
        <p:spPr>
          <a:xfrm>
            <a:off x="10668490" y="1450753"/>
            <a:ext cx="1150761" cy="52322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r" rtl="0">
              <a:spcBef>
                <a:spcPts val="0"/>
              </a:spcBef>
              <a:spcAft>
                <a:spcPts val="0"/>
              </a:spcAft>
            </a:pPr>
            <a:r>
              <a:rPr lang="en-GB" sz="14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Scan or call </a:t>
            </a:r>
            <a:endParaRPr lang="en-GB" sz="1400" b="1" dirty="0">
              <a:solidFill>
                <a:schemeClr val="bg1"/>
              </a:solidFill>
              <a:effectLst/>
            </a:endParaRPr>
          </a:p>
          <a:p>
            <a:pPr algn="r" rtl="0">
              <a:spcBef>
                <a:spcPts val="0"/>
              </a:spcBef>
              <a:spcAft>
                <a:spcPts val="0"/>
              </a:spcAft>
            </a:pPr>
            <a:r>
              <a:rPr lang="en-GB" sz="14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256502436</a:t>
            </a:r>
            <a:endParaRPr lang="en-GB" sz="1400" b="1" dirty="0">
              <a:solidFill>
                <a:schemeClr val="bg1"/>
              </a:solidFill>
            </a:endParaRPr>
          </a:p>
        </p:txBody>
      </p:sp>
      <p:pic>
        <p:nvPicPr>
          <p:cNvPr id="1040" name="Picture 16" descr="Green Home Cleaning | The Shoreditch Cleaners | London">
            <a:extLst>
              <a:ext uri="{FF2B5EF4-FFF2-40B4-BE49-F238E27FC236}">
                <a16:creationId xmlns:a16="http://schemas.microsoft.com/office/drawing/2014/main" id="{DDDE3EBF-2416-46A1-9933-1509515ABB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3" r="18910"/>
          <a:stretch/>
        </p:blipFill>
        <p:spPr bwMode="auto">
          <a:xfrm>
            <a:off x="457586" y="3673643"/>
            <a:ext cx="1731774" cy="148606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hoosing the Best Professional Home Cleaning Service in Sydney - Pristine  Home">
            <a:extLst>
              <a:ext uri="{FF2B5EF4-FFF2-40B4-BE49-F238E27FC236}">
                <a16:creationId xmlns:a16="http://schemas.microsoft.com/office/drawing/2014/main" id="{79AB9F13-B886-41D1-9EE4-BB5E2CA47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707" y="3590144"/>
            <a:ext cx="2619375" cy="174307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4721D2E5-457F-4DC7-916E-F75E4EC9B310}"/>
              </a:ext>
            </a:extLst>
          </p:cNvPr>
          <p:cNvSpPr txBox="1"/>
          <p:nvPr/>
        </p:nvSpPr>
        <p:spPr>
          <a:xfrm>
            <a:off x="4675078" y="5870564"/>
            <a:ext cx="1993186" cy="738664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400" b="1" u="none" strike="noStrik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CALL US NOW</a:t>
            </a: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TO GET EXTRA</a:t>
            </a: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400" b="1" u="none" strike="noStrik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DISCOUN</a:t>
            </a:r>
            <a:r>
              <a:rPr lang="en-GB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T</a:t>
            </a:r>
            <a:r>
              <a:rPr lang="en-GB" sz="1400" b="1" u="none" strike="noStrike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</a:rPr>
              <a:t>!!!</a:t>
            </a:r>
            <a:endParaRPr lang="en-GB" sz="1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FE3A2A2-BB89-4CD8-B2EB-97A0F7FD399A}"/>
              </a:ext>
            </a:extLst>
          </p:cNvPr>
          <p:cNvSpPr txBox="1"/>
          <p:nvPr/>
        </p:nvSpPr>
        <p:spPr>
          <a:xfrm>
            <a:off x="9520525" y="5621723"/>
            <a:ext cx="2270421" cy="112338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References</a:t>
            </a: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GB" sz="500" dirty="0">
                <a:effectLst/>
              </a:rPr>
              <a:t>Kumar, S., </a:t>
            </a:r>
            <a:r>
              <a:rPr lang="en-GB" sz="500" dirty="0" err="1">
                <a:effectLst/>
              </a:rPr>
              <a:t>Dhir</a:t>
            </a:r>
            <a:r>
              <a:rPr lang="en-GB" sz="500" dirty="0">
                <a:effectLst/>
              </a:rPr>
              <a:t>, A., Talwar, S., Chakraborty, D. and Kaur, P., 2021. What drives brand love for natural products? The moderating role of household size. Journal of Retailing and Consumer Services, 58, p.102329.</a:t>
            </a: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GB" sz="500" dirty="0"/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GB" sz="500" dirty="0" err="1">
                <a:effectLst/>
              </a:rPr>
              <a:t>Chemat</a:t>
            </a:r>
            <a:r>
              <a:rPr lang="en-GB" sz="500" dirty="0">
                <a:effectLst/>
              </a:rPr>
              <a:t>, F., </a:t>
            </a:r>
            <a:r>
              <a:rPr lang="en-GB" sz="500" dirty="0" err="1">
                <a:effectLst/>
              </a:rPr>
              <a:t>Vian</a:t>
            </a:r>
            <a:r>
              <a:rPr lang="en-GB" sz="500" dirty="0">
                <a:effectLst/>
              </a:rPr>
              <a:t>, M.A., Fabiano-</a:t>
            </a:r>
            <a:r>
              <a:rPr lang="en-GB" sz="500" dirty="0" err="1">
                <a:effectLst/>
              </a:rPr>
              <a:t>Tixier</a:t>
            </a:r>
            <a:r>
              <a:rPr lang="en-GB" sz="500" dirty="0">
                <a:effectLst/>
              </a:rPr>
              <a:t>, A.S., </a:t>
            </a:r>
            <a:r>
              <a:rPr lang="en-GB" sz="500" dirty="0" err="1">
                <a:effectLst/>
              </a:rPr>
              <a:t>Nutrizio</a:t>
            </a:r>
            <a:r>
              <a:rPr lang="en-GB" sz="500" dirty="0">
                <a:effectLst/>
              </a:rPr>
              <a:t>, M., </a:t>
            </a:r>
            <a:r>
              <a:rPr lang="en-GB" sz="500" dirty="0" err="1">
                <a:effectLst/>
              </a:rPr>
              <a:t>Jambrak</a:t>
            </a:r>
            <a:r>
              <a:rPr lang="en-GB" sz="500" dirty="0">
                <a:effectLst/>
              </a:rPr>
              <a:t>, A.R., </a:t>
            </a:r>
            <a:r>
              <a:rPr lang="en-GB" sz="500" dirty="0" err="1">
                <a:effectLst/>
              </a:rPr>
              <a:t>Munekata</a:t>
            </a:r>
            <a:r>
              <a:rPr lang="en-GB" sz="500" dirty="0">
                <a:effectLst/>
              </a:rPr>
              <a:t>, P.E., Lorenzo, J.M., Barba, F.J., </a:t>
            </a:r>
            <a:r>
              <a:rPr lang="en-GB" sz="500" dirty="0" err="1">
                <a:effectLst/>
              </a:rPr>
              <a:t>Binello</a:t>
            </a:r>
            <a:r>
              <a:rPr lang="en-GB" sz="500" dirty="0">
                <a:effectLst/>
              </a:rPr>
              <a:t>, A. and </a:t>
            </a:r>
            <a:r>
              <a:rPr lang="en-GB" sz="500" dirty="0" err="1">
                <a:effectLst/>
              </a:rPr>
              <a:t>Cravotto</a:t>
            </a:r>
            <a:r>
              <a:rPr lang="en-GB" sz="500" dirty="0">
                <a:effectLst/>
              </a:rPr>
              <a:t>, G., 2020. A review of sustainable and intensified techniques for extraction of food and natural products. Green Chemistry, 22(8), pp.2325-2353.</a:t>
            </a: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GB" sz="500" dirty="0"/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GB" sz="500" dirty="0" err="1">
                <a:effectLst/>
              </a:rPr>
              <a:t>Koparde</a:t>
            </a:r>
            <a:r>
              <a:rPr lang="en-GB" sz="500" dirty="0">
                <a:effectLst/>
              </a:rPr>
              <a:t>, A.A., </a:t>
            </a:r>
            <a:r>
              <a:rPr lang="en-GB" sz="500" dirty="0" err="1">
                <a:effectLst/>
              </a:rPr>
              <a:t>Doijad</a:t>
            </a:r>
            <a:r>
              <a:rPr lang="en-GB" sz="500" dirty="0">
                <a:effectLst/>
              </a:rPr>
              <a:t>, R.C. and </a:t>
            </a:r>
            <a:r>
              <a:rPr lang="en-GB" sz="500" dirty="0" err="1">
                <a:effectLst/>
              </a:rPr>
              <a:t>Magdum</a:t>
            </a:r>
            <a:r>
              <a:rPr lang="en-GB" sz="500" dirty="0">
                <a:effectLst/>
              </a:rPr>
              <a:t>, C.S., 2019. Natural products in drug discovery. In Pharmacognosy-medicinal plants. </a:t>
            </a:r>
            <a:r>
              <a:rPr lang="en-GB" sz="500" dirty="0" err="1">
                <a:effectLst/>
              </a:rPr>
              <a:t>IntechOpen</a:t>
            </a:r>
            <a:r>
              <a:rPr lang="en-GB" sz="50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5995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00E375-DE0B-D8C3-1241-27922339C6EC}"/>
              </a:ext>
            </a:extLst>
          </p:cNvPr>
          <p:cNvSpPr txBox="1"/>
          <p:nvPr/>
        </p:nvSpPr>
        <p:spPr>
          <a:xfrm>
            <a:off x="0" y="962203"/>
            <a:ext cx="114681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u="none" strike="noStrike" dirty="0">
                <a:effectLst/>
                <a:latin typeface="Times New Roman" panose="02020603050405020304" pitchFamily="18" charset="0"/>
              </a:rPr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294CC-CAF1-FB13-95BB-04BE6C8BFB2E}"/>
              </a:ext>
            </a:extLst>
          </p:cNvPr>
          <p:cNvSpPr txBox="1"/>
          <p:nvPr/>
        </p:nvSpPr>
        <p:spPr>
          <a:xfrm>
            <a:off x="584200" y="2335054"/>
            <a:ext cx="10299699" cy="3831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Adler, P., Florida, R., King, K.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Mellander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C., 2019. The city and high-tech startups: The spatial organization of Schumpeterian entrepreneurship. Cities, 87, pp.121-130.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Baron, T. and Harima, A., 2019. The role of diaspora entrepreneurs in start-up ecosystem development-a Berlin case study. International Journal of Entrepreneurship and Small Business, 36(1-2), pp.74-102.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Barrales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-Molina, V.,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Riquelme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-Medina, M.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Llorens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-Montes, F.J., 2020. When do start-ups patent their inventions? Evidence from a broad approach. Entrepreneurship Research Journal, 11(4), p.20180227.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Bergmann, T.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Rothausen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T., 2020. Supporting start-ups in the process industries with accelerator programs: Types, design elements and success measurement. Journal of Business Chemistry.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Cavallo, A.,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Ghezzi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Dell'Era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C.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Pellizzoni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E., 2019. Fostering digital entrepreneurship from startup to scaleup: The role of venture capital funds and angel groups. Technological Forecasting and Social Change, 145, pp.24-35.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Dijkstra, H., van Beukering, P. and Brouwer, R., 2021. In the business of dirty oceans: Overview of startups and entrepreneurs managing marine plastic. Marine Pollution Bulletin, 162, p.111880.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Feld, B. and Hathaway, I., 2020. The startup community way: Evolving an entrepreneurial ecosystem. John Wiley &amp; Sons.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Filosa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N., 2022. From start-up to IPO: a financial valuation of Redwood Rent.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Ghezzi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A. and Cavallo, A., 2020. Agile business model innovation in digital entrepreneurship: Lean startup approaches. Journal of business research, 110, pp.519-537.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Hagen, C. and Sommer, P.B., Venture Debt as a Financing Option for Start-ups.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Han, J.W., 2019. Promotion of Technology-based Start-ups: TIPS Policy of Korea. Asian Journal of Innovation and Policy, 8(3), pp.396-416.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HR, G.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Aithal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P.S., 2020. Attitudes and Perspectives of Key Stakeholders in the Retail Start-ups toward Long-Term and Sustainably Profitable Business Model in India-An Empirical Evaluation. International Journal of Applied Engineering and Management Letters (IJAEML), 4(2), pp.174-187.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Hudáková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M.,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Urbancova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H.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Vnoučková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L., 2019. Key criteria and competences defining the sustainability of start-up teams and projects in the incubation and acceleration phase. Sustainability, 11(23), p.6720.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Kalyanasundaram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G.,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Ramachandrula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S.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Mungila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Hillemane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B.S., 2021. The life expectancy of tech start-ups in India: what attributes impact tech start-ups' failures?. International Journal of Entrepreneurial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Behavior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&amp; Research, 27(8), pp.2050-2078.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Lee, W. and Kim, B., 2019. Business sustainability of start-ups based on government support: An empirical study of Korean start-ups. Sustainability, 11(18), p.4851.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Lohento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K.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Sotannde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M., 2019. Business models and key success drivers of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agtech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 start-ups. CTA.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Mametse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M.L., 2019. An exploratory case study of accelerator programmes in the Republic of South Africa.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Närvänen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E., Mattila, M.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Mesiranta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N., 2021. Institutional work in food waste reduction: Start-ups' role in moving towards a circular economy. Industrial Marketing Management, 93, pp.605-616.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PARU, A., MARCU, C. and MARINESCU, P., 2022. Bibliometric Analysis: The Relationship between Start-ups and Business Performance, as the Main Sustainability Factor.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Pukala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R., 2019. Start-ups as one of the elements triggering the development of Industry 4.0. In MATEC Web of Conferences (Vol. 297, p. 08002). EDP Sciences.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Skala, A. and Skala, A., 2019. The startup as a result of innovative entrepreneurship. Digital Startups in Transition Economies: Challenges for Management, Entrepreneurship and Education, pp.1-40.</a:t>
            </a:r>
          </a:p>
          <a:p>
            <a:pPr algn="just" fontAlgn="base"/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Tiba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S., van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Rijnsoever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F.J. and </a:t>
            </a:r>
            <a:r>
              <a:rPr lang="en-GB" sz="900" b="0" i="0" u="none" strike="noStrike" dirty="0" err="1">
                <a:effectLst/>
                <a:latin typeface="Times New Roman" pitchFamily="18" charset="0"/>
                <a:cs typeface="Times New Roman" pitchFamily="18" charset="0"/>
              </a:rPr>
              <a:t>Hekkert</a:t>
            </a:r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, M.P., 2020. The lighthouse effect: How successful entrepreneurs influence the sustainability-orientation of entrepreneurial ecosystems. Journal of cleaner production, 264, p.121616.</a:t>
            </a:r>
          </a:p>
          <a:p>
            <a:pPr algn="just" fontAlgn="base"/>
            <a:r>
              <a:rPr lang="en-GB" sz="900" b="0" i="0" u="none" strike="noStrike" dirty="0">
                <a:effectLst/>
                <a:latin typeface="Times New Roman" pitchFamily="18" charset="0"/>
                <a:cs typeface="Times New Roman" pitchFamily="18" charset="0"/>
              </a:rPr>
              <a:t>Yin, W., Moon, H.C. and Lee, Y.W., 2019. The success factors of Korean global start-ups in the digital sectors through internationalization. International Journal of Global Business and Competitiveness, 14, pp.42-53.</a:t>
            </a:r>
          </a:p>
        </p:txBody>
      </p:sp>
    </p:spTree>
    <p:extLst>
      <p:ext uri="{BB962C8B-B14F-4D97-AF65-F5344CB8AC3E}">
        <p14:creationId xmlns:p14="http://schemas.microsoft.com/office/powerpoint/2010/main" val="360065221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883</TotalTime>
  <Words>1933</Words>
  <Application>Microsoft Office PowerPoint</Application>
  <PresentationFormat>Widescreen</PresentationFormat>
  <Paragraphs>202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Times New Roman</vt:lpstr>
      <vt:lpstr>Trebuchet MS</vt:lpstr>
      <vt:lpstr>Berlin</vt:lpstr>
      <vt:lpstr>CRITICAL FACTORS THAT LEAD START-UPS TO SUCCEED BEYOND THREE YEARS  (Company -  Redwood Rent) Team Member:                  1.Ankit- 2015087 (Leader) 2. Kiran-2216074   3. Chirag-2212576     4. Bhawna-2214179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Ankit kanojiya</dc:creator>
  <cp:lastModifiedBy>Harsh vithlani</cp:lastModifiedBy>
  <dcterms:created xsi:type="dcterms:W3CDTF">2022-11-20T10:08:00Z</dcterms:created>
  <dcterms:modified xsi:type="dcterms:W3CDTF">2023-04-26T20:50:35Z</dcterms:modified>
</cp:coreProperties>
</file>