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1396"/>
    <p:restoredTop sz="94514"/>
  </p:normalViewPr>
  <p:slideViewPr>
    <p:cSldViewPr snapToGrid="0" snapToObjects="1">
      <p:cViewPr varScale="1">
        <p:scale>
          <a:sx n="85" d="100"/>
          <a:sy n="85" d="100"/>
        </p:scale>
        <p:origin x="192" y="57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3"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9" y="1871133"/>
            <a:ext cx="6815669" cy="1515533"/>
          </a:xfrm>
        </p:spPr>
        <p:txBody>
          <a:bodyPr anchor="b">
            <a:noAutofit/>
          </a:bodyPr>
          <a:lstStyle>
            <a:lvl1pPr algn="ctr">
              <a:defRPr sz="4050">
                <a:effectLst/>
              </a:defRPr>
            </a:lvl1pPr>
          </a:lstStyle>
          <a:p>
            <a:r>
              <a:rPr lang="en-GB"/>
              <a:t>Click to edit Master title style</a:t>
            </a:r>
            <a:endParaRPr lang="en-US" dirty="0"/>
          </a:p>
        </p:txBody>
      </p:sp>
      <p:sp>
        <p:nvSpPr>
          <p:cNvPr id="3" name="Subtitle 2"/>
          <p:cNvSpPr>
            <a:spLocks noGrp="1"/>
          </p:cNvSpPr>
          <p:nvPr>
            <p:ph type="subTitle" idx="1"/>
          </p:nvPr>
        </p:nvSpPr>
        <p:spPr>
          <a:xfrm>
            <a:off x="2692399" y="3657597"/>
            <a:ext cx="6815669" cy="1320802"/>
          </a:xfrm>
        </p:spPr>
        <p:txBody>
          <a:bodyPr anchor="t">
            <a:normAutofit/>
          </a:bodyPr>
          <a:lstStyle>
            <a:lvl1pPr marL="0" indent="0" algn="ctr">
              <a:buNone/>
              <a:defRPr sz="1575">
                <a:solidFill>
                  <a:schemeClr val="tx1"/>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a:xfrm>
            <a:off x="7983233" y="5037663"/>
            <a:ext cx="897467" cy="279400"/>
          </a:xfrm>
        </p:spPr>
        <p:txBody>
          <a:bodyPr/>
          <a:lstStyle/>
          <a:p>
            <a:fld id="{B61BEF0D-F0BB-DE4B-95CE-6DB70DBA9567}" type="datetimeFigureOut">
              <a:rPr lang="en-US" dirty="0"/>
              <a:pPr/>
              <a:t>1/1/01</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2"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9"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2647F38-B617-4D2F-AE0A-013F0C4D2C57}" type="datetimeFigureOut">
              <a:rPr lang="en-US" dirty="0"/>
              <a:t>1/1/01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3300" b="0" cap="none"/>
            </a:lvl1pPr>
          </a:lstStyle>
          <a:p>
            <a:r>
              <a:rPr lang="en-GB"/>
              <a:t>Click to edit Master title style</a:t>
            </a:r>
            <a:endParaRPr lang="en-US" dirty="0"/>
          </a:p>
        </p:txBody>
      </p:sp>
      <p:sp>
        <p:nvSpPr>
          <p:cNvPr id="3" name="Text Placeholder 2"/>
          <p:cNvSpPr>
            <a:spLocks noGrp="1"/>
          </p:cNvSpPr>
          <p:nvPr>
            <p:ph type="body" idx="1"/>
          </p:nvPr>
        </p:nvSpPr>
        <p:spPr>
          <a:xfrm>
            <a:off x="2015067" y="3846053"/>
            <a:ext cx="8158691" cy="954547"/>
          </a:xfrm>
        </p:spPr>
        <p:txBody>
          <a:bodyPr anchor="t">
            <a:normAutofit/>
          </a:bodyPr>
          <a:lstStyle>
            <a:lvl1pPr marL="0" indent="0" algn="ctr">
              <a:buNone/>
              <a:defRPr sz="1800">
                <a:solidFill>
                  <a:schemeClr val="tx1"/>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1/1/01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9"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dirty="0"/>
              <a:t>1/1/01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504"/>
              </a:spcBef>
              <a:spcAft>
                <a:spcPts val="450"/>
              </a:spcAft>
              <a:buNone/>
              <a:defRPr sz="2100" b="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p:cNvSpPr>
            <a:spLocks noGrp="1"/>
          </p:cNvSpPr>
          <p:nvPr>
            <p:ph sz="half" idx="2"/>
          </p:nvPr>
        </p:nvSpPr>
        <p:spPr>
          <a:xfrm>
            <a:off x="1295400" y="3243264"/>
            <a:ext cx="4718304" cy="2632605"/>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spcBef>
                <a:spcPts val="504"/>
              </a:spcBef>
              <a:spcAft>
                <a:spcPts val="450"/>
              </a:spcAft>
              <a:buNone/>
              <a:defRPr sz="2100" b="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p:cNvSpPr>
            <a:spLocks noGrp="1"/>
          </p:cNvSpPr>
          <p:nvPr>
            <p:ph sz="quarter" idx="4"/>
          </p:nvPr>
        </p:nvSpPr>
        <p:spPr>
          <a:xfrm>
            <a:off x="6180671" y="3243264"/>
            <a:ext cx="4718304" cy="2632605"/>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1/1/01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9"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1/1/01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9"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1/1/01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3" y="1388534"/>
            <a:ext cx="3718455" cy="1371600"/>
          </a:xfrm>
        </p:spPr>
        <p:txBody>
          <a:bodyPr anchor="b">
            <a:normAutofit/>
          </a:bodyPr>
          <a:lstStyle>
            <a:lvl1pPr algn="ctr">
              <a:defRPr sz="1800" b="0"/>
            </a:lvl1pPr>
          </a:lstStyle>
          <a:p>
            <a:r>
              <a:rPr lang="en-GB"/>
              <a:t>Click to edit Master title style</a:t>
            </a:r>
            <a:endParaRPr lang="en-US" dirty="0"/>
          </a:p>
        </p:txBody>
      </p:sp>
      <p:sp>
        <p:nvSpPr>
          <p:cNvPr id="3" name="Content Placeholder 2"/>
          <p:cNvSpPr>
            <a:spLocks noGrp="1"/>
          </p:cNvSpPr>
          <p:nvPr>
            <p:ph idx="1"/>
          </p:nvPr>
        </p:nvSpPr>
        <p:spPr>
          <a:xfrm>
            <a:off x="5418668" y="982133"/>
            <a:ext cx="5469467" cy="4893735"/>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293813" y="3031065"/>
            <a:ext cx="3718455" cy="2438404"/>
          </a:xfrm>
        </p:spPr>
        <p:txBody>
          <a:bodyPr anchor="t">
            <a:normAutofit/>
          </a:bodyPr>
          <a:lstStyle>
            <a:lvl1pPr marL="0" indent="0" algn="ctr">
              <a:buNone/>
              <a:defRPr sz="120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1/1/01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9"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100" b="0"/>
            </a:lvl1pPr>
          </a:lstStyle>
          <a:p>
            <a:r>
              <a:rPr lang="en-GB"/>
              <a:t>Click to edit Master title style</a:t>
            </a:r>
            <a:endParaRPr lang="en-US" dirty="0"/>
          </a:p>
        </p:txBody>
      </p:sp>
      <p:sp>
        <p:nvSpPr>
          <p:cNvPr id="17" name="Picture Placeholder 2"/>
          <p:cNvSpPr>
            <a:spLocks noGrp="1" noChangeAspect="1"/>
          </p:cNvSpPr>
          <p:nvPr>
            <p:ph type="pic" idx="1"/>
          </p:nvPr>
        </p:nvSpPr>
        <p:spPr>
          <a:xfrm>
            <a:off x="8094832"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GB"/>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3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1/1/01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7" cy="566738"/>
          </a:xfrm>
        </p:spPr>
        <p:txBody>
          <a:bodyPr anchor="b">
            <a:normAutofit/>
          </a:bodyPr>
          <a:lstStyle>
            <a:lvl1pPr algn="ctr">
              <a:defRPr sz="18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041427" y="1041401"/>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GB"/>
              <a:t>Click icon to add picture</a:t>
            </a:r>
            <a:endParaRPr lang="en-US" dirty="0"/>
          </a:p>
        </p:txBody>
      </p:sp>
      <p:sp>
        <p:nvSpPr>
          <p:cNvPr id="4" name="Text Placeholder 3"/>
          <p:cNvSpPr>
            <a:spLocks noGrp="1"/>
          </p:cNvSpPr>
          <p:nvPr>
            <p:ph type="body" sz="half" idx="2"/>
          </p:nvPr>
        </p:nvSpPr>
        <p:spPr>
          <a:xfrm>
            <a:off x="1295401" y="5382153"/>
            <a:ext cx="9609667" cy="493712"/>
          </a:xfrm>
        </p:spPr>
        <p:txBody>
          <a:bodyPr>
            <a:normAutofit/>
          </a:bodyPr>
          <a:lstStyle>
            <a:lvl1pPr marL="0" indent="0" algn="ctr">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1/1/01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9" y="982132"/>
            <a:ext cx="9592732" cy="2954868"/>
          </a:xfrm>
        </p:spPr>
        <p:txBody>
          <a:bodyPr anchor="ctr">
            <a:normAutofit/>
          </a:bodyPr>
          <a:lstStyle>
            <a:lvl1pPr algn="ctr">
              <a:defRPr sz="2400" b="0" cap="none"/>
            </a:lvl1pPr>
          </a:lstStyle>
          <a:p>
            <a:r>
              <a:rPr lang="en-GB"/>
              <a:t>Click to edit Master title style</a:t>
            </a:r>
            <a:endParaRPr lang="en-US" dirty="0"/>
          </a:p>
        </p:txBody>
      </p:sp>
      <p:sp>
        <p:nvSpPr>
          <p:cNvPr id="3" name="Text Placeholder 2"/>
          <p:cNvSpPr>
            <a:spLocks noGrp="1"/>
          </p:cNvSpPr>
          <p:nvPr>
            <p:ph type="body" idx="1"/>
          </p:nvPr>
        </p:nvSpPr>
        <p:spPr>
          <a:xfrm>
            <a:off x="1303869" y="4343401"/>
            <a:ext cx="9592732" cy="1532467"/>
          </a:xfrm>
        </p:spPr>
        <p:txBody>
          <a:bodyPr anchor="ctr">
            <a:normAutofit/>
          </a:bodyPr>
          <a:lstStyle>
            <a:lvl1pPr marL="0" indent="0" algn="ctr">
              <a:buNone/>
              <a:defRPr sz="1500">
                <a:solidFill>
                  <a:schemeClr val="tx1"/>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1/1/01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9"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4" y="982132"/>
            <a:ext cx="9296399" cy="2370668"/>
          </a:xfrm>
        </p:spPr>
        <p:txBody>
          <a:bodyPr anchor="ctr">
            <a:normAutofit/>
          </a:bodyPr>
          <a:lstStyle>
            <a:lvl1pPr algn="ctr">
              <a:defRPr sz="24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674812" y="3352800"/>
            <a:ext cx="8839203" cy="584200"/>
          </a:xfrm>
        </p:spPr>
        <p:txBody>
          <a:bodyPr anchor="ctr">
            <a:normAutofit/>
          </a:bodyPr>
          <a:lstStyle>
            <a:lvl1pPr marL="0" indent="0" algn="r">
              <a:buFontTx/>
              <a:buNone/>
              <a:defRPr sz="1500"/>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GB"/>
              <a:t>Click to edit Master text styles</a:t>
            </a:r>
          </a:p>
        </p:txBody>
      </p:sp>
      <p:sp>
        <p:nvSpPr>
          <p:cNvPr id="3" name="Text Placeholder 2"/>
          <p:cNvSpPr>
            <a:spLocks noGrp="1"/>
          </p:cNvSpPr>
          <p:nvPr>
            <p:ph type="body" idx="1"/>
          </p:nvPr>
        </p:nvSpPr>
        <p:spPr>
          <a:xfrm>
            <a:off x="1295401" y="4343401"/>
            <a:ext cx="9609667" cy="1532467"/>
          </a:xfrm>
        </p:spPr>
        <p:txBody>
          <a:bodyPr anchor="ctr">
            <a:normAutofit/>
          </a:bodyPr>
          <a:lstStyle>
            <a:lvl1pPr marL="0" indent="0" algn="ctr">
              <a:buNone/>
              <a:defRPr sz="1500">
                <a:solidFill>
                  <a:schemeClr val="tx1"/>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1/1/01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68580" tIns="34290" rIns="68580" bIns="34290" rtlCol="0" anchor="ctr">
            <a:noAutofit/>
          </a:bodyPr>
          <a:lstStyle/>
          <a:p>
            <a:pPr lvl="0"/>
            <a:r>
              <a:rPr lang="en-US" sz="6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68580" tIns="34290" rIns="68580" bIns="34290" rtlCol="0" anchor="ctr">
            <a:noAutofit/>
          </a:bodyPr>
          <a:lstStyle/>
          <a:p>
            <a:pPr lvl="0" algn="r"/>
            <a:r>
              <a:rPr lang="en-US" sz="6000" dirty="0">
                <a:solidFill>
                  <a:schemeClr val="tx1"/>
                </a:solidFill>
                <a:effectLst/>
              </a:rPr>
              <a:t>”</a:t>
            </a:r>
          </a:p>
        </p:txBody>
      </p:sp>
      <p:cxnSp>
        <p:nvCxnSpPr>
          <p:cNvPr id="19" name="Straight Connector 18"/>
          <p:cNvCxnSpPr/>
          <p:nvPr/>
        </p:nvCxnSpPr>
        <p:spPr>
          <a:xfrm>
            <a:off x="1396169" y="4140199"/>
            <a:ext cx="9407299"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3" y="3308581"/>
            <a:ext cx="9609668" cy="1468800"/>
          </a:xfrm>
        </p:spPr>
        <p:txBody>
          <a:bodyPr anchor="b">
            <a:normAutofit/>
          </a:bodyPr>
          <a:lstStyle>
            <a:lvl1pPr algn="l">
              <a:defRPr sz="2400" b="0" cap="none"/>
            </a:lvl1pPr>
          </a:lstStyle>
          <a:p>
            <a:r>
              <a:rPr lang="en-GB"/>
              <a:t>Click to edit Master title style</a:t>
            </a:r>
            <a:endParaRPr lang="en-US" dirty="0"/>
          </a:p>
        </p:txBody>
      </p:sp>
      <p:sp>
        <p:nvSpPr>
          <p:cNvPr id="3" name="Text Placeholder 2"/>
          <p:cNvSpPr>
            <a:spLocks noGrp="1"/>
          </p:cNvSpPr>
          <p:nvPr>
            <p:ph type="body" idx="1"/>
          </p:nvPr>
        </p:nvSpPr>
        <p:spPr>
          <a:xfrm>
            <a:off x="1295402" y="4777381"/>
            <a:ext cx="9609668" cy="860400"/>
          </a:xfrm>
        </p:spPr>
        <p:txBody>
          <a:bodyPr anchor="t">
            <a:normAutofit/>
          </a:bodyPr>
          <a:lstStyle>
            <a:lvl1pPr marL="0" indent="0" algn="l">
              <a:buNone/>
              <a:defRPr sz="1500">
                <a:solidFill>
                  <a:schemeClr val="tx1"/>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1/1/01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4" y="982132"/>
            <a:ext cx="9296399" cy="2243668"/>
          </a:xfrm>
        </p:spPr>
        <p:txBody>
          <a:bodyPr anchor="ctr">
            <a:normAutofit/>
          </a:bodyPr>
          <a:lstStyle>
            <a:lvl1pPr algn="ctr">
              <a:defRPr sz="2400" b="0" cap="none">
                <a:solidFill>
                  <a:schemeClr val="tx1"/>
                </a:solidFill>
              </a:defRPr>
            </a:lvl1pPr>
          </a:lstStyle>
          <a:p>
            <a:r>
              <a:rPr lang="en-GB"/>
              <a:t>Click to edit Master title style</a:t>
            </a:r>
            <a:endParaRPr lang="en-US" dirty="0"/>
          </a:p>
        </p:txBody>
      </p:sp>
      <p:sp>
        <p:nvSpPr>
          <p:cNvPr id="23" name="Text Placeholder 2"/>
          <p:cNvSpPr>
            <a:spLocks noGrp="1"/>
          </p:cNvSpPr>
          <p:nvPr>
            <p:ph type="body" idx="13"/>
          </p:nvPr>
        </p:nvSpPr>
        <p:spPr>
          <a:xfrm>
            <a:off x="1295402" y="3639312"/>
            <a:ext cx="9609668" cy="886968"/>
          </a:xfrm>
        </p:spPr>
        <p:txBody>
          <a:bodyPr anchor="b">
            <a:normAutofit/>
          </a:bodyPr>
          <a:lstStyle>
            <a:lvl1pPr marL="0" indent="0" algn="l">
              <a:spcBef>
                <a:spcPts val="0"/>
              </a:spcBef>
              <a:buNone/>
              <a:defRPr sz="1800">
                <a:solidFill>
                  <a:schemeClr val="tx1"/>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GB"/>
              <a:t>Click to edit Master text styles</a:t>
            </a:r>
          </a:p>
        </p:txBody>
      </p:sp>
      <p:sp>
        <p:nvSpPr>
          <p:cNvPr id="3" name="Text Placeholder 2"/>
          <p:cNvSpPr>
            <a:spLocks noGrp="1"/>
          </p:cNvSpPr>
          <p:nvPr>
            <p:ph type="body" idx="1"/>
          </p:nvPr>
        </p:nvSpPr>
        <p:spPr>
          <a:xfrm>
            <a:off x="1295402" y="4529667"/>
            <a:ext cx="9609668" cy="1346200"/>
          </a:xfrm>
        </p:spPr>
        <p:txBody>
          <a:bodyPr anchor="t">
            <a:normAutofit/>
          </a:bodyPr>
          <a:lstStyle>
            <a:lvl1pPr marL="0" indent="0" algn="l">
              <a:buNone/>
              <a:defRPr sz="1350">
                <a:solidFill>
                  <a:schemeClr val="tx1"/>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1/1/01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68580" tIns="34290" rIns="68580" bIns="34290" rtlCol="0" anchor="ctr">
            <a:noAutofit/>
          </a:bodyPr>
          <a:lstStyle/>
          <a:p>
            <a:pPr lvl="0"/>
            <a:r>
              <a:rPr lang="en-US" sz="6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68580" tIns="34290" rIns="68580" bIns="34290" rtlCol="0" anchor="ctr">
            <a:noAutofit/>
          </a:bodyPr>
          <a:lstStyle/>
          <a:p>
            <a:pPr lvl="0" algn="r"/>
            <a:r>
              <a:rPr lang="en-US" sz="6000" dirty="0">
                <a:solidFill>
                  <a:schemeClr val="tx1"/>
                </a:solidFill>
                <a:effectLst/>
              </a:rPr>
              <a:t>”</a:t>
            </a:r>
          </a:p>
        </p:txBody>
      </p:sp>
      <p:cxnSp>
        <p:nvCxnSpPr>
          <p:cNvPr id="26" name="Straight Connector 25"/>
          <p:cNvCxnSpPr/>
          <p:nvPr/>
        </p:nvCxnSpPr>
        <p:spPr>
          <a:xfrm>
            <a:off x="1396169" y="3429000"/>
            <a:ext cx="9407299"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7" cy="2243668"/>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20" name="Text Placeholder 2"/>
          <p:cNvSpPr>
            <a:spLocks noGrp="1"/>
          </p:cNvSpPr>
          <p:nvPr>
            <p:ph type="body" idx="13"/>
          </p:nvPr>
        </p:nvSpPr>
        <p:spPr>
          <a:xfrm>
            <a:off x="1295402" y="3630168"/>
            <a:ext cx="9609668" cy="841248"/>
          </a:xfrm>
        </p:spPr>
        <p:txBody>
          <a:bodyPr anchor="b">
            <a:normAutofit/>
          </a:bodyPr>
          <a:lstStyle>
            <a:lvl1pPr marL="0" indent="0" algn="l">
              <a:spcBef>
                <a:spcPts val="0"/>
              </a:spcBef>
              <a:buNone/>
              <a:defRPr sz="2100">
                <a:solidFill>
                  <a:schemeClr val="tx1"/>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GB"/>
              <a:t>Click to edit Master text styles</a:t>
            </a:r>
          </a:p>
        </p:txBody>
      </p:sp>
      <p:sp>
        <p:nvSpPr>
          <p:cNvPr id="3" name="Text Placeholder 2"/>
          <p:cNvSpPr>
            <a:spLocks noGrp="1"/>
          </p:cNvSpPr>
          <p:nvPr>
            <p:ph type="body" idx="1"/>
          </p:nvPr>
        </p:nvSpPr>
        <p:spPr>
          <a:xfrm>
            <a:off x="1295401" y="4470401"/>
            <a:ext cx="9609671" cy="1405467"/>
          </a:xfrm>
        </p:spPr>
        <p:txBody>
          <a:bodyPr anchor="t">
            <a:normAutofit/>
          </a:bodyPr>
          <a:lstStyle>
            <a:lvl1pPr marL="0" indent="0" algn="l">
              <a:buNone/>
              <a:defRPr sz="1350">
                <a:solidFill>
                  <a:schemeClr val="tx1"/>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1/1/01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9"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1/1/01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9"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8" y="982133"/>
            <a:ext cx="1890895" cy="4893735"/>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295400" y="982132"/>
            <a:ext cx="7433025" cy="4893734"/>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1/1/01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1"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3"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3" y="982134"/>
            <a:ext cx="9601196" cy="1303867"/>
          </a:xfrm>
          <a:prstGeom prst="rect">
            <a:avLst/>
          </a:prstGeom>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295402" y="2556932"/>
            <a:ext cx="9601196" cy="3318936"/>
          </a:xfrm>
          <a:prstGeom prst="rect">
            <a:avLst/>
          </a:prstGeom>
        </p:spPr>
        <p:txBody>
          <a:bodyPr vert="horz" lIns="91440" tIns="45720" rIns="91440" bIns="45720" rtlCol="0"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750" b="0" i="0">
                <a:solidFill>
                  <a:schemeClr val="tx1"/>
                </a:solidFill>
                <a:effectLst/>
                <a:latin typeface="+mn-lt"/>
              </a:defRPr>
            </a:lvl1pPr>
          </a:lstStyle>
          <a:p>
            <a:fld id="{B61BEF0D-F0BB-DE4B-95CE-6DB70DBA9567}" type="datetimeFigureOut">
              <a:rPr lang="en-US" dirty="0"/>
              <a:pPr/>
              <a:t>1/1/01</a:t>
            </a:fld>
            <a:endParaRPr lang="en-US" dirty="0"/>
          </a:p>
        </p:txBody>
      </p:sp>
      <p:sp>
        <p:nvSpPr>
          <p:cNvPr id="5" name="Footer Placeholder 4"/>
          <p:cNvSpPr>
            <a:spLocks noGrp="1"/>
          </p:cNvSpPr>
          <p:nvPr>
            <p:ph type="ftr" sz="quarter" idx="3"/>
          </p:nvPr>
        </p:nvSpPr>
        <p:spPr>
          <a:xfrm>
            <a:off x="1295402" y="5969000"/>
            <a:ext cx="7305900" cy="279400"/>
          </a:xfrm>
          <a:prstGeom prst="rect">
            <a:avLst/>
          </a:prstGeom>
        </p:spPr>
        <p:txBody>
          <a:bodyPr vert="horz" lIns="91440" tIns="45720" rIns="91440" bIns="45720" rtlCol="0" anchor="ctr"/>
          <a:lstStyle>
            <a:lvl1pPr algn="l">
              <a:defRPr sz="75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2" y="5969000"/>
            <a:ext cx="542697" cy="279400"/>
          </a:xfrm>
          <a:prstGeom prst="rect">
            <a:avLst/>
          </a:prstGeom>
        </p:spPr>
        <p:txBody>
          <a:bodyPr vert="horz" lIns="91440" tIns="45720" rIns="91440" bIns="45720" rtlCol="0" anchor="ctr"/>
          <a:lstStyle>
            <a:lvl1pPr algn="r">
              <a:defRPr sz="750" b="0" i="0">
                <a:solidFill>
                  <a:schemeClr val="tx1"/>
                </a:solidFill>
                <a:effectLst/>
                <a:latin typeface="+mn-lt"/>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8" r:id="rId2"/>
    <p:sldLayoutId id="2147483651" r:id="rId3"/>
    <p:sldLayoutId id="2147483669"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9.png"/><Relationship Id="rId4" Type="http://schemas.openxmlformats.org/officeDocument/2006/relationships/hyperlink" Target="https://www.watershed.co.uk/whatson/6477/the-wicker-ma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76137D5-539E-1B42-BD97-7C3D5BF5223A}"/>
              </a:ext>
            </a:extLst>
          </p:cNvPr>
          <p:cNvSpPr txBox="1"/>
          <p:nvPr/>
        </p:nvSpPr>
        <p:spPr>
          <a:xfrm>
            <a:off x="5376624" y="4027997"/>
            <a:ext cx="1887838" cy="369332"/>
          </a:xfrm>
          <a:prstGeom prst="rect">
            <a:avLst/>
          </a:prstGeom>
          <a:noFill/>
        </p:spPr>
        <p:txBody>
          <a:bodyPr wrap="square" rtlCol="0">
            <a:spAutoFit/>
          </a:bodyPr>
          <a:lstStyle/>
          <a:p>
            <a:pPr algn="l"/>
            <a:r>
              <a:rPr lang="en-GB" b="1" dirty="0"/>
              <a:t>Paganism</a:t>
            </a:r>
            <a:endParaRPr lang="en-US" b="1" dirty="0"/>
          </a:p>
        </p:txBody>
      </p:sp>
      <p:sp>
        <p:nvSpPr>
          <p:cNvPr id="5" name="TextBox 4">
            <a:extLst>
              <a:ext uri="{FF2B5EF4-FFF2-40B4-BE49-F238E27FC236}">
                <a16:creationId xmlns:a16="http://schemas.microsoft.com/office/drawing/2014/main" id="{15D1E95D-C932-934F-ABD2-7E7A8EC97E1C}"/>
              </a:ext>
            </a:extLst>
          </p:cNvPr>
          <p:cNvSpPr txBox="1"/>
          <p:nvPr/>
        </p:nvSpPr>
        <p:spPr>
          <a:xfrm>
            <a:off x="576671" y="358349"/>
            <a:ext cx="1828800" cy="4770537"/>
          </a:xfrm>
          <a:prstGeom prst="rect">
            <a:avLst/>
          </a:prstGeom>
          <a:noFill/>
        </p:spPr>
        <p:txBody>
          <a:bodyPr wrap="square" rtlCol="0">
            <a:spAutoFit/>
          </a:bodyPr>
          <a:lstStyle/>
          <a:p>
            <a:r>
              <a:rPr lang="en-GB" sz="1600" dirty="0">
                <a:latin typeface="Calibri" panose="020F0502020204030204" pitchFamily="34" charset="0"/>
                <a:cs typeface="Calibri" panose="020F0502020204030204" pitchFamily="34" charset="0"/>
              </a:rPr>
              <a:t> </a:t>
            </a:r>
          </a:p>
          <a:p>
            <a:r>
              <a:rPr lang="en-GB" sz="1600" dirty="0">
                <a:latin typeface="Calibri" panose="020F0502020204030204" pitchFamily="34" charset="0"/>
                <a:cs typeface="Calibri" panose="020F0502020204030204" pitchFamily="34" charset="0"/>
              </a:rPr>
              <a:t>“The term new religious movement (NRM) is used to cover a disparate collection of organisations, most of which have emerged in their present form since the 1950s, and most of which offer      some kind of answer to questions of a fundamental religious, spiritual or philosophical nature”.</a:t>
            </a:r>
          </a:p>
        </p:txBody>
      </p:sp>
      <p:pic>
        <p:nvPicPr>
          <p:cNvPr id="7" name="Picture 7">
            <a:extLst>
              <a:ext uri="{FF2B5EF4-FFF2-40B4-BE49-F238E27FC236}">
                <a16:creationId xmlns:a16="http://schemas.microsoft.com/office/drawing/2014/main" id="{4D007139-D34E-9149-AB38-5D73BB9F4A38}"/>
              </a:ext>
            </a:extLst>
          </p:cNvPr>
          <p:cNvPicPr>
            <a:picLocks noChangeAspect="1"/>
          </p:cNvPicPr>
          <p:nvPr/>
        </p:nvPicPr>
        <p:blipFill>
          <a:blip r:embed="rId2"/>
          <a:stretch>
            <a:fillRect/>
          </a:stretch>
        </p:blipFill>
        <p:spPr>
          <a:xfrm>
            <a:off x="5078756" y="2561338"/>
            <a:ext cx="1567946" cy="1538666"/>
          </a:xfrm>
          <a:prstGeom prst="ellipse">
            <a:avLst/>
          </a:prstGeom>
          <a:ln>
            <a:noFill/>
          </a:ln>
          <a:effectLst>
            <a:softEdge rad="112500"/>
          </a:effectLst>
        </p:spPr>
      </p:pic>
      <p:pic>
        <p:nvPicPr>
          <p:cNvPr id="9" name="Picture 9">
            <a:extLst>
              <a:ext uri="{FF2B5EF4-FFF2-40B4-BE49-F238E27FC236}">
                <a16:creationId xmlns:a16="http://schemas.microsoft.com/office/drawing/2014/main" id="{231B1FA9-7C7B-C54A-BE60-D3945A07221D}"/>
              </a:ext>
            </a:extLst>
          </p:cNvPr>
          <p:cNvPicPr>
            <a:picLocks noChangeAspect="1"/>
          </p:cNvPicPr>
          <p:nvPr/>
        </p:nvPicPr>
        <p:blipFill>
          <a:blip r:embed="rId3"/>
          <a:stretch>
            <a:fillRect/>
          </a:stretch>
        </p:blipFill>
        <p:spPr>
          <a:xfrm rot="10800000" flipH="1" flipV="1">
            <a:off x="576671" y="4957642"/>
            <a:ext cx="2325465" cy="1298395"/>
          </a:xfrm>
          <a:prstGeom prst="rect">
            <a:avLst/>
          </a:prstGeom>
          <a:ln>
            <a:noFill/>
          </a:ln>
          <a:effectLst>
            <a:softEdge rad="112500"/>
          </a:effectLst>
        </p:spPr>
      </p:pic>
      <p:sp>
        <p:nvSpPr>
          <p:cNvPr id="11" name="TextBox 10">
            <a:extLst>
              <a:ext uri="{FF2B5EF4-FFF2-40B4-BE49-F238E27FC236}">
                <a16:creationId xmlns:a16="http://schemas.microsoft.com/office/drawing/2014/main" id="{028EA66C-CD65-9F49-8E44-2B35251AECF1}"/>
              </a:ext>
            </a:extLst>
          </p:cNvPr>
          <p:cNvSpPr txBox="1"/>
          <p:nvPr/>
        </p:nvSpPr>
        <p:spPr>
          <a:xfrm>
            <a:off x="10015667" y="5881662"/>
            <a:ext cx="2221819" cy="954107"/>
          </a:xfrm>
          <a:prstGeom prst="rect">
            <a:avLst/>
          </a:prstGeom>
          <a:noFill/>
        </p:spPr>
        <p:txBody>
          <a:bodyPr wrap="square" rtlCol="0">
            <a:spAutoFit/>
          </a:bodyPr>
          <a:lstStyle/>
          <a:p>
            <a:r>
              <a:rPr lang="en-GB" sz="800" dirty="0">
                <a:latin typeface="Calibri" panose="020F0502020204030204" pitchFamily="34" charset="0"/>
                <a:cs typeface="Calibri" panose="020F0502020204030204" pitchFamily="34" charset="0"/>
              </a:rPr>
              <a:t>                                 Fig 1: Katie, 2019,                              https://</a:t>
            </a:r>
            <a:r>
              <a:rPr lang="en-GB" sz="800" dirty="0" err="1">
                <a:latin typeface="Calibri" panose="020F0502020204030204" pitchFamily="34" charset="0"/>
                <a:cs typeface="Calibri" panose="020F0502020204030204" pitchFamily="34" charset="0"/>
              </a:rPr>
              <a:t>futurism.media</a:t>
            </a:r>
            <a:r>
              <a:rPr lang="en-GB" sz="800" dirty="0">
                <a:latin typeface="Calibri" panose="020F0502020204030204" pitchFamily="34" charset="0"/>
                <a:cs typeface="Calibri" panose="020F0502020204030204" pitchFamily="34" charset="0"/>
              </a:rPr>
              <a:t>/paganism-1 </a:t>
            </a:r>
          </a:p>
          <a:p>
            <a:endParaRPr lang="en-GB" sz="800" dirty="0">
              <a:latin typeface="Calibri" panose="020F0502020204030204" pitchFamily="34" charset="0"/>
              <a:cs typeface="Calibri" panose="020F0502020204030204" pitchFamily="34" charset="0"/>
            </a:endParaRPr>
          </a:p>
          <a:p>
            <a:r>
              <a:rPr lang="en-GB" sz="800" dirty="0">
                <a:latin typeface="Calibri" panose="020F0502020204030204" pitchFamily="34" charset="0"/>
                <a:cs typeface="Calibri" panose="020F0502020204030204" pitchFamily="34" charset="0"/>
              </a:rPr>
              <a:t>Fig 2: Robin Hardy, </a:t>
            </a:r>
            <a:r>
              <a:rPr lang="en-US" sz="800" dirty="0">
                <a:solidFill>
                  <a:srgbClr val="2B2727"/>
                </a:solidFill>
                <a:latin typeface="Calibri" panose="020F0502020204030204" pitchFamily="34" charset="0"/>
                <a:cs typeface="Calibri" panose="020F0502020204030204" pitchFamily="34" charset="0"/>
              </a:rPr>
              <a:t>Edward Woodward, Christopher Lee, Diane </a:t>
            </a:r>
            <a:r>
              <a:rPr lang="en-US" sz="800" dirty="0" err="1">
                <a:solidFill>
                  <a:srgbClr val="2B2727"/>
                </a:solidFill>
                <a:latin typeface="Calibri" panose="020F0502020204030204" pitchFamily="34" charset="0"/>
                <a:cs typeface="Calibri" panose="020F0502020204030204" pitchFamily="34" charset="0"/>
              </a:rPr>
              <a:t>Cilento</a:t>
            </a:r>
            <a:r>
              <a:rPr lang="en-GB" sz="800" dirty="0">
                <a:solidFill>
                  <a:srgbClr val="2B2727"/>
                </a:solidFill>
                <a:latin typeface="Calibri" panose="020F0502020204030204" pitchFamily="34" charset="0"/>
                <a:cs typeface="Calibri" panose="020F0502020204030204" pitchFamily="34" charset="0"/>
              </a:rPr>
              <a:t>, April 2015</a:t>
            </a:r>
            <a:r>
              <a:rPr lang="en-GB" sz="800" dirty="0">
                <a:latin typeface="Calibri" panose="020F0502020204030204" pitchFamily="34" charset="0"/>
                <a:cs typeface="Calibri" panose="020F0502020204030204" pitchFamily="34" charset="0"/>
              </a:rPr>
              <a:t> </a:t>
            </a:r>
            <a:r>
              <a:rPr lang="en-GB" sz="800" dirty="0">
                <a:latin typeface="Calibri" panose="020F0502020204030204" pitchFamily="34" charset="0"/>
                <a:cs typeface="Calibri" panose="020F0502020204030204" pitchFamily="34" charset="0"/>
                <a:hlinkClick r:id="rId4"/>
              </a:rPr>
              <a:t>https://www.watershed.co.uk/whatson/6477/the-wicker-man</a:t>
            </a:r>
            <a:endParaRPr lang="en-GB" sz="800" dirty="0">
              <a:latin typeface="Calibri" panose="020F0502020204030204" pitchFamily="34" charset="0"/>
              <a:cs typeface="Calibri" panose="020F0502020204030204" pitchFamily="34" charset="0"/>
            </a:endParaRPr>
          </a:p>
        </p:txBody>
      </p:sp>
      <p:sp>
        <p:nvSpPr>
          <p:cNvPr id="15" name="TextBox 14">
            <a:extLst>
              <a:ext uri="{FF2B5EF4-FFF2-40B4-BE49-F238E27FC236}">
                <a16:creationId xmlns:a16="http://schemas.microsoft.com/office/drawing/2014/main" id="{224F7EA4-FA6F-EA44-8392-673775AC4E4E}"/>
              </a:ext>
            </a:extLst>
          </p:cNvPr>
          <p:cNvSpPr txBox="1"/>
          <p:nvPr/>
        </p:nvSpPr>
        <p:spPr>
          <a:xfrm>
            <a:off x="5235421" y="3898876"/>
            <a:ext cx="2125610" cy="246221"/>
          </a:xfrm>
          <a:prstGeom prst="rect">
            <a:avLst/>
          </a:prstGeom>
          <a:noFill/>
        </p:spPr>
        <p:txBody>
          <a:bodyPr wrap="square" rtlCol="0">
            <a:spAutoFit/>
          </a:bodyPr>
          <a:lstStyle/>
          <a:p>
            <a:pPr algn="l"/>
            <a:r>
              <a:rPr lang="en-GB" sz="1000" dirty="0">
                <a:latin typeface="Calibri" panose="020F0502020204030204" pitchFamily="34" charset="0"/>
                <a:cs typeface="Calibri" panose="020F0502020204030204" pitchFamily="34" charset="0"/>
              </a:rPr>
              <a:t>Fig 1</a:t>
            </a:r>
            <a:endParaRPr lang="en-US" sz="1000" dirty="0">
              <a:latin typeface="Calibri" panose="020F0502020204030204" pitchFamily="34" charset="0"/>
              <a:cs typeface="Calibri" panose="020F0502020204030204" pitchFamily="34" charset="0"/>
            </a:endParaRPr>
          </a:p>
        </p:txBody>
      </p:sp>
      <p:sp>
        <p:nvSpPr>
          <p:cNvPr id="16" name="TextBox 15">
            <a:extLst>
              <a:ext uri="{FF2B5EF4-FFF2-40B4-BE49-F238E27FC236}">
                <a16:creationId xmlns:a16="http://schemas.microsoft.com/office/drawing/2014/main" id="{009DFE8C-1732-7041-8925-0017E0649A67}"/>
              </a:ext>
            </a:extLst>
          </p:cNvPr>
          <p:cNvSpPr txBox="1"/>
          <p:nvPr/>
        </p:nvSpPr>
        <p:spPr>
          <a:xfrm>
            <a:off x="2453970" y="673209"/>
            <a:ext cx="2134814" cy="1077218"/>
          </a:xfrm>
          <a:prstGeom prst="rect">
            <a:avLst/>
          </a:prstGeom>
          <a:noFill/>
        </p:spPr>
        <p:txBody>
          <a:bodyPr wrap="square" rtlCol="0">
            <a:spAutoFit/>
          </a:bodyPr>
          <a:lstStyle/>
          <a:p>
            <a:pPr algn="l"/>
            <a:r>
              <a:rPr lang="en-US" sz="1600" dirty="0">
                <a:latin typeface="Calibri" panose="020F0502020204030204" pitchFamily="34" charset="0"/>
                <a:cs typeface="Calibri" panose="020F0502020204030204" pitchFamily="34" charset="0"/>
              </a:rPr>
              <a:t>“Christianity, right from the start, came in many varieties” (Barrett: 1998, 46).</a:t>
            </a:r>
          </a:p>
        </p:txBody>
      </p:sp>
      <p:pic>
        <p:nvPicPr>
          <p:cNvPr id="17" name="Picture 17">
            <a:extLst>
              <a:ext uri="{FF2B5EF4-FFF2-40B4-BE49-F238E27FC236}">
                <a16:creationId xmlns:a16="http://schemas.microsoft.com/office/drawing/2014/main" id="{C669D5E7-DD5A-0D44-AFA8-852172003052}"/>
              </a:ext>
            </a:extLst>
          </p:cNvPr>
          <p:cNvPicPr>
            <a:picLocks noChangeAspect="1"/>
          </p:cNvPicPr>
          <p:nvPr/>
        </p:nvPicPr>
        <p:blipFill rotWithShape="1">
          <a:blip r:embed="rId5"/>
          <a:srcRect t="4753" b="31259"/>
          <a:stretch/>
        </p:blipFill>
        <p:spPr>
          <a:xfrm>
            <a:off x="9308339" y="510431"/>
            <a:ext cx="2398979" cy="3105352"/>
          </a:xfrm>
          <a:prstGeom prst="rect">
            <a:avLst/>
          </a:prstGeom>
        </p:spPr>
      </p:pic>
      <p:sp>
        <p:nvSpPr>
          <p:cNvPr id="2" name="TextBox 1">
            <a:extLst>
              <a:ext uri="{FF2B5EF4-FFF2-40B4-BE49-F238E27FC236}">
                <a16:creationId xmlns:a16="http://schemas.microsoft.com/office/drawing/2014/main" id="{8924CCBB-C73E-1E4A-A158-D52C3D9E4EAC}"/>
              </a:ext>
            </a:extLst>
          </p:cNvPr>
          <p:cNvSpPr txBox="1"/>
          <p:nvPr/>
        </p:nvSpPr>
        <p:spPr>
          <a:xfrm>
            <a:off x="2924233" y="3919093"/>
            <a:ext cx="8975933" cy="2308324"/>
          </a:xfrm>
          <a:prstGeom prst="rect">
            <a:avLst/>
          </a:prstGeom>
          <a:noFill/>
        </p:spPr>
        <p:txBody>
          <a:bodyPr wrap="square" rtlCol="0">
            <a:spAutoFit/>
          </a:bodyPr>
          <a:lstStyle/>
          <a:p>
            <a:r>
              <a:rPr lang="en-GB" sz="1600" dirty="0">
                <a:latin typeface="Calibri" panose="020F0502020204030204" pitchFamily="34" charset="0"/>
                <a:cs typeface="Calibri" panose="020F0502020204030204" pitchFamily="34" charset="0"/>
              </a:rPr>
              <a:t>                                                                                          John </a:t>
            </a:r>
            <a:r>
              <a:rPr lang="en-GB" sz="1600" dirty="0" err="1">
                <a:latin typeface="Calibri" panose="020F0502020204030204" pitchFamily="34" charset="0"/>
                <a:cs typeface="Calibri" panose="020F0502020204030204" pitchFamily="34" charset="0"/>
              </a:rPr>
              <a:t>Saliba</a:t>
            </a:r>
            <a:r>
              <a:rPr lang="en-GB" sz="1600" dirty="0">
                <a:latin typeface="Calibri" panose="020F0502020204030204" pitchFamily="34" charset="0"/>
                <a:cs typeface="Calibri" panose="020F0502020204030204" pitchFamily="34" charset="0"/>
              </a:rPr>
              <a:t> gives: three ways of interpreting NRMs: </a:t>
            </a:r>
          </a:p>
          <a:p>
            <a:r>
              <a:rPr lang="en-GB" sz="1600" dirty="0">
                <a:latin typeface="Calibri" panose="020F0502020204030204" pitchFamily="34" charset="0"/>
                <a:cs typeface="Calibri" panose="020F0502020204030204" pitchFamily="34" charset="0"/>
              </a:rPr>
              <a:t> </a:t>
            </a:r>
          </a:p>
          <a:p>
            <a:r>
              <a:rPr lang="en-GB" sz="1600" dirty="0">
                <a:latin typeface="Calibri" panose="020F0502020204030204" pitchFamily="34" charset="0"/>
                <a:cs typeface="Calibri" panose="020F0502020204030204" pitchFamily="34" charset="0"/>
              </a:rPr>
              <a:t>                                                                                                        theological, psychological and sociological.  </a:t>
            </a:r>
          </a:p>
          <a:p>
            <a:r>
              <a:rPr lang="en-GB" sz="1600" dirty="0">
                <a:latin typeface="Calibri" panose="020F0502020204030204" pitchFamily="34" charset="0"/>
                <a:cs typeface="Calibri" panose="020F0502020204030204" pitchFamily="34" charset="0"/>
              </a:rPr>
              <a:t>Theological: based on comparison between NRMs and Christianity, etc.  </a:t>
            </a:r>
          </a:p>
          <a:p>
            <a:r>
              <a:rPr lang="en-GB" sz="1600" dirty="0">
                <a:latin typeface="Calibri" panose="020F0502020204030204" pitchFamily="34" charset="0"/>
                <a:cs typeface="Calibri" panose="020F0502020204030204" pitchFamily="34" charset="0"/>
              </a:rPr>
              <a:t>Psychological: Focus on the way NRMs recruit and maintain their membership, the type of people who join, and the affect of membership on converts.  There are two distinct approaches – positive and negative.  </a:t>
            </a:r>
          </a:p>
          <a:p>
            <a:r>
              <a:rPr lang="en-GB" sz="1600" dirty="0">
                <a:latin typeface="Calibri" panose="020F0502020204030204" pitchFamily="34" charset="0"/>
                <a:cs typeface="Calibri" panose="020F0502020204030204" pitchFamily="34" charset="0"/>
              </a:rPr>
              <a:t>Sociological: NRMs as social movements.  Non-judgemental.  Places existence in wider religious and cultural context.  Makes us realise changing face of religion. </a:t>
            </a:r>
            <a:endParaRPr lang="en-US" sz="1600" dirty="0">
              <a:latin typeface="Calibri" panose="020F0502020204030204" pitchFamily="34" charset="0"/>
              <a:cs typeface="Calibri" panose="020F0502020204030204" pitchFamily="34" charset="0"/>
            </a:endParaRPr>
          </a:p>
        </p:txBody>
      </p:sp>
      <p:sp>
        <p:nvSpPr>
          <p:cNvPr id="3" name="TextBox 2">
            <a:extLst>
              <a:ext uri="{FF2B5EF4-FFF2-40B4-BE49-F238E27FC236}">
                <a16:creationId xmlns:a16="http://schemas.microsoft.com/office/drawing/2014/main" id="{F0D26EE0-0EEF-4142-8599-084CC5DF6BED}"/>
              </a:ext>
            </a:extLst>
          </p:cNvPr>
          <p:cNvSpPr txBox="1"/>
          <p:nvPr/>
        </p:nvSpPr>
        <p:spPr>
          <a:xfrm>
            <a:off x="4683211" y="563779"/>
            <a:ext cx="5332456" cy="2062103"/>
          </a:xfrm>
          <a:prstGeom prst="rect">
            <a:avLst/>
          </a:prstGeom>
          <a:noFill/>
        </p:spPr>
        <p:txBody>
          <a:bodyPr wrap="square" rtlCol="0">
            <a:spAutoFit/>
          </a:bodyPr>
          <a:lstStyle/>
          <a:p>
            <a:r>
              <a:rPr lang="en-GB" sz="1600" dirty="0">
                <a:latin typeface="Calibri" panose="020F0502020204030204" pitchFamily="34" charset="0"/>
                <a:cs typeface="Calibri" panose="020F0502020204030204" pitchFamily="34" charset="0"/>
              </a:rPr>
              <a:t>People  also join a NRM because:</a:t>
            </a:r>
          </a:p>
          <a:p>
            <a:pPr marL="285750" indent="-285750">
              <a:buFont typeface="Arial" panose="020B0604020202020204" pitchFamily="34" charset="0"/>
              <a:buChar char="•"/>
            </a:pPr>
            <a:r>
              <a:rPr lang="en-GB" sz="1600" dirty="0">
                <a:latin typeface="Calibri" panose="020F0502020204030204" pitchFamily="34" charset="0"/>
                <a:cs typeface="Calibri" panose="020F0502020204030204" pitchFamily="34" charset="0"/>
              </a:rPr>
              <a:t>older traditional religions do not appeal to them;</a:t>
            </a:r>
          </a:p>
          <a:p>
            <a:pPr marL="285750" indent="-285750">
              <a:buFont typeface="Arial" panose="020B0604020202020204" pitchFamily="34" charset="0"/>
              <a:buChar char="•"/>
            </a:pPr>
            <a:r>
              <a:rPr lang="en-GB" sz="1600" dirty="0">
                <a:latin typeface="Calibri" panose="020F0502020204030204" pitchFamily="34" charset="0"/>
                <a:cs typeface="Calibri" panose="020F0502020204030204" pitchFamily="34" charset="0"/>
              </a:rPr>
              <a:t>they do not want to remain a part of the traditional religion into which they were born;</a:t>
            </a:r>
          </a:p>
          <a:p>
            <a:pPr marL="285750" indent="-285750">
              <a:buFont typeface="Arial" panose="020B0604020202020204" pitchFamily="34" charset="0"/>
              <a:buChar char="•"/>
            </a:pPr>
            <a:r>
              <a:rPr lang="en-GB" sz="1600" dirty="0">
                <a:latin typeface="Calibri" panose="020F0502020204030204" pitchFamily="34" charset="0"/>
                <a:cs typeface="Calibri" panose="020F0502020204030204" pitchFamily="34" charset="0"/>
              </a:rPr>
              <a:t>drawn to the charisma of leader; </a:t>
            </a:r>
          </a:p>
          <a:p>
            <a:pPr marL="285750" indent="-285750">
              <a:buFont typeface="Arial" panose="020B0604020202020204" pitchFamily="34" charset="0"/>
              <a:buChar char="•"/>
            </a:pPr>
            <a:r>
              <a:rPr lang="en-GB" sz="1600" dirty="0">
                <a:latin typeface="Calibri" panose="020F0502020204030204" pitchFamily="34" charset="0"/>
                <a:cs typeface="Calibri" panose="020F0502020204030204" pitchFamily="34" charset="0"/>
              </a:rPr>
              <a:t>many people like boundaries rules and guidelines; </a:t>
            </a:r>
          </a:p>
          <a:p>
            <a:pPr marL="285750" indent="-285750">
              <a:buFont typeface="Arial" panose="020B0604020202020204" pitchFamily="34" charset="0"/>
              <a:buChar char="•"/>
            </a:pPr>
            <a:r>
              <a:rPr lang="en-GB" sz="1600" dirty="0">
                <a:latin typeface="Calibri" panose="020F0502020204030204" pitchFamily="34" charset="0"/>
                <a:cs typeface="Calibri" panose="020F0502020204030204" pitchFamily="34" charset="0"/>
              </a:rPr>
              <a:t>they feel fear; </a:t>
            </a:r>
          </a:p>
          <a:p>
            <a:endParaRPr lang="en-US" sz="1600" dirty="0">
              <a:latin typeface="Calibri" panose="020F0502020204030204" pitchFamily="34" charset="0"/>
              <a:cs typeface="Calibri" panose="020F0502020204030204" pitchFamily="34" charset="0"/>
            </a:endParaRPr>
          </a:p>
        </p:txBody>
      </p:sp>
      <p:sp>
        <p:nvSpPr>
          <p:cNvPr id="8" name="TextBox 7">
            <a:extLst>
              <a:ext uri="{FF2B5EF4-FFF2-40B4-BE49-F238E27FC236}">
                <a16:creationId xmlns:a16="http://schemas.microsoft.com/office/drawing/2014/main" id="{5FE1EFBD-ED02-284D-BD3D-E9C2A776FE02}"/>
              </a:ext>
            </a:extLst>
          </p:cNvPr>
          <p:cNvSpPr txBox="1"/>
          <p:nvPr/>
        </p:nvSpPr>
        <p:spPr>
          <a:xfrm>
            <a:off x="2328639" y="1505670"/>
            <a:ext cx="3069901" cy="3539430"/>
          </a:xfrm>
          <a:prstGeom prst="rect">
            <a:avLst/>
          </a:prstGeom>
          <a:noFill/>
        </p:spPr>
        <p:txBody>
          <a:bodyPr wrap="square" rtlCol="0">
            <a:spAutoFit/>
          </a:bodyPr>
          <a:lstStyle/>
          <a:p>
            <a:r>
              <a:rPr lang="en-GB" sz="1600" dirty="0">
                <a:latin typeface="Calibri" panose="020F0502020204030204" pitchFamily="34" charset="0"/>
                <a:cs typeface="Calibri" panose="020F0502020204030204" pitchFamily="34" charset="0"/>
              </a:rPr>
              <a:t> </a:t>
            </a:r>
          </a:p>
          <a:p>
            <a:r>
              <a:rPr lang="en-GB" sz="1600" dirty="0">
                <a:latin typeface="Calibri" panose="020F0502020204030204" pitchFamily="34" charset="0"/>
                <a:cs typeface="Calibri" panose="020F0502020204030204" pitchFamily="34" charset="0"/>
              </a:rPr>
              <a:t>Paganism – What is It?</a:t>
            </a:r>
          </a:p>
          <a:p>
            <a:r>
              <a:rPr lang="en-GB" sz="1600" dirty="0">
                <a:latin typeface="Calibri" panose="020F0502020204030204" pitchFamily="34" charset="0"/>
                <a:cs typeface="Calibri" panose="020F0502020204030204" pitchFamily="34" charset="0"/>
              </a:rPr>
              <a:t>Paganism has been broadly defined as anyone involved in any religious act, practice, or ceremony which is not Christian. Jews and Muslims also use the term to refer to anyone outside their religion. Others define it as religions outside of Christianity, Judaism, Hinduism, and Buddhism, while some simply define it as being without a religion.</a:t>
            </a:r>
          </a:p>
          <a:p>
            <a:endParaRPr lang="en-US" sz="1600" dirty="0">
              <a:latin typeface="Calibri" panose="020F0502020204030204" pitchFamily="34" charset="0"/>
              <a:cs typeface="Calibri" panose="020F0502020204030204" pitchFamily="34" charset="0"/>
            </a:endParaRPr>
          </a:p>
        </p:txBody>
      </p:sp>
      <p:sp>
        <p:nvSpPr>
          <p:cNvPr id="10" name="TextBox 9">
            <a:extLst>
              <a:ext uri="{FF2B5EF4-FFF2-40B4-BE49-F238E27FC236}">
                <a16:creationId xmlns:a16="http://schemas.microsoft.com/office/drawing/2014/main" id="{1DD3C0D2-EE5F-5B4D-B257-844C30F85267}"/>
              </a:ext>
            </a:extLst>
          </p:cNvPr>
          <p:cNvSpPr txBox="1"/>
          <p:nvPr/>
        </p:nvSpPr>
        <p:spPr>
          <a:xfrm>
            <a:off x="6646702" y="2401173"/>
            <a:ext cx="4961486" cy="1846659"/>
          </a:xfrm>
          <a:prstGeom prst="rect">
            <a:avLst/>
          </a:prstGeom>
          <a:noFill/>
        </p:spPr>
        <p:txBody>
          <a:bodyPr wrap="none" rtlCol="0">
            <a:spAutoFit/>
          </a:bodyPr>
          <a:lstStyle/>
          <a:p>
            <a:pPr marL="285750" indent="-285750">
              <a:buFont typeface="Arial" panose="020B0604020202020204" pitchFamily="34" charset="0"/>
              <a:buChar char="•"/>
            </a:pPr>
            <a:r>
              <a:rPr lang="en-GB" sz="1600" dirty="0">
                <a:latin typeface="Calibri" panose="020F0502020204030204" pitchFamily="34" charset="0"/>
                <a:cs typeface="Calibri" panose="020F0502020204030204" pitchFamily="34" charset="0"/>
              </a:rPr>
              <a:t>they like the emphasis</a:t>
            </a:r>
          </a:p>
          <a:p>
            <a:r>
              <a:rPr lang="en-GB" sz="1600" dirty="0">
                <a:latin typeface="Calibri" panose="020F0502020204030204" pitchFamily="34" charset="0"/>
                <a:cs typeface="Calibri" panose="020F0502020204030204" pitchFamily="34" charset="0"/>
              </a:rPr>
              <a:t>on modern concepts or</a:t>
            </a:r>
          </a:p>
          <a:p>
            <a:r>
              <a:rPr lang="en-GB" sz="1600" dirty="0">
                <a:latin typeface="Calibri" panose="020F0502020204030204" pitchFamily="34" charset="0"/>
                <a:cs typeface="Calibri" panose="020F0502020204030204" pitchFamily="34" charset="0"/>
              </a:rPr>
              <a:t>Current technology do well; </a:t>
            </a:r>
          </a:p>
          <a:p>
            <a:pPr marL="285750" indent="-285750">
              <a:buFont typeface="Arial" panose="020B0604020202020204" pitchFamily="34" charset="0"/>
              <a:buChar char="•"/>
            </a:pPr>
            <a:r>
              <a:rPr lang="en-GB" sz="1600" dirty="0">
                <a:latin typeface="Calibri" panose="020F0502020204030204" pitchFamily="34" charset="0"/>
                <a:cs typeface="Calibri" panose="020F0502020204030204" pitchFamily="34" charset="0"/>
              </a:rPr>
              <a:t>They like myth; </a:t>
            </a:r>
          </a:p>
          <a:p>
            <a:pPr marL="285750" indent="-285750">
              <a:buFont typeface="Arial" panose="020B0604020202020204" pitchFamily="34" charset="0"/>
              <a:buChar char="•"/>
            </a:pPr>
            <a:r>
              <a:rPr lang="en-GB" sz="1600" dirty="0">
                <a:latin typeface="Calibri" panose="020F0502020204030204" pitchFamily="34" charset="0"/>
                <a:cs typeface="Calibri" panose="020F0502020204030204" pitchFamily="34" charset="0"/>
              </a:rPr>
              <a:t>For fellowship; security;</a:t>
            </a:r>
          </a:p>
          <a:p>
            <a:r>
              <a:rPr lang="en-GB" sz="1600" dirty="0">
                <a:latin typeface="Calibri" panose="020F0502020204030204" pitchFamily="34" charset="0"/>
                <a:cs typeface="Calibri" panose="020F0502020204030204" pitchFamily="34" charset="0"/>
              </a:rPr>
              <a:t>challenge; self respect; direction; freedom; brainwashed. </a:t>
            </a:r>
          </a:p>
          <a:p>
            <a:endParaRPr lang="en-US" sz="1600" dirty="0"/>
          </a:p>
        </p:txBody>
      </p:sp>
      <p:sp>
        <p:nvSpPr>
          <p:cNvPr id="6" name="TextBox 5">
            <a:extLst>
              <a:ext uri="{FF2B5EF4-FFF2-40B4-BE49-F238E27FC236}">
                <a16:creationId xmlns:a16="http://schemas.microsoft.com/office/drawing/2014/main" id="{24B1289C-4EED-8147-A536-C0108E885EFC}"/>
              </a:ext>
            </a:extLst>
          </p:cNvPr>
          <p:cNvSpPr txBox="1"/>
          <p:nvPr/>
        </p:nvSpPr>
        <p:spPr>
          <a:xfrm>
            <a:off x="-61785" y="6172032"/>
            <a:ext cx="5438410" cy="784830"/>
          </a:xfrm>
          <a:prstGeom prst="rect">
            <a:avLst/>
          </a:prstGeom>
          <a:noFill/>
        </p:spPr>
        <p:txBody>
          <a:bodyPr wrap="square" rtlCol="0">
            <a:spAutoFit/>
          </a:bodyPr>
          <a:lstStyle/>
          <a:p>
            <a:r>
              <a:rPr lang="en-GB" sz="900" dirty="0"/>
              <a:t>-Williams. L, (13/07/2013) Paganism Part 1: What is Paganism?, The Guardian https://</a:t>
            </a:r>
            <a:r>
              <a:rPr lang="en-GB" sz="900" dirty="0" err="1"/>
              <a:t>www.google.co.uk</a:t>
            </a:r>
            <a:r>
              <a:rPr lang="en-GB" sz="900" dirty="0"/>
              <a:t>/amp/s/</a:t>
            </a:r>
            <a:r>
              <a:rPr lang="en-GB" sz="900" dirty="0" err="1"/>
              <a:t>amp.theguardian.com</a:t>
            </a:r>
            <a:r>
              <a:rPr lang="en-GB" sz="900" dirty="0"/>
              <a:t>/</a:t>
            </a:r>
            <a:r>
              <a:rPr lang="en-GB" sz="900" dirty="0" err="1"/>
              <a:t>commentisfree</a:t>
            </a:r>
            <a:r>
              <a:rPr lang="en-GB" sz="900" dirty="0"/>
              <a:t>/2013/</a:t>
            </a:r>
            <a:r>
              <a:rPr lang="en-GB" sz="900" dirty="0" err="1"/>
              <a:t>jul</a:t>
            </a:r>
            <a:r>
              <a:rPr lang="en-GB" sz="900" dirty="0"/>
              <a:t>/15/what-is-modern-paganism</a:t>
            </a:r>
            <a:endParaRPr lang="en-US" sz="900" dirty="0"/>
          </a:p>
          <a:p>
            <a:r>
              <a:rPr lang="en-GB" sz="900" dirty="0"/>
              <a:t>-Paganism- Spirituality, (2012-2019)   |         Dawson, L (1998) Comprehending Cults, Oxford: OUP, 72.   |</a:t>
            </a:r>
          </a:p>
          <a:p>
            <a:r>
              <a:rPr lang="en-GB" sz="900" dirty="0"/>
              <a:t>https://</a:t>
            </a:r>
            <a:r>
              <a:rPr lang="en-GB" sz="900" dirty="0" err="1"/>
              <a:t>www.allaboutspirituality.org</a:t>
            </a:r>
            <a:r>
              <a:rPr lang="en-GB" sz="900" dirty="0"/>
              <a:t>/</a:t>
            </a:r>
            <a:r>
              <a:rPr lang="en-GB" sz="900" dirty="0" err="1"/>
              <a:t>paganism.htm</a:t>
            </a:r>
            <a:endParaRPr lang="en-US" sz="900" dirty="0"/>
          </a:p>
          <a:p>
            <a:r>
              <a:rPr lang="en-GB" sz="900" dirty="0"/>
              <a:t>-Barker, E (1992) New Religious Movements: A Practical Introduction, London, HMSO.  </a:t>
            </a:r>
          </a:p>
        </p:txBody>
      </p:sp>
      <p:sp>
        <p:nvSpPr>
          <p:cNvPr id="13" name="TextBox 12">
            <a:extLst>
              <a:ext uri="{FF2B5EF4-FFF2-40B4-BE49-F238E27FC236}">
                <a16:creationId xmlns:a16="http://schemas.microsoft.com/office/drawing/2014/main" id="{2A9DB432-EA2F-5042-8F90-01B3B8B8162F}"/>
              </a:ext>
            </a:extLst>
          </p:cNvPr>
          <p:cNvSpPr txBox="1"/>
          <p:nvPr/>
        </p:nvSpPr>
        <p:spPr>
          <a:xfrm>
            <a:off x="5103470" y="6324799"/>
            <a:ext cx="4841390" cy="507831"/>
          </a:xfrm>
          <a:prstGeom prst="rect">
            <a:avLst/>
          </a:prstGeom>
          <a:noFill/>
          <a:ln w="3175">
            <a:solidFill>
              <a:srgbClr val="00B050"/>
            </a:solidFill>
          </a:ln>
        </p:spPr>
        <p:txBody>
          <a:bodyPr wrap="square" rtlCol="0">
            <a:spAutoFit/>
          </a:bodyPr>
          <a:lstStyle/>
          <a:p>
            <a:r>
              <a:rPr lang="en-GB" sz="900" dirty="0"/>
              <a:t>Levine, Saul (1984) Radical Departures: Desperate Detours to Growing Up, New York, Mariner Books..</a:t>
            </a:r>
          </a:p>
          <a:p>
            <a:r>
              <a:rPr lang="en-GB" sz="900" dirty="0"/>
              <a:t>Barker, E (1992) New Religious Movements: A Practical Introduction, London, HMSO.  </a:t>
            </a:r>
          </a:p>
          <a:p>
            <a:r>
              <a:rPr lang="en-GB" sz="900" dirty="0" err="1"/>
              <a:t>Saliba</a:t>
            </a:r>
            <a:r>
              <a:rPr lang="en-GB" sz="900" dirty="0"/>
              <a:t>, John (1995) Perspectives on New Religious Movements, London, Geoffrey Chapman. </a:t>
            </a:r>
          </a:p>
        </p:txBody>
      </p:sp>
      <p:sp>
        <p:nvSpPr>
          <p:cNvPr id="14" name="TextBox 13">
            <a:extLst>
              <a:ext uri="{FF2B5EF4-FFF2-40B4-BE49-F238E27FC236}">
                <a16:creationId xmlns:a16="http://schemas.microsoft.com/office/drawing/2014/main" id="{262A6BA7-5AE4-AA45-9ED6-1971C614347B}"/>
              </a:ext>
            </a:extLst>
          </p:cNvPr>
          <p:cNvSpPr txBox="1"/>
          <p:nvPr/>
        </p:nvSpPr>
        <p:spPr>
          <a:xfrm>
            <a:off x="3474745" y="6138574"/>
            <a:ext cx="6603090" cy="230832"/>
          </a:xfrm>
          <a:prstGeom prst="rect">
            <a:avLst/>
          </a:prstGeom>
          <a:noFill/>
        </p:spPr>
        <p:txBody>
          <a:bodyPr wrap="none" rtlCol="0">
            <a:spAutoFit/>
          </a:bodyPr>
          <a:lstStyle/>
          <a:p>
            <a:r>
              <a:rPr lang="en-GB" sz="900" dirty="0"/>
              <a:t>|  </a:t>
            </a:r>
            <a:r>
              <a:rPr lang="en-GB" sz="900" dirty="0" err="1"/>
              <a:t>Lofland</a:t>
            </a:r>
            <a:r>
              <a:rPr lang="en-GB" sz="900" dirty="0"/>
              <a:t>, J and Stark, R (1965) ‘Becoming a World-Saver: A Theory of Conversion to a Deviant Perspective’, American Sociological Review |</a:t>
            </a:r>
          </a:p>
        </p:txBody>
      </p:sp>
      <p:cxnSp>
        <p:nvCxnSpPr>
          <p:cNvPr id="19" name="Straight Connector 18">
            <a:extLst>
              <a:ext uri="{FF2B5EF4-FFF2-40B4-BE49-F238E27FC236}">
                <a16:creationId xmlns:a16="http://schemas.microsoft.com/office/drawing/2014/main" id="{FB2F2209-4060-A745-AE44-45EF4BBA93C9}"/>
              </a:ext>
            </a:extLst>
          </p:cNvPr>
          <p:cNvCxnSpPr/>
          <p:nvPr/>
        </p:nvCxnSpPr>
        <p:spPr>
          <a:xfrm>
            <a:off x="2328639" y="641255"/>
            <a:ext cx="0" cy="4316387"/>
          </a:xfrm>
          <a:prstGeom prst="line">
            <a:avLst/>
          </a:prstGeom>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F542AC4C-C243-B84E-84BB-32F48A3991D4}"/>
              </a:ext>
            </a:extLst>
          </p:cNvPr>
          <p:cNvCxnSpPr>
            <a:cxnSpLocks/>
          </p:cNvCxnSpPr>
          <p:nvPr/>
        </p:nvCxnSpPr>
        <p:spPr>
          <a:xfrm flipH="1">
            <a:off x="4683211" y="616541"/>
            <a:ext cx="12357" cy="1708035"/>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AAE11391-68CD-6B40-AD9B-4542AF4A2924}"/>
              </a:ext>
            </a:extLst>
          </p:cNvPr>
          <p:cNvCxnSpPr/>
          <p:nvPr/>
        </p:nvCxnSpPr>
        <p:spPr>
          <a:xfrm flipV="1">
            <a:off x="4707925" y="2314381"/>
            <a:ext cx="1927130" cy="10195"/>
          </a:xfrm>
          <a:prstGeom prst="line">
            <a:avLst/>
          </a:prstGeom>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512970E0-52AF-EA4B-A307-AF1B8CC5990E}"/>
              </a:ext>
            </a:extLst>
          </p:cNvPr>
          <p:cNvCxnSpPr/>
          <p:nvPr/>
        </p:nvCxnSpPr>
        <p:spPr>
          <a:xfrm>
            <a:off x="6646702" y="2300953"/>
            <a:ext cx="0" cy="1642781"/>
          </a:xfrm>
          <a:prstGeom prst="line">
            <a:avLst/>
          </a:prstGeom>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C9B63CB4-C112-F149-9CF0-ED41C29A7FDF}"/>
              </a:ext>
            </a:extLst>
          </p:cNvPr>
          <p:cNvCxnSpPr>
            <a:cxnSpLocks/>
          </p:cNvCxnSpPr>
          <p:nvPr/>
        </p:nvCxnSpPr>
        <p:spPr>
          <a:xfrm flipH="1" flipV="1">
            <a:off x="6646702" y="3931450"/>
            <a:ext cx="4961486" cy="12284"/>
          </a:xfrm>
          <a:prstGeom prst="line">
            <a:avLst/>
          </a:prstGeom>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3FEAB044-8729-9043-9DF0-3A2976031FC9}"/>
              </a:ext>
            </a:extLst>
          </p:cNvPr>
          <p:cNvCxnSpPr>
            <a:cxnSpLocks/>
          </p:cNvCxnSpPr>
          <p:nvPr/>
        </p:nvCxnSpPr>
        <p:spPr>
          <a:xfrm>
            <a:off x="7042247" y="3930615"/>
            <a:ext cx="0" cy="788556"/>
          </a:xfrm>
          <a:prstGeom prst="line">
            <a:avLst/>
          </a:prstGeom>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3B658653-3BCC-D44E-9843-85696AFD00FA}"/>
              </a:ext>
            </a:extLst>
          </p:cNvPr>
          <p:cNvCxnSpPr>
            <a:cxnSpLocks/>
          </p:cNvCxnSpPr>
          <p:nvPr/>
        </p:nvCxnSpPr>
        <p:spPr>
          <a:xfrm>
            <a:off x="2924233" y="4719171"/>
            <a:ext cx="4118014"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B48B7190-9E57-0244-8896-7FCA00663A8A}"/>
              </a:ext>
            </a:extLst>
          </p:cNvPr>
          <p:cNvCxnSpPr/>
          <p:nvPr/>
        </p:nvCxnSpPr>
        <p:spPr>
          <a:xfrm>
            <a:off x="2924233" y="4719171"/>
            <a:ext cx="0" cy="1419403"/>
          </a:xfrm>
          <a:prstGeom prst="line">
            <a:avLst/>
          </a:prstGeom>
        </p:spPr>
        <p:style>
          <a:lnRef idx="1">
            <a:schemeClr val="accent1"/>
          </a:lnRef>
          <a:fillRef idx="0">
            <a:schemeClr val="accent1"/>
          </a:fillRef>
          <a:effectRef idx="0">
            <a:schemeClr val="accent1"/>
          </a:effectRef>
          <a:fontRef idx="minor">
            <a:schemeClr val="tx1"/>
          </a:fontRef>
        </p:style>
      </p:cxnSp>
      <p:sp>
        <p:nvSpPr>
          <p:cNvPr id="42" name="TextBox 41">
            <a:extLst>
              <a:ext uri="{FF2B5EF4-FFF2-40B4-BE49-F238E27FC236}">
                <a16:creationId xmlns:a16="http://schemas.microsoft.com/office/drawing/2014/main" id="{F6F05D07-399C-3440-A364-0ED6468CAE0B}"/>
              </a:ext>
            </a:extLst>
          </p:cNvPr>
          <p:cNvSpPr txBox="1"/>
          <p:nvPr/>
        </p:nvSpPr>
        <p:spPr>
          <a:xfrm>
            <a:off x="1940515" y="4829656"/>
            <a:ext cx="410690" cy="230832"/>
          </a:xfrm>
          <a:prstGeom prst="rect">
            <a:avLst/>
          </a:prstGeom>
          <a:noFill/>
        </p:spPr>
        <p:txBody>
          <a:bodyPr wrap="none" rtlCol="0">
            <a:spAutoFit/>
          </a:bodyPr>
          <a:lstStyle/>
          <a:p>
            <a:r>
              <a:rPr lang="en-US" sz="900" dirty="0"/>
              <a:t>Fig 2</a:t>
            </a:r>
          </a:p>
        </p:txBody>
      </p:sp>
    </p:spTree>
    <p:extLst>
      <p:ext uri="{BB962C8B-B14F-4D97-AF65-F5344CB8AC3E}">
        <p14:creationId xmlns:p14="http://schemas.microsoft.com/office/powerpoint/2010/main" val="1050714843"/>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docProps/app.xml><?xml version="1.0" encoding="utf-8"?>
<Properties xmlns="http://schemas.openxmlformats.org/officeDocument/2006/extended-properties" xmlns:vt="http://schemas.openxmlformats.org/officeDocument/2006/docPropsVTypes">
  <TotalTime>9769687</TotalTime>
  <Words>355</Words>
  <Application>Microsoft Macintosh PowerPoint</Application>
  <PresentationFormat>Widescreen</PresentationFormat>
  <Paragraphs>38</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Garamond</vt:lpstr>
      <vt:lpstr>Organic</vt:lpstr>
      <vt:lpstr>PowerPoint Presentation</vt:lpstr>
    </vt:vector>
  </TitlesOfParts>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Tia</dc:creator>
  <cp:lastModifiedBy>Tia Carson-davies (1801650)</cp:lastModifiedBy>
  <cp:revision>6</cp:revision>
  <dcterms:created xsi:type="dcterms:W3CDTF">2019-07-24T09:26:52Z</dcterms:created>
  <dcterms:modified xsi:type="dcterms:W3CDTF">2019-07-30T12:03:31Z</dcterms:modified>
</cp:coreProperties>
</file>