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7"/>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Lst>
  <p:sldSz cx="12192000" cy="6858000"/>
  <p:notesSz cx="6858000" cy="9144000"/>
  <p:embeddedFontLst>
    <p:embeddedFont>
      <p:font typeface="Outfit" panose="020B0604020202020204" charset="0"/>
      <p:regular r:id="rId18"/>
      <p:bold r:id="rId19"/>
    </p:embeddedFont>
    <p:embeddedFont>
      <p:font typeface="Outfit SemiBold" panose="020B0604020202020204" charset="0"/>
      <p:regular r:id="rId20"/>
      <p:bold r:id="rId21"/>
    </p:embeddedFont>
    <p:embeddedFont>
      <p:font typeface="Playfair Display" panose="00000500000000000000" pitchFamily="2" charset="0"/>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D5CC708-675A-42B7-AD61-EF4880509B27}">
  <a:tblStyle styleId="{0D5CC708-675A-42B7-AD61-EF4880509B27}"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CF4"/>
          </a:solidFill>
        </a:fill>
      </a:tcStyle>
    </a:wholeTbl>
    <a:band1H>
      <a:tcTxStyle/>
      <a:tcStyle>
        <a:tcBdr/>
        <a:fill>
          <a:solidFill>
            <a:srgbClr val="CFD7E7"/>
          </a:solidFill>
        </a:fill>
      </a:tcStyle>
    </a:band1H>
    <a:band2H>
      <a:tcTxStyle/>
      <a:tcStyle>
        <a:tcBdr/>
      </a:tcStyle>
    </a:band2H>
    <a:band1V>
      <a:tcTxStyle/>
      <a:tcStyle>
        <a:tcBdr/>
        <a:fill>
          <a:solidFill>
            <a:srgbClr val="CFD7E7"/>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70" autoAdjust="0"/>
    <p:restoredTop sz="94667" autoAdjust="0"/>
  </p:normalViewPr>
  <p:slideViewPr>
    <p:cSldViewPr snapToGrid="0">
      <p:cViewPr varScale="1">
        <p:scale>
          <a:sx n="63" d="100"/>
          <a:sy n="63" d="100"/>
        </p:scale>
        <p:origin x="692" y="3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3065556789"/>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20373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107" name="Google Shape;10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555641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err="1">
                <a:solidFill>
                  <a:srgbClr val="000000"/>
                </a:solidFill>
                <a:effectLst/>
                <a:latin typeface="Arial"/>
                <a:ea typeface="Arial"/>
                <a:cs typeface="Arial"/>
                <a:sym typeface="Arial"/>
              </a:rPr>
              <a:t>Seasalt</a:t>
            </a:r>
            <a:r>
              <a:rPr lang="en-GB" sz="1100" b="0" i="0" u="none" strike="noStrike" cap="none" dirty="0">
                <a:solidFill>
                  <a:srgbClr val="000000"/>
                </a:solidFill>
                <a:effectLst/>
                <a:latin typeface="Arial"/>
                <a:ea typeface="Arial"/>
                <a:cs typeface="Arial"/>
                <a:sym typeface="Arial"/>
              </a:rPr>
              <a:t> Cornwall is a British fashion retailer which runs outlets and expands online platforms. The transformation proposed is based on digitalisation and the development of e-commerce, which is a reflection of changes in the buying behaviour of customers. Digital transformation does not just involve the introduction of technology since organisations require employees with the right technical, leadership and change management skills (Prabhakar, 2023). Thus, </a:t>
            </a:r>
            <a:r>
              <a:rPr lang="en-GB" sz="1100" b="0" i="0" u="none" strike="noStrike" cap="none" dirty="0" err="1">
                <a:solidFill>
                  <a:srgbClr val="000000"/>
                </a:solidFill>
                <a:effectLst/>
                <a:latin typeface="Arial"/>
                <a:ea typeface="Arial"/>
                <a:cs typeface="Arial"/>
                <a:sym typeface="Arial"/>
              </a:rPr>
              <a:t>Seasalt</a:t>
            </a:r>
            <a:r>
              <a:rPr lang="en-GB" sz="1100" b="0" i="0" u="none" strike="noStrike" cap="none" dirty="0">
                <a:solidFill>
                  <a:srgbClr val="000000"/>
                </a:solidFill>
                <a:effectLst/>
                <a:latin typeface="Arial"/>
                <a:ea typeface="Arial"/>
                <a:cs typeface="Arial"/>
                <a:sym typeface="Arial"/>
              </a:rPr>
              <a:t> Cornwall has to fill several key positions, such as Digital Transformation Manager, E-Commerce Specialist, Project Manager, Data Analyst and Operations Manager. Such employees will help in the implementation of technology, improvement of operations, and expansion of the business. Planning of the workforce is especially significant due to sustainable organisational development relying on teamwork and suitable abilities across business operations (Todeschini et al., 2020).</a:t>
            </a:r>
          </a:p>
          <a:p>
            <a:pPr marL="0" lvl="0" indent="0" algn="l" rtl="0">
              <a:spcBef>
                <a:spcPts val="0"/>
              </a:spcBef>
              <a:spcAft>
                <a:spcPts val="0"/>
              </a:spcAft>
              <a:buNone/>
            </a:pPr>
            <a:endParaRPr dirty="0"/>
          </a:p>
        </p:txBody>
      </p:sp>
      <p:sp>
        <p:nvSpPr>
          <p:cNvPr id="107" name="Google Shape;10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781906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This slide outlines the recruitment process that is expected in the case of </a:t>
            </a:r>
            <a:r>
              <a:rPr lang="en-GB" sz="1100" b="0" i="0" u="none" strike="noStrike" cap="none" dirty="0" err="1">
                <a:solidFill>
                  <a:srgbClr val="000000"/>
                </a:solidFill>
                <a:effectLst/>
                <a:latin typeface="Arial"/>
                <a:ea typeface="Arial"/>
                <a:cs typeface="Arial"/>
                <a:sym typeface="Arial"/>
              </a:rPr>
              <a:t>Seasalt</a:t>
            </a:r>
            <a:r>
              <a:rPr lang="en-GB" sz="1100" b="0" i="0" u="none" strike="noStrike" cap="none" dirty="0">
                <a:solidFill>
                  <a:srgbClr val="000000"/>
                </a:solidFill>
                <a:effectLst/>
                <a:latin typeface="Arial"/>
                <a:ea typeface="Arial"/>
                <a:cs typeface="Arial"/>
                <a:sym typeface="Arial"/>
              </a:rPr>
              <a:t> Cornwall in the process of organisational transformation. Workforce planning should be used to initiate recruitment to identify what employees and capabilities the organisation needs. Job analysis then determines the duties and skills and constructs the correct job descriptions and specifications. Gomathy et al. (2022) assert that systematic recruitment and selection procedures assist organisations to select employees who fit the job requirements. The right advertising media should then be used to recruit the right applicants, and after this, screening should be used to narrow down the candidates who do not have the necessary qualifications. Interviews give additional information about competencies, behaviours and organisational suitability. Notably, every recruitment process must be linked to the transformation goals of </a:t>
            </a:r>
            <a:r>
              <a:rPr lang="en-GB" sz="1100" b="0" i="0" u="none" strike="noStrike" cap="none" dirty="0" err="1">
                <a:solidFill>
                  <a:srgbClr val="000000"/>
                </a:solidFill>
                <a:effectLst/>
                <a:latin typeface="Arial"/>
                <a:ea typeface="Arial"/>
                <a:cs typeface="Arial"/>
                <a:sym typeface="Arial"/>
              </a:rPr>
              <a:t>Seasalt</a:t>
            </a:r>
            <a:r>
              <a:rPr lang="en-GB" sz="1100" b="0" i="0" u="none" strike="noStrike" cap="none" dirty="0">
                <a:solidFill>
                  <a:srgbClr val="000000"/>
                </a:solidFill>
                <a:effectLst/>
                <a:latin typeface="Arial"/>
                <a:ea typeface="Arial"/>
                <a:cs typeface="Arial"/>
                <a:sym typeface="Arial"/>
              </a:rPr>
              <a:t> Cornwall as opposed to merely addressing immediate vacancies (Løkke, 2021).</a:t>
            </a:r>
          </a:p>
          <a:p>
            <a:pPr marL="0" lvl="0" indent="0" algn="l" rtl="0">
              <a:spcBef>
                <a:spcPts val="0"/>
              </a:spcBef>
              <a:spcAft>
                <a:spcPts val="0"/>
              </a:spcAft>
              <a:buNone/>
            </a:pPr>
            <a:endParaRPr dirty="0"/>
          </a:p>
        </p:txBody>
      </p:sp>
      <p:sp>
        <p:nvSpPr>
          <p:cNvPr id="107" name="Google Shape;10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95926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1" i="1" u="none" strike="noStrike" cap="none" dirty="0">
                <a:solidFill>
                  <a:srgbClr val="000000"/>
                </a:solidFill>
                <a:effectLst/>
                <a:latin typeface="Arial"/>
                <a:ea typeface="Arial"/>
                <a:cs typeface="Arial"/>
                <a:sym typeface="Arial"/>
              </a:rPr>
              <a:t>Job Analysis</a:t>
            </a:r>
          </a:p>
          <a:p>
            <a:r>
              <a:rPr lang="en-GB" sz="1100" b="0" i="0" u="none" strike="noStrike" cap="none" dirty="0">
                <a:solidFill>
                  <a:srgbClr val="000000"/>
                </a:solidFill>
                <a:effectLst/>
                <a:latin typeface="Arial"/>
                <a:ea typeface="Arial"/>
                <a:cs typeface="Arial"/>
                <a:sym typeface="Arial"/>
              </a:rPr>
              <a:t>Job analysis is the basis of successful recruitment since it determines the duties, qualifications, and specifications of every job. In the case of </a:t>
            </a:r>
            <a:r>
              <a:rPr lang="en-GB" sz="1100" b="0" i="0" u="none" strike="noStrike" cap="none" dirty="0" err="1">
                <a:solidFill>
                  <a:srgbClr val="000000"/>
                </a:solidFill>
                <a:effectLst/>
                <a:latin typeface="Arial"/>
                <a:ea typeface="Arial"/>
                <a:cs typeface="Arial"/>
                <a:sym typeface="Arial"/>
              </a:rPr>
              <a:t>Seasalt</a:t>
            </a:r>
            <a:r>
              <a:rPr lang="en-GB" sz="1100" b="0" i="0" u="none" strike="noStrike" cap="none" dirty="0">
                <a:solidFill>
                  <a:srgbClr val="000000"/>
                </a:solidFill>
                <a:effectLst/>
                <a:latin typeface="Arial"/>
                <a:ea typeface="Arial"/>
                <a:cs typeface="Arial"/>
                <a:sym typeface="Arial"/>
              </a:rPr>
              <a:t> Cornwall, special attention should be paid to technical knowledge, flexibility, leadership, and managing stakeholders. The emerging digital transformation needs employees who can react well to the changes in technology (Prabhakar, 2023). </a:t>
            </a:r>
            <a:r>
              <a:rPr lang="en-GB" sz="1100" b="0" i="0" u="none" strike="noStrike" cap="none" dirty="0" err="1">
                <a:solidFill>
                  <a:srgbClr val="000000"/>
                </a:solidFill>
                <a:effectLst/>
                <a:latin typeface="Arial"/>
                <a:ea typeface="Arial"/>
                <a:cs typeface="Arial"/>
                <a:sym typeface="Arial"/>
              </a:rPr>
              <a:t>Seasalt</a:t>
            </a:r>
            <a:r>
              <a:rPr lang="en-GB" sz="1100" b="0" i="0" u="none" strike="noStrike" cap="none" dirty="0">
                <a:solidFill>
                  <a:srgbClr val="000000"/>
                </a:solidFill>
                <a:effectLst/>
                <a:latin typeface="Arial"/>
                <a:ea typeface="Arial"/>
                <a:cs typeface="Arial"/>
                <a:sym typeface="Arial"/>
              </a:rPr>
              <a:t> Cornwall is smaller in comparison with Marks and Spencer, and even needs employees to complete wider responsibilities. As such, multi-skilled and flexible candidates can be more valuable to the organisation. Nonetheless, job analysis should be periodically checked since changes in the workforce needs can be quick. The old analysis might also lead to the recruitment of candidates whose skills are no longer aligned with the organisational priorities (Løkke, 2021).</a:t>
            </a:r>
          </a:p>
          <a:p>
            <a:pPr marL="158750" indent="0">
              <a:buNone/>
            </a:pPr>
            <a:r>
              <a:rPr lang="en-GB" sz="1100" b="1" i="1" u="none" strike="noStrike" cap="none" dirty="0">
                <a:solidFill>
                  <a:srgbClr val="000000"/>
                </a:solidFill>
                <a:effectLst/>
                <a:latin typeface="Arial"/>
                <a:ea typeface="Arial"/>
                <a:cs typeface="Arial"/>
                <a:sym typeface="Arial"/>
              </a:rPr>
              <a:t>Job Description</a:t>
            </a:r>
          </a:p>
          <a:p>
            <a:r>
              <a:rPr lang="en-GB" sz="1100" b="0" i="0" u="none" strike="noStrike" cap="none" dirty="0">
                <a:solidFill>
                  <a:srgbClr val="000000"/>
                </a:solidFill>
                <a:effectLst/>
                <a:latin typeface="Arial"/>
                <a:ea typeface="Arial"/>
                <a:cs typeface="Arial"/>
                <a:sym typeface="Arial"/>
              </a:rPr>
              <a:t>A good job description is one that conveys the responsibilities, expectations, accountability and performance expectations to the potential candidates. To illustrate this point, the Digital Transformation Manager is expected to oversee technology initiatives, align various teams and evaluate the results of transformation. Clarity in description can lessen confusion and assist job seekers to determine whether their experience aligns with the needs of organisations (Gomathy et al., 2022). Nonetheless, it is important that </a:t>
            </a:r>
            <a:r>
              <a:rPr lang="en-GB" sz="1100" b="0" i="0" u="none" strike="noStrike" cap="none" dirty="0" err="1">
                <a:solidFill>
                  <a:srgbClr val="000000"/>
                </a:solidFill>
                <a:effectLst/>
                <a:latin typeface="Arial"/>
                <a:ea typeface="Arial"/>
                <a:cs typeface="Arial"/>
                <a:sym typeface="Arial"/>
              </a:rPr>
              <a:t>Seasalt</a:t>
            </a:r>
            <a:r>
              <a:rPr lang="en-GB" sz="1100" b="0" i="0" u="none" strike="noStrike" cap="none" dirty="0">
                <a:solidFill>
                  <a:srgbClr val="000000"/>
                </a:solidFill>
                <a:effectLst/>
                <a:latin typeface="Arial"/>
                <a:ea typeface="Arial"/>
                <a:cs typeface="Arial"/>
                <a:sym typeface="Arial"/>
              </a:rPr>
              <a:t> Cornwall does not develop overly strict job descriptions since the transformation roles tend to evolve with the advent of new technologies and challenges. The fashion and technology markets are becoming more and more recruited in ways that require flexible abilities (Teunissen and </a:t>
            </a:r>
            <a:r>
              <a:rPr lang="en-GB" sz="1100" b="0" i="0" u="none" strike="noStrike" cap="none" dirty="0" err="1">
                <a:solidFill>
                  <a:srgbClr val="000000"/>
                </a:solidFill>
                <a:effectLst/>
                <a:latin typeface="Arial"/>
                <a:ea typeface="Arial"/>
                <a:cs typeface="Arial"/>
                <a:sym typeface="Arial"/>
              </a:rPr>
              <a:t>Danjoux</a:t>
            </a:r>
            <a:r>
              <a:rPr lang="en-GB" sz="1100" b="0" i="0" u="none" strike="noStrike" cap="none" dirty="0">
                <a:solidFill>
                  <a:srgbClr val="000000"/>
                </a:solidFill>
                <a:effectLst/>
                <a:latin typeface="Arial"/>
                <a:ea typeface="Arial"/>
                <a:cs typeface="Arial"/>
                <a:sym typeface="Arial"/>
              </a:rPr>
              <a:t>, 2022). Thus, job descriptions must give adequate clarity to ensure that they are effectively selected, and be sufficiently flexible to facilitate innovation and evolving organisational priorities.</a:t>
            </a:r>
          </a:p>
          <a:p>
            <a:pPr marL="158750" indent="0">
              <a:buNone/>
            </a:pPr>
            <a:r>
              <a:rPr lang="en-GB" sz="1100" b="1" i="1" u="none" strike="noStrike" cap="none" dirty="0">
                <a:solidFill>
                  <a:srgbClr val="000000"/>
                </a:solidFill>
                <a:effectLst/>
                <a:latin typeface="Arial"/>
                <a:ea typeface="Arial"/>
                <a:cs typeface="Arial"/>
                <a:sym typeface="Arial"/>
              </a:rPr>
              <a:t>Person Specification</a:t>
            </a:r>
          </a:p>
          <a:p>
            <a:r>
              <a:rPr lang="en-GB" sz="1100" b="0" i="0" u="none" strike="noStrike" cap="none" dirty="0">
                <a:solidFill>
                  <a:srgbClr val="000000"/>
                </a:solidFill>
                <a:effectLst/>
                <a:latin typeface="Arial"/>
                <a:ea typeface="Arial"/>
                <a:cs typeface="Arial"/>
                <a:sym typeface="Arial"/>
              </a:rPr>
              <a:t>The person specification outlines the qualifications, experience, skills or personal traits needed by the candidates. </a:t>
            </a:r>
            <a:r>
              <a:rPr lang="en-GB" sz="1100" b="0" i="0" u="none" strike="noStrike" cap="none" dirty="0" err="1">
                <a:solidFill>
                  <a:srgbClr val="000000"/>
                </a:solidFill>
                <a:effectLst/>
                <a:latin typeface="Arial"/>
                <a:ea typeface="Arial"/>
                <a:cs typeface="Arial"/>
                <a:sym typeface="Arial"/>
              </a:rPr>
              <a:t>Seasalt</a:t>
            </a:r>
            <a:r>
              <a:rPr lang="en-GB" sz="1100" b="0" i="0" u="none" strike="noStrike" cap="none" dirty="0">
                <a:solidFill>
                  <a:srgbClr val="000000"/>
                </a:solidFill>
                <a:effectLst/>
                <a:latin typeface="Arial"/>
                <a:ea typeface="Arial"/>
                <a:cs typeface="Arial"/>
                <a:sym typeface="Arial"/>
              </a:rPr>
              <a:t> Cornwall ought to draw a line between necessities and wants of candidates to facilitate objective candidate appraisal. The fundamental requirements may be experience of transformation, knowledge of the digital world, communication skills, and flexibility. Retail experience in fashion or postgraduate experience might not be a mandatory requirement, but still a preference. Person specifications aid in systematic comparison of candidates and may mitigate subjective recruitment (Lokke, 2021). Nonetheless, impractical qualifications may inappropriately filter qualified applicants and decrease workforce diversity. Thus, </a:t>
            </a:r>
            <a:r>
              <a:rPr lang="en-GB" sz="1100" b="0" i="0" u="none" strike="noStrike" cap="none" dirty="0" err="1">
                <a:solidFill>
                  <a:srgbClr val="000000"/>
                </a:solidFill>
                <a:effectLst/>
                <a:latin typeface="Arial"/>
                <a:ea typeface="Arial"/>
                <a:cs typeface="Arial"/>
                <a:sym typeface="Arial"/>
              </a:rPr>
              <a:t>Seasalt</a:t>
            </a:r>
            <a:r>
              <a:rPr lang="en-GB" sz="1100" b="0" i="0" u="none" strike="noStrike" cap="none" dirty="0">
                <a:solidFill>
                  <a:srgbClr val="000000"/>
                </a:solidFill>
                <a:effectLst/>
                <a:latin typeface="Arial"/>
                <a:ea typeface="Arial"/>
                <a:cs typeface="Arial"/>
                <a:sym typeface="Arial"/>
              </a:rPr>
              <a:t> Cornwall ought to concentrate on those capabilities that are directly related to the success of transformation. Leadership, flexibility, and technological literacy are especially valuable since evolving business conditions involve hiring employees who can cope with the challenges that arise (Prabhakar, 2023).</a:t>
            </a:r>
          </a:p>
          <a:p>
            <a:pPr marL="158750" indent="0">
              <a:buNone/>
            </a:pPr>
            <a:r>
              <a:rPr lang="en-GB" sz="1100" b="1" i="1" u="none" strike="noStrike" cap="none" dirty="0">
                <a:solidFill>
                  <a:srgbClr val="000000"/>
                </a:solidFill>
                <a:effectLst/>
                <a:latin typeface="Arial"/>
                <a:ea typeface="Arial"/>
                <a:cs typeface="Arial"/>
                <a:sym typeface="Arial"/>
              </a:rPr>
              <a:t>Advertisement Platforms</a:t>
            </a:r>
          </a:p>
          <a:p>
            <a:r>
              <a:rPr lang="en-GB" sz="1100" b="0" i="0" u="none" strike="noStrike" cap="none" dirty="0" err="1">
                <a:solidFill>
                  <a:srgbClr val="000000"/>
                </a:solidFill>
                <a:effectLst/>
                <a:latin typeface="Arial"/>
                <a:ea typeface="Arial"/>
                <a:cs typeface="Arial"/>
                <a:sym typeface="Arial"/>
              </a:rPr>
              <a:t>Seasalt</a:t>
            </a:r>
            <a:r>
              <a:rPr lang="en-GB" sz="1100" b="0" i="0" u="none" strike="noStrike" cap="none" dirty="0">
                <a:solidFill>
                  <a:srgbClr val="000000"/>
                </a:solidFill>
                <a:effectLst/>
                <a:latin typeface="Arial"/>
                <a:ea typeface="Arial"/>
                <a:cs typeface="Arial"/>
                <a:sym typeface="Arial"/>
              </a:rPr>
              <a:t> Cornwall ought to employ various recruitment agencies in order to get the right candidates to fill its positions. Employer values can be communicated to the company careers site, and LinkedIn can approach experienced professionals and transformation specialists. General recruitment platforms can enhance the number of candidates, but specialised fashion and technology platforms can help in getting industry-qualified candidates. Recruitment has been greatly transformed through emerging technologies, which have enhanced easier access to candidates and efficiency in the processes (Prabhakar, 2023). Nonetheless, applying to too many platforms without proper targeting may lead to an increase in irrelevant applications and an overload of administration. Consequently, </a:t>
            </a:r>
            <a:r>
              <a:rPr lang="en-GB" sz="1100" b="0" i="0" u="none" strike="noStrike" cap="none" dirty="0" err="1">
                <a:solidFill>
                  <a:srgbClr val="000000"/>
                </a:solidFill>
                <a:effectLst/>
                <a:latin typeface="Arial"/>
                <a:ea typeface="Arial"/>
                <a:cs typeface="Arial"/>
                <a:sym typeface="Arial"/>
              </a:rPr>
              <a:t>Seasalt</a:t>
            </a:r>
            <a:r>
              <a:rPr lang="en-GB" sz="1100" b="0" i="0" u="none" strike="noStrike" cap="none" dirty="0">
                <a:solidFill>
                  <a:srgbClr val="000000"/>
                </a:solidFill>
                <a:effectLst/>
                <a:latin typeface="Arial"/>
                <a:ea typeface="Arial"/>
                <a:cs typeface="Arial"/>
                <a:sym typeface="Arial"/>
              </a:rPr>
              <a:t> Cornwall needs to consider individual platforms based on the results of recruitment. It is suggested to implement a specific multi-channel approach since transformation roles demand diverse groups of candidates, especially at the intersection of fashion knowledge, technology skills, and management skills (Teunissen and </a:t>
            </a:r>
            <a:r>
              <a:rPr lang="en-GB" sz="1100" b="0" i="0" u="none" strike="noStrike" cap="none" dirty="0" err="1">
                <a:solidFill>
                  <a:srgbClr val="000000"/>
                </a:solidFill>
                <a:effectLst/>
                <a:latin typeface="Arial"/>
                <a:ea typeface="Arial"/>
                <a:cs typeface="Arial"/>
                <a:sym typeface="Arial"/>
              </a:rPr>
              <a:t>Danjoux</a:t>
            </a:r>
            <a:r>
              <a:rPr lang="en-GB" sz="1100" b="0" i="0" u="none" strike="noStrike" cap="none" dirty="0">
                <a:solidFill>
                  <a:srgbClr val="000000"/>
                </a:solidFill>
                <a:effectLst/>
                <a:latin typeface="Arial"/>
                <a:ea typeface="Arial"/>
                <a:cs typeface="Arial"/>
                <a:sym typeface="Arial"/>
              </a:rPr>
              <a:t>, 2022).</a:t>
            </a:r>
          </a:p>
          <a:p>
            <a:pPr marL="0" lvl="0" indent="0" algn="l" rtl="0">
              <a:spcBef>
                <a:spcPts val="0"/>
              </a:spcBef>
              <a:spcAft>
                <a:spcPts val="0"/>
              </a:spcAft>
              <a:buNone/>
            </a:pPr>
            <a:endParaRPr dirty="0"/>
          </a:p>
        </p:txBody>
      </p:sp>
      <p:sp>
        <p:nvSpPr>
          <p:cNvPr id="107" name="Google Shape;10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5931991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dirty="0"/>
              <a:t>Structured interviews provide consistency and fairness but may limit deeper exploration of candidates’ adaptability during organisational transformation.</a:t>
            </a:r>
          </a:p>
          <a:p>
            <a:endParaRPr lang="en-GB" sz="1100" dirty="0"/>
          </a:p>
          <a:p>
            <a:r>
              <a:rPr lang="en-GB" sz="1100" dirty="0"/>
              <a:t>All candidates receive identical predetermined interview questions (Løkke, 2021).</a:t>
            </a:r>
          </a:p>
          <a:p>
            <a:r>
              <a:rPr lang="en-GB" sz="1100" dirty="0"/>
              <a:t>Standardisation enables consistent comparison between shortlisted candidates (Gomathy et al., 2022).</a:t>
            </a:r>
          </a:p>
          <a:p>
            <a:r>
              <a:rPr lang="en-GB" sz="1100" dirty="0"/>
              <a:t>Structured scoring reduces personal bias during candidate evaluation (Løkke, 2021).</a:t>
            </a:r>
          </a:p>
          <a:p>
            <a:r>
              <a:rPr lang="en-GB" sz="1100" dirty="0"/>
              <a:t>Consistent procedures strengthen recruitment fairness and transparency (Gomathy et al., 2022).</a:t>
            </a:r>
          </a:p>
          <a:p>
            <a:r>
              <a:rPr lang="en-GB" sz="1100" dirty="0"/>
              <a:t>Limited flexibility may restrict deeper candidate exploration (Løkke, 2021).</a:t>
            </a:r>
          </a:p>
          <a:p>
            <a:r>
              <a:rPr lang="en-GB" sz="1100" dirty="0"/>
              <a:t>Predetermined questions may overlook unexpected candidate capabilities (Gomathy et al., 2022).</a:t>
            </a:r>
          </a:p>
          <a:p>
            <a:r>
              <a:rPr lang="en-GB" sz="1100" dirty="0"/>
              <a:t>Suitable for Operations Manager and Financial Analyst positions (Løkke, 2021).</a:t>
            </a:r>
          </a:p>
          <a:p>
            <a:r>
              <a:rPr lang="en-GB" sz="1100" dirty="0"/>
              <a:t>Standardised scoring supports objective transformation recruitment decisions (Gomathy et al., 2022).</a:t>
            </a:r>
          </a:p>
          <a:p>
            <a:endParaRPr lang="en-US" dirty="0"/>
          </a:p>
          <a:p>
            <a:pPr marL="0" lvl="0" indent="0" algn="l" rtl="0">
              <a:spcBef>
                <a:spcPts val="0"/>
              </a:spcBef>
              <a:spcAft>
                <a:spcPts val="0"/>
              </a:spcAft>
              <a:buNone/>
            </a:pPr>
            <a:endParaRPr dirty="0"/>
          </a:p>
        </p:txBody>
      </p:sp>
      <p:sp>
        <p:nvSpPr>
          <p:cNvPr id="107" name="Google Shape;10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384349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dirty="0"/>
              <a:t>Questions assess candidates against predefined workplace competencies (Løkke, 2021).</a:t>
            </a:r>
          </a:p>
          <a:p>
            <a:r>
              <a:rPr lang="en-GB" sz="1100" dirty="0"/>
              <a:t>Candidates demonstrate capabilities using previous workplace experiences (Gomathy et al., 2022).</a:t>
            </a:r>
          </a:p>
          <a:p>
            <a:r>
              <a:rPr lang="en-GB" sz="1100" dirty="0"/>
              <a:t>Evidence-based responses improve assessment of candidate suitability (Løkke, 2021).</a:t>
            </a:r>
          </a:p>
          <a:p>
            <a:r>
              <a:rPr lang="en-GB" sz="1100" dirty="0"/>
              <a:t>Questions can examine leadership and problem-solving capabilities (Teunissen and </a:t>
            </a:r>
            <a:r>
              <a:rPr lang="en-GB" sz="1100" dirty="0" err="1"/>
              <a:t>Danjoux</a:t>
            </a:r>
            <a:r>
              <a:rPr lang="en-GB" sz="1100" dirty="0"/>
              <a:t>, 2022).</a:t>
            </a:r>
          </a:p>
          <a:p>
            <a:r>
              <a:rPr lang="en-GB" sz="1100" dirty="0"/>
              <a:t>Candidates may prepare rehearsed responses before interviews (Løkke, 2021).</a:t>
            </a:r>
          </a:p>
          <a:p>
            <a:r>
              <a:rPr lang="en-GB" sz="1100" dirty="0"/>
              <a:t>Previous performance may not guarantee future transformation success (Gomathy et al., 2022).</a:t>
            </a:r>
          </a:p>
          <a:p>
            <a:r>
              <a:rPr lang="en-GB" sz="1100" b="1" dirty="0"/>
              <a:t>Suitability for </a:t>
            </a:r>
            <a:r>
              <a:rPr lang="en-GB" sz="1100" b="1" dirty="0" err="1"/>
              <a:t>Seasalt</a:t>
            </a:r>
            <a:r>
              <a:rPr lang="en-GB" sz="1100" b="1" dirty="0"/>
              <a:t> Cornwall</a:t>
            </a:r>
            <a:endParaRPr lang="en-GB" sz="1100" dirty="0"/>
          </a:p>
          <a:p>
            <a:r>
              <a:rPr lang="en-GB" sz="1100" dirty="0"/>
              <a:t>Appropriate for Project Manager and Change Manager positions (Løkke, 2021).</a:t>
            </a:r>
          </a:p>
          <a:p>
            <a:r>
              <a:rPr lang="en-GB" sz="1100" dirty="0"/>
              <a:t>Questions assess leadership, adaptability, and stakeholder management competencies (Teunissen and </a:t>
            </a:r>
            <a:r>
              <a:rPr lang="en-GB" sz="1100" dirty="0" err="1"/>
              <a:t>Danjoux</a:t>
            </a:r>
            <a:r>
              <a:rPr lang="en-GB" sz="1100" dirty="0"/>
              <a:t>, 2022).</a:t>
            </a:r>
          </a:p>
          <a:p>
            <a:r>
              <a:rPr lang="en-GB" sz="1100" dirty="0"/>
              <a:t>Competency-based interviews provide strong behavioural evidence but should include probing questions to test the authenticity and depth of candidates’ responses.</a:t>
            </a:r>
          </a:p>
          <a:p>
            <a:pPr marL="0" lvl="0" indent="0" algn="l" rtl="0">
              <a:spcBef>
                <a:spcPts val="0"/>
              </a:spcBef>
              <a:spcAft>
                <a:spcPts val="0"/>
              </a:spcAft>
              <a:buNone/>
            </a:pPr>
            <a:endParaRPr dirty="0"/>
          </a:p>
        </p:txBody>
      </p:sp>
      <p:sp>
        <p:nvSpPr>
          <p:cNvPr id="107" name="Google Shape;10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934782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dirty="0"/>
              <a:t>Multiple interviewers jointly assess each shortlisted candidate (Gomathy et al., 2022).</a:t>
            </a:r>
          </a:p>
          <a:p>
            <a:r>
              <a:rPr lang="en-GB" sz="1100" dirty="0"/>
              <a:t>Different perspectives strengthen overall candidate evaluation quality (Løkke, 2021).</a:t>
            </a:r>
          </a:p>
          <a:p>
            <a:r>
              <a:rPr lang="en-GB" sz="1100" dirty="0"/>
              <a:t>Multiple assessors can reduce individual interviewer bias (Gomathy et al., 2022).</a:t>
            </a:r>
          </a:p>
          <a:p>
            <a:r>
              <a:rPr lang="en-GB" sz="1100" dirty="0"/>
              <a:t>Specialists can evaluate technical and managerial capabilities separately (Teunissen and </a:t>
            </a:r>
            <a:r>
              <a:rPr lang="en-GB" sz="1100" dirty="0" err="1"/>
              <a:t>Danjoux</a:t>
            </a:r>
            <a:r>
              <a:rPr lang="en-GB" sz="1100" dirty="0"/>
              <a:t>, 2022).</a:t>
            </a:r>
          </a:p>
          <a:p>
            <a:r>
              <a:rPr lang="en-GB" sz="1100" dirty="0"/>
              <a:t>Panel interviews may increase candidate pressure and anxiety (Løkke, 2021).</a:t>
            </a:r>
          </a:p>
          <a:p>
            <a:r>
              <a:rPr lang="en-GB" sz="1100" dirty="0"/>
              <a:t>Coordinating multiple interviewers requires additional organisational resources (Gomathy et al., 2022).</a:t>
            </a:r>
          </a:p>
          <a:p>
            <a:endParaRPr lang="en-GB" sz="1100" b="1" dirty="0"/>
          </a:p>
          <a:p>
            <a:r>
              <a:rPr lang="en-GB" sz="1100" dirty="0"/>
              <a:t>Suitable for senior Digital Transformation Manager recruitment (Prabhakar, 2023).</a:t>
            </a:r>
          </a:p>
          <a:p>
            <a:r>
              <a:rPr lang="en-GB" sz="1100" dirty="0"/>
              <a:t>HR and technical managers can assess different capabilities (Teunissen and </a:t>
            </a:r>
            <a:r>
              <a:rPr lang="en-GB" sz="1100" dirty="0" err="1"/>
              <a:t>Danjoux</a:t>
            </a:r>
            <a:r>
              <a:rPr lang="en-GB" sz="1100" dirty="0"/>
              <a:t>, 2022).</a:t>
            </a:r>
          </a:p>
          <a:p>
            <a:endParaRPr lang="en-GB" sz="1100" b="1" dirty="0"/>
          </a:p>
          <a:p>
            <a:r>
              <a:rPr lang="en-GB" sz="1100" dirty="0"/>
              <a:t>Panel interviews offer broader assessment perspectives but require structured scoring to prevent dominant interviewers influencing final selection decisions.</a:t>
            </a:r>
          </a:p>
          <a:p>
            <a:pPr marL="0" lvl="0" indent="0" algn="l" rtl="0">
              <a:spcBef>
                <a:spcPts val="0"/>
              </a:spcBef>
              <a:spcAft>
                <a:spcPts val="0"/>
              </a:spcAft>
              <a:buNone/>
            </a:pPr>
            <a:endParaRPr dirty="0"/>
          </a:p>
        </p:txBody>
      </p:sp>
      <p:sp>
        <p:nvSpPr>
          <p:cNvPr id="107" name="Google Shape;10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959493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Various transformation roles need various questioning techniques. Project Managers should be asked behavioural questions since past experiences can show leadership and problem-solving skills. Digital Transformation Managers can make use of situational questions since the candidates have to be able to react efficiently to rising technological issues. The technical and management skills of Operations Managers can be evaluated with the help of competency-based questions. The value of probing questions is that they make the candidates clarify what is not clear and present more solid evidence (Lokke, 2021). The quality of fairness and consistency between candidates can be enhanced by standardised questions (Gomathy et al., 2022). Over-standardisation can, however, curb the ability of interviewers to probe key responses of individuals. Thus, </a:t>
            </a:r>
            <a:r>
              <a:rPr lang="en-GB" sz="1100" b="0" i="0" u="none" strike="noStrike" cap="none" dirty="0" err="1">
                <a:solidFill>
                  <a:srgbClr val="000000"/>
                </a:solidFill>
                <a:effectLst/>
                <a:latin typeface="Arial"/>
                <a:ea typeface="Arial"/>
                <a:cs typeface="Arial"/>
                <a:sym typeface="Arial"/>
              </a:rPr>
              <a:t>Seasalt</a:t>
            </a:r>
            <a:r>
              <a:rPr lang="en-GB" sz="1100" b="0" i="0" u="none" strike="noStrike" cap="none" dirty="0">
                <a:solidFill>
                  <a:srgbClr val="000000"/>
                </a:solidFill>
                <a:effectLst/>
                <a:latin typeface="Arial"/>
                <a:ea typeface="Arial"/>
                <a:cs typeface="Arial"/>
                <a:sym typeface="Arial"/>
              </a:rPr>
              <a:t> Cornwall must implement organised questions and well-calculated probing methods.</a:t>
            </a:r>
          </a:p>
          <a:p>
            <a:pPr marL="0" lvl="0" indent="0" algn="l" rtl="0">
              <a:spcBef>
                <a:spcPts val="0"/>
              </a:spcBef>
              <a:spcAft>
                <a:spcPts val="0"/>
              </a:spcAft>
              <a:buNone/>
            </a:pPr>
            <a:endParaRPr dirty="0"/>
          </a:p>
        </p:txBody>
      </p:sp>
      <p:sp>
        <p:nvSpPr>
          <p:cNvPr id="107" name="Google Shape;10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221083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There are multiple advantages of face-to-face and virtual interviews to </a:t>
            </a:r>
            <a:r>
              <a:rPr lang="en-GB" sz="1100" b="0" i="0" u="none" strike="noStrike" cap="none" dirty="0" err="1">
                <a:solidFill>
                  <a:srgbClr val="000000"/>
                </a:solidFill>
                <a:effectLst/>
                <a:latin typeface="Arial"/>
                <a:ea typeface="Arial"/>
                <a:cs typeface="Arial"/>
                <a:sym typeface="Arial"/>
              </a:rPr>
              <a:t>Seasalt</a:t>
            </a:r>
            <a:r>
              <a:rPr lang="en-GB" sz="1100" b="0" i="0" u="none" strike="noStrike" cap="none" dirty="0">
                <a:solidFill>
                  <a:srgbClr val="000000"/>
                </a:solidFill>
                <a:effectLst/>
                <a:latin typeface="Arial"/>
                <a:ea typeface="Arial"/>
                <a:cs typeface="Arial"/>
                <a:sym typeface="Arial"/>
              </a:rPr>
              <a:t> Cornwall. Virtual interviews are also cost-effective, have a greater level of scheduling flexibility, and access a broader range of candidates, based on a broader geographical area. Recruitment processes have continued to be more efficient and accessible due to technology (Prabhakar, 2023). Nevertheless, technical issues and a lack of personal contact may adversely influence the assessment of candidates. Face-to-face interviews enable the interviewers to have a closer look at the communication and interpersonal behaviours. However, they are more expensive and time-consuming. As such, none of the formats can be used alone. Virtual interviews can be applied in the initial stage of screening, followed by inviting successful applicants to face-to-face testing, which will allow </a:t>
            </a:r>
            <a:r>
              <a:rPr lang="en-GB" sz="1100" b="0" i="0" u="none" strike="noStrike" cap="none" dirty="0" err="1">
                <a:solidFill>
                  <a:srgbClr val="000000"/>
                </a:solidFill>
                <a:effectLst/>
                <a:latin typeface="Arial"/>
                <a:ea typeface="Arial"/>
                <a:cs typeface="Arial"/>
                <a:sym typeface="Arial"/>
              </a:rPr>
              <a:t>Seasalt</a:t>
            </a:r>
            <a:r>
              <a:rPr lang="en-GB" sz="1100" b="0" i="0" u="none" strike="noStrike" cap="none" dirty="0">
                <a:solidFill>
                  <a:srgbClr val="000000"/>
                </a:solidFill>
                <a:effectLst/>
                <a:latin typeface="Arial"/>
                <a:ea typeface="Arial"/>
                <a:cs typeface="Arial"/>
                <a:sym typeface="Arial"/>
              </a:rPr>
              <a:t> Cornwall to achieve an efficient balance between effectiveness and better evaluation of applicants (Lokke, 2021).</a:t>
            </a:r>
          </a:p>
          <a:p>
            <a:pPr marL="0" lvl="0" indent="0" algn="l" rtl="0">
              <a:spcBef>
                <a:spcPts val="0"/>
              </a:spcBef>
              <a:spcAft>
                <a:spcPts val="0"/>
              </a:spcAft>
              <a:buNone/>
            </a:pPr>
            <a:endParaRPr dirty="0"/>
          </a:p>
        </p:txBody>
      </p:sp>
      <p:sp>
        <p:nvSpPr>
          <p:cNvPr id="107" name="Google Shape;10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787081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b="1" dirty="0"/>
              <a:t>Advantages</a:t>
            </a:r>
          </a:p>
          <a:p>
            <a:r>
              <a:rPr lang="en-GB" dirty="0"/>
              <a:t>Virtual interviews reduce recruitment and candidate travel costs (Prabhakar, 2023).</a:t>
            </a:r>
          </a:p>
          <a:p>
            <a:r>
              <a:rPr lang="en-GB" dirty="0"/>
              <a:t>Flexible scheduling improves accessibility for employed candidates (Prabhakar, 2023).</a:t>
            </a:r>
          </a:p>
          <a:p>
            <a:r>
              <a:rPr lang="en-GB" dirty="0"/>
              <a:t>Wider geographical reach increases available candidate diversity (Teunissen and </a:t>
            </a:r>
            <a:r>
              <a:rPr lang="en-GB" dirty="0" err="1"/>
              <a:t>Danjoux</a:t>
            </a:r>
            <a:r>
              <a:rPr lang="en-GB" dirty="0"/>
              <a:t>, 2022).</a:t>
            </a:r>
          </a:p>
          <a:p>
            <a:r>
              <a:rPr lang="en-GB" dirty="0"/>
              <a:t>Digital interviews can accelerate initial candidate screening processes (Prabhakar, 2023).</a:t>
            </a:r>
          </a:p>
          <a:p>
            <a:r>
              <a:rPr lang="en-GB" b="1" dirty="0"/>
              <a:t>Disadvantages</a:t>
            </a:r>
          </a:p>
          <a:p>
            <a:r>
              <a:rPr lang="en-GB" dirty="0"/>
              <a:t>Technical failures can interrupt communication and candidate assessment (Prabhakar, 2023).</a:t>
            </a:r>
          </a:p>
          <a:p>
            <a:r>
              <a:rPr lang="en-GB" dirty="0"/>
              <a:t>Reduced non-verbal communication limits behavioural candidate evaluation (Løkke, 2021).</a:t>
            </a:r>
          </a:p>
          <a:p>
            <a:r>
              <a:rPr lang="en-GB" dirty="0"/>
              <a:t>Connectivity differences may disadvantage otherwise suitable candidates (Prabhakar, 2023).</a:t>
            </a:r>
          </a:p>
          <a:p>
            <a:r>
              <a:rPr lang="en-GB" dirty="0"/>
              <a:t>Virtual environments can reduce personal interaction quality (Løkke, 2021).</a:t>
            </a:r>
          </a:p>
          <a:p>
            <a:r>
              <a:rPr lang="en-GB" b="1" dirty="0"/>
              <a:t>Suitability for </a:t>
            </a:r>
            <a:r>
              <a:rPr lang="en-GB" b="1" dirty="0" err="1"/>
              <a:t>Seasalt</a:t>
            </a:r>
            <a:r>
              <a:rPr lang="en-GB" b="1" dirty="0"/>
              <a:t> Cornwall</a:t>
            </a:r>
          </a:p>
          <a:p>
            <a:r>
              <a:rPr lang="en-GB" dirty="0"/>
              <a:t>Appropriate for initial screening of transformation candidates (Prabhakar, 2023).</a:t>
            </a:r>
          </a:p>
          <a:p>
            <a:r>
              <a:rPr lang="en-GB" dirty="0"/>
              <a:t>Final senior appointments require deeper interpersonal candidate assessment (Løkke, 2021).</a:t>
            </a:r>
          </a:p>
          <a:p>
            <a:r>
              <a:rPr lang="en-GB" b="1" dirty="0"/>
              <a:t>Recommendation</a:t>
            </a:r>
            <a:endParaRPr lang="en-GB" dirty="0"/>
          </a:p>
          <a:p>
            <a:r>
              <a:rPr lang="en-GB" dirty="0" err="1"/>
              <a:t>Seasalt</a:t>
            </a:r>
            <a:r>
              <a:rPr lang="en-GB" dirty="0"/>
              <a:t> should use virtual interviews for initial screening, followed by face-to-face assessment for senior transformation positions.</a:t>
            </a:r>
          </a:p>
          <a:p>
            <a:endParaRPr lang="en-US" dirty="0"/>
          </a:p>
          <a:p>
            <a:pPr marL="0" lvl="0" indent="0" algn="l" rtl="0">
              <a:spcBef>
                <a:spcPts val="0"/>
              </a:spcBef>
              <a:spcAft>
                <a:spcPts val="0"/>
              </a:spcAft>
              <a:buNone/>
            </a:pPr>
            <a:endParaRPr dirty="0"/>
          </a:p>
        </p:txBody>
      </p:sp>
      <p:sp>
        <p:nvSpPr>
          <p:cNvPr id="107" name="Google Shape;10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909819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err="1">
                <a:solidFill>
                  <a:srgbClr val="000000"/>
                </a:solidFill>
                <a:effectLst/>
                <a:latin typeface="Arial"/>
                <a:ea typeface="Arial"/>
                <a:cs typeface="Arial"/>
                <a:sym typeface="Arial"/>
              </a:rPr>
              <a:t>Seasalt</a:t>
            </a:r>
            <a:r>
              <a:rPr lang="en-GB" sz="1100" b="0" i="0" u="none" strike="noStrike" cap="none" dirty="0">
                <a:solidFill>
                  <a:srgbClr val="000000"/>
                </a:solidFill>
                <a:effectLst/>
                <a:latin typeface="Arial"/>
                <a:ea typeface="Arial"/>
                <a:cs typeface="Arial"/>
                <a:sym typeface="Arial"/>
              </a:rPr>
              <a:t> Cornwall is a smaller company and needs a more focused recruitment approach compared to Marks and Spencer. Marks and Spencer have the opportunity to finance highly specialised roles using their resources of the bigger organisation, whereas </a:t>
            </a:r>
            <a:r>
              <a:rPr lang="en-GB" sz="1100" b="0" i="0" u="none" strike="noStrike" cap="none" dirty="0" err="1">
                <a:solidFill>
                  <a:srgbClr val="000000"/>
                </a:solidFill>
                <a:effectLst/>
                <a:latin typeface="Arial"/>
                <a:ea typeface="Arial"/>
                <a:cs typeface="Arial"/>
                <a:sym typeface="Arial"/>
              </a:rPr>
              <a:t>Seasalt</a:t>
            </a:r>
            <a:r>
              <a:rPr lang="en-GB" sz="1100" b="0" i="0" u="none" strike="noStrike" cap="none" dirty="0">
                <a:solidFill>
                  <a:srgbClr val="000000"/>
                </a:solidFill>
                <a:effectLst/>
                <a:latin typeface="Arial"/>
                <a:ea typeface="Arial"/>
                <a:cs typeface="Arial"/>
                <a:sym typeface="Arial"/>
              </a:rPr>
              <a:t> Cornwall might benefit from more adaptable workers who will be able to perform wider roles. </a:t>
            </a:r>
            <a:r>
              <a:rPr lang="en-GB" sz="1100" b="0" i="0" u="none" strike="noStrike" cap="none" dirty="0" err="1">
                <a:solidFill>
                  <a:srgbClr val="000000"/>
                </a:solidFill>
                <a:effectLst/>
                <a:latin typeface="Arial"/>
                <a:ea typeface="Arial"/>
                <a:cs typeface="Arial"/>
                <a:sym typeface="Arial"/>
              </a:rPr>
              <a:t>Seasalt</a:t>
            </a:r>
            <a:r>
              <a:rPr lang="en-GB" sz="1100" b="0" i="0" u="none" strike="noStrike" cap="none" dirty="0">
                <a:solidFill>
                  <a:srgbClr val="000000"/>
                </a:solidFill>
                <a:effectLst/>
                <a:latin typeface="Arial"/>
                <a:ea typeface="Arial"/>
                <a:cs typeface="Arial"/>
                <a:sym typeface="Arial"/>
              </a:rPr>
              <a:t> should therefore enhance the recruitment organisation without compromising organisational flexibility. It can be implemented with structured scoring systems that facilitate equal and uniform comparisons of the candidates (Gomathy et al., 2022). Recruitment efficiency and initial screening of the candidates should be enhanced by digital technologies as well (Prabhakar, 2023). In general, the multi-stage approach is suggested. </a:t>
            </a:r>
            <a:r>
              <a:rPr lang="en-GB" sz="1100" b="0" i="0" u="none" strike="noStrike" cap="none" dirty="0" err="1">
                <a:solidFill>
                  <a:srgbClr val="000000"/>
                </a:solidFill>
                <a:effectLst/>
                <a:latin typeface="Arial"/>
                <a:ea typeface="Arial"/>
                <a:cs typeface="Arial"/>
                <a:sym typeface="Arial"/>
              </a:rPr>
              <a:t>Seasalt</a:t>
            </a:r>
            <a:r>
              <a:rPr lang="en-GB" sz="1100" b="0" i="0" u="none" strike="noStrike" cap="none" dirty="0">
                <a:solidFill>
                  <a:srgbClr val="000000"/>
                </a:solidFill>
                <a:effectLst/>
                <a:latin typeface="Arial"/>
                <a:ea typeface="Arial"/>
                <a:cs typeface="Arial"/>
                <a:sym typeface="Arial"/>
              </a:rPr>
              <a:t> Cornwall must start with virtual screening, formal interviews, final face-to-face evaluation and shortlisting of the candidates based on the competencies related to transformation and organisational needs.</a:t>
            </a:r>
          </a:p>
          <a:p>
            <a:pPr marL="0" lvl="0" indent="0" algn="l" rtl="0">
              <a:spcBef>
                <a:spcPts val="0"/>
              </a:spcBef>
              <a:spcAft>
                <a:spcPts val="0"/>
              </a:spcAft>
              <a:buNone/>
            </a:pPr>
            <a:endParaRPr dirty="0"/>
          </a:p>
        </p:txBody>
      </p:sp>
      <p:sp>
        <p:nvSpPr>
          <p:cNvPr id="107" name="Google Shape;10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244972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In conclusion, to help </a:t>
            </a:r>
            <a:r>
              <a:rPr lang="en-GB" sz="1100" b="0" i="0" u="none" strike="noStrike" cap="none" dirty="0" err="1">
                <a:solidFill>
                  <a:srgbClr val="000000"/>
                </a:solidFill>
                <a:effectLst/>
                <a:latin typeface="Arial"/>
                <a:ea typeface="Arial"/>
                <a:cs typeface="Arial"/>
                <a:sym typeface="Arial"/>
              </a:rPr>
              <a:t>Seasalt</a:t>
            </a:r>
            <a:r>
              <a:rPr lang="en-GB" sz="1100" b="0" i="0" u="none" strike="noStrike" cap="none" dirty="0">
                <a:solidFill>
                  <a:srgbClr val="000000"/>
                </a:solidFill>
                <a:effectLst/>
                <a:latin typeface="Arial"/>
                <a:ea typeface="Arial"/>
                <a:cs typeface="Arial"/>
                <a:sym typeface="Arial"/>
              </a:rPr>
              <a:t> Cornwall implement its envisaged digital transformation and e-commerce growth, recruitment and selection are also necessary. Clear job descriptions and realistic person specifications can only be developed after accurate job analysis to determine the capabilities of the job required. Organisational choices on the suitability of candidates can be enhanced through systematic recruitment processes (Gomathy et al., 2022). The correct talent should be recruited via digital platforms, whereas blended interview techniques can be a more effective approach to evidence-based recruitment than a single one. The technology has the potential to enhance accessibility and efficiency of the recruitment process, especially in the initial stage of screening candidates. Finally, </a:t>
            </a:r>
            <a:r>
              <a:rPr lang="en-GB" sz="1100" b="0" i="0" u="none" strike="noStrike" cap="none" dirty="0" err="1">
                <a:solidFill>
                  <a:srgbClr val="000000"/>
                </a:solidFill>
                <a:effectLst/>
                <a:latin typeface="Arial"/>
                <a:ea typeface="Arial"/>
                <a:cs typeface="Arial"/>
                <a:sym typeface="Arial"/>
              </a:rPr>
              <a:t>Seasalt</a:t>
            </a:r>
            <a:r>
              <a:rPr lang="en-GB" sz="1100" b="0" i="0" u="none" strike="noStrike" cap="none" dirty="0">
                <a:solidFill>
                  <a:srgbClr val="000000"/>
                </a:solidFill>
                <a:effectLst/>
                <a:latin typeface="Arial"/>
                <a:ea typeface="Arial"/>
                <a:cs typeface="Arial"/>
                <a:sym typeface="Arial"/>
              </a:rPr>
              <a:t> Cornwall ought to blend organised recruitment with organisational flexibility. Hiring flexible, technically proficient, and teaming staff will offer greater reinforcement to sustainable change and subsequent business competence.</a:t>
            </a:r>
          </a:p>
          <a:p>
            <a:pPr marL="0" lvl="0" indent="0" algn="l" rtl="0">
              <a:spcBef>
                <a:spcPts val="0"/>
              </a:spcBef>
              <a:spcAft>
                <a:spcPts val="0"/>
              </a:spcAft>
              <a:buNone/>
            </a:pPr>
            <a:endParaRPr dirty="0"/>
          </a:p>
        </p:txBody>
      </p:sp>
      <p:sp>
        <p:nvSpPr>
          <p:cNvPr id="107" name="Google Shape;10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650692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107" name="Google Shape;10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924658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107" name="Google Shape;10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159381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
        <p:nvSpPr>
          <p:cNvPr id="12" name="Google Shape;12;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 name="Google Shape;13;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 name="Google Shape;14;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4" name="Google Shape;24;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0" name="Google Shape;30;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6"/>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6" name="Google Shape;36;p6"/>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7"/>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7"/>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8" name="Google Shape;58;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1792288" y="612775"/>
            <a:ext cx="5486400" cy="4114800"/>
          </a:xfrm>
          <a:prstGeom prst="rect">
            <a:avLst/>
          </a:prstGeom>
          <a:noFill/>
          <a:ln>
            <a:noFill/>
          </a:ln>
        </p:spPr>
      </p:sp>
      <p:sp>
        <p:nvSpPr>
          <p:cNvPr id="64" name="Google Shape;64;p1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5" name="Google Shape;65;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EF9E7"/>
        </a:solidFill>
        <a:effectLst/>
      </p:bgPr>
    </p:bg>
    <p:spTree>
      <p:nvGrpSpPr>
        <p:cNvPr id="1" name="Shape 83"/>
        <p:cNvGrpSpPr/>
        <p:nvPr/>
      </p:nvGrpSpPr>
      <p:grpSpPr>
        <a:xfrm>
          <a:off x="0" y="0"/>
          <a:ext cx="0" cy="0"/>
          <a:chOff x="0" y="0"/>
          <a:chExt cx="0" cy="0"/>
        </a:xfrm>
      </p:grpSpPr>
      <p:sp>
        <p:nvSpPr>
          <p:cNvPr id="86" name="Google Shape;86;p13"/>
          <p:cNvSpPr txBox="1"/>
          <p:nvPr/>
        </p:nvSpPr>
        <p:spPr>
          <a:xfrm>
            <a:off x="295275" y="1547896"/>
            <a:ext cx="11601450" cy="1625060"/>
          </a:xfrm>
          <a:prstGeom prst="rect">
            <a:avLst/>
          </a:prstGeom>
          <a:noFill/>
          <a:ln>
            <a:noFill/>
          </a:ln>
        </p:spPr>
        <p:txBody>
          <a:bodyPr spcFirstLastPara="1" wrap="square" lIns="0" tIns="0" rIns="0" bIns="0" anchor="t" anchorCtr="0">
            <a:spAutoFit/>
          </a:bodyPr>
          <a:lstStyle/>
          <a:p>
            <a:pPr lvl="0" algn="ctr">
              <a:lnSpc>
                <a:spcPct val="120000"/>
              </a:lnSpc>
            </a:pPr>
            <a:r>
              <a:rPr lang="en-US" sz="4400" b="1" dirty="0">
                <a:solidFill>
                  <a:srgbClr val="8E44AD"/>
                </a:solidFill>
                <a:latin typeface="Playfair Display"/>
                <a:ea typeface="Playfair Display"/>
                <a:cs typeface="Playfair Display"/>
                <a:sym typeface="Playfair Display"/>
              </a:rPr>
              <a:t>Developing and Managing Individuals and Teams</a:t>
            </a:r>
          </a:p>
        </p:txBody>
      </p:sp>
      <p:sp>
        <p:nvSpPr>
          <p:cNvPr id="87" name="Google Shape;87;p13"/>
          <p:cNvSpPr txBox="1"/>
          <p:nvPr/>
        </p:nvSpPr>
        <p:spPr>
          <a:xfrm>
            <a:off x="672084" y="3469671"/>
            <a:ext cx="11049000" cy="738664"/>
          </a:xfrm>
          <a:prstGeom prst="rect">
            <a:avLst/>
          </a:prstGeom>
          <a:noFill/>
          <a:ln>
            <a:noFill/>
          </a:ln>
        </p:spPr>
        <p:txBody>
          <a:bodyPr spcFirstLastPara="1" wrap="square" lIns="0" tIns="0" rIns="0" bIns="0" anchor="t" anchorCtr="0">
            <a:spAutoFit/>
          </a:bodyPr>
          <a:lstStyle/>
          <a:p>
            <a:pPr lvl="0" algn="ctr">
              <a:lnSpc>
                <a:spcPct val="150000"/>
              </a:lnSpc>
            </a:pPr>
            <a:r>
              <a:rPr lang="en-US" sz="3200" dirty="0">
                <a:solidFill>
                  <a:srgbClr val="E67E22"/>
                </a:solidFill>
                <a:latin typeface="Outfit SemiBold"/>
                <a:ea typeface="Outfit SemiBold"/>
                <a:cs typeface="Outfit SemiBold"/>
                <a:sym typeface="Outfit SemiBold"/>
              </a:rPr>
              <a:t>Company: Seasalt Cornwall</a:t>
            </a:r>
          </a:p>
        </p:txBody>
      </p:sp>
      <p:sp>
        <p:nvSpPr>
          <p:cNvPr id="88" name="Google Shape;88;p13"/>
          <p:cNvSpPr/>
          <p:nvPr/>
        </p:nvSpPr>
        <p:spPr>
          <a:xfrm>
            <a:off x="5524500" y="3284041"/>
            <a:ext cx="1143000" cy="76200"/>
          </a:xfrm>
          <a:prstGeom prst="rect">
            <a:avLst/>
          </a:prstGeom>
          <a:solidFill>
            <a:srgbClr val="F1C40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000" b="0" i="0" u="none" strike="noStrike" cap="none">
              <a:solidFill>
                <a:schemeClr val="dk1"/>
              </a:solidFill>
              <a:latin typeface="Calibri"/>
              <a:ea typeface="Calibri"/>
              <a:cs typeface="Calibri"/>
              <a:sym typeface="Calibri"/>
            </a:endParaRPr>
          </a:p>
        </p:txBody>
      </p:sp>
      <p:sp>
        <p:nvSpPr>
          <p:cNvPr id="2" name="Rectangle 1"/>
          <p:cNvSpPr/>
          <p:nvPr/>
        </p:nvSpPr>
        <p:spPr>
          <a:xfrm>
            <a:off x="672084" y="4319420"/>
            <a:ext cx="9704832" cy="2538580"/>
          </a:xfrm>
          <a:prstGeom prst="rect">
            <a:avLst/>
          </a:prstGeom>
        </p:spPr>
        <p:txBody>
          <a:bodyPr wrap="square">
            <a:spAutoFit/>
          </a:bodyPr>
          <a:lstStyle/>
          <a:p>
            <a:pPr>
              <a:lnSpc>
                <a:spcPct val="150000"/>
              </a:lnSpc>
            </a:pPr>
            <a:r>
              <a:rPr lang="en-GB" sz="1800" dirty="0">
                <a:solidFill>
                  <a:srgbClr val="E67E22"/>
                </a:solidFill>
                <a:latin typeface="Outfit SemiBold"/>
                <a:ea typeface="Outfit SemiBold"/>
                <a:cs typeface="Outfit SemiBold"/>
              </a:rPr>
              <a:t>Student Name: </a:t>
            </a:r>
            <a:r>
              <a:rPr lang="en-GB" sz="1800" dirty="0" err="1">
                <a:solidFill>
                  <a:srgbClr val="E67E22"/>
                </a:solidFill>
                <a:latin typeface="Outfit SemiBold"/>
                <a:ea typeface="Outfit SemiBold"/>
                <a:cs typeface="Outfit SemiBold"/>
              </a:rPr>
              <a:t>Sekou</a:t>
            </a:r>
            <a:r>
              <a:rPr lang="en-GB" sz="1800" dirty="0">
                <a:solidFill>
                  <a:srgbClr val="E67E22"/>
                </a:solidFill>
                <a:latin typeface="Outfit SemiBold"/>
                <a:ea typeface="Outfit SemiBold"/>
                <a:cs typeface="Outfit SemiBold"/>
              </a:rPr>
              <a:t> </a:t>
            </a:r>
            <a:r>
              <a:rPr lang="en-GB" sz="1800" dirty="0" err="1">
                <a:solidFill>
                  <a:srgbClr val="E67E22"/>
                </a:solidFill>
                <a:latin typeface="Outfit SemiBold"/>
                <a:ea typeface="Outfit SemiBold"/>
                <a:cs typeface="Outfit SemiBold"/>
              </a:rPr>
              <a:t>Kone</a:t>
            </a:r>
            <a:endParaRPr lang="en-GB" sz="1800" dirty="0">
              <a:solidFill>
                <a:srgbClr val="E67E22"/>
              </a:solidFill>
              <a:latin typeface="Outfit SemiBold"/>
              <a:ea typeface="Outfit SemiBold"/>
              <a:cs typeface="Outfit SemiBold"/>
            </a:endParaRPr>
          </a:p>
          <a:p>
            <a:pPr>
              <a:lnSpc>
                <a:spcPct val="150000"/>
              </a:lnSpc>
            </a:pPr>
            <a:r>
              <a:rPr lang="en-GB" sz="1800" dirty="0">
                <a:solidFill>
                  <a:srgbClr val="E67E22"/>
                </a:solidFill>
                <a:latin typeface="Outfit SemiBold"/>
                <a:ea typeface="Outfit SemiBold"/>
                <a:cs typeface="Outfit SemiBold"/>
              </a:rPr>
              <a:t>Student Number: 2439873</a:t>
            </a:r>
          </a:p>
          <a:p>
            <a:pPr>
              <a:lnSpc>
                <a:spcPct val="150000"/>
              </a:lnSpc>
            </a:pPr>
            <a:r>
              <a:rPr lang="en-GB" sz="1800" dirty="0">
                <a:solidFill>
                  <a:srgbClr val="E67E22"/>
                </a:solidFill>
                <a:latin typeface="Outfit SemiBold"/>
                <a:ea typeface="Outfit SemiBold"/>
                <a:cs typeface="Outfit SemiBold"/>
              </a:rPr>
              <a:t>Module Title: Developing and Managing Individuals and Team</a:t>
            </a:r>
          </a:p>
          <a:p>
            <a:pPr>
              <a:lnSpc>
                <a:spcPct val="150000"/>
              </a:lnSpc>
            </a:pPr>
            <a:r>
              <a:rPr lang="en-GB" sz="1800" dirty="0">
                <a:solidFill>
                  <a:srgbClr val="E67E22"/>
                </a:solidFill>
                <a:latin typeface="Outfit SemiBold"/>
                <a:ea typeface="Outfit SemiBold"/>
                <a:cs typeface="Outfit SemiBold"/>
              </a:rPr>
              <a:t>Module Number: LCLM5002</a:t>
            </a:r>
          </a:p>
          <a:p>
            <a:pPr>
              <a:lnSpc>
                <a:spcPct val="150000"/>
              </a:lnSpc>
            </a:pPr>
            <a:r>
              <a:rPr lang="en-GB" sz="1800" dirty="0">
                <a:solidFill>
                  <a:srgbClr val="E67E22"/>
                </a:solidFill>
                <a:latin typeface="Outfit SemiBold"/>
                <a:ea typeface="Outfit SemiBold"/>
                <a:cs typeface="Outfit SemiBold"/>
              </a:rPr>
              <a:t>Lecturer Name: </a:t>
            </a:r>
            <a:r>
              <a:rPr lang="en-GB" sz="1800" dirty="0" err="1">
                <a:solidFill>
                  <a:srgbClr val="E67E22"/>
                </a:solidFill>
                <a:latin typeface="Outfit SemiBold"/>
                <a:ea typeface="Outfit SemiBold"/>
                <a:cs typeface="Outfit SemiBold"/>
              </a:rPr>
              <a:t>Amer</a:t>
            </a:r>
            <a:r>
              <a:rPr lang="en-GB" sz="1800" dirty="0">
                <a:solidFill>
                  <a:srgbClr val="E67E22"/>
                </a:solidFill>
                <a:latin typeface="Outfit SemiBold"/>
                <a:ea typeface="Outfit SemiBold"/>
                <a:cs typeface="Outfit SemiBold"/>
              </a:rPr>
              <a:t> Kareem</a:t>
            </a:r>
          </a:p>
          <a:p>
            <a:pPr>
              <a:lnSpc>
                <a:spcPct val="150000"/>
              </a:lnSpc>
            </a:pPr>
            <a:r>
              <a:rPr lang="en-GB" sz="1800" dirty="0">
                <a:solidFill>
                  <a:srgbClr val="E67E22"/>
                </a:solidFill>
                <a:latin typeface="Outfit SemiBold"/>
                <a:ea typeface="Outfit SemiBold"/>
                <a:cs typeface="Outfit SemiBold"/>
              </a:rPr>
              <a:t>Submission Date: 13/07/2026</a:t>
            </a:r>
          </a:p>
        </p:txBody>
      </p:sp>
      <p:pic>
        <p:nvPicPr>
          <p:cNvPr id="6" name="Picture 5">
            <a:extLst>
              <a:ext uri="{FF2B5EF4-FFF2-40B4-BE49-F238E27FC236}">
                <a16:creationId xmlns:a16="http://schemas.microsoft.com/office/drawing/2014/main" id="{D4F13159-3FC5-404F-8F4E-81BC394C6889}"/>
              </a:ext>
            </a:extLst>
          </p:cNvPr>
          <p:cNvPicPr>
            <a:picLocks noChangeAspect="1"/>
          </p:cNvPicPr>
          <p:nvPr/>
        </p:nvPicPr>
        <p:blipFill>
          <a:blip r:embed="rId3"/>
          <a:stretch>
            <a:fillRect/>
          </a:stretch>
        </p:blipFill>
        <p:spPr>
          <a:xfrm>
            <a:off x="4181755" y="1"/>
            <a:ext cx="3828490" cy="154789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EF9E7"/>
        </a:solidFill>
        <a:effectLst/>
      </p:bgPr>
    </p:bg>
    <p:spTree>
      <p:nvGrpSpPr>
        <p:cNvPr id="1" name="Shape 108"/>
        <p:cNvGrpSpPr/>
        <p:nvPr/>
      </p:nvGrpSpPr>
      <p:grpSpPr>
        <a:xfrm>
          <a:off x="0" y="0"/>
          <a:ext cx="0" cy="0"/>
          <a:chOff x="0" y="0"/>
          <a:chExt cx="0" cy="0"/>
        </a:xfrm>
      </p:grpSpPr>
      <p:sp>
        <p:nvSpPr>
          <p:cNvPr id="122" name="Google Shape;122;p15"/>
          <p:cNvSpPr txBox="1"/>
          <p:nvPr/>
        </p:nvSpPr>
        <p:spPr>
          <a:xfrm>
            <a:off x="809625" y="571500"/>
            <a:ext cx="10671019" cy="738664"/>
          </a:xfrm>
          <a:prstGeom prst="rect">
            <a:avLst/>
          </a:prstGeom>
          <a:noFill/>
          <a:ln>
            <a:noFill/>
          </a:ln>
        </p:spPr>
        <p:txBody>
          <a:bodyPr spcFirstLastPara="1" wrap="square" lIns="0" tIns="0" rIns="0" bIns="0" anchor="t" anchorCtr="0">
            <a:spAutoFit/>
          </a:bodyPr>
          <a:lstStyle/>
          <a:p>
            <a:pPr lvl="0">
              <a:lnSpc>
                <a:spcPct val="120000"/>
              </a:lnSpc>
            </a:pPr>
            <a:r>
              <a:rPr lang="en-US" sz="4000" b="1" dirty="0">
                <a:solidFill>
                  <a:srgbClr val="8E44AD"/>
                </a:solidFill>
                <a:latin typeface="Playfair Display"/>
                <a:ea typeface="Playfair Display"/>
                <a:cs typeface="Playfair Display"/>
                <a:sym typeface="Playfair Display"/>
              </a:rPr>
              <a:t>Table of Contents</a:t>
            </a:r>
            <a:endParaRPr sz="1600" dirty="0"/>
          </a:p>
        </p:txBody>
      </p:sp>
      <p:sp>
        <p:nvSpPr>
          <p:cNvPr id="123" name="Google Shape;123;p15"/>
          <p:cNvSpPr/>
          <p:nvPr/>
        </p:nvSpPr>
        <p:spPr>
          <a:xfrm>
            <a:off x="571500" y="571500"/>
            <a:ext cx="95250" cy="548580"/>
          </a:xfrm>
          <a:prstGeom prst="rect">
            <a:avLst/>
          </a:prstGeom>
          <a:solidFill>
            <a:srgbClr val="F1C40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 name="Rectangle 2"/>
          <p:cNvSpPr/>
          <p:nvPr/>
        </p:nvSpPr>
        <p:spPr>
          <a:xfrm>
            <a:off x="809624" y="1433810"/>
            <a:ext cx="7810119" cy="5139869"/>
          </a:xfrm>
          <a:prstGeom prst="rect">
            <a:avLst/>
          </a:prstGeom>
        </p:spPr>
        <p:txBody>
          <a:bodyPr wrap="square">
            <a:spAutoFit/>
          </a:bodyPr>
          <a:lstStyle/>
          <a:p>
            <a:pPr marL="342900" lvl="0" indent="-342900" algn="just">
              <a:spcBef>
                <a:spcPts val="600"/>
              </a:spcBef>
              <a:spcAft>
                <a:spcPts val="600"/>
              </a:spcAft>
              <a:buFont typeface="+mj-lt"/>
              <a:buAutoNum type="arabicPeriod"/>
            </a:pPr>
            <a:r>
              <a:rPr lang="en-GB" sz="1600" dirty="0">
                <a:solidFill>
                  <a:schemeClr val="dk1"/>
                </a:solidFill>
                <a:latin typeface="Outfit" panose="020B0604020202020204" charset="0"/>
                <a:ea typeface="+mn-ea"/>
                <a:cs typeface="+mn-cs"/>
              </a:rPr>
              <a:t>Introduction</a:t>
            </a:r>
          </a:p>
          <a:p>
            <a:pPr marL="342900" lvl="0" indent="-342900" algn="just">
              <a:spcBef>
                <a:spcPts val="600"/>
              </a:spcBef>
              <a:spcAft>
                <a:spcPts val="600"/>
              </a:spcAft>
              <a:buFont typeface="+mj-lt"/>
              <a:buAutoNum type="arabicPeriod"/>
            </a:pPr>
            <a:r>
              <a:rPr lang="en-GB" sz="1600" dirty="0">
                <a:solidFill>
                  <a:schemeClr val="dk1"/>
                </a:solidFill>
                <a:latin typeface="Outfit" panose="020B0604020202020204" charset="0"/>
                <a:ea typeface="+mn-ea"/>
                <a:cs typeface="+mn-cs"/>
              </a:rPr>
              <a:t>Organisational Transformation</a:t>
            </a:r>
          </a:p>
          <a:p>
            <a:pPr marL="342900" lvl="0" indent="-342900" algn="just">
              <a:spcBef>
                <a:spcPts val="600"/>
              </a:spcBef>
              <a:spcAft>
                <a:spcPts val="600"/>
              </a:spcAft>
              <a:buFont typeface="+mj-lt"/>
              <a:buAutoNum type="arabicPeriod"/>
            </a:pPr>
            <a:r>
              <a:rPr lang="en-GB" sz="1600" dirty="0">
                <a:solidFill>
                  <a:schemeClr val="dk1"/>
                </a:solidFill>
                <a:latin typeface="Outfit" panose="020B0604020202020204" charset="0"/>
                <a:ea typeface="+mn-ea"/>
                <a:cs typeface="+mn-cs"/>
              </a:rPr>
              <a:t>Recruitment Process</a:t>
            </a:r>
          </a:p>
          <a:p>
            <a:pPr marL="342900" lvl="0" indent="-342900" algn="just">
              <a:spcBef>
                <a:spcPts val="600"/>
              </a:spcBef>
              <a:spcAft>
                <a:spcPts val="600"/>
              </a:spcAft>
              <a:buFont typeface="+mj-lt"/>
              <a:buAutoNum type="arabicPeriod"/>
            </a:pPr>
            <a:r>
              <a:rPr lang="en-US" sz="1600" dirty="0">
                <a:solidFill>
                  <a:schemeClr val="dk1"/>
                </a:solidFill>
                <a:latin typeface="Outfit" panose="020B0604020202020204" charset="0"/>
                <a:ea typeface="+mn-ea"/>
                <a:cs typeface="+mn-cs"/>
              </a:rPr>
              <a:t>Interview Type 1: Structured Interview</a:t>
            </a:r>
          </a:p>
          <a:p>
            <a:pPr marL="342900" lvl="0" indent="-342900" algn="just">
              <a:spcBef>
                <a:spcPts val="600"/>
              </a:spcBef>
              <a:spcAft>
                <a:spcPts val="600"/>
              </a:spcAft>
              <a:buFont typeface="+mj-lt"/>
              <a:buAutoNum type="arabicPeriod"/>
            </a:pPr>
            <a:r>
              <a:rPr lang="en-US" sz="1600" dirty="0">
                <a:solidFill>
                  <a:schemeClr val="dk1"/>
                </a:solidFill>
                <a:latin typeface="Outfit" panose="020B0604020202020204" charset="0"/>
                <a:ea typeface="+mn-ea"/>
                <a:cs typeface="+mn-cs"/>
              </a:rPr>
              <a:t>Interview Type 2: Competency-Based Interview</a:t>
            </a:r>
          </a:p>
          <a:p>
            <a:pPr marL="342900" lvl="0" indent="-342900" algn="just">
              <a:spcBef>
                <a:spcPts val="600"/>
              </a:spcBef>
              <a:spcAft>
                <a:spcPts val="600"/>
              </a:spcAft>
              <a:buFont typeface="+mj-lt"/>
              <a:buAutoNum type="arabicPeriod"/>
            </a:pPr>
            <a:r>
              <a:rPr lang="en-US" sz="1600" dirty="0">
                <a:solidFill>
                  <a:schemeClr val="dk1"/>
                </a:solidFill>
                <a:latin typeface="Outfit" panose="020B0604020202020204" charset="0"/>
                <a:ea typeface="+mn-ea"/>
                <a:cs typeface="+mn-cs"/>
              </a:rPr>
              <a:t>Interview Type 3: Panel Interview</a:t>
            </a:r>
            <a:endParaRPr lang="en-GB" sz="1600" dirty="0">
              <a:solidFill>
                <a:schemeClr val="dk1"/>
              </a:solidFill>
              <a:latin typeface="Outfit" panose="020B0604020202020204" charset="0"/>
              <a:ea typeface="+mn-ea"/>
              <a:cs typeface="+mn-cs"/>
            </a:endParaRPr>
          </a:p>
          <a:p>
            <a:pPr marL="342900" lvl="0" indent="-342900" algn="just">
              <a:spcBef>
                <a:spcPts val="600"/>
              </a:spcBef>
              <a:spcAft>
                <a:spcPts val="600"/>
              </a:spcAft>
              <a:buFont typeface="+mj-lt"/>
              <a:buAutoNum type="arabicPeriod"/>
            </a:pPr>
            <a:r>
              <a:rPr lang="en-GB" sz="1600" dirty="0">
                <a:solidFill>
                  <a:schemeClr val="dk1"/>
                </a:solidFill>
                <a:latin typeface="Outfit" panose="020B0604020202020204" charset="0"/>
                <a:ea typeface="+mn-ea"/>
                <a:cs typeface="+mn-cs"/>
              </a:rPr>
              <a:t>Questioning Techniques</a:t>
            </a:r>
          </a:p>
          <a:p>
            <a:pPr marL="342900" lvl="0" indent="-342900" algn="just">
              <a:spcBef>
                <a:spcPts val="600"/>
              </a:spcBef>
              <a:spcAft>
                <a:spcPts val="600"/>
              </a:spcAft>
              <a:buFont typeface="+mj-lt"/>
              <a:buAutoNum type="arabicPeriod"/>
            </a:pPr>
            <a:r>
              <a:rPr lang="en-GB" sz="1600" dirty="0">
                <a:solidFill>
                  <a:schemeClr val="dk1"/>
                </a:solidFill>
                <a:latin typeface="Outfit" panose="020B0604020202020204" charset="0"/>
                <a:ea typeface="+mn-ea"/>
                <a:cs typeface="+mn-cs"/>
              </a:rPr>
              <a:t>Face-to-Face Interviews</a:t>
            </a:r>
          </a:p>
          <a:p>
            <a:pPr marL="342900" lvl="0" indent="-342900" algn="just">
              <a:spcBef>
                <a:spcPts val="600"/>
              </a:spcBef>
              <a:spcAft>
                <a:spcPts val="600"/>
              </a:spcAft>
              <a:buFont typeface="+mj-lt"/>
              <a:buAutoNum type="arabicPeriod"/>
            </a:pPr>
            <a:r>
              <a:rPr lang="en-GB" sz="1600" dirty="0">
                <a:solidFill>
                  <a:schemeClr val="dk1"/>
                </a:solidFill>
                <a:latin typeface="Outfit" panose="020B0604020202020204" charset="0"/>
                <a:ea typeface="+mn-ea"/>
                <a:cs typeface="+mn-cs"/>
              </a:rPr>
              <a:t>Virtual Interviews</a:t>
            </a:r>
          </a:p>
          <a:p>
            <a:pPr marL="342900" lvl="0" indent="-342900" algn="just">
              <a:spcBef>
                <a:spcPts val="600"/>
              </a:spcBef>
              <a:spcAft>
                <a:spcPts val="600"/>
              </a:spcAft>
              <a:buFont typeface="+mj-lt"/>
              <a:buAutoNum type="arabicPeriod"/>
            </a:pPr>
            <a:r>
              <a:rPr lang="en-GB" sz="1600" dirty="0">
                <a:solidFill>
                  <a:schemeClr val="dk1"/>
                </a:solidFill>
                <a:latin typeface="Outfit" panose="020B0604020202020204" charset="0"/>
                <a:ea typeface="+mn-ea"/>
                <a:cs typeface="+mn-cs"/>
              </a:rPr>
              <a:t>Comparison and Recommendations</a:t>
            </a:r>
          </a:p>
          <a:p>
            <a:pPr marL="342900" lvl="0" indent="-342900" algn="just">
              <a:spcBef>
                <a:spcPts val="600"/>
              </a:spcBef>
              <a:spcAft>
                <a:spcPts val="600"/>
              </a:spcAft>
              <a:buFont typeface="+mj-lt"/>
              <a:buAutoNum type="arabicPeriod"/>
            </a:pPr>
            <a:r>
              <a:rPr lang="en-GB" sz="1600" dirty="0">
                <a:solidFill>
                  <a:schemeClr val="dk1"/>
                </a:solidFill>
                <a:latin typeface="Outfit" panose="020B0604020202020204" charset="0"/>
                <a:ea typeface="+mn-ea"/>
                <a:cs typeface="+mn-cs"/>
              </a:rPr>
              <a:t>Conclusion</a:t>
            </a:r>
          </a:p>
          <a:p>
            <a:pPr marL="342900" lvl="0" indent="-342900" algn="just">
              <a:spcBef>
                <a:spcPts val="600"/>
              </a:spcBef>
              <a:spcAft>
                <a:spcPts val="600"/>
              </a:spcAft>
              <a:buFont typeface="+mj-lt"/>
              <a:buAutoNum type="arabicPeriod"/>
            </a:pPr>
            <a:r>
              <a:rPr lang="en-GB" sz="1600" dirty="0">
                <a:solidFill>
                  <a:schemeClr val="dk1"/>
                </a:solidFill>
                <a:latin typeface="Outfit" panose="020B0604020202020204" charset="0"/>
                <a:ea typeface="+mn-ea"/>
                <a:cs typeface="+mn-cs"/>
              </a:rPr>
              <a:t>References </a:t>
            </a:r>
          </a:p>
          <a:p>
            <a:pPr marL="342900" lvl="0" indent="-342900" algn="just">
              <a:spcBef>
                <a:spcPts val="600"/>
              </a:spcBef>
              <a:spcAft>
                <a:spcPts val="600"/>
              </a:spcAft>
              <a:buFont typeface="+mj-lt"/>
              <a:buAutoNum type="arabicPeriod"/>
            </a:pPr>
            <a:r>
              <a:rPr lang="en-GB" sz="1600" dirty="0">
                <a:solidFill>
                  <a:schemeClr val="dk1"/>
                </a:solidFill>
                <a:latin typeface="Outfit" panose="020B0604020202020204" charset="0"/>
                <a:ea typeface="+mn-ea"/>
                <a:cs typeface="+mn-cs"/>
              </a:rPr>
              <a:t>Q&amp;A</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EF9E7"/>
        </a:solidFill>
        <a:effectLst/>
      </p:bgPr>
    </p:bg>
    <p:spTree>
      <p:nvGrpSpPr>
        <p:cNvPr id="1" name="Shape 108"/>
        <p:cNvGrpSpPr/>
        <p:nvPr/>
      </p:nvGrpSpPr>
      <p:grpSpPr>
        <a:xfrm>
          <a:off x="0" y="0"/>
          <a:ext cx="0" cy="0"/>
          <a:chOff x="0" y="0"/>
          <a:chExt cx="0" cy="0"/>
        </a:xfrm>
      </p:grpSpPr>
      <p:sp>
        <p:nvSpPr>
          <p:cNvPr id="122" name="Google Shape;122;p15"/>
          <p:cNvSpPr txBox="1"/>
          <p:nvPr/>
        </p:nvSpPr>
        <p:spPr>
          <a:xfrm>
            <a:off x="809625" y="571500"/>
            <a:ext cx="10671019" cy="738664"/>
          </a:xfrm>
          <a:prstGeom prst="rect">
            <a:avLst/>
          </a:prstGeom>
          <a:noFill/>
          <a:ln>
            <a:noFill/>
          </a:ln>
        </p:spPr>
        <p:txBody>
          <a:bodyPr spcFirstLastPara="1" wrap="square" lIns="0" tIns="0" rIns="0" bIns="0" anchor="t" anchorCtr="0">
            <a:spAutoFit/>
          </a:bodyPr>
          <a:lstStyle/>
          <a:p>
            <a:pPr lvl="0">
              <a:lnSpc>
                <a:spcPct val="120000"/>
              </a:lnSpc>
            </a:pPr>
            <a:r>
              <a:rPr lang="en-US" sz="4000" b="1" dirty="0">
                <a:solidFill>
                  <a:srgbClr val="8E44AD"/>
                </a:solidFill>
                <a:latin typeface="Playfair Display"/>
                <a:ea typeface="Playfair Display"/>
                <a:cs typeface="Playfair Display"/>
                <a:sym typeface="Playfair Display"/>
              </a:rPr>
              <a:t>Introduction to Seasalt Cornwall</a:t>
            </a:r>
            <a:endParaRPr sz="1600" dirty="0"/>
          </a:p>
        </p:txBody>
      </p:sp>
      <p:sp>
        <p:nvSpPr>
          <p:cNvPr id="123" name="Google Shape;123;p15"/>
          <p:cNvSpPr/>
          <p:nvPr/>
        </p:nvSpPr>
        <p:spPr>
          <a:xfrm>
            <a:off x="571500" y="571500"/>
            <a:ext cx="95250" cy="548580"/>
          </a:xfrm>
          <a:prstGeom prst="rect">
            <a:avLst/>
          </a:prstGeom>
          <a:solidFill>
            <a:srgbClr val="F1C40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 name="Rectangle 2"/>
          <p:cNvSpPr/>
          <p:nvPr/>
        </p:nvSpPr>
        <p:spPr>
          <a:xfrm>
            <a:off x="809625" y="1433810"/>
            <a:ext cx="6225160" cy="5170646"/>
          </a:xfrm>
          <a:prstGeom prst="rect">
            <a:avLst/>
          </a:prstGeom>
        </p:spPr>
        <p:txBody>
          <a:bodyPr wrap="square">
            <a:spAutoFit/>
          </a:bodyPr>
          <a:lstStyle/>
          <a:p>
            <a:pPr marL="342900" lvl="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Seasalt Cornwall is a UK-based fashion retailer (Seasalt Cornwall, 2026).</a:t>
            </a:r>
          </a:p>
          <a:p>
            <a:pPr marL="342900" lvl="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The company operates physical and digital retail channels (Seasalt Cornwall, 2026).</a:t>
            </a:r>
          </a:p>
          <a:p>
            <a:pPr marL="342900" lvl="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Robust selection methods improve recruitment fairness and consistency (</a:t>
            </a:r>
            <a:r>
              <a:rPr lang="en-US" sz="2000" dirty="0" err="1">
                <a:solidFill>
                  <a:schemeClr val="dk1"/>
                </a:solidFill>
                <a:latin typeface="Outfit" panose="020B0604020202020204" charset="0"/>
                <a:ea typeface="+mn-ea"/>
                <a:cs typeface="+mn-cs"/>
              </a:rPr>
              <a:t>Løkke</a:t>
            </a:r>
            <a:r>
              <a:rPr lang="en-US" sz="2000" dirty="0">
                <a:solidFill>
                  <a:schemeClr val="dk1"/>
                </a:solidFill>
                <a:latin typeface="Outfit" panose="020B0604020202020204" charset="0"/>
                <a:ea typeface="+mn-ea"/>
                <a:cs typeface="+mn-cs"/>
              </a:rPr>
              <a:t>, 2021).</a:t>
            </a:r>
          </a:p>
          <a:p>
            <a:pPr marL="342900" lvl="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To evaluate recruitment and interview practices supporting Seasalt Cornwall’s digital transformation and recommend effective selection approaches.</a:t>
            </a:r>
          </a:p>
        </p:txBody>
      </p:sp>
      <p:pic>
        <p:nvPicPr>
          <p:cNvPr id="5" name="Picture 4">
            <a:extLst>
              <a:ext uri="{FF2B5EF4-FFF2-40B4-BE49-F238E27FC236}">
                <a16:creationId xmlns:a16="http://schemas.microsoft.com/office/drawing/2014/main" id="{6CC251AC-99EA-CA45-B49B-72C9C5A0DDBF}"/>
              </a:ext>
            </a:extLst>
          </p:cNvPr>
          <p:cNvPicPr>
            <a:picLocks noChangeAspect="1"/>
          </p:cNvPicPr>
          <p:nvPr/>
        </p:nvPicPr>
        <p:blipFill>
          <a:blip r:embed="rId3"/>
          <a:stretch>
            <a:fillRect/>
          </a:stretch>
        </p:blipFill>
        <p:spPr>
          <a:xfrm>
            <a:off x="7430428" y="1310164"/>
            <a:ext cx="4761572" cy="5102828"/>
          </a:xfrm>
          <a:prstGeom prst="rect">
            <a:avLst/>
          </a:prstGeom>
        </p:spPr>
      </p:pic>
    </p:spTree>
    <p:extLst>
      <p:ext uri="{BB962C8B-B14F-4D97-AF65-F5344CB8AC3E}">
        <p14:creationId xmlns:p14="http://schemas.microsoft.com/office/powerpoint/2010/main" val="12075528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EF9E7"/>
        </a:solidFill>
        <a:effectLst/>
      </p:bgPr>
    </p:bg>
    <p:spTree>
      <p:nvGrpSpPr>
        <p:cNvPr id="1" name="Shape 108"/>
        <p:cNvGrpSpPr/>
        <p:nvPr/>
      </p:nvGrpSpPr>
      <p:grpSpPr>
        <a:xfrm>
          <a:off x="0" y="0"/>
          <a:ext cx="0" cy="0"/>
          <a:chOff x="0" y="0"/>
          <a:chExt cx="0" cy="0"/>
        </a:xfrm>
      </p:grpSpPr>
      <p:sp>
        <p:nvSpPr>
          <p:cNvPr id="122" name="Google Shape;122;p15"/>
          <p:cNvSpPr txBox="1"/>
          <p:nvPr/>
        </p:nvSpPr>
        <p:spPr>
          <a:xfrm>
            <a:off x="809625" y="571500"/>
            <a:ext cx="10671019" cy="738664"/>
          </a:xfrm>
          <a:prstGeom prst="rect">
            <a:avLst/>
          </a:prstGeom>
          <a:noFill/>
          <a:ln>
            <a:noFill/>
          </a:ln>
        </p:spPr>
        <p:txBody>
          <a:bodyPr spcFirstLastPara="1" wrap="square" lIns="0" tIns="0" rIns="0" bIns="0" anchor="t" anchorCtr="0">
            <a:spAutoFit/>
          </a:bodyPr>
          <a:lstStyle/>
          <a:p>
            <a:pPr lvl="0">
              <a:lnSpc>
                <a:spcPct val="120000"/>
              </a:lnSpc>
            </a:pPr>
            <a:r>
              <a:rPr lang="en-US" sz="4000" b="1" dirty="0">
                <a:solidFill>
                  <a:srgbClr val="8E44AD"/>
                </a:solidFill>
                <a:latin typeface="Playfair Display"/>
                <a:ea typeface="Playfair Display"/>
                <a:cs typeface="Playfair Display"/>
                <a:sym typeface="Playfair Display"/>
              </a:rPr>
              <a:t>Organisational Transformation</a:t>
            </a:r>
            <a:endParaRPr sz="1600" dirty="0"/>
          </a:p>
        </p:txBody>
      </p:sp>
      <p:sp>
        <p:nvSpPr>
          <p:cNvPr id="123" name="Google Shape;123;p15"/>
          <p:cNvSpPr/>
          <p:nvPr/>
        </p:nvSpPr>
        <p:spPr>
          <a:xfrm>
            <a:off x="571500" y="571500"/>
            <a:ext cx="95250" cy="548580"/>
          </a:xfrm>
          <a:prstGeom prst="rect">
            <a:avLst/>
          </a:prstGeom>
          <a:solidFill>
            <a:srgbClr val="F1C40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 name="Rectangle 2"/>
          <p:cNvSpPr/>
          <p:nvPr/>
        </p:nvSpPr>
        <p:spPr>
          <a:xfrm>
            <a:off x="809625" y="1603182"/>
            <a:ext cx="5724525" cy="4555093"/>
          </a:xfrm>
          <a:prstGeom prst="rect">
            <a:avLst/>
          </a:prstGeom>
        </p:spPr>
        <p:txBody>
          <a:bodyPr wrap="square">
            <a:spAutoFit/>
          </a:bodyPr>
          <a:lstStyle/>
          <a:p>
            <a:pPr marL="342900" lvl="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Digital transformation assists in transforming customer buying </a:t>
            </a:r>
            <a:r>
              <a:rPr lang="en-US" sz="2000" dirty="0" err="1">
                <a:solidFill>
                  <a:schemeClr val="dk1"/>
                </a:solidFill>
                <a:latin typeface="Outfit" panose="020B0604020202020204" charset="0"/>
                <a:ea typeface="+mn-ea"/>
                <a:cs typeface="+mn-cs"/>
              </a:rPr>
              <a:t>behaviours</a:t>
            </a:r>
            <a:r>
              <a:rPr lang="en-US" sz="2000" dirty="0">
                <a:solidFill>
                  <a:schemeClr val="dk1"/>
                </a:solidFill>
                <a:latin typeface="Outfit" panose="020B0604020202020204" charset="0"/>
                <a:ea typeface="+mn-ea"/>
                <a:cs typeface="+mn-cs"/>
              </a:rPr>
              <a:t> (</a:t>
            </a:r>
            <a:r>
              <a:rPr lang="en-US" sz="2000" dirty="0" err="1">
                <a:solidFill>
                  <a:schemeClr val="dk1"/>
                </a:solidFill>
                <a:latin typeface="Outfit" panose="020B0604020202020204" charset="0"/>
                <a:ea typeface="+mn-ea"/>
                <a:cs typeface="+mn-cs"/>
              </a:rPr>
              <a:t>prabhakar</a:t>
            </a:r>
            <a:r>
              <a:rPr lang="en-US" sz="2000" dirty="0">
                <a:solidFill>
                  <a:schemeClr val="dk1"/>
                </a:solidFill>
                <a:latin typeface="Outfit" panose="020B0604020202020204" charset="0"/>
                <a:ea typeface="+mn-ea"/>
                <a:cs typeface="+mn-cs"/>
              </a:rPr>
              <a:t>, 2023).</a:t>
            </a:r>
          </a:p>
          <a:p>
            <a:pPr marL="342900" lvl="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The growth of e-commerce needs a more effective digital workforce (</a:t>
            </a:r>
            <a:r>
              <a:rPr lang="en-US" sz="2000" dirty="0" err="1">
                <a:solidFill>
                  <a:schemeClr val="dk1"/>
                </a:solidFill>
                <a:latin typeface="Outfit" panose="020B0604020202020204" charset="0"/>
                <a:ea typeface="+mn-ea"/>
                <a:cs typeface="+mn-cs"/>
              </a:rPr>
              <a:t>teunissen</a:t>
            </a:r>
            <a:r>
              <a:rPr lang="en-US" sz="2000" dirty="0">
                <a:solidFill>
                  <a:schemeClr val="dk1"/>
                </a:solidFill>
                <a:latin typeface="Outfit" panose="020B0604020202020204" charset="0"/>
                <a:ea typeface="+mn-ea"/>
                <a:cs typeface="+mn-cs"/>
              </a:rPr>
              <a:t> and </a:t>
            </a:r>
            <a:r>
              <a:rPr lang="en-US" sz="2000" dirty="0" err="1">
                <a:solidFill>
                  <a:schemeClr val="dk1"/>
                </a:solidFill>
                <a:latin typeface="Outfit" panose="020B0604020202020204" charset="0"/>
                <a:ea typeface="+mn-ea"/>
                <a:cs typeface="+mn-cs"/>
              </a:rPr>
              <a:t>danjoux</a:t>
            </a:r>
            <a:r>
              <a:rPr lang="en-US" sz="2000" dirty="0">
                <a:solidFill>
                  <a:schemeClr val="dk1"/>
                </a:solidFill>
                <a:latin typeface="Outfit" panose="020B0604020202020204" charset="0"/>
                <a:ea typeface="+mn-ea"/>
                <a:cs typeface="+mn-cs"/>
              </a:rPr>
              <a:t>, 2022).</a:t>
            </a:r>
          </a:p>
          <a:p>
            <a:pPr marL="342900" lvl="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Effective workforce planning and recruitment are needed to achieve sustainable growth (</a:t>
            </a:r>
            <a:r>
              <a:rPr lang="en-US" sz="2000" dirty="0" err="1">
                <a:solidFill>
                  <a:schemeClr val="dk1"/>
                </a:solidFill>
                <a:latin typeface="Outfit" panose="020B0604020202020204" charset="0"/>
                <a:ea typeface="+mn-ea"/>
                <a:cs typeface="+mn-cs"/>
              </a:rPr>
              <a:t>todeschini</a:t>
            </a:r>
            <a:r>
              <a:rPr lang="en-US" sz="2000" dirty="0">
                <a:solidFill>
                  <a:schemeClr val="dk1"/>
                </a:solidFill>
                <a:latin typeface="Outfit" panose="020B0604020202020204" charset="0"/>
                <a:ea typeface="+mn-ea"/>
                <a:cs typeface="+mn-cs"/>
              </a:rPr>
              <a:t> et al., 2020).</a:t>
            </a:r>
          </a:p>
        </p:txBody>
      </p:sp>
      <p:pic>
        <p:nvPicPr>
          <p:cNvPr id="6" name="Picture 5" descr="Seasalt unveils ambitious store expansion plan - Retail Gazette">
            <a:extLst>
              <a:ext uri="{FF2B5EF4-FFF2-40B4-BE49-F238E27FC236}">
                <a16:creationId xmlns:a16="http://schemas.microsoft.com/office/drawing/2014/main" id="{0640391F-C7D1-DB89-1184-32F1141CF8EC}"/>
              </a:ext>
            </a:extLst>
          </p:cNvPr>
          <p:cNvPicPr>
            <a:picLocks noChangeAspect="1"/>
          </p:cNvPicPr>
          <p:nvPr/>
        </p:nvPicPr>
        <p:blipFill>
          <a:blip r:embed="rId3"/>
          <a:stretch>
            <a:fillRect/>
          </a:stretch>
        </p:blipFill>
        <p:spPr>
          <a:xfrm>
            <a:off x="7180487" y="1433810"/>
            <a:ext cx="5011513" cy="4893838"/>
          </a:xfrm>
          <a:prstGeom prst="rect">
            <a:avLst/>
          </a:prstGeom>
        </p:spPr>
      </p:pic>
    </p:spTree>
    <p:extLst>
      <p:ext uri="{BB962C8B-B14F-4D97-AF65-F5344CB8AC3E}">
        <p14:creationId xmlns:p14="http://schemas.microsoft.com/office/powerpoint/2010/main" val="21210039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EF9E7"/>
        </a:solidFill>
        <a:effectLst/>
      </p:bgPr>
    </p:bg>
    <p:spTree>
      <p:nvGrpSpPr>
        <p:cNvPr id="1" name="Shape 108"/>
        <p:cNvGrpSpPr/>
        <p:nvPr/>
      </p:nvGrpSpPr>
      <p:grpSpPr>
        <a:xfrm>
          <a:off x="0" y="0"/>
          <a:ext cx="0" cy="0"/>
          <a:chOff x="0" y="0"/>
          <a:chExt cx="0" cy="0"/>
        </a:xfrm>
      </p:grpSpPr>
      <p:sp>
        <p:nvSpPr>
          <p:cNvPr id="122" name="Google Shape;122;p15"/>
          <p:cNvSpPr txBox="1"/>
          <p:nvPr/>
        </p:nvSpPr>
        <p:spPr>
          <a:xfrm>
            <a:off x="809625" y="571500"/>
            <a:ext cx="10671019" cy="738664"/>
          </a:xfrm>
          <a:prstGeom prst="rect">
            <a:avLst/>
          </a:prstGeom>
          <a:noFill/>
          <a:ln>
            <a:noFill/>
          </a:ln>
        </p:spPr>
        <p:txBody>
          <a:bodyPr spcFirstLastPara="1" wrap="square" lIns="0" tIns="0" rIns="0" bIns="0" anchor="t" anchorCtr="0">
            <a:spAutoFit/>
          </a:bodyPr>
          <a:lstStyle/>
          <a:p>
            <a:pPr lvl="0" algn="ctr">
              <a:lnSpc>
                <a:spcPct val="120000"/>
              </a:lnSpc>
            </a:pPr>
            <a:r>
              <a:rPr lang="en-US" sz="4000" b="1" dirty="0">
                <a:solidFill>
                  <a:srgbClr val="8E44AD"/>
                </a:solidFill>
                <a:latin typeface="Playfair Display"/>
                <a:ea typeface="Playfair Display"/>
                <a:cs typeface="Playfair Display"/>
                <a:sym typeface="Playfair Display"/>
              </a:rPr>
              <a:t>Recruitment Process</a:t>
            </a:r>
            <a:endParaRPr sz="1600" dirty="0"/>
          </a:p>
        </p:txBody>
      </p:sp>
      <p:sp>
        <p:nvSpPr>
          <p:cNvPr id="123" name="Google Shape;123;p15"/>
          <p:cNvSpPr/>
          <p:nvPr/>
        </p:nvSpPr>
        <p:spPr>
          <a:xfrm>
            <a:off x="571500" y="571500"/>
            <a:ext cx="95250" cy="548580"/>
          </a:xfrm>
          <a:prstGeom prst="rect">
            <a:avLst/>
          </a:prstGeom>
          <a:solidFill>
            <a:srgbClr val="F1C40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 name="Rectangle 2"/>
          <p:cNvSpPr/>
          <p:nvPr/>
        </p:nvSpPr>
        <p:spPr>
          <a:xfrm>
            <a:off x="426720" y="1433810"/>
            <a:ext cx="5571743" cy="4524315"/>
          </a:xfrm>
          <a:prstGeom prst="rect">
            <a:avLst/>
          </a:prstGeom>
        </p:spPr>
        <p:txBody>
          <a:bodyPr wrap="square">
            <a:spAutoFit/>
          </a:bodyPr>
          <a:lstStyle/>
          <a:p>
            <a:pPr lvl="0" algn="just">
              <a:spcBef>
                <a:spcPts val="600"/>
              </a:spcBef>
              <a:spcAft>
                <a:spcPts val="600"/>
              </a:spcAft>
            </a:pPr>
            <a:r>
              <a:rPr lang="en-US" sz="2000" b="1" dirty="0">
                <a:solidFill>
                  <a:schemeClr val="dk1"/>
                </a:solidFill>
                <a:latin typeface="Outfit" panose="020B0604020202020204" charset="0"/>
                <a:ea typeface="+mn-ea"/>
                <a:cs typeface="+mn-cs"/>
              </a:rPr>
              <a:t>Job Analysis</a:t>
            </a:r>
            <a:endParaRPr lang="en-GB" sz="2000" b="1" dirty="0">
              <a:solidFill>
                <a:schemeClr val="dk1"/>
              </a:solidFill>
              <a:latin typeface="Outfit" panose="020B0604020202020204" charset="0"/>
              <a:ea typeface="+mn-ea"/>
              <a:cs typeface="+mn-cs"/>
            </a:endParaRPr>
          </a:p>
          <a:p>
            <a:pPr marL="285750" lvl="1" indent="-285750" algn="just">
              <a:spcBef>
                <a:spcPts val="600"/>
              </a:spcBef>
              <a:spcAft>
                <a:spcPts val="600"/>
              </a:spcAft>
              <a:buFont typeface="Arial" panose="020B0604020202020204" pitchFamily="34" charset="0"/>
              <a:buChar char="•"/>
            </a:pPr>
            <a:r>
              <a:rPr lang="en-US" sz="1800" dirty="0">
                <a:solidFill>
                  <a:schemeClr val="dk1"/>
                </a:solidFill>
                <a:latin typeface="Outfit" panose="020B0604020202020204" charset="0"/>
                <a:ea typeface="+mn-ea"/>
                <a:cs typeface="+mn-cs"/>
              </a:rPr>
              <a:t>Job analysis determines the key transformation duties and skills (Gomathy et al., 2022).</a:t>
            </a:r>
            <a:endParaRPr lang="en-GB" sz="1800" dirty="0">
              <a:solidFill>
                <a:schemeClr val="dk1"/>
              </a:solidFill>
              <a:latin typeface="Outfit" panose="020B0604020202020204" charset="0"/>
              <a:ea typeface="+mn-ea"/>
              <a:cs typeface="+mn-cs"/>
            </a:endParaRPr>
          </a:p>
          <a:p>
            <a:pPr marL="285750" lvl="1" indent="-285750" algn="just">
              <a:spcBef>
                <a:spcPts val="600"/>
              </a:spcBef>
              <a:spcAft>
                <a:spcPts val="600"/>
              </a:spcAft>
              <a:buFont typeface="Arial" panose="020B0604020202020204" pitchFamily="34" charset="0"/>
              <a:buChar char="•"/>
            </a:pPr>
            <a:r>
              <a:rPr lang="en-US" sz="1800" dirty="0">
                <a:solidFill>
                  <a:schemeClr val="dk1"/>
                </a:solidFill>
                <a:latin typeface="Outfit" panose="020B0604020202020204" charset="0"/>
                <a:ea typeface="+mn-ea"/>
                <a:cs typeface="+mn-cs"/>
              </a:rPr>
              <a:t>The evaluation of technical and analytical skills is needed to occupy the digital positions (</a:t>
            </a:r>
            <a:r>
              <a:rPr lang="en-US" sz="1800" dirty="0" err="1">
                <a:solidFill>
                  <a:schemeClr val="dk1"/>
                </a:solidFill>
                <a:latin typeface="Outfit" panose="020B0604020202020204" charset="0"/>
                <a:ea typeface="+mn-ea"/>
                <a:cs typeface="+mn-cs"/>
              </a:rPr>
              <a:t>Prabhakar</a:t>
            </a:r>
            <a:r>
              <a:rPr lang="en-US" sz="1800" dirty="0">
                <a:solidFill>
                  <a:schemeClr val="dk1"/>
                </a:solidFill>
                <a:latin typeface="Outfit" panose="020B0604020202020204" charset="0"/>
                <a:ea typeface="+mn-ea"/>
                <a:cs typeface="+mn-cs"/>
              </a:rPr>
              <a:t>, 2023).</a:t>
            </a:r>
          </a:p>
          <a:p>
            <a:pPr algn="just">
              <a:spcBef>
                <a:spcPts val="600"/>
              </a:spcBef>
              <a:spcAft>
                <a:spcPts val="600"/>
              </a:spcAft>
            </a:pPr>
            <a:r>
              <a:rPr lang="en-US" sz="2000" b="1" dirty="0">
                <a:solidFill>
                  <a:schemeClr val="dk1"/>
                </a:solidFill>
                <a:latin typeface="Outfit" panose="020B0604020202020204" charset="0"/>
                <a:ea typeface="+mn-ea"/>
                <a:cs typeface="+mn-cs"/>
              </a:rPr>
              <a:t>Job Description</a:t>
            </a:r>
            <a:endParaRPr lang="en-GB" sz="2000" b="1" dirty="0">
              <a:solidFill>
                <a:schemeClr val="dk1"/>
              </a:solidFill>
              <a:latin typeface="Outfit" panose="020B0604020202020204" charset="0"/>
              <a:ea typeface="+mn-ea"/>
              <a:cs typeface="+mn-cs"/>
            </a:endParaRPr>
          </a:p>
          <a:p>
            <a:pPr marL="285750" lvl="1" indent="-285750" algn="just">
              <a:spcBef>
                <a:spcPts val="600"/>
              </a:spcBef>
              <a:spcAft>
                <a:spcPts val="600"/>
              </a:spcAft>
              <a:buFont typeface="Arial" panose="020B0604020202020204" pitchFamily="34" charset="0"/>
              <a:buChar char="•"/>
            </a:pPr>
            <a:r>
              <a:rPr lang="en-US" sz="1800" dirty="0">
                <a:solidFill>
                  <a:schemeClr val="dk1"/>
                </a:solidFill>
                <a:latin typeface="Outfit" panose="020B0604020202020204" charset="0"/>
                <a:ea typeface="+mn-ea"/>
                <a:cs typeface="+mn-cs"/>
              </a:rPr>
              <a:t>Job descriptions help clarify the duties and expected results of the employees (Gomathy et al., 2022).</a:t>
            </a:r>
            <a:endParaRPr lang="en-GB" sz="1800" dirty="0">
              <a:solidFill>
                <a:schemeClr val="dk1"/>
              </a:solidFill>
              <a:latin typeface="Outfit" panose="020B0604020202020204" charset="0"/>
              <a:ea typeface="+mn-ea"/>
              <a:cs typeface="+mn-cs"/>
            </a:endParaRPr>
          </a:p>
          <a:p>
            <a:pPr marL="285750" lvl="1" indent="-285750" algn="just">
              <a:spcBef>
                <a:spcPts val="600"/>
              </a:spcBef>
              <a:spcAft>
                <a:spcPts val="600"/>
              </a:spcAft>
              <a:buFont typeface="Arial" panose="020B0604020202020204" pitchFamily="34" charset="0"/>
              <a:buChar char="•"/>
            </a:pPr>
            <a:r>
              <a:rPr lang="en-US" sz="1800" dirty="0">
                <a:solidFill>
                  <a:schemeClr val="dk1"/>
                </a:solidFill>
                <a:latin typeface="Outfit" panose="020B0604020202020204" charset="0"/>
                <a:ea typeface="+mn-ea"/>
                <a:cs typeface="+mn-cs"/>
              </a:rPr>
              <a:t>Clarity of responsibilities </a:t>
            </a:r>
            <a:r>
              <a:rPr lang="en-US" sz="1800" dirty="0" err="1">
                <a:solidFill>
                  <a:schemeClr val="dk1"/>
                </a:solidFill>
                <a:latin typeface="Outfit" panose="020B0604020202020204" charset="0"/>
                <a:ea typeface="+mn-ea"/>
                <a:cs typeface="+mn-cs"/>
              </a:rPr>
              <a:t>minimises</a:t>
            </a:r>
            <a:r>
              <a:rPr lang="en-US" sz="1800" dirty="0">
                <a:solidFill>
                  <a:schemeClr val="dk1"/>
                </a:solidFill>
                <a:latin typeface="Outfit" panose="020B0604020202020204" charset="0"/>
                <a:ea typeface="+mn-ea"/>
                <a:cs typeface="+mn-cs"/>
              </a:rPr>
              <a:t> confusion in the change process of an </a:t>
            </a:r>
            <a:r>
              <a:rPr lang="en-US" sz="1800" dirty="0" err="1">
                <a:solidFill>
                  <a:schemeClr val="dk1"/>
                </a:solidFill>
                <a:latin typeface="Outfit" panose="020B0604020202020204" charset="0"/>
                <a:ea typeface="+mn-ea"/>
                <a:cs typeface="+mn-cs"/>
              </a:rPr>
              <a:t>organisation</a:t>
            </a:r>
            <a:r>
              <a:rPr lang="en-US" sz="1800" dirty="0">
                <a:solidFill>
                  <a:schemeClr val="dk1"/>
                </a:solidFill>
                <a:latin typeface="Outfit" panose="020B0604020202020204" charset="0"/>
                <a:ea typeface="+mn-ea"/>
                <a:cs typeface="+mn-cs"/>
              </a:rPr>
              <a:t> (</a:t>
            </a:r>
            <a:r>
              <a:rPr lang="en-US" sz="1800" dirty="0" err="1">
                <a:solidFill>
                  <a:schemeClr val="dk1"/>
                </a:solidFill>
                <a:latin typeface="Outfit" panose="020B0604020202020204" charset="0"/>
                <a:ea typeface="+mn-ea"/>
                <a:cs typeface="+mn-cs"/>
              </a:rPr>
              <a:t>Lokke</a:t>
            </a:r>
            <a:r>
              <a:rPr lang="en-US" sz="1800" dirty="0">
                <a:solidFill>
                  <a:schemeClr val="dk1"/>
                </a:solidFill>
                <a:latin typeface="Outfit" panose="020B0604020202020204" charset="0"/>
                <a:ea typeface="+mn-ea"/>
                <a:cs typeface="+mn-cs"/>
              </a:rPr>
              <a:t>, 2021).</a:t>
            </a:r>
          </a:p>
        </p:txBody>
      </p:sp>
      <p:sp>
        <p:nvSpPr>
          <p:cNvPr id="2" name="Rectangle 1"/>
          <p:cNvSpPr/>
          <p:nvPr/>
        </p:nvSpPr>
        <p:spPr>
          <a:xfrm>
            <a:off x="6254496" y="1433810"/>
            <a:ext cx="5522976" cy="4524315"/>
          </a:xfrm>
          <a:prstGeom prst="rect">
            <a:avLst/>
          </a:prstGeom>
        </p:spPr>
        <p:txBody>
          <a:bodyPr wrap="square">
            <a:spAutoFit/>
          </a:bodyPr>
          <a:lstStyle/>
          <a:p>
            <a:pPr algn="just">
              <a:spcBef>
                <a:spcPts val="600"/>
              </a:spcBef>
              <a:spcAft>
                <a:spcPts val="600"/>
              </a:spcAft>
            </a:pPr>
            <a:r>
              <a:rPr lang="en-US" sz="2000" b="1" dirty="0">
                <a:solidFill>
                  <a:schemeClr val="dk1"/>
                </a:solidFill>
                <a:latin typeface="Outfit" panose="020B0604020202020204" charset="0"/>
                <a:ea typeface="+mn-ea"/>
                <a:cs typeface="+mn-cs"/>
              </a:rPr>
              <a:t>Person Specification</a:t>
            </a:r>
            <a:endParaRPr lang="en-GB" sz="2000" b="1" dirty="0">
              <a:solidFill>
                <a:schemeClr val="dk1"/>
              </a:solidFill>
              <a:latin typeface="Outfit" panose="020B0604020202020204" charset="0"/>
              <a:ea typeface="+mn-ea"/>
              <a:cs typeface="+mn-cs"/>
            </a:endParaRPr>
          </a:p>
          <a:p>
            <a:pPr marL="285750" lvl="1" indent="-285750" algn="just">
              <a:spcBef>
                <a:spcPts val="600"/>
              </a:spcBef>
              <a:spcAft>
                <a:spcPts val="600"/>
              </a:spcAft>
              <a:buFont typeface="Arial" panose="020B0604020202020204" pitchFamily="34" charset="0"/>
              <a:buChar char="•"/>
            </a:pPr>
            <a:r>
              <a:rPr lang="en-US" sz="1800" dirty="0">
                <a:solidFill>
                  <a:schemeClr val="dk1"/>
                </a:solidFill>
                <a:latin typeface="Outfit" panose="020B0604020202020204" charset="0"/>
                <a:ea typeface="+mn-ea"/>
                <a:cs typeface="+mn-cs"/>
              </a:rPr>
              <a:t>Person specifications stipulate necessary knowledge and skills of the candidates (</a:t>
            </a:r>
            <a:r>
              <a:rPr lang="en-US" sz="1800" dirty="0" err="1">
                <a:solidFill>
                  <a:schemeClr val="dk1"/>
                </a:solidFill>
                <a:latin typeface="Outfit" panose="020B0604020202020204" charset="0"/>
                <a:ea typeface="+mn-ea"/>
                <a:cs typeface="+mn-cs"/>
              </a:rPr>
              <a:t>Lokke</a:t>
            </a:r>
            <a:r>
              <a:rPr lang="en-US" sz="1800" dirty="0">
                <a:solidFill>
                  <a:schemeClr val="dk1"/>
                </a:solidFill>
                <a:latin typeface="Outfit" panose="020B0604020202020204" charset="0"/>
                <a:ea typeface="+mn-ea"/>
                <a:cs typeface="+mn-cs"/>
              </a:rPr>
              <a:t>, 2021).</a:t>
            </a:r>
            <a:endParaRPr lang="en-GB" sz="1800" dirty="0">
              <a:solidFill>
                <a:schemeClr val="dk1"/>
              </a:solidFill>
              <a:latin typeface="Outfit" panose="020B0604020202020204" charset="0"/>
              <a:ea typeface="+mn-ea"/>
              <a:cs typeface="+mn-cs"/>
            </a:endParaRPr>
          </a:p>
          <a:p>
            <a:pPr marL="285750" lvl="1" indent="-285750" algn="just">
              <a:spcBef>
                <a:spcPts val="600"/>
              </a:spcBef>
              <a:spcAft>
                <a:spcPts val="600"/>
              </a:spcAft>
              <a:buFont typeface="Arial" panose="020B0604020202020204" pitchFamily="34" charset="0"/>
              <a:buChar char="•"/>
            </a:pPr>
            <a:r>
              <a:rPr lang="en-US" sz="1800" dirty="0">
                <a:solidFill>
                  <a:schemeClr val="dk1"/>
                </a:solidFill>
                <a:latin typeface="Outfit" panose="020B0604020202020204" charset="0"/>
                <a:ea typeface="+mn-ea"/>
                <a:cs typeface="+mn-cs"/>
              </a:rPr>
              <a:t>Digital knowledge facilitates effective </a:t>
            </a:r>
            <a:r>
              <a:rPr lang="en-US" sz="1800" dirty="0" err="1">
                <a:solidFill>
                  <a:schemeClr val="dk1"/>
                </a:solidFill>
                <a:latin typeface="Outfit" panose="020B0604020202020204" charset="0"/>
                <a:ea typeface="+mn-ea"/>
                <a:cs typeface="+mn-cs"/>
              </a:rPr>
              <a:t>organisational</a:t>
            </a:r>
            <a:r>
              <a:rPr lang="en-US" sz="1800" dirty="0">
                <a:solidFill>
                  <a:schemeClr val="dk1"/>
                </a:solidFill>
                <a:latin typeface="Outfit" panose="020B0604020202020204" charset="0"/>
                <a:ea typeface="+mn-ea"/>
                <a:cs typeface="+mn-cs"/>
              </a:rPr>
              <a:t> change that is technology-driven (</a:t>
            </a:r>
            <a:r>
              <a:rPr lang="en-US" sz="1800" dirty="0" err="1">
                <a:solidFill>
                  <a:schemeClr val="dk1"/>
                </a:solidFill>
                <a:latin typeface="Outfit" panose="020B0604020202020204" charset="0"/>
                <a:ea typeface="+mn-ea"/>
                <a:cs typeface="+mn-cs"/>
              </a:rPr>
              <a:t>Prabhakar</a:t>
            </a:r>
            <a:r>
              <a:rPr lang="en-US" sz="1800" dirty="0">
                <a:solidFill>
                  <a:schemeClr val="dk1"/>
                </a:solidFill>
                <a:latin typeface="Outfit" panose="020B0604020202020204" charset="0"/>
                <a:ea typeface="+mn-ea"/>
                <a:cs typeface="+mn-cs"/>
              </a:rPr>
              <a:t>, 2023).</a:t>
            </a:r>
          </a:p>
          <a:p>
            <a:pPr algn="just">
              <a:spcBef>
                <a:spcPts val="600"/>
              </a:spcBef>
              <a:spcAft>
                <a:spcPts val="600"/>
              </a:spcAft>
            </a:pPr>
            <a:r>
              <a:rPr lang="en-US" sz="2000" b="1" dirty="0">
                <a:solidFill>
                  <a:schemeClr val="dk1"/>
                </a:solidFill>
                <a:latin typeface="Outfit" panose="020B0604020202020204" charset="0"/>
                <a:ea typeface="+mn-ea"/>
                <a:cs typeface="+mn-cs"/>
              </a:rPr>
              <a:t>Advertisement Platform</a:t>
            </a:r>
            <a:endParaRPr lang="en-GB" sz="2000" b="1" dirty="0">
              <a:solidFill>
                <a:schemeClr val="dk1"/>
              </a:solidFill>
              <a:latin typeface="Outfit" panose="020B0604020202020204" charset="0"/>
              <a:ea typeface="+mn-ea"/>
              <a:cs typeface="+mn-cs"/>
            </a:endParaRPr>
          </a:p>
          <a:p>
            <a:pPr marL="285750" lvl="1" indent="-285750" algn="just">
              <a:spcBef>
                <a:spcPts val="600"/>
              </a:spcBef>
              <a:spcAft>
                <a:spcPts val="600"/>
              </a:spcAft>
              <a:buFont typeface="Arial" panose="020B0604020202020204" pitchFamily="34" charset="0"/>
              <a:buChar char="•"/>
            </a:pPr>
            <a:r>
              <a:rPr lang="en-US" sz="1800" dirty="0">
                <a:solidFill>
                  <a:schemeClr val="dk1"/>
                </a:solidFill>
                <a:latin typeface="Outfit" panose="020B0604020202020204" charset="0"/>
                <a:ea typeface="+mn-ea"/>
                <a:cs typeface="+mn-cs"/>
              </a:rPr>
              <a:t>Recruitment sites boost coverage and access to candidates (</a:t>
            </a:r>
            <a:r>
              <a:rPr lang="en-US" sz="1800" dirty="0" err="1">
                <a:solidFill>
                  <a:schemeClr val="dk1"/>
                </a:solidFill>
                <a:latin typeface="Outfit" panose="020B0604020202020204" charset="0"/>
                <a:ea typeface="+mn-ea"/>
                <a:cs typeface="+mn-cs"/>
              </a:rPr>
              <a:t>Prabhakar</a:t>
            </a:r>
            <a:r>
              <a:rPr lang="en-US" sz="1800" dirty="0">
                <a:solidFill>
                  <a:schemeClr val="dk1"/>
                </a:solidFill>
                <a:latin typeface="Outfit" panose="020B0604020202020204" charset="0"/>
                <a:ea typeface="+mn-ea"/>
                <a:cs typeface="+mn-cs"/>
              </a:rPr>
              <a:t>, 2023).</a:t>
            </a:r>
            <a:endParaRPr lang="en-GB" sz="1800" dirty="0">
              <a:solidFill>
                <a:schemeClr val="dk1"/>
              </a:solidFill>
              <a:latin typeface="Outfit" panose="020B0604020202020204" charset="0"/>
              <a:ea typeface="+mn-ea"/>
              <a:cs typeface="+mn-cs"/>
            </a:endParaRPr>
          </a:p>
          <a:p>
            <a:pPr marL="285750" lvl="1" indent="-285750" algn="just">
              <a:spcBef>
                <a:spcPts val="600"/>
              </a:spcBef>
              <a:spcAft>
                <a:spcPts val="600"/>
              </a:spcAft>
              <a:buFont typeface="Arial" panose="020B0604020202020204" pitchFamily="34" charset="0"/>
              <a:buChar char="•"/>
            </a:pPr>
            <a:r>
              <a:rPr lang="en-US" sz="1800" dirty="0">
                <a:solidFill>
                  <a:schemeClr val="dk1"/>
                </a:solidFill>
                <a:latin typeface="Outfit" panose="020B0604020202020204" charset="0"/>
                <a:ea typeface="+mn-ea"/>
                <a:cs typeface="+mn-cs"/>
              </a:rPr>
              <a:t>The employer identity is communicated directly to the applicants through company websites (Seasalt Cornwall, 2026).</a:t>
            </a:r>
          </a:p>
        </p:txBody>
      </p:sp>
    </p:spTree>
    <p:extLst>
      <p:ext uri="{BB962C8B-B14F-4D97-AF65-F5344CB8AC3E}">
        <p14:creationId xmlns:p14="http://schemas.microsoft.com/office/powerpoint/2010/main" val="5079754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EF9E7"/>
        </a:solidFill>
        <a:effectLst/>
      </p:bgPr>
    </p:bg>
    <p:spTree>
      <p:nvGrpSpPr>
        <p:cNvPr id="1" name="Shape 108"/>
        <p:cNvGrpSpPr/>
        <p:nvPr/>
      </p:nvGrpSpPr>
      <p:grpSpPr>
        <a:xfrm>
          <a:off x="0" y="0"/>
          <a:ext cx="0" cy="0"/>
          <a:chOff x="0" y="0"/>
          <a:chExt cx="0" cy="0"/>
        </a:xfrm>
      </p:grpSpPr>
      <p:sp>
        <p:nvSpPr>
          <p:cNvPr id="122" name="Google Shape;122;p15"/>
          <p:cNvSpPr txBox="1"/>
          <p:nvPr/>
        </p:nvSpPr>
        <p:spPr>
          <a:xfrm>
            <a:off x="809625" y="571500"/>
            <a:ext cx="10671019" cy="738664"/>
          </a:xfrm>
          <a:prstGeom prst="rect">
            <a:avLst/>
          </a:prstGeom>
          <a:noFill/>
          <a:ln>
            <a:noFill/>
          </a:ln>
        </p:spPr>
        <p:txBody>
          <a:bodyPr spcFirstLastPara="1" wrap="square" lIns="0" tIns="0" rIns="0" bIns="0" anchor="t" anchorCtr="0">
            <a:spAutoFit/>
          </a:bodyPr>
          <a:lstStyle/>
          <a:p>
            <a:pPr lvl="0" algn="ctr">
              <a:lnSpc>
                <a:spcPct val="120000"/>
              </a:lnSpc>
            </a:pPr>
            <a:r>
              <a:rPr lang="en-US" sz="4000" b="1" dirty="0">
                <a:solidFill>
                  <a:srgbClr val="8E44AD"/>
                </a:solidFill>
                <a:latin typeface="Playfair Display"/>
                <a:ea typeface="Playfair Display"/>
                <a:cs typeface="Playfair Display"/>
                <a:sym typeface="Playfair Display"/>
              </a:rPr>
              <a:t>Interview Type 1: Structured Interview</a:t>
            </a:r>
            <a:endParaRPr sz="1600" dirty="0"/>
          </a:p>
        </p:txBody>
      </p:sp>
      <p:sp>
        <p:nvSpPr>
          <p:cNvPr id="123" name="Google Shape;123;p15"/>
          <p:cNvSpPr/>
          <p:nvPr/>
        </p:nvSpPr>
        <p:spPr>
          <a:xfrm>
            <a:off x="571500" y="571500"/>
            <a:ext cx="95250" cy="548580"/>
          </a:xfrm>
          <a:prstGeom prst="rect">
            <a:avLst/>
          </a:prstGeom>
          <a:solidFill>
            <a:srgbClr val="F1C40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 name="Rectangle 2"/>
          <p:cNvSpPr/>
          <p:nvPr/>
        </p:nvSpPr>
        <p:spPr>
          <a:xfrm>
            <a:off x="426720" y="1433810"/>
            <a:ext cx="6681216" cy="5170646"/>
          </a:xfrm>
          <a:prstGeom prst="rect">
            <a:avLst/>
          </a:prstGeom>
        </p:spPr>
        <p:txBody>
          <a:bodyPr wrap="square">
            <a:spAutoFit/>
          </a:bodyPr>
          <a:lstStyle/>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Structured interviews provide consistency and fairness but may limit deeper exploration of candidates’ adaptability during </a:t>
            </a:r>
            <a:r>
              <a:rPr lang="en-US" sz="2000" dirty="0" err="1">
                <a:solidFill>
                  <a:schemeClr val="dk1"/>
                </a:solidFill>
                <a:latin typeface="Outfit" panose="020B0604020202020204" charset="0"/>
                <a:ea typeface="+mn-ea"/>
                <a:cs typeface="+mn-cs"/>
              </a:rPr>
              <a:t>organisational</a:t>
            </a:r>
            <a:r>
              <a:rPr lang="en-US" sz="2000" dirty="0">
                <a:solidFill>
                  <a:schemeClr val="dk1"/>
                </a:solidFill>
                <a:latin typeface="Outfit" panose="020B0604020202020204" charset="0"/>
                <a:ea typeface="+mn-ea"/>
                <a:cs typeface="+mn-cs"/>
              </a:rPr>
              <a:t> transformation.</a:t>
            </a:r>
          </a:p>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All candidates receive identical predetermined interview questions (</a:t>
            </a:r>
            <a:r>
              <a:rPr lang="en-US" sz="2000" dirty="0" err="1">
                <a:solidFill>
                  <a:schemeClr val="dk1"/>
                </a:solidFill>
                <a:latin typeface="Outfit" panose="020B0604020202020204" charset="0"/>
                <a:ea typeface="+mn-ea"/>
                <a:cs typeface="+mn-cs"/>
              </a:rPr>
              <a:t>Løkke</a:t>
            </a:r>
            <a:r>
              <a:rPr lang="en-US" sz="2000" dirty="0">
                <a:solidFill>
                  <a:schemeClr val="dk1"/>
                </a:solidFill>
                <a:latin typeface="Outfit" panose="020B0604020202020204" charset="0"/>
                <a:ea typeface="+mn-ea"/>
                <a:cs typeface="+mn-cs"/>
              </a:rPr>
              <a:t>, 2021).</a:t>
            </a:r>
          </a:p>
          <a:p>
            <a:pPr marL="342900" indent="-342900" algn="just">
              <a:lnSpc>
                <a:spcPct val="150000"/>
              </a:lnSpc>
              <a:spcBef>
                <a:spcPts val="600"/>
              </a:spcBef>
              <a:spcAft>
                <a:spcPts val="600"/>
              </a:spcAft>
              <a:buFont typeface="Arial" panose="020B0604020202020204" pitchFamily="34" charset="0"/>
              <a:buChar char="•"/>
            </a:pPr>
            <a:r>
              <a:rPr lang="en-US" sz="2000" dirty="0" err="1">
                <a:solidFill>
                  <a:schemeClr val="dk1"/>
                </a:solidFill>
                <a:latin typeface="Outfit" panose="020B0604020202020204" charset="0"/>
                <a:ea typeface="+mn-ea"/>
                <a:cs typeface="+mn-cs"/>
              </a:rPr>
              <a:t>Standardisation</a:t>
            </a:r>
            <a:r>
              <a:rPr lang="en-US" sz="2000" dirty="0">
                <a:solidFill>
                  <a:schemeClr val="dk1"/>
                </a:solidFill>
                <a:latin typeface="Outfit" panose="020B0604020202020204" charset="0"/>
                <a:ea typeface="+mn-ea"/>
                <a:cs typeface="+mn-cs"/>
              </a:rPr>
              <a:t> enables consistent comparison between shortlisted candidates (Gomathy et al., 2022).</a:t>
            </a:r>
          </a:p>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Suitable for Operations Manager and Financial Analyst positions.</a:t>
            </a:r>
          </a:p>
        </p:txBody>
      </p:sp>
      <p:pic>
        <p:nvPicPr>
          <p:cNvPr id="4" name="Picture 3"/>
          <p:cNvPicPr>
            <a:picLocks noChangeAspect="1"/>
          </p:cNvPicPr>
          <p:nvPr/>
        </p:nvPicPr>
        <p:blipFill>
          <a:blip r:embed="rId3"/>
          <a:stretch>
            <a:fillRect/>
          </a:stretch>
        </p:blipFill>
        <p:spPr>
          <a:xfrm>
            <a:off x="7615990" y="1727199"/>
            <a:ext cx="4245810" cy="3978275"/>
          </a:xfrm>
          <a:prstGeom prst="rect">
            <a:avLst/>
          </a:prstGeom>
        </p:spPr>
      </p:pic>
    </p:spTree>
    <p:extLst>
      <p:ext uri="{BB962C8B-B14F-4D97-AF65-F5344CB8AC3E}">
        <p14:creationId xmlns:p14="http://schemas.microsoft.com/office/powerpoint/2010/main" val="30981253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EF9E7"/>
        </a:solidFill>
        <a:effectLst/>
      </p:bgPr>
    </p:bg>
    <p:spTree>
      <p:nvGrpSpPr>
        <p:cNvPr id="1" name="Shape 108"/>
        <p:cNvGrpSpPr/>
        <p:nvPr/>
      </p:nvGrpSpPr>
      <p:grpSpPr>
        <a:xfrm>
          <a:off x="0" y="0"/>
          <a:ext cx="0" cy="0"/>
          <a:chOff x="0" y="0"/>
          <a:chExt cx="0" cy="0"/>
        </a:xfrm>
      </p:grpSpPr>
      <p:sp>
        <p:nvSpPr>
          <p:cNvPr id="122" name="Google Shape;122;p15"/>
          <p:cNvSpPr txBox="1"/>
          <p:nvPr/>
        </p:nvSpPr>
        <p:spPr>
          <a:xfrm>
            <a:off x="809625" y="571500"/>
            <a:ext cx="10671019" cy="664797"/>
          </a:xfrm>
          <a:prstGeom prst="rect">
            <a:avLst/>
          </a:prstGeom>
          <a:noFill/>
          <a:ln>
            <a:noFill/>
          </a:ln>
        </p:spPr>
        <p:txBody>
          <a:bodyPr spcFirstLastPara="1" wrap="square" lIns="0" tIns="0" rIns="0" bIns="0" anchor="t" anchorCtr="0">
            <a:spAutoFit/>
          </a:bodyPr>
          <a:lstStyle/>
          <a:p>
            <a:pPr lvl="0" algn="ctr">
              <a:lnSpc>
                <a:spcPct val="120000"/>
              </a:lnSpc>
            </a:pPr>
            <a:r>
              <a:rPr lang="en-US" sz="3600" b="1" dirty="0">
                <a:solidFill>
                  <a:srgbClr val="8E44AD"/>
                </a:solidFill>
                <a:latin typeface="Playfair Display"/>
                <a:ea typeface="Playfair Display"/>
                <a:cs typeface="Playfair Display"/>
                <a:sym typeface="Playfair Display"/>
              </a:rPr>
              <a:t>Interview Type 2: Competency-Based Interview</a:t>
            </a:r>
            <a:endParaRPr dirty="0"/>
          </a:p>
        </p:txBody>
      </p:sp>
      <p:sp>
        <p:nvSpPr>
          <p:cNvPr id="123" name="Google Shape;123;p15"/>
          <p:cNvSpPr/>
          <p:nvPr/>
        </p:nvSpPr>
        <p:spPr>
          <a:xfrm>
            <a:off x="571500" y="571500"/>
            <a:ext cx="95250" cy="548580"/>
          </a:xfrm>
          <a:prstGeom prst="rect">
            <a:avLst/>
          </a:prstGeom>
          <a:solidFill>
            <a:srgbClr val="F1C40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 name="Rectangle 2"/>
          <p:cNvSpPr/>
          <p:nvPr/>
        </p:nvSpPr>
        <p:spPr>
          <a:xfrm>
            <a:off x="426720" y="1433810"/>
            <a:ext cx="7217664" cy="5170646"/>
          </a:xfrm>
          <a:prstGeom prst="rect">
            <a:avLst/>
          </a:prstGeom>
        </p:spPr>
        <p:txBody>
          <a:bodyPr wrap="square">
            <a:spAutoFit/>
          </a:bodyPr>
          <a:lstStyle/>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Competency-based interviews provide strong </a:t>
            </a:r>
            <a:r>
              <a:rPr lang="en-US" sz="2000" dirty="0" err="1">
                <a:solidFill>
                  <a:schemeClr val="dk1"/>
                </a:solidFill>
                <a:latin typeface="Outfit" panose="020B0604020202020204" charset="0"/>
                <a:ea typeface="+mn-ea"/>
                <a:cs typeface="+mn-cs"/>
              </a:rPr>
              <a:t>behavioural</a:t>
            </a:r>
            <a:r>
              <a:rPr lang="en-US" sz="2000" dirty="0">
                <a:solidFill>
                  <a:schemeClr val="dk1"/>
                </a:solidFill>
                <a:latin typeface="Outfit" panose="020B0604020202020204" charset="0"/>
                <a:ea typeface="+mn-ea"/>
                <a:cs typeface="+mn-cs"/>
              </a:rPr>
              <a:t> evidence but should include probing questions to test the authenticity and depth of candidates’ responses.</a:t>
            </a:r>
          </a:p>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Questions assess candidates against predefined workplace competencies (</a:t>
            </a:r>
            <a:r>
              <a:rPr lang="en-US" sz="2000" dirty="0" err="1">
                <a:solidFill>
                  <a:schemeClr val="dk1"/>
                </a:solidFill>
                <a:latin typeface="Outfit" panose="020B0604020202020204" charset="0"/>
                <a:ea typeface="+mn-ea"/>
                <a:cs typeface="+mn-cs"/>
              </a:rPr>
              <a:t>Løkke</a:t>
            </a:r>
            <a:r>
              <a:rPr lang="en-US" sz="2000" dirty="0">
                <a:solidFill>
                  <a:schemeClr val="dk1"/>
                </a:solidFill>
                <a:latin typeface="Outfit" panose="020B0604020202020204" charset="0"/>
                <a:ea typeface="+mn-ea"/>
                <a:cs typeface="+mn-cs"/>
              </a:rPr>
              <a:t>, 2021).</a:t>
            </a:r>
          </a:p>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Candidates demonstrate capabilities using previous workplace experiences (Gomathy et al., 2022).</a:t>
            </a:r>
          </a:p>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Questions assess leadership, adaptability, and stakeholder management competencies (</a:t>
            </a:r>
            <a:r>
              <a:rPr lang="en-US" sz="2000" dirty="0" err="1">
                <a:solidFill>
                  <a:schemeClr val="dk1"/>
                </a:solidFill>
                <a:latin typeface="Outfit" panose="020B0604020202020204" charset="0"/>
                <a:ea typeface="+mn-ea"/>
                <a:cs typeface="+mn-cs"/>
              </a:rPr>
              <a:t>Teunissen</a:t>
            </a:r>
            <a:r>
              <a:rPr lang="en-US" sz="2000" dirty="0">
                <a:solidFill>
                  <a:schemeClr val="dk1"/>
                </a:solidFill>
                <a:latin typeface="Outfit" panose="020B0604020202020204" charset="0"/>
                <a:ea typeface="+mn-ea"/>
                <a:cs typeface="+mn-cs"/>
              </a:rPr>
              <a:t> and </a:t>
            </a:r>
            <a:r>
              <a:rPr lang="en-US" sz="2000" dirty="0" err="1">
                <a:solidFill>
                  <a:schemeClr val="dk1"/>
                </a:solidFill>
                <a:latin typeface="Outfit" panose="020B0604020202020204" charset="0"/>
                <a:ea typeface="+mn-ea"/>
                <a:cs typeface="+mn-cs"/>
              </a:rPr>
              <a:t>Danjoux</a:t>
            </a:r>
            <a:r>
              <a:rPr lang="en-US" sz="2000" dirty="0">
                <a:solidFill>
                  <a:schemeClr val="dk1"/>
                </a:solidFill>
                <a:latin typeface="Outfit" panose="020B0604020202020204" charset="0"/>
                <a:ea typeface="+mn-ea"/>
                <a:cs typeface="+mn-cs"/>
              </a:rPr>
              <a:t>, 2022).</a:t>
            </a:r>
          </a:p>
        </p:txBody>
      </p:sp>
      <p:pic>
        <p:nvPicPr>
          <p:cNvPr id="2" name="Picture 1"/>
          <p:cNvPicPr>
            <a:picLocks noChangeAspect="1"/>
          </p:cNvPicPr>
          <p:nvPr/>
        </p:nvPicPr>
        <p:blipFill>
          <a:blip r:embed="rId3"/>
          <a:stretch>
            <a:fillRect/>
          </a:stretch>
        </p:blipFill>
        <p:spPr>
          <a:xfrm>
            <a:off x="7938170" y="2048256"/>
            <a:ext cx="4168485" cy="3681984"/>
          </a:xfrm>
          <a:prstGeom prst="rect">
            <a:avLst/>
          </a:prstGeom>
        </p:spPr>
      </p:pic>
    </p:spTree>
    <p:extLst>
      <p:ext uri="{BB962C8B-B14F-4D97-AF65-F5344CB8AC3E}">
        <p14:creationId xmlns:p14="http://schemas.microsoft.com/office/powerpoint/2010/main" val="41496437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EF9E7"/>
        </a:solidFill>
        <a:effectLst/>
      </p:bgPr>
    </p:bg>
    <p:spTree>
      <p:nvGrpSpPr>
        <p:cNvPr id="1" name="Shape 108"/>
        <p:cNvGrpSpPr/>
        <p:nvPr/>
      </p:nvGrpSpPr>
      <p:grpSpPr>
        <a:xfrm>
          <a:off x="0" y="0"/>
          <a:ext cx="0" cy="0"/>
          <a:chOff x="0" y="0"/>
          <a:chExt cx="0" cy="0"/>
        </a:xfrm>
      </p:grpSpPr>
      <p:sp>
        <p:nvSpPr>
          <p:cNvPr id="122" name="Google Shape;122;p15"/>
          <p:cNvSpPr txBox="1"/>
          <p:nvPr/>
        </p:nvSpPr>
        <p:spPr>
          <a:xfrm>
            <a:off x="809625" y="571500"/>
            <a:ext cx="10671019" cy="664797"/>
          </a:xfrm>
          <a:prstGeom prst="rect">
            <a:avLst/>
          </a:prstGeom>
          <a:noFill/>
          <a:ln>
            <a:noFill/>
          </a:ln>
        </p:spPr>
        <p:txBody>
          <a:bodyPr spcFirstLastPara="1" wrap="square" lIns="0" tIns="0" rIns="0" bIns="0" anchor="t" anchorCtr="0">
            <a:spAutoFit/>
          </a:bodyPr>
          <a:lstStyle/>
          <a:p>
            <a:pPr lvl="0" algn="ctr">
              <a:lnSpc>
                <a:spcPct val="120000"/>
              </a:lnSpc>
            </a:pPr>
            <a:r>
              <a:rPr lang="en-US" sz="3600" b="1" dirty="0">
                <a:solidFill>
                  <a:srgbClr val="8E44AD"/>
                </a:solidFill>
                <a:latin typeface="Playfair Display"/>
                <a:ea typeface="Playfair Display"/>
                <a:cs typeface="Playfair Display"/>
                <a:sym typeface="Playfair Display"/>
              </a:rPr>
              <a:t>Interview Type 3: Panel Interview</a:t>
            </a:r>
            <a:endParaRPr dirty="0"/>
          </a:p>
        </p:txBody>
      </p:sp>
      <p:sp>
        <p:nvSpPr>
          <p:cNvPr id="123" name="Google Shape;123;p15"/>
          <p:cNvSpPr/>
          <p:nvPr/>
        </p:nvSpPr>
        <p:spPr>
          <a:xfrm>
            <a:off x="571500" y="571500"/>
            <a:ext cx="95250" cy="548580"/>
          </a:xfrm>
          <a:prstGeom prst="rect">
            <a:avLst/>
          </a:prstGeom>
          <a:solidFill>
            <a:srgbClr val="F1C40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 name="Rectangle 2"/>
          <p:cNvSpPr/>
          <p:nvPr/>
        </p:nvSpPr>
        <p:spPr>
          <a:xfrm>
            <a:off x="426720" y="1433810"/>
            <a:ext cx="6522720" cy="5170646"/>
          </a:xfrm>
          <a:prstGeom prst="rect">
            <a:avLst/>
          </a:prstGeom>
        </p:spPr>
        <p:txBody>
          <a:bodyPr wrap="square">
            <a:spAutoFit/>
          </a:bodyPr>
          <a:lstStyle/>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Panel interviews offer broader assessment perspectives but require structured scoring to prevent dominant interviewers influencing final selection decisions.</a:t>
            </a:r>
          </a:p>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Multiple interviewers jointly assess each shortlisted candidate (Gomathy et al., 2022).</a:t>
            </a:r>
          </a:p>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Multiple assessors can reduce individual interviewer bias.</a:t>
            </a:r>
          </a:p>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Suitable for senior Digital Transformation Manager recruitment (</a:t>
            </a:r>
            <a:r>
              <a:rPr lang="en-US" sz="2000" dirty="0" err="1">
                <a:solidFill>
                  <a:schemeClr val="dk1"/>
                </a:solidFill>
                <a:latin typeface="Outfit" panose="020B0604020202020204" charset="0"/>
                <a:ea typeface="+mn-ea"/>
                <a:cs typeface="+mn-cs"/>
              </a:rPr>
              <a:t>Prabhakar</a:t>
            </a:r>
            <a:r>
              <a:rPr lang="en-US" sz="2000" dirty="0">
                <a:solidFill>
                  <a:schemeClr val="dk1"/>
                </a:solidFill>
                <a:latin typeface="Outfit" panose="020B0604020202020204" charset="0"/>
                <a:ea typeface="+mn-ea"/>
                <a:cs typeface="+mn-cs"/>
              </a:rPr>
              <a:t>, 2023).</a:t>
            </a:r>
          </a:p>
        </p:txBody>
      </p:sp>
      <p:pic>
        <p:nvPicPr>
          <p:cNvPr id="4" name="Picture 3"/>
          <p:cNvPicPr>
            <a:picLocks noChangeAspect="1"/>
          </p:cNvPicPr>
          <p:nvPr/>
        </p:nvPicPr>
        <p:blipFill>
          <a:blip r:embed="rId3"/>
          <a:stretch>
            <a:fillRect/>
          </a:stretch>
        </p:blipFill>
        <p:spPr>
          <a:xfrm>
            <a:off x="7315199" y="1658493"/>
            <a:ext cx="4701159" cy="4248150"/>
          </a:xfrm>
          <a:prstGeom prst="rect">
            <a:avLst/>
          </a:prstGeom>
        </p:spPr>
      </p:pic>
    </p:spTree>
    <p:extLst>
      <p:ext uri="{BB962C8B-B14F-4D97-AF65-F5344CB8AC3E}">
        <p14:creationId xmlns:p14="http://schemas.microsoft.com/office/powerpoint/2010/main" val="11688506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EF9E7"/>
        </a:solidFill>
        <a:effectLst/>
      </p:bgPr>
    </p:bg>
    <p:spTree>
      <p:nvGrpSpPr>
        <p:cNvPr id="1" name="Shape 108"/>
        <p:cNvGrpSpPr/>
        <p:nvPr/>
      </p:nvGrpSpPr>
      <p:grpSpPr>
        <a:xfrm>
          <a:off x="0" y="0"/>
          <a:ext cx="0" cy="0"/>
          <a:chOff x="0" y="0"/>
          <a:chExt cx="0" cy="0"/>
        </a:xfrm>
      </p:grpSpPr>
      <p:sp>
        <p:nvSpPr>
          <p:cNvPr id="122" name="Google Shape;122;p15"/>
          <p:cNvSpPr txBox="1"/>
          <p:nvPr/>
        </p:nvSpPr>
        <p:spPr>
          <a:xfrm>
            <a:off x="809625" y="571500"/>
            <a:ext cx="10671019" cy="664797"/>
          </a:xfrm>
          <a:prstGeom prst="rect">
            <a:avLst/>
          </a:prstGeom>
          <a:noFill/>
          <a:ln>
            <a:noFill/>
          </a:ln>
        </p:spPr>
        <p:txBody>
          <a:bodyPr spcFirstLastPara="1" wrap="square" lIns="0" tIns="0" rIns="0" bIns="0" anchor="t" anchorCtr="0">
            <a:spAutoFit/>
          </a:bodyPr>
          <a:lstStyle/>
          <a:p>
            <a:pPr lvl="0" algn="ctr">
              <a:lnSpc>
                <a:spcPct val="120000"/>
              </a:lnSpc>
            </a:pPr>
            <a:r>
              <a:rPr lang="en-US" sz="3600" b="1" dirty="0">
                <a:solidFill>
                  <a:srgbClr val="8E44AD"/>
                </a:solidFill>
                <a:latin typeface="Playfair Display"/>
                <a:ea typeface="Playfair Display"/>
                <a:cs typeface="Playfair Display"/>
                <a:sym typeface="Playfair Display"/>
              </a:rPr>
              <a:t>Questioning Techniques</a:t>
            </a:r>
            <a:endParaRPr dirty="0"/>
          </a:p>
        </p:txBody>
      </p:sp>
      <p:sp>
        <p:nvSpPr>
          <p:cNvPr id="123" name="Google Shape;123;p15"/>
          <p:cNvSpPr/>
          <p:nvPr/>
        </p:nvSpPr>
        <p:spPr>
          <a:xfrm>
            <a:off x="571500" y="571500"/>
            <a:ext cx="95250" cy="548580"/>
          </a:xfrm>
          <a:prstGeom prst="rect">
            <a:avLst/>
          </a:prstGeom>
          <a:solidFill>
            <a:srgbClr val="F1C40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 name="Rectangle 2"/>
          <p:cNvSpPr/>
          <p:nvPr/>
        </p:nvSpPr>
        <p:spPr>
          <a:xfrm>
            <a:off x="426720" y="1433810"/>
            <a:ext cx="11308080" cy="4555093"/>
          </a:xfrm>
          <a:prstGeom prst="rect">
            <a:avLst/>
          </a:prstGeom>
        </p:spPr>
        <p:txBody>
          <a:bodyPr wrap="square">
            <a:spAutoFit/>
          </a:bodyPr>
          <a:lstStyle/>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Behavioural questions reveal past candidate performance (Gomathy et al., 2022).</a:t>
            </a:r>
          </a:p>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Situational questions assess decision-making when there is a challenge of transformation (</a:t>
            </a:r>
            <a:r>
              <a:rPr lang="en-US" sz="2000" dirty="0" err="1">
                <a:solidFill>
                  <a:schemeClr val="dk1"/>
                </a:solidFill>
                <a:latin typeface="Outfit" panose="020B0604020202020204" charset="0"/>
                <a:ea typeface="+mn-ea"/>
                <a:cs typeface="+mn-cs"/>
              </a:rPr>
              <a:t>Lokke</a:t>
            </a:r>
            <a:r>
              <a:rPr lang="en-US" sz="2000" dirty="0">
                <a:solidFill>
                  <a:schemeClr val="dk1"/>
                </a:solidFill>
                <a:latin typeface="Outfit" panose="020B0604020202020204" charset="0"/>
                <a:ea typeface="+mn-ea"/>
                <a:cs typeface="+mn-cs"/>
              </a:rPr>
              <a:t>, 2021).</a:t>
            </a:r>
          </a:p>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Competency questions examine leadership and technical role abilities.</a:t>
            </a:r>
          </a:p>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Probing questions make unclear or unsupported responses by candidates clearer (</a:t>
            </a:r>
            <a:r>
              <a:rPr lang="en-US" sz="2000" dirty="0" err="1">
                <a:solidFill>
                  <a:schemeClr val="dk1"/>
                </a:solidFill>
                <a:latin typeface="Outfit" panose="020B0604020202020204" charset="0"/>
                <a:ea typeface="+mn-ea"/>
                <a:cs typeface="+mn-cs"/>
              </a:rPr>
              <a:t>Lokke</a:t>
            </a:r>
            <a:r>
              <a:rPr lang="en-US" sz="2000" dirty="0">
                <a:solidFill>
                  <a:schemeClr val="dk1"/>
                </a:solidFill>
                <a:latin typeface="Outfit" panose="020B0604020202020204" charset="0"/>
                <a:ea typeface="+mn-ea"/>
                <a:cs typeface="+mn-cs"/>
              </a:rPr>
              <a:t>, 2021).</a:t>
            </a:r>
          </a:p>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The concept of Socratic questioning is used to </a:t>
            </a:r>
            <a:r>
              <a:rPr lang="en-US" sz="2000" dirty="0" err="1">
                <a:solidFill>
                  <a:schemeClr val="dk1"/>
                </a:solidFill>
                <a:latin typeface="Outfit" panose="020B0604020202020204" charset="0"/>
                <a:ea typeface="+mn-ea"/>
                <a:cs typeface="+mn-cs"/>
              </a:rPr>
              <a:t>analyse</a:t>
            </a:r>
            <a:r>
              <a:rPr lang="en-US" sz="2000" dirty="0">
                <a:solidFill>
                  <a:schemeClr val="dk1"/>
                </a:solidFill>
                <a:latin typeface="Outfit" panose="020B0604020202020204" charset="0"/>
                <a:ea typeface="+mn-ea"/>
                <a:cs typeface="+mn-cs"/>
              </a:rPr>
              <a:t> rationality in making complicated business choices.</a:t>
            </a:r>
          </a:p>
          <a:p>
            <a:pPr marL="342900" indent="-342900" algn="just">
              <a:lnSpc>
                <a:spcPct val="150000"/>
              </a:lnSpc>
              <a:spcBef>
                <a:spcPts val="600"/>
              </a:spcBef>
              <a:spcAft>
                <a:spcPts val="600"/>
              </a:spcAft>
              <a:buFont typeface="Arial" panose="020B0604020202020204" pitchFamily="34" charset="0"/>
              <a:buChar char="•"/>
            </a:pPr>
            <a:r>
              <a:rPr lang="en-US" sz="2000" dirty="0" err="1">
                <a:solidFill>
                  <a:schemeClr val="dk1"/>
                </a:solidFill>
                <a:latin typeface="Outfit" panose="020B0604020202020204" charset="0"/>
                <a:ea typeface="+mn-ea"/>
                <a:cs typeface="+mn-cs"/>
              </a:rPr>
              <a:t>Standardised</a:t>
            </a:r>
            <a:r>
              <a:rPr lang="en-US" sz="2000" dirty="0">
                <a:solidFill>
                  <a:schemeClr val="dk1"/>
                </a:solidFill>
                <a:latin typeface="Outfit" panose="020B0604020202020204" charset="0"/>
                <a:ea typeface="+mn-ea"/>
                <a:cs typeface="+mn-cs"/>
              </a:rPr>
              <a:t> questions facilitate comparisons of various candidates (Gomathy et al., 2022).</a:t>
            </a:r>
          </a:p>
        </p:txBody>
      </p:sp>
    </p:spTree>
    <p:extLst>
      <p:ext uri="{BB962C8B-B14F-4D97-AF65-F5344CB8AC3E}">
        <p14:creationId xmlns:p14="http://schemas.microsoft.com/office/powerpoint/2010/main" val="10665231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EF9E7"/>
        </a:solidFill>
        <a:effectLst/>
      </p:bgPr>
    </p:bg>
    <p:spTree>
      <p:nvGrpSpPr>
        <p:cNvPr id="1" name="Shape 108"/>
        <p:cNvGrpSpPr/>
        <p:nvPr/>
      </p:nvGrpSpPr>
      <p:grpSpPr>
        <a:xfrm>
          <a:off x="0" y="0"/>
          <a:ext cx="0" cy="0"/>
          <a:chOff x="0" y="0"/>
          <a:chExt cx="0" cy="0"/>
        </a:xfrm>
      </p:grpSpPr>
      <p:sp>
        <p:nvSpPr>
          <p:cNvPr id="122" name="Google Shape;122;p15"/>
          <p:cNvSpPr txBox="1"/>
          <p:nvPr/>
        </p:nvSpPr>
        <p:spPr>
          <a:xfrm>
            <a:off x="809625" y="571500"/>
            <a:ext cx="10671019" cy="664797"/>
          </a:xfrm>
          <a:prstGeom prst="rect">
            <a:avLst/>
          </a:prstGeom>
          <a:noFill/>
          <a:ln>
            <a:noFill/>
          </a:ln>
        </p:spPr>
        <p:txBody>
          <a:bodyPr spcFirstLastPara="1" wrap="square" lIns="0" tIns="0" rIns="0" bIns="0" anchor="t" anchorCtr="0">
            <a:spAutoFit/>
          </a:bodyPr>
          <a:lstStyle/>
          <a:p>
            <a:pPr lvl="0" algn="ctr">
              <a:lnSpc>
                <a:spcPct val="120000"/>
              </a:lnSpc>
            </a:pPr>
            <a:r>
              <a:rPr lang="en-US" sz="3600" b="1" dirty="0">
                <a:solidFill>
                  <a:srgbClr val="8E44AD"/>
                </a:solidFill>
                <a:latin typeface="Playfair Display"/>
                <a:ea typeface="Playfair Display"/>
                <a:cs typeface="Playfair Display"/>
                <a:sym typeface="Playfair Display"/>
              </a:rPr>
              <a:t>Face-to-Face Interviews</a:t>
            </a:r>
            <a:endParaRPr dirty="0"/>
          </a:p>
        </p:txBody>
      </p:sp>
      <p:sp>
        <p:nvSpPr>
          <p:cNvPr id="123" name="Google Shape;123;p15"/>
          <p:cNvSpPr/>
          <p:nvPr/>
        </p:nvSpPr>
        <p:spPr>
          <a:xfrm>
            <a:off x="571500" y="571500"/>
            <a:ext cx="95250" cy="548580"/>
          </a:xfrm>
          <a:prstGeom prst="rect">
            <a:avLst/>
          </a:prstGeom>
          <a:solidFill>
            <a:srgbClr val="F1C40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 name="Rectangle 2"/>
          <p:cNvSpPr/>
          <p:nvPr/>
        </p:nvSpPr>
        <p:spPr>
          <a:xfrm>
            <a:off x="426720" y="1433810"/>
            <a:ext cx="6101080" cy="4708981"/>
          </a:xfrm>
          <a:prstGeom prst="rect">
            <a:avLst/>
          </a:prstGeom>
        </p:spPr>
        <p:txBody>
          <a:bodyPr wrap="square">
            <a:spAutoFit/>
          </a:bodyPr>
          <a:lstStyle/>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Online interviews facilitate hiring of candidates who may be located in different geographical locations (</a:t>
            </a:r>
            <a:r>
              <a:rPr lang="en-US" sz="2000" dirty="0" err="1">
                <a:solidFill>
                  <a:schemeClr val="dk1"/>
                </a:solidFill>
                <a:latin typeface="Outfit" panose="020B0604020202020204" charset="0"/>
                <a:ea typeface="+mn-ea"/>
                <a:cs typeface="+mn-cs"/>
              </a:rPr>
              <a:t>Prabhakar</a:t>
            </a:r>
            <a:r>
              <a:rPr lang="en-US" sz="2000" dirty="0">
                <a:solidFill>
                  <a:schemeClr val="dk1"/>
                </a:solidFill>
                <a:latin typeface="Outfit" panose="020B0604020202020204" charset="0"/>
                <a:ea typeface="+mn-ea"/>
                <a:cs typeface="+mn-cs"/>
              </a:rPr>
              <a:t>, 2023).</a:t>
            </a:r>
          </a:p>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Technology also </a:t>
            </a:r>
            <a:r>
              <a:rPr lang="en-US" sz="2000" dirty="0" err="1">
                <a:solidFill>
                  <a:schemeClr val="dk1"/>
                </a:solidFill>
                <a:latin typeface="Outfit" panose="020B0604020202020204" charset="0"/>
                <a:ea typeface="+mn-ea"/>
                <a:cs typeface="+mn-cs"/>
              </a:rPr>
              <a:t>minimises</a:t>
            </a:r>
            <a:r>
              <a:rPr lang="en-US" sz="2000" dirty="0">
                <a:solidFill>
                  <a:schemeClr val="dk1"/>
                </a:solidFill>
                <a:latin typeface="Outfit" panose="020B0604020202020204" charset="0"/>
                <a:ea typeface="+mn-ea"/>
                <a:cs typeface="+mn-cs"/>
              </a:rPr>
              <a:t> the expenses of recruitment and administrative needs.</a:t>
            </a:r>
          </a:p>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Face-to-face interviews give more interpersonal candidate evaluation (</a:t>
            </a:r>
            <a:r>
              <a:rPr lang="en-US" sz="2000" dirty="0" err="1">
                <a:solidFill>
                  <a:schemeClr val="dk1"/>
                </a:solidFill>
                <a:latin typeface="Outfit" panose="020B0604020202020204" charset="0"/>
                <a:ea typeface="+mn-ea"/>
                <a:cs typeface="+mn-cs"/>
              </a:rPr>
              <a:t>Løkke</a:t>
            </a:r>
            <a:r>
              <a:rPr lang="en-US" sz="2000" dirty="0">
                <a:solidFill>
                  <a:schemeClr val="dk1"/>
                </a:solidFill>
                <a:latin typeface="Outfit" panose="020B0604020202020204" charset="0"/>
                <a:ea typeface="+mn-ea"/>
                <a:cs typeface="+mn-cs"/>
              </a:rPr>
              <a:t>, 2021).</a:t>
            </a:r>
          </a:p>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Each of these methods does not fulfil all recruitment needs on its own.</a:t>
            </a:r>
          </a:p>
        </p:txBody>
      </p:sp>
      <p:pic>
        <p:nvPicPr>
          <p:cNvPr id="2" name="Picture 1"/>
          <p:cNvPicPr>
            <a:picLocks noChangeAspect="1"/>
          </p:cNvPicPr>
          <p:nvPr/>
        </p:nvPicPr>
        <p:blipFill>
          <a:blip r:embed="rId3"/>
          <a:stretch>
            <a:fillRect/>
          </a:stretch>
        </p:blipFill>
        <p:spPr>
          <a:xfrm>
            <a:off x="6789737" y="1789112"/>
            <a:ext cx="5021263" cy="4256088"/>
          </a:xfrm>
          <a:prstGeom prst="rect">
            <a:avLst/>
          </a:prstGeom>
        </p:spPr>
      </p:pic>
    </p:spTree>
    <p:extLst>
      <p:ext uri="{BB962C8B-B14F-4D97-AF65-F5344CB8AC3E}">
        <p14:creationId xmlns:p14="http://schemas.microsoft.com/office/powerpoint/2010/main" val="19559826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EF9E7"/>
        </a:solidFill>
        <a:effectLst/>
      </p:bgPr>
    </p:bg>
    <p:spTree>
      <p:nvGrpSpPr>
        <p:cNvPr id="1" name="Shape 108"/>
        <p:cNvGrpSpPr/>
        <p:nvPr/>
      </p:nvGrpSpPr>
      <p:grpSpPr>
        <a:xfrm>
          <a:off x="0" y="0"/>
          <a:ext cx="0" cy="0"/>
          <a:chOff x="0" y="0"/>
          <a:chExt cx="0" cy="0"/>
        </a:xfrm>
      </p:grpSpPr>
      <p:sp>
        <p:nvSpPr>
          <p:cNvPr id="122" name="Google Shape;122;p15"/>
          <p:cNvSpPr txBox="1"/>
          <p:nvPr/>
        </p:nvSpPr>
        <p:spPr>
          <a:xfrm>
            <a:off x="809625" y="571500"/>
            <a:ext cx="10671019" cy="664797"/>
          </a:xfrm>
          <a:prstGeom prst="rect">
            <a:avLst/>
          </a:prstGeom>
          <a:noFill/>
          <a:ln>
            <a:noFill/>
          </a:ln>
        </p:spPr>
        <p:txBody>
          <a:bodyPr spcFirstLastPara="1" wrap="square" lIns="0" tIns="0" rIns="0" bIns="0" anchor="t" anchorCtr="0">
            <a:spAutoFit/>
          </a:bodyPr>
          <a:lstStyle/>
          <a:p>
            <a:pPr lvl="0" algn="ctr">
              <a:lnSpc>
                <a:spcPct val="120000"/>
              </a:lnSpc>
            </a:pPr>
            <a:r>
              <a:rPr lang="en-US" sz="3600" b="1" dirty="0">
                <a:solidFill>
                  <a:srgbClr val="8E44AD"/>
                </a:solidFill>
                <a:latin typeface="Playfair Display"/>
                <a:ea typeface="Playfair Display"/>
                <a:cs typeface="Playfair Display"/>
                <a:sym typeface="Playfair Display"/>
              </a:rPr>
              <a:t>Virtual Interviews</a:t>
            </a:r>
            <a:endParaRPr dirty="0"/>
          </a:p>
        </p:txBody>
      </p:sp>
      <p:sp>
        <p:nvSpPr>
          <p:cNvPr id="123" name="Google Shape;123;p15"/>
          <p:cNvSpPr/>
          <p:nvPr/>
        </p:nvSpPr>
        <p:spPr>
          <a:xfrm>
            <a:off x="571500" y="571500"/>
            <a:ext cx="95250" cy="548580"/>
          </a:xfrm>
          <a:prstGeom prst="rect">
            <a:avLst/>
          </a:prstGeom>
          <a:solidFill>
            <a:srgbClr val="F1C40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 name="Rectangle 2"/>
          <p:cNvSpPr/>
          <p:nvPr/>
        </p:nvSpPr>
        <p:spPr>
          <a:xfrm>
            <a:off x="571500" y="1663017"/>
            <a:ext cx="6101080" cy="4247317"/>
          </a:xfrm>
          <a:prstGeom prst="rect">
            <a:avLst/>
          </a:prstGeom>
        </p:spPr>
        <p:txBody>
          <a:bodyPr wrap="square">
            <a:spAutoFit/>
          </a:bodyPr>
          <a:lstStyle/>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Virtual interviews reduce recruitment and candidate travel costs (</a:t>
            </a:r>
            <a:r>
              <a:rPr lang="en-US" sz="2000" dirty="0" err="1">
                <a:solidFill>
                  <a:schemeClr val="dk1"/>
                </a:solidFill>
                <a:latin typeface="Outfit" panose="020B0604020202020204" charset="0"/>
                <a:ea typeface="+mn-ea"/>
                <a:cs typeface="+mn-cs"/>
              </a:rPr>
              <a:t>Prabhakar</a:t>
            </a:r>
            <a:r>
              <a:rPr lang="en-US" sz="2000" dirty="0">
                <a:solidFill>
                  <a:schemeClr val="dk1"/>
                </a:solidFill>
                <a:latin typeface="Outfit" panose="020B0604020202020204" charset="0"/>
                <a:ea typeface="+mn-ea"/>
                <a:cs typeface="+mn-cs"/>
              </a:rPr>
              <a:t>, 2023).</a:t>
            </a:r>
          </a:p>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Flexible scheduling improves accessibility for employed candidates.</a:t>
            </a:r>
          </a:p>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Technical failures can interrupt communication and candidate assessment.</a:t>
            </a:r>
          </a:p>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Reduced non-verbal communication limits </a:t>
            </a:r>
            <a:r>
              <a:rPr lang="en-US" sz="2000" dirty="0" err="1">
                <a:solidFill>
                  <a:schemeClr val="dk1"/>
                </a:solidFill>
                <a:latin typeface="Outfit" panose="020B0604020202020204" charset="0"/>
                <a:ea typeface="+mn-ea"/>
                <a:cs typeface="+mn-cs"/>
              </a:rPr>
              <a:t>behavioural</a:t>
            </a:r>
            <a:r>
              <a:rPr lang="en-US" sz="2000" dirty="0">
                <a:solidFill>
                  <a:schemeClr val="dk1"/>
                </a:solidFill>
                <a:latin typeface="Outfit" panose="020B0604020202020204" charset="0"/>
                <a:ea typeface="+mn-ea"/>
                <a:cs typeface="+mn-cs"/>
              </a:rPr>
              <a:t> candidate evaluation (</a:t>
            </a:r>
            <a:r>
              <a:rPr lang="en-US" sz="2000" dirty="0" err="1">
                <a:solidFill>
                  <a:schemeClr val="dk1"/>
                </a:solidFill>
                <a:latin typeface="Outfit" panose="020B0604020202020204" charset="0"/>
                <a:ea typeface="+mn-ea"/>
                <a:cs typeface="+mn-cs"/>
              </a:rPr>
              <a:t>Løkke</a:t>
            </a:r>
            <a:r>
              <a:rPr lang="en-US" sz="2000" dirty="0">
                <a:solidFill>
                  <a:schemeClr val="dk1"/>
                </a:solidFill>
                <a:latin typeface="Outfit" panose="020B0604020202020204" charset="0"/>
                <a:ea typeface="+mn-ea"/>
                <a:cs typeface="+mn-cs"/>
              </a:rPr>
              <a:t>, 2021).</a:t>
            </a:r>
          </a:p>
        </p:txBody>
      </p:sp>
      <p:pic>
        <p:nvPicPr>
          <p:cNvPr id="4" name="Picture 3"/>
          <p:cNvPicPr>
            <a:picLocks noChangeAspect="1"/>
          </p:cNvPicPr>
          <p:nvPr/>
        </p:nvPicPr>
        <p:blipFill>
          <a:blip r:embed="rId3"/>
          <a:stretch>
            <a:fillRect/>
          </a:stretch>
        </p:blipFill>
        <p:spPr>
          <a:xfrm>
            <a:off x="7074321" y="1433810"/>
            <a:ext cx="4406323" cy="4705733"/>
          </a:xfrm>
          <a:prstGeom prst="rect">
            <a:avLst/>
          </a:prstGeom>
        </p:spPr>
      </p:pic>
    </p:spTree>
    <p:extLst>
      <p:ext uri="{BB962C8B-B14F-4D97-AF65-F5344CB8AC3E}">
        <p14:creationId xmlns:p14="http://schemas.microsoft.com/office/powerpoint/2010/main" val="31444269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EF9E7"/>
        </a:solidFill>
        <a:effectLst/>
      </p:bgPr>
    </p:bg>
    <p:spTree>
      <p:nvGrpSpPr>
        <p:cNvPr id="1" name="Shape 108"/>
        <p:cNvGrpSpPr/>
        <p:nvPr/>
      </p:nvGrpSpPr>
      <p:grpSpPr>
        <a:xfrm>
          <a:off x="0" y="0"/>
          <a:ext cx="0" cy="0"/>
          <a:chOff x="0" y="0"/>
          <a:chExt cx="0" cy="0"/>
        </a:xfrm>
      </p:grpSpPr>
      <p:sp>
        <p:nvSpPr>
          <p:cNvPr id="122" name="Google Shape;122;p15"/>
          <p:cNvSpPr txBox="1"/>
          <p:nvPr/>
        </p:nvSpPr>
        <p:spPr>
          <a:xfrm>
            <a:off x="809625" y="571500"/>
            <a:ext cx="10671019" cy="664797"/>
          </a:xfrm>
          <a:prstGeom prst="rect">
            <a:avLst/>
          </a:prstGeom>
          <a:noFill/>
          <a:ln>
            <a:noFill/>
          </a:ln>
        </p:spPr>
        <p:txBody>
          <a:bodyPr spcFirstLastPara="1" wrap="square" lIns="0" tIns="0" rIns="0" bIns="0" anchor="t" anchorCtr="0">
            <a:spAutoFit/>
          </a:bodyPr>
          <a:lstStyle/>
          <a:p>
            <a:pPr lvl="0" algn="ctr">
              <a:lnSpc>
                <a:spcPct val="120000"/>
              </a:lnSpc>
            </a:pPr>
            <a:r>
              <a:rPr lang="en-US" sz="3600" b="1" dirty="0">
                <a:solidFill>
                  <a:srgbClr val="8E44AD"/>
                </a:solidFill>
                <a:latin typeface="Playfair Display"/>
                <a:ea typeface="Playfair Display"/>
                <a:cs typeface="Playfair Display"/>
                <a:sym typeface="Playfair Display"/>
              </a:rPr>
              <a:t>Comparison and Recommendations</a:t>
            </a:r>
            <a:endParaRPr dirty="0"/>
          </a:p>
        </p:txBody>
      </p:sp>
      <p:sp>
        <p:nvSpPr>
          <p:cNvPr id="123" name="Google Shape;123;p15"/>
          <p:cNvSpPr/>
          <p:nvPr/>
        </p:nvSpPr>
        <p:spPr>
          <a:xfrm>
            <a:off x="571500" y="571500"/>
            <a:ext cx="95250" cy="548580"/>
          </a:xfrm>
          <a:prstGeom prst="rect">
            <a:avLst/>
          </a:prstGeom>
          <a:solidFill>
            <a:srgbClr val="F1C40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 name="Rectangle 2"/>
          <p:cNvSpPr/>
          <p:nvPr/>
        </p:nvSpPr>
        <p:spPr>
          <a:xfrm>
            <a:off x="571500" y="1663017"/>
            <a:ext cx="11372850" cy="3939540"/>
          </a:xfrm>
          <a:prstGeom prst="rect">
            <a:avLst/>
          </a:prstGeom>
        </p:spPr>
        <p:txBody>
          <a:bodyPr wrap="square">
            <a:spAutoFit/>
          </a:bodyPr>
          <a:lstStyle/>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Seasalt needs to be flexible and improve the recruitment structure (</a:t>
            </a:r>
            <a:r>
              <a:rPr lang="en-US" sz="2000" dirty="0" err="1">
                <a:solidFill>
                  <a:schemeClr val="dk1"/>
                </a:solidFill>
                <a:latin typeface="Outfit" panose="020B0604020202020204" charset="0"/>
                <a:ea typeface="+mn-ea"/>
                <a:cs typeface="+mn-cs"/>
              </a:rPr>
              <a:t>Lokke</a:t>
            </a:r>
            <a:r>
              <a:rPr lang="en-US" sz="2000" dirty="0">
                <a:solidFill>
                  <a:schemeClr val="dk1"/>
                </a:solidFill>
                <a:latin typeface="Outfit" panose="020B0604020202020204" charset="0"/>
                <a:ea typeface="+mn-ea"/>
                <a:cs typeface="+mn-cs"/>
              </a:rPr>
              <a:t>, 2021).</a:t>
            </a:r>
          </a:p>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Efficiency of the process can be enhanced with the help of digital recruitment technologies (</a:t>
            </a:r>
            <a:r>
              <a:rPr lang="en-US" sz="2000" dirty="0" err="1">
                <a:solidFill>
                  <a:schemeClr val="dk1"/>
                </a:solidFill>
                <a:latin typeface="Outfit" panose="020B0604020202020204" charset="0"/>
                <a:ea typeface="+mn-ea"/>
                <a:cs typeface="+mn-cs"/>
              </a:rPr>
              <a:t>Prabhakar</a:t>
            </a:r>
            <a:r>
              <a:rPr lang="en-US" sz="2000" dirty="0">
                <a:solidFill>
                  <a:schemeClr val="dk1"/>
                </a:solidFill>
                <a:latin typeface="Outfit" panose="020B0604020202020204" charset="0"/>
                <a:ea typeface="+mn-ea"/>
                <a:cs typeface="+mn-cs"/>
              </a:rPr>
              <a:t>, 2023).</a:t>
            </a:r>
          </a:p>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The scoring system ought to enhance the comparison of candidates and equity (Gomathy et al., 2022).</a:t>
            </a:r>
          </a:p>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Multi-stage interviews offer better evidence of candidate appropriateness.</a:t>
            </a:r>
          </a:p>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The preliminary screening should be done virtually, followed by the face-to-face interview.</a:t>
            </a:r>
          </a:p>
        </p:txBody>
      </p:sp>
    </p:spTree>
    <p:extLst>
      <p:ext uri="{BB962C8B-B14F-4D97-AF65-F5344CB8AC3E}">
        <p14:creationId xmlns:p14="http://schemas.microsoft.com/office/powerpoint/2010/main" val="31299129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EF9E7"/>
        </a:solidFill>
        <a:effectLst/>
      </p:bgPr>
    </p:bg>
    <p:spTree>
      <p:nvGrpSpPr>
        <p:cNvPr id="1" name="Shape 108"/>
        <p:cNvGrpSpPr/>
        <p:nvPr/>
      </p:nvGrpSpPr>
      <p:grpSpPr>
        <a:xfrm>
          <a:off x="0" y="0"/>
          <a:ext cx="0" cy="0"/>
          <a:chOff x="0" y="0"/>
          <a:chExt cx="0" cy="0"/>
        </a:xfrm>
      </p:grpSpPr>
      <p:sp>
        <p:nvSpPr>
          <p:cNvPr id="122" name="Google Shape;122;p15"/>
          <p:cNvSpPr txBox="1"/>
          <p:nvPr/>
        </p:nvSpPr>
        <p:spPr>
          <a:xfrm>
            <a:off x="809625" y="571500"/>
            <a:ext cx="10671019" cy="664797"/>
          </a:xfrm>
          <a:prstGeom prst="rect">
            <a:avLst/>
          </a:prstGeom>
          <a:noFill/>
          <a:ln>
            <a:noFill/>
          </a:ln>
        </p:spPr>
        <p:txBody>
          <a:bodyPr spcFirstLastPara="1" wrap="square" lIns="0" tIns="0" rIns="0" bIns="0" anchor="t" anchorCtr="0">
            <a:spAutoFit/>
          </a:bodyPr>
          <a:lstStyle/>
          <a:p>
            <a:pPr lvl="0" algn="ctr">
              <a:lnSpc>
                <a:spcPct val="120000"/>
              </a:lnSpc>
            </a:pPr>
            <a:r>
              <a:rPr lang="en-US" sz="3600" b="1" dirty="0">
                <a:solidFill>
                  <a:srgbClr val="8E44AD"/>
                </a:solidFill>
                <a:latin typeface="Playfair Display"/>
                <a:ea typeface="Playfair Display"/>
                <a:cs typeface="Playfair Display"/>
                <a:sym typeface="Playfair Display"/>
              </a:rPr>
              <a:t>Conclusion</a:t>
            </a:r>
            <a:endParaRPr dirty="0"/>
          </a:p>
        </p:txBody>
      </p:sp>
      <p:sp>
        <p:nvSpPr>
          <p:cNvPr id="123" name="Google Shape;123;p15"/>
          <p:cNvSpPr/>
          <p:nvPr/>
        </p:nvSpPr>
        <p:spPr>
          <a:xfrm>
            <a:off x="571500" y="571500"/>
            <a:ext cx="95250" cy="548580"/>
          </a:xfrm>
          <a:prstGeom prst="rect">
            <a:avLst/>
          </a:prstGeom>
          <a:solidFill>
            <a:srgbClr val="F1C40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 name="Rectangle 2"/>
          <p:cNvSpPr/>
          <p:nvPr/>
        </p:nvSpPr>
        <p:spPr>
          <a:xfrm>
            <a:off x="228600" y="1236297"/>
            <a:ext cx="7639050" cy="5324535"/>
          </a:xfrm>
          <a:prstGeom prst="rect">
            <a:avLst/>
          </a:prstGeom>
        </p:spPr>
        <p:txBody>
          <a:bodyPr wrap="square">
            <a:spAutoFit/>
          </a:bodyPr>
          <a:lstStyle/>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The importance of effective recruitment is also essential in times of </a:t>
            </a:r>
            <a:r>
              <a:rPr lang="en-US" sz="2000" dirty="0" err="1">
                <a:solidFill>
                  <a:schemeClr val="dk1"/>
                </a:solidFill>
                <a:latin typeface="Outfit" panose="020B0604020202020204" charset="0"/>
                <a:ea typeface="+mn-ea"/>
                <a:cs typeface="+mn-cs"/>
              </a:rPr>
              <a:t>organisational</a:t>
            </a:r>
            <a:r>
              <a:rPr lang="en-US" sz="2000" dirty="0">
                <a:solidFill>
                  <a:schemeClr val="dk1"/>
                </a:solidFill>
                <a:latin typeface="Outfit" panose="020B0604020202020204" charset="0"/>
                <a:ea typeface="+mn-ea"/>
                <a:cs typeface="+mn-cs"/>
              </a:rPr>
              <a:t> change. </a:t>
            </a:r>
          </a:p>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Job analysis precisely determines the critical workforce capabilities of transformation. </a:t>
            </a:r>
          </a:p>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There are explicit selection criteria that promote fair evaluation of candidates.</a:t>
            </a:r>
          </a:p>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The digital platforms can increase access to specialist candidates. </a:t>
            </a:r>
          </a:p>
          <a:p>
            <a:pPr marL="342900" indent="-342900" algn="just">
              <a:lnSpc>
                <a:spcPct val="150000"/>
              </a:lnSpc>
              <a:spcBef>
                <a:spcPts val="600"/>
              </a:spcBef>
              <a:spcAft>
                <a:spcPts val="600"/>
              </a:spcAft>
              <a:buFont typeface="Arial" panose="020B0604020202020204" pitchFamily="34" charset="0"/>
              <a:buChar char="•"/>
            </a:pPr>
            <a:r>
              <a:rPr lang="en-US" sz="2000" dirty="0">
                <a:solidFill>
                  <a:schemeClr val="dk1"/>
                </a:solidFill>
                <a:latin typeface="Outfit" panose="020B0604020202020204" charset="0"/>
                <a:ea typeface="+mn-ea"/>
                <a:cs typeface="+mn-cs"/>
              </a:rPr>
              <a:t>Proper questioning enhances evaluation of the suitability of the candidates. </a:t>
            </a:r>
          </a:p>
        </p:txBody>
      </p:sp>
      <p:pic>
        <p:nvPicPr>
          <p:cNvPr id="5" name="Picture 4">
            <a:extLst>
              <a:ext uri="{FF2B5EF4-FFF2-40B4-BE49-F238E27FC236}">
                <a16:creationId xmlns:a16="http://schemas.microsoft.com/office/drawing/2014/main" id="{34A5FAF8-79B3-FDC9-D2D9-0F21DC1506BB}"/>
              </a:ext>
            </a:extLst>
          </p:cNvPr>
          <p:cNvPicPr>
            <a:picLocks noChangeAspect="1"/>
          </p:cNvPicPr>
          <p:nvPr/>
        </p:nvPicPr>
        <p:blipFill>
          <a:blip r:embed="rId3"/>
          <a:stretch>
            <a:fillRect/>
          </a:stretch>
        </p:blipFill>
        <p:spPr>
          <a:xfrm>
            <a:off x="8267700" y="0"/>
            <a:ext cx="3924300" cy="6858000"/>
          </a:xfrm>
          <a:prstGeom prst="rect">
            <a:avLst/>
          </a:prstGeom>
        </p:spPr>
      </p:pic>
    </p:spTree>
    <p:extLst>
      <p:ext uri="{BB962C8B-B14F-4D97-AF65-F5344CB8AC3E}">
        <p14:creationId xmlns:p14="http://schemas.microsoft.com/office/powerpoint/2010/main" val="2282406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EF9E7"/>
        </a:solidFill>
        <a:effectLst/>
      </p:bgPr>
    </p:bg>
    <p:spTree>
      <p:nvGrpSpPr>
        <p:cNvPr id="1" name="Shape 108"/>
        <p:cNvGrpSpPr/>
        <p:nvPr/>
      </p:nvGrpSpPr>
      <p:grpSpPr>
        <a:xfrm>
          <a:off x="0" y="0"/>
          <a:ext cx="0" cy="0"/>
          <a:chOff x="0" y="0"/>
          <a:chExt cx="0" cy="0"/>
        </a:xfrm>
      </p:grpSpPr>
      <p:sp>
        <p:nvSpPr>
          <p:cNvPr id="122" name="Google Shape;122;p15"/>
          <p:cNvSpPr txBox="1"/>
          <p:nvPr/>
        </p:nvSpPr>
        <p:spPr>
          <a:xfrm>
            <a:off x="712865" y="455283"/>
            <a:ext cx="10671019" cy="664797"/>
          </a:xfrm>
          <a:prstGeom prst="rect">
            <a:avLst/>
          </a:prstGeom>
          <a:noFill/>
          <a:ln>
            <a:noFill/>
          </a:ln>
        </p:spPr>
        <p:txBody>
          <a:bodyPr spcFirstLastPara="1" wrap="square" lIns="0" tIns="0" rIns="0" bIns="0" anchor="t" anchorCtr="0">
            <a:spAutoFit/>
          </a:bodyPr>
          <a:lstStyle/>
          <a:p>
            <a:pPr lvl="0" algn="ctr">
              <a:lnSpc>
                <a:spcPct val="120000"/>
              </a:lnSpc>
            </a:pPr>
            <a:r>
              <a:rPr lang="en-US" sz="3600" b="1" dirty="0">
                <a:solidFill>
                  <a:srgbClr val="8E44AD"/>
                </a:solidFill>
                <a:latin typeface="Playfair Display"/>
                <a:ea typeface="Playfair Display"/>
                <a:cs typeface="Playfair Display"/>
                <a:sym typeface="Playfair Display"/>
              </a:rPr>
              <a:t>References</a:t>
            </a:r>
            <a:endParaRPr dirty="0"/>
          </a:p>
        </p:txBody>
      </p:sp>
      <p:sp>
        <p:nvSpPr>
          <p:cNvPr id="123" name="Google Shape;123;p15"/>
          <p:cNvSpPr/>
          <p:nvPr/>
        </p:nvSpPr>
        <p:spPr>
          <a:xfrm>
            <a:off x="571500" y="571500"/>
            <a:ext cx="95250" cy="548580"/>
          </a:xfrm>
          <a:prstGeom prst="rect">
            <a:avLst/>
          </a:prstGeom>
          <a:solidFill>
            <a:srgbClr val="F1C40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 name="Rectangle 2"/>
          <p:cNvSpPr/>
          <p:nvPr/>
        </p:nvSpPr>
        <p:spPr>
          <a:xfrm>
            <a:off x="228600" y="1236297"/>
            <a:ext cx="11639550" cy="5262979"/>
          </a:xfrm>
          <a:prstGeom prst="rect">
            <a:avLst/>
          </a:prstGeom>
        </p:spPr>
        <p:txBody>
          <a:bodyPr wrap="square">
            <a:spAutoFit/>
          </a:bodyPr>
          <a:lstStyle/>
          <a:p>
            <a:pPr marL="342900" indent="-342900" algn="just">
              <a:spcBef>
                <a:spcPts val="600"/>
              </a:spcBef>
              <a:spcAft>
                <a:spcPts val="600"/>
              </a:spcAft>
              <a:buFont typeface="Arial" panose="020B0604020202020204" pitchFamily="34" charset="0"/>
              <a:buChar char="•"/>
            </a:pPr>
            <a:r>
              <a:rPr lang="en-US" sz="1600" dirty="0">
                <a:solidFill>
                  <a:schemeClr val="dk1"/>
                </a:solidFill>
                <a:latin typeface="Outfit" panose="020B0604020202020204" charset="0"/>
                <a:ea typeface="+mn-ea"/>
                <a:cs typeface="+mn-cs"/>
              </a:rPr>
              <a:t>Gomathy, C. K., </a:t>
            </a:r>
            <a:r>
              <a:rPr lang="en-US" sz="1600" dirty="0" err="1">
                <a:solidFill>
                  <a:schemeClr val="dk1"/>
                </a:solidFill>
                <a:latin typeface="Outfit" panose="020B0604020202020204" charset="0"/>
                <a:ea typeface="+mn-ea"/>
                <a:cs typeface="+mn-cs"/>
              </a:rPr>
              <a:t>Ramaseshacharyulu</a:t>
            </a:r>
            <a:r>
              <a:rPr lang="en-US" sz="1600" dirty="0">
                <a:solidFill>
                  <a:schemeClr val="dk1"/>
                </a:solidFill>
                <a:latin typeface="Outfit" panose="020B0604020202020204" charset="0"/>
                <a:ea typeface="+mn-ea"/>
                <a:cs typeface="+mn-cs"/>
              </a:rPr>
              <a:t>, M. A., </a:t>
            </a:r>
            <a:r>
              <a:rPr lang="en-US" sz="1600" dirty="0" err="1">
                <a:solidFill>
                  <a:schemeClr val="dk1"/>
                </a:solidFill>
                <a:latin typeface="Outfit" panose="020B0604020202020204" charset="0"/>
                <a:ea typeface="+mn-ea"/>
                <a:cs typeface="+mn-cs"/>
              </a:rPr>
              <a:t>Sarath</a:t>
            </a:r>
            <a:r>
              <a:rPr lang="en-US" sz="1600" dirty="0">
                <a:solidFill>
                  <a:schemeClr val="dk1"/>
                </a:solidFill>
                <a:latin typeface="Outfit" panose="020B0604020202020204" charset="0"/>
                <a:ea typeface="+mn-ea"/>
                <a:cs typeface="+mn-cs"/>
              </a:rPr>
              <a:t>, M. C. S., and </a:t>
            </a:r>
            <a:r>
              <a:rPr lang="en-US" sz="1600" dirty="0" err="1">
                <a:solidFill>
                  <a:schemeClr val="dk1"/>
                </a:solidFill>
                <a:latin typeface="Outfit" panose="020B0604020202020204" charset="0"/>
                <a:ea typeface="+mn-ea"/>
                <a:cs typeface="+mn-cs"/>
              </a:rPr>
              <a:t>Sreekanth</a:t>
            </a:r>
            <a:r>
              <a:rPr lang="en-US" sz="1600" dirty="0">
                <a:solidFill>
                  <a:schemeClr val="dk1"/>
                </a:solidFill>
                <a:latin typeface="Outfit" panose="020B0604020202020204" charset="0"/>
                <a:ea typeface="+mn-ea"/>
                <a:cs typeface="+mn-cs"/>
              </a:rPr>
              <a:t>, M. A. S. (2022). Overview of recruitment and selection process in HRM. International Journal of Scientific Research in Engineering and Management (IJSREM) Volume, 6.</a:t>
            </a:r>
          </a:p>
          <a:p>
            <a:pPr marL="342900" indent="-342900" algn="just">
              <a:spcBef>
                <a:spcPts val="600"/>
              </a:spcBef>
              <a:spcAft>
                <a:spcPts val="600"/>
              </a:spcAft>
              <a:buFont typeface="Arial" panose="020B0604020202020204" pitchFamily="34" charset="0"/>
              <a:buChar char="•"/>
            </a:pPr>
            <a:r>
              <a:rPr lang="en-US" sz="1600" dirty="0" err="1">
                <a:solidFill>
                  <a:schemeClr val="dk1"/>
                </a:solidFill>
                <a:latin typeface="Outfit" panose="020B0604020202020204" charset="0"/>
                <a:ea typeface="+mn-ea"/>
                <a:cs typeface="+mn-cs"/>
              </a:rPr>
              <a:t>Løkke</a:t>
            </a:r>
            <a:r>
              <a:rPr lang="en-US" sz="1600" dirty="0">
                <a:solidFill>
                  <a:schemeClr val="dk1"/>
                </a:solidFill>
                <a:latin typeface="Outfit" panose="020B0604020202020204" charset="0"/>
                <a:ea typeface="+mn-ea"/>
                <a:cs typeface="+mn-cs"/>
              </a:rPr>
              <a:t>, A. K. (2021). Recruitment and selection: still a model employer?. In Research Handbook on HRM in the Public Sector (pp. 77-90). Edward Elgar Publishing.</a:t>
            </a:r>
          </a:p>
          <a:p>
            <a:pPr marL="342900" indent="-342900" algn="just">
              <a:spcBef>
                <a:spcPts val="600"/>
              </a:spcBef>
              <a:spcAft>
                <a:spcPts val="600"/>
              </a:spcAft>
              <a:buFont typeface="Arial" panose="020B0604020202020204" pitchFamily="34" charset="0"/>
              <a:buChar char="•"/>
            </a:pPr>
            <a:r>
              <a:rPr lang="en-US" sz="1600" dirty="0">
                <a:solidFill>
                  <a:schemeClr val="dk1"/>
                </a:solidFill>
                <a:latin typeface="Outfit" panose="020B0604020202020204" charset="0"/>
                <a:ea typeface="+mn-ea"/>
                <a:cs typeface="+mn-cs"/>
              </a:rPr>
              <a:t>Marks &amp; Spencer (2025). Seasalt Cornwall Clothing at M&amp;S. [online] Marks &amp; Spencer. Available at: https://www.marksandspencer.com/l/brands/seasalt. </a:t>
            </a:r>
          </a:p>
          <a:p>
            <a:pPr marL="342900" indent="-342900" algn="just">
              <a:spcBef>
                <a:spcPts val="600"/>
              </a:spcBef>
              <a:spcAft>
                <a:spcPts val="600"/>
              </a:spcAft>
              <a:buFont typeface="Arial" panose="020B0604020202020204" pitchFamily="34" charset="0"/>
              <a:buChar char="•"/>
            </a:pPr>
            <a:r>
              <a:rPr lang="en-US" sz="1600" dirty="0">
                <a:solidFill>
                  <a:schemeClr val="dk1"/>
                </a:solidFill>
                <a:latin typeface="Outfit" panose="020B0604020202020204" charset="0"/>
                <a:ea typeface="+mn-ea"/>
                <a:cs typeface="+mn-cs"/>
              </a:rPr>
              <a:t>Next (2025). Seasalt Cornwall | Next Official Site. [online] Next.co.uk. Available at: https://www.next.co.uk/shop/brand-seasaltcornwall-0. </a:t>
            </a:r>
          </a:p>
          <a:p>
            <a:pPr marL="342900" indent="-342900" algn="just">
              <a:spcBef>
                <a:spcPts val="600"/>
              </a:spcBef>
              <a:spcAft>
                <a:spcPts val="600"/>
              </a:spcAft>
              <a:buFont typeface="Arial" panose="020B0604020202020204" pitchFamily="34" charset="0"/>
              <a:buChar char="•"/>
            </a:pPr>
            <a:r>
              <a:rPr lang="en-US" sz="1600" dirty="0" err="1">
                <a:solidFill>
                  <a:schemeClr val="dk1"/>
                </a:solidFill>
                <a:latin typeface="Outfit" panose="020B0604020202020204" charset="0"/>
                <a:ea typeface="+mn-ea"/>
                <a:cs typeface="+mn-cs"/>
              </a:rPr>
              <a:t>Phizacklea</a:t>
            </a:r>
            <a:r>
              <a:rPr lang="en-US" sz="1600" dirty="0">
                <a:solidFill>
                  <a:schemeClr val="dk1"/>
                </a:solidFill>
                <a:latin typeface="Outfit" panose="020B0604020202020204" charset="0"/>
                <a:ea typeface="+mn-ea"/>
                <a:cs typeface="+mn-cs"/>
              </a:rPr>
              <a:t>, A. (2023). Unpacking the fashion industry: Gender, racism and class in production. </a:t>
            </a:r>
            <a:r>
              <a:rPr lang="en-US" sz="1600" dirty="0" err="1">
                <a:solidFill>
                  <a:schemeClr val="dk1"/>
                </a:solidFill>
                <a:latin typeface="Outfit" panose="020B0604020202020204" charset="0"/>
                <a:ea typeface="+mn-ea"/>
                <a:cs typeface="+mn-cs"/>
              </a:rPr>
              <a:t>Routledge</a:t>
            </a:r>
            <a:r>
              <a:rPr lang="en-US" sz="1600" dirty="0">
                <a:solidFill>
                  <a:schemeClr val="dk1"/>
                </a:solidFill>
                <a:latin typeface="Outfit" panose="020B0604020202020204" charset="0"/>
                <a:ea typeface="+mn-ea"/>
                <a:cs typeface="+mn-cs"/>
              </a:rPr>
              <a:t>.</a:t>
            </a:r>
          </a:p>
          <a:p>
            <a:pPr marL="342900" indent="-342900" algn="just">
              <a:spcBef>
                <a:spcPts val="600"/>
              </a:spcBef>
              <a:spcAft>
                <a:spcPts val="600"/>
              </a:spcAft>
              <a:buFont typeface="Arial" panose="020B0604020202020204" pitchFamily="34" charset="0"/>
              <a:buChar char="•"/>
            </a:pPr>
            <a:r>
              <a:rPr lang="en-US" sz="1600" dirty="0" err="1">
                <a:solidFill>
                  <a:schemeClr val="dk1"/>
                </a:solidFill>
                <a:latin typeface="Outfit" panose="020B0604020202020204" charset="0"/>
                <a:ea typeface="+mn-ea"/>
                <a:cs typeface="+mn-cs"/>
              </a:rPr>
              <a:t>Prabhakar</a:t>
            </a:r>
            <a:r>
              <a:rPr lang="en-US" sz="1600" dirty="0">
                <a:solidFill>
                  <a:schemeClr val="dk1"/>
                </a:solidFill>
                <a:latin typeface="Outfit" panose="020B0604020202020204" charset="0"/>
                <a:ea typeface="+mn-ea"/>
                <a:cs typeface="+mn-cs"/>
              </a:rPr>
              <a:t>, N. J. (2023). Role of new emerging technologies in recruitment and selection process. The Online Journal of Distance Education and e-Learning, 11(1), 306-314.</a:t>
            </a:r>
          </a:p>
          <a:p>
            <a:pPr marL="342900" indent="-342900" algn="just">
              <a:spcBef>
                <a:spcPts val="600"/>
              </a:spcBef>
              <a:spcAft>
                <a:spcPts val="600"/>
              </a:spcAft>
              <a:buFont typeface="Arial" panose="020B0604020202020204" pitchFamily="34" charset="0"/>
              <a:buChar char="•"/>
            </a:pPr>
            <a:r>
              <a:rPr lang="en-US" sz="1600" dirty="0">
                <a:solidFill>
                  <a:schemeClr val="dk1"/>
                </a:solidFill>
                <a:latin typeface="Outfit" panose="020B0604020202020204" charset="0"/>
                <a:ea typeface="+mn-ea"/>
                <a:cs typeface="+mn-cs"/>
              </a:rPr>
              <a:t>Seasalt Cornwall (2026). Beautiful &amp; Practical Clothing For Women - Seasalt Cornwall. [online] Www.seasaltcornwall.com. Available at: https://www.seasaltcornwall.com/. </a:t>
            </a:r>
          </a:p>
          <a:p>
            <a:pPr marL="342900" indent="-342900" algn="just">
              <a:spcBef>
                <a:spcPts val="600"/>
              </a:spcBef>
              <a:spcAft>
                <a:spcPts val="600"/>
              </a:spcAft>
              <a:buFont typeface="Arial" panose="020B0604020202020204" pitchFamily="34" charset="0"/>
              <a:buChar char="•"/>
            </a:pPr>
            <a:r>
              <a:rPr lang="en-US" sz="1600" dirty="0" err="1">
                <a:solidFill>
                  <a:schemeClr val="dk1"/>
                </a:solidFill>
                <a:latin typeface="Outfit" panose="020B0604020202020204" charset="0"/>
                <a:ea typeface="+mn-ea"/>
                <a:cs typeface="+mn-cs"/>
              </a:rPr>
              <a:t>Teunissen</a:t>
            </a:r>
            <a:r>
              <a:rPr lang="en-US" sz="1600" dirty="0">
                <a:solidFill>
                  <a:schemeClr val="dk1"/>
                </a:solidFill>
                <a:latin typeface="Outfit" panose="020B0604020202020204" charset="0"/>
                <a:ea typeface="+mn-ea"/>
                <a:cs typeface="+mn-cs"/>
              </a:rPr>
              <a:t>, J., and </a:t>
            </a:r>
            <a:r>
              <a:rPr lang="en-US" sz="1600" dirty="0" err="1">
                <a:solidFill>
                  <a:schemeClr val="dk1"/>
                </a:solidFill>
                <a:latin typeface="Outfit" panose="020B0604020202020204" charset="0"/>
                <a:ea typeface="+mn-ea"/>
                <a:cs typeface="+mn-cs"/>
              </a:rPr>
              <a:t>Danjoux</a:t>
            </a:r>
            <a:r>
              <a:rPr lang="en-US" sz="1600" dirty="0">
                <a:solidFill>
                  <a:schemeClr val="dk1"/>
                </a:solidFill>
                <a:latin typeface="Outfit" panose="020B0604020202020204" charset="0"/>
                <a:ea typeface="+mn-ea"/>
                <a:cs typeface="+mn-cs"/>
              </a:rPr>
              <a:t>, M. (2022). Future recruitment strategies and assessment of emerging talent in Fashion-Tech. </a:t>
            </a:r>
          </a:p>
          <a:p>
            <a:pPr marL="342900" indent="-342900" algn="just">
              <a:spcBef>
                <a:spcPts val="600"/>
              </a:spcBef>
              <a:spcAft>
                <a:spcPts val="600"/>
              </a:spcAft>
              <a:buFont typeface="Arial" panose="020B0604020202020204" pitchFamily="34" charset="0"/>
              <a:buChar char="•"/>
            </a:pPr>
            <a:r>
              <a:rPr lang="en-US" sz="1600" dirty="0" err="1">
                <a:solidFill>
                  <a:schemeClr val="dk1"/>
                </a:solidFill>
                <a:latin typeface="Outfit" panose="020B0604020202020204" charset="0"/>
                <a:ea typeface="+mn-ea"/>
                <a:cs typeface="+mn-cs"/>
              </a:rPr>
              <a:t>Todeschini</a:t>
            </a:r>
            <a:r>
              <a:rPr lang="en-US" sz="1600" dirty="0">
                <a:solidFill>
                  <a:schemeClr val="dk1"/>
                </a:solidFill>
                <a:latin typeface="Outfit" panose="020B0604020202020204" charset="0"/>
                <a:ea typeface="+mn-ea"/>
                <a:cs typeface="+mn-cs"/>
              </a:rPr>
              <a:t>, B. V., </a:t>
            </a:r>
            <a:r>
              <a:rPr lang="en-US" sz="1600" dirty="0" err="1">
                <a:solidFill>
                  <a:schemeClr val="dk1"/>
                </a:solidFill>
                <a:latin typeface="Outfit" panose="020B0604020202020204" charset="0"/>
                <a:ea typeface="+mn-ea"/>
                <a:cs typeface="+mn-cs"/>
              </a:rPr>
              <a:t>Cortimiglia</a:t>
            </a:r>
            <a:r>
              <a:rPr lang="en-US" sz="1600" dirty="0">
                <a:solidFill>
                  <a:schemeClr val="dk1"/>
                </a:solidFill>
                <a:latin typeface="Outfit" panose="020B0604020202020204" charset="0"/>
                <a:ea typeface="+mn-ea"/>
                <a:cs typeface="+mn-cs"/>
              </a:rPr>
              <a:t>, M. N., and de Medeiros, J. F. (2020). Collaboration practices in the fashion industry: Environmentally sustainable innovations in the value chain. Environmental Science &amp; Policy, 106, 1-11.</a:t>
            </a:r>
          </a:p>
        </p:txBody>
      </p:sp>
    </p:spTree>
    <p:extLst>
      <p:ext uri="{BB962C8B-B14F-4D97-AF65-F5344CB8AC3E}">
        <p14:creationId xmlns:p14="http://schemas.microsoft.com/office/powerpoint/2010/main" val="1755446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EF9E7"/>
        </a:solidFill>
        <a:effectLst/>
      </p:bgPr>
    </p:bg>
    <p:spTree>
      <p:nvGrpSpPr>
        <p:cNvPr id="1" name="Shape 108"/>
        <p:cNvGrpSpPr/>
        <p:nvPr/>
      </p:nvGrpSpPr>
      <p:grpSpPr>
        <a:xfrm>
          <a:off x="0" y="0"/>
          <a:ext cx="0" cy="0"/>
          <a:chOff x="0" y="0"/>
          <a:chExt cx="0" cy="0"/>
        </a:xfrm>
      </p:grpSpPr>
      <p:sp>
        <p:nvSpPr>
          <p:cNvPr id="122" name="Google Shape;122;p15"/>
          <p:cNvSpPr txBox="1"/>
          <p:nvPr/>
        </p:nvSpPr>
        <p:spPr>
          <a:xfrm>
            <a:off x="847725" y="455283"/>
            <a:ext cx="10671019" cy="664797"/>
          </a:xfrm>
          <a:prstGeom prst="rect">
            <a:avLst/>
          </a:prstGeom>
          <a:noFill/>
          <a:ln>
            <a:noFill/>
          </a:ln>
        </p:spPr>
        <p:txBody>
          <a:bodyPr spcFirstLastPara="1" wrap="square" lIns="0" tIns="0" rIns="0" bIns="0" anchor="t" anchorCtr="0">
            <a:spAutoFit/>
          </a:bodyPr>
          <a:lstStyle/>
          <a:p>
            <a:pPr lvl="0" algn="ctr">
              <a:lnSpc>
                <a:spcPct val="120000"/>
              </a:lnSpc>
            </a:pPr>
            <a:r>
              <a:rPr lang="en-US" sz="3600" b="1" dirty="0">
                <a:solidFill>
                  <a:srgbClr val="8E44AD"/>
                </a:solidFill>
                <a:latin typeface="Playfair Display"/>
                <a:ea typeface="Playfair Display"/>
                <a:cs typeface="Playfair Display"/>
                <a:sym typeface="Playfair Display"/>
              </a:rPr>
              <a:t>Q&amp;A</a:t>
            </a:r>
            <a:endParaRPr dirty="0"/>
          </a:p>
        </p:txBody>
      </p:sp>
      <p:sp>
        <p:nvSpPr>
          <p:cNvPr id="123" name="Google Shape;123;p15"/>
          <p:cNvSpPr/>
          <p:nvPr/>
        </p:nvSpPr>
        <p:spPr>
          <a:xfrm>
            <a:off x="571500" y="571500"/>
            <a:ext cx="95250" cy="548580"/>
          </a:xfrm>
          <a:prstGeom prst="rect">
            <a:avLst/>
          </a:prstGeom>
          <a:solidFill>
            <a:srgbClr val="F1C40F"/>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dk1"/>
              </a:solidFill>
              <a:latin typeface="Calibri"/>
              <a:ea typeface="Calibri"/>
              <a:cs typeface="Calibri"/>
              <a:sym typeface="Calibri"/>
            </a:endParaRPr>
          </a:p>
        </p:txBody>
      </p:sp>
      <p:sp>
        <p:nvSpPr>
          <p:cNvPr id="3" name="Rectangle 2"/>
          <p:cNvSpPr/>
          <p:nvPr/>
        </p:nvSpPr>
        <p:spPr>
          <a:xfrm>
            <a:off x="847725" y="1750647"/>
            <a:ext cx="11020425" cy="1569660"/>
          </a:xfrm>
          <a:prstGeom prst="rect">
            <a:avLst/>
          </a:prstGeom>
        </p:spPr>
        <p:txBody>
          <a:bodyPr wrap="square">
            <a:spAutoFit/>
          </a:bodyPr>
          <a:lstStyle/>
          <a:p>
            <a:pPr marL="342900" indent="-342900" algn="ctr">
              <a:spcBef>
                <a:spcPts val="600"/>
              </a:spcBef>
              <a:spcAft>
                <a:spcPts val="600"/>
              </a:spcAft>
              <a:buFont typeface="Arial" panose="020B0604020202020204" pitchFamily="34" charset="0"/>
              <a:buChar char="•"/>
            </a:pPr>
            <a:r>
              <a:rPr lang="en-US" sz="2800" dirty="0">
                <a:solidFill>
                  <a:schemeClr val="dk1"/>
                </a:solidFill>
                <a:latin typeface="Outfit" panose="020B0604020202020204" charset="0"/>
                <a:ea typeface="+mn-ea"/>
                <a:cs typeface="+mn-cs"/>
              </a:rPr>
              <a:t>Thank You for Your Attention</a:t>
            </a:r>
          </a:p>
          <a:p>
            <a:pPr marL="342900" indent="-342900" algn="ctr">
              <a:spcBef>
                <a:spcPts val="600"/>
              </a:spcBef>
              <a:spcAft>
                <a:spcPts val="600"/>
              </a:spcAft>
              <a:buFont typeface="Arial" panose="020B0604020202020204" pitchFamily="34" charset="0"/>
              <a:buChar char="•"/>
            </a:pPr>
            <a:r>
              <a:rPr lang="en-US" sz="2800" dirty="0">
                <a:solidFill>
                  <a:schemeClr val="dk1"/>
                </a:solidFill>
                <a:latin typeface="Outfit" panose="020B0604020202020204" charset="0"/>
                <a:ea typeface="+mn-ea"/>
                <a:cs typeface="+mn-cs"/>
              </a:rPr>
              <a:t>Questions and Discussion</a:t>
            </a:r>
          </a:p>
          <a:p>
            <a:pPr algn="ctr">
              <a:spcBef>
                <a:spcPts val="600"/>
              </a:spcBef>
              <a:spcAft>
                <a:spcPts val="600"/>
              </a:spcAft>
            </a:pPr>
            <a:r>
              <a:rPr lang="en-US" sz="2000" b="1" dirty="0">
                <a:solidFill>
                  <a:schemeClr val="dk1"/>
                </a:solidFill>
                <a:latin typeface="Outfit" panose="020B0604020202020204" charset="0"/>
                <a:ea typeface="+mn-ea"/>
                <a:cs typeface="+mn-cs"/>
              </a:rPr>
              <a:t>Thank You</a:t>
            </a:r>
          </a:p>
        </p:txBody>
      </p:sp>
    </p:spTree>
    <p:extLst>
      <p:ext uri="{BB962C8B-B14F-4D97-AF65-F5344CB8AC3E}">
        <p14:creationId xmlns:p14="http://schemas.microsoft.com/office/powerpoint/2010/main" val="2368043400"/>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93</TotalTime>
  <Words>2990</Words>
  <Application>Microsoft Office PowerPoint</Application>
  <PresentationFormat>Widescreen</PresentationFormat>
  <Paragraphs>162</Paragraphs>
  <Slides>15</Slides>
  <Notes>15</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Anas Farrukh</dc:creator>
  <cp:lastModifiedBy>Sekou Kone (2439873)</cp:lastModifiedBy>
  <cp:revision>30</cp:revision>
  <dcterms:modified xsi:type="dcterms:W3CDTF">2026-07-12T09:43:21Z</dcterms:modified>
</cp:coreProperties>
</file>