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16" r:id="rId1"/>
  </p:sldMasterIdLst>
  <p:notesMasterIdLst>
    <p:notesMasterId r:id="rId27"/>
  </p:notesMasterIdLst>
  <p:handoutMasterIdLst>
    <p:handoutMasterId r:id="rId28"/>
  </p:handoutMasterIdLst>
  <p:sldIdLst>
    <p:sldId id="308" r:id="rId2"/>
    <p:sldId id="367" r:id="rId3"/>
    <p:sldId id="366" r:id="rId4"/>
    <p:sldId id="363" r:id="rId5"/>
    <p:sldId id="278" r:id="rId6"/>
    <p:sldId id="365" r:id="rId7"/>
    <p:sldId id="361" r:id="rId8"/>
    <p:sldId id="342" r:id="rId9"/>
    <p:sldId id="368" r:id="rId10"/>
    <p:sldId id="373" r:id="rId11"/>
    <p:sldId id="344" r:id="rId12"/>
    <p:sldId id="336" r:id="rId13"/>
    <p:sldId id="369" r:id="rId14"/>
    <p:sldId id="370" r:id="rId15"/>
    <p:sldId id="374" r:id="rId16"/>
    <p:sldId id="375" r:id="rId17"/>
    <p:sldId id="364" r:id="rId18"/>
    <p:sldId id="362" r:id="rId19"/>
    <p:sldId id="371" r:id="rId20"/>
    <p:sldId id="372" r:id="rId21"/>
    <p:sldId id="360" r:id="rId22"/>
    <p:sldId id="346" r:id="rId23"/>
    <p:sldId id="376" r:id="rId24"/>
    <p:sldId id="377" r:id="rId25"/>
    <p:sldId id="359" r:id="rId26"/>
  </p:sldIdLst>
  <p:sldSz cx="12192000" cy="6858000"/>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60000"/>
    <a:srgbClr val="FFE07D"/>
    <a:srgbClr val="032B21"/>
    <a:srgbClr val="054333"/>
    <a:srgbClr val="500000"/>
    <a:srgbClr val="420000"/>
    <a:srgbClr val="663300"/>
    <a:srgbClr val="0029AC"/>
    <a:srgbClr val="0D7AFF"/>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9770" autoAdjust="0"/>
    <p:restoredTop sz="96357" autoAdjust="0"/>
  </p:normalViewPr>
  <p:slideViewPr>
    <p:cSldViewPr>
      <p:cViewPr>
        <p:scale>
          <a:sx n="75" d="100"/>
          <a:sy n="75" d="100"/>
        </p:scale>
        <p:origin x="186" y="1038"/>
      </p:cViewPr>
      <p:guideLst>
        <p:guide orient="horz" pos="2160"/>
        <p:guide pos="3840"/>
      </p:guideLst>
    </p:cSldViewPr>
  </p:slideViewPr>
  <p:notesTextViewPr>
    <p:cViewPr>
      <p:scale>
        <a:sx n="100" d="100"/>
        <a:sy n="100" d="100"/>
      </p:scale>
      <p:origin x="0" y="0"/>
    </p:cViewPr>
  </p:notesTextViewPr>
  <p:sorterViewPr>
    <p:cViewPr>
      <p:scale>
        <a:sx n="125" d="100"/>
        <a:sy n="12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sz="quarter" idx="1"/>
          </p:nvPr>
        </p:nvSpPr>
        <p:spPr>
          <a:xfrm>
            <a:off x="3849688" y="0"/>
            <a:ext cx="2946400" cy="496888"/>
          </a:xfrm>
          <a:prstGeom prst="rect">
            <a:avLst/>
          </a:prstGeom>
        </p:spPr>
        <p:txBody>
          <a:bodyPr vert="horz" lIns="91440" tIns="45720" rIns="91440" bIns="45720" rtlCol="0"/>
          <a:lstStyle>
            <a:lvl1pPr algn="r">
              <a:defRPr sz="1200"/>
            </a:lvl1pPr>
          </a:lstStyle>
          <a:p>
            <a:fld id="{36FFB849-7F70-4A0D-93E1-189BEB683C9E}" type="datetimeFigureOut">
              <a:rPr lang="en-GB" smtClean="0"/>
              <a:pPr/>
              <a:t>02/11/2020</a:t>
            </a:fld>
            <a:endParaRPr lang="en-GB" dirty="0"/>
          </a:p>
        </p:txBody>
      </p:sp>
      <p:sp>
        <p:nvSpPr>
          <p:cNvPr id="4" name="Footer Placeholder 3"/>
          <p:cNvSpPr>
            <a:spLocks noGrp="1"/>
          </p:cNvSpPr>
          <p:nvPr>
            <p:ph type="ftr" sz="quarter" idx="2"/>
          </p:nvPr>
        </p:nvSpPr>
        <p:spPr>
          <a:xfrm>
            <a:off x="0" y="9428163"/>
            <a:ext cx="2946400" cy="496887"/>
          </a:xfrm>
          <a:prstGeom prst="rect">
            <a:avLst/>
          </a:prstGeom>
        </p:spPr>
        <p:txBody>
          <a:bodyPr vert="horz" lIns="91440" tIns="45720" rIns="91440" bIns="45720" rtlCol="0" anchor="b"/>
          <a:lstStyle>
            <a:lvl1pPr algn="l">
              <a:defRPr sz="1200"/>
            </a:lvl1pPr>
          </a:lstStyle>
          <a:p>
            <a:endParaRPr lang="en-GB" dirty="0"/>
          </a:p>
        </p:txBody>
      </p:sp>
      <p:sp>
        <p:nvSpPr>
          <p:cNvPr id="5" name="Slide Number Placeholder 4"/>
          <p:cNvSpPr>
            <a:spLocks noGrp="1"/>
          </p:cNvSpPr>
          <p:nvPr>
            <p:ph type="sldNum" sz="quarter" idx="3"/>
          </p:nvPr>
        </p:nvSpPr>
        <p:spPr>
          <a:xfrm>
            <a:off x="3849688" y="9428163"/>
            <a:ext cx="2946400" cy="496887"/>
          </a:xfrm>
          <a:prstGeom prst="rect">
            <a:avLst/>
          </a:prstGeom>
        </p:spPr>
        <p:txBody>
          <a:bodyPr vert="horz" lIns="91440" tIns="45720" rIns="91440" bIns="45720" rtlCol="0" anchor="b"/>
          <a:lstStyle>
            <a:lvl1pPr algn="r">
              <a:defRPr sz="1200"/>
            </a:lvl1pPr>
          </a:lstStyle>
          <a:p>
            <a:fld id="{68CD7D07-1FB9-4CF0-A32D-43BF7841150A}" type="slidenum">
              <a:rPr lang="en-GB" smtClean="0"/>
              <a:pPr/>
              <a:t>‹#›</a:t>
            </a:fld>
            <a:endParaRPr lang="en-GB" dirty="0"/>
          </a:p>
        </p:txBody>
      </p:sp>
    </p:spTree>
    <p:extLst>
      <p:ext uri="{BB962C8B-B14F-4D97-AF65-F5344CB8AC3E}">
        <p14:creationId xmlns:p14="http://schemas.microsoft.com/office/powerpoint/2010/main" val="47273492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BEB94752-3182-4E62-B85E-DD79C2A265D0}" type="datetimeFigureOut">
              <a:rPr lang="en-GB" smtClean="0"/>
              <a:t>02/11/2020</a:t>
            </a:fld>
            <a:endParaRPr lang="en-GB" dirty="0"/>
          </a:p>
        </p:txBody>
      </p:sp>
      <p:sp>
        <p:nvSpPr>
          <p:cNvPr id="4" name="Slide Image Placeholder 3"/>
          <p:cNvSpPr>
            <a:spLocks noGrp="1" noRot="1" noChangeAspect="1"/>
          </p:cNvSpPr>
          <p:nvPr>
            <p:ph type="sldImg" idx="2"/>
          </p:nvPr>
        </p:nvSpPr>
        <p:spPr>
          <a:xfrm>
            <a:off x="422275" y="1241425"/>
            <a:ext cx="5953125" cy="3349625"/>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79450" y="4776788"/>
            <a:ext cx="5438775" cy="3908425"/>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429750"/>
            <a:ext cx="2946400" cy="496888"/>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49688" y="9429750"/>
            <a:ext cx="2946400" cy="496888"/>
          </a:xfrm>
          <a:prstGeom prst="rect">
            <a:avLst/>
          </a:prstGeom>
        </p:spPr>
        <p:txBody>
          <a:bodyPr vert="horz" lIns="91440" tIns="45720" rIns="91440" bIns="45720" rtlCol="0" anchor="b"/>
          <a:lstStyle>
            <a:lvl1pPr algn="r">
              <a:defRPr sz="1200"/>
            </a:lvl1pPr>
          </a:lstStyle>
          <a:p>
            <a:fld id="{E99F1D13-A0AF-4F6A-A5B7-176957C9024B}" type="slidenum">
              <a:rPr lang="en-GB" smtClean="0"/>
              <a:t>‹#›</a:t>
            </a:fld>
            <a:endParaRPr lang="en-GB" dirty="0"/>
          </a:p>
        </p:txBody>
      </p:sp>
    </p:spTree>
    <p:extLst>
      <p:ext uri="{BB962C8B-B14F-4D97-AF65-F5344CB8AC3E}">
        <p14:creationId xmlns:p14="http://schemas.microsoft.com/office/powerpoint/2010/main" val="66185527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9" name="Rectangle 8"/>
          <p:cNvSpPr/>
          <p:nvPr/>
        </p:nvSpPr>
        <p:spPr bwMode="ltGray">
          <a:xfrm>
            <a:off x="1" y="0"/>
            <a:ext cx="12191999" cy="513543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ctrTitle"/>
          </p:nvPr>
        </p:nvSpPr>
        <p:spPr>
          <a:xfrm>
            <a:off x="914400" y="3355848"/>
            <a:ext cx="10769600" cy="1673352"/>
          </a:xfrm>
        </p:spPr>
        <p:txBody>
          <a:bodyPr vert="horz" lIns="91440" tIns="0" rIns="45720" bIns="0" rtlCol="0" anchor="t">
            <a:normAutofit/>
            <a:scene3d>
              <a:camera prst="orthographicFront"/>
              <a:lightRig rig="threePt" dir="t">
                <a:rot lat="0" lon="0" rev="4800000"/>
              </a:lightRig>
            </a:scene3d>
            <a:sp3d prstMaterial="matte">
              <a:bevelT w="50800" h="10160"/>
            </a:sp3d>
          </a:bodyPr>
          <a:lstStyle>
            <a:lvl1pPr algn="l">
              <a:defRPr sz="4700" b="1"/>
            </a:lvl1pPr>
            <a:extLst/>
          </a:lstStyle>
          <a:p>
            <a:r>
              <a:rPr kumimoji="0" lang="en-US"/>
              <a:t>Click to edit Master title style</a:t>
            </a:r>
          </a:p>
        </p:txBody>
      </p:sp>
      <p:sp>
        <p:nvSpPr>
          <p:cNvPr id="3" name="Subtitle 2"/>
          <p:cNvSpPr>
            <a:spLocks noGrp="1"/>
          </p:cNvSpPr>
          <p:nvPr>
            <p:ph type="subTitle" idx="1"/>
          </p:nvPr>
        </p:nvSpPr>
        <p:spPr>
          <a:xfrm>
            <a:off x="914400" y="1828800"/>
            <a:ext cx="10769600" cy="1499616"/>
          </a:xfrm>
        </p:spPr>
        <p:txBody>
          <a:bodyPr lIns="118872" tIns="0" rIns="45720" bIns="0" anchor="b"/>
          <a:lstStyle>
            <a:lvl1pPr marL="0" indent="0" algn="l">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extLst/>
          </a:lstStyle>
          <a:p>
            <a:r>
              <a:rPr kumimoji="0" lang="en-US"/>
              <a:t>Click to edit Master subtitle style</a:t>
            </a:r>
          </a:p>
        </p:txBody>
      </p:sp>
      <p:sp>
        <p:nvSpPr>
          <p:cNvPr id="4" name="Date Placeholder 3"/>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
        <p:nvSpPr>
          <p:cNvPr id="10" name="Rectangle 9"/>
          <p:cNvSpPr/>
          <p:nvPr/>
        </p:nvSpPr>
        <p:spPr bwMode="invGray">
          <a:xfrm>
            <a:off x="0" y="5128334"/>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155448"/>
            <a:ext cx="10972800" cy="1252728"/>
          </a:xfrm>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9" name="Rectangle 8"/>
          <p:cNvSpPr/>
          <p:nvPr/>
        </p:nvSpPr>
        <p:spPr bwMode="ltGray">
          <a:xfrm>
            <a:off x="0" y="1"/>
            <a:ext cx="12192000" cy="260252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12" name="Rectangle 11"/>
          <p:cNvSpPr/>
          <p:nvPr/>
        </p:nvSpPr>
        <p:spPr bwMode="invGray">
          <a:xfrm>
            <a:off x="0" y="2602520"/>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1"/>
          <p:cNvSpPr>
            <a:spLocks noGrp="1"/>
          </p:cNvSpPr>
          <p:nvPr>
            <p:ph type="title"/>
          </p:nvPr>
        </p:nvSpPr>
        <p:spPr>
          <a:xfrm>
            <a:off x="999744" y="118872"/>
            <a:ext cx="10684256" cy="1636776"/>
          </a:xfrm>
        </p:spPr>
        <p:txBody>
          <a:bodyPr vert="horz" lIns="91440" tIns="0" rIns="91440" bIns="0" rtlCol="0" anchor="b">
            <a:normAutofit/>
            <a:scene3d>
              <a:camera prst="orthographicFront"/>
              <a:lightRig rig="threePt" dir="t">
                <a:rot lat="0" lon="0" rev="4800000"/>
              </a:lightRig>
            </a:scene3d>
            <a:sp3d prstMaterial="matte">
              <a:bevelT w="50800" h="10160"/>
            </a:sp3d>
          </a:bodyPr>
          <a:lstStyle>
            <a:lvl1pPr algn="l">
              <a:defRPr sz="4700" b="1" cap="none" baseline="0"/>
            </a:lvl1pPr>
            <a:extLst/>
          </a:lstStyle>
          <a:p>
            <a:r>
              <a:rPr kumimoji="0" lang="en-US"/>
              <a:t>Click to edit Master title style</a:t>
            </a:r>
          </a:p>
        </p:txBody>
      </p:sp>
      <p:sp>
        <p:nvSpPr>
          <p:cNvPr id="3" name="Text Placeholder 2"/>
          <p:cNvSpPr>
            <a:spLocks noGrp="1"/>
          </p:cNvSpPr>
          <p:nvPr>
            <p:ph type="body" idx="1"/>
          </p:nvPr>
        </p:nvSpPr>
        <p:spPr>
          <a:xfrm>
            <a:off x="987552" y="1828800"/>
            <a:ext cx="10696448" cy="685800"/>
          </a:xfrm>
        </p:spPr>
        <p:txBody>
          <a:bodyPr lIns="146304" tIns="0" rIns="45720" bIns="0" anchor="t"/>
          <a:lstStyle>
            <a:lvl1pPr marL="0" indent="0">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extLst/>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sz="half" idx="1"/>
          </p:nvPr>
        </p:nvSpPr>
        <p:spPr>
          <a:xfrm>
            <a:off x="609600" y="1773936"/>
            <a:ext cx="5384800" cy="4623816"/>
          </a:xfrm>
        </p:spPr>
        <p:txBody>
          <a:bodyPr lIns="91440"/>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6197600" y="1773936"/>
            <a:ext cx="5384800" cy="4623816"/>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extLst/>
          </a:lstStyle>
          <a:p>
            <a:r>
              <a:rPr kumimoji="0" lang="en-US"/>
              <a:t>Click to edit Master title style</a:t>
            </a:r>
          </a:p>
        </p:txBody>
      </p:sp>
      <p:sp>
        <p:nvSpPr>
          <p:cNvPr id="3" name="Text Placeholder 2"/>
          <p:cNvSpPr>
            <a:spLocks noGrp="1"/>
          </p:cNvSpPr>
          <p:nvPr>
            <p:ph type="body" idx="1"/>
          </p:nvPr>
        </p:nvSpPr>
        <p:spPr>
          <a:xfrm>
            <a:off x="609600" y="1698988"/>
            <a:ext cx="5386917"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4" name="Content Placeholder 3"/>
          <p:cNvSpPr>
            <a:spLocks noGrp="1"/>
          </p:cNvSpPr>
          <p:nvPr>
            <p:ph sz="half" idx="2"/>
          </p:nvPr>
        </p:nvSpPr>
        <p:spPr>
          <a:xfrm>
            <a:off x="609600" y="2449512"/>
            <a:ext cx="5386917"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Text Placeholder 4"/>
          <p:cNvSpPr>
            <a:spLocks noGrp="1"/>
          </p:cNvSpPr>
          <p:nvPr>
            <p:ph type="body" sz="quarter" idx="3"/>
          </p:nvPr>
        </p:nvSpPr>
        <p:spPr>
          <a:xfrm>
            <a:off x="6193368" y="1698988"/>
            <a:ext cx="5389033" cy="715355"/>
          </a:xfrm>
        </p:spPr>
        <p:txBody>
          <a:bodyPr lIns="146304" anchor="ctr"/>
          <a:lstStyle>
            <a:lvl1pPr marL="0" indent="0">
              <a:buNone/>
              <a:defRPr sz="23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extLst/>
          </a:lstStyle>
          <a:p>
            <a:pPr lvl="0" eaLnBrk="1" latinLnBrk="0" hangingPunct="1"/>
            <a:r>
              <a:rPr kumimoji="0" lang="en-US"/>
              <a:t>Click to edit Master text styles</a:t>
            </a:r>
          </a:p>
        </p:txBody>
      </p:sp>
      <p:sp>
        <p:nvSpPr>
          <p:cNvPr id="6" name="Content Placeholder 5"/>
          <p:cNvSpPr>
            <a:spLocks noGrp="1"/>
          </p:cNvSpPr>
          <p:nvPr>
            <p:ph sz="quarter" idx="4"/>
          </p:nvPr>
        </p:nvSpPr>
        <p:spPr>
          <a:xfrm>
            <a:off x="6193368" y="2449512"/>
            <a:ext cx="5389033"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Date Placeholder 2"/>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23784" y="152400"/>
            <a:ext cx="3364992" cy="978408"/>
          </a:xfrm>
        </p:spPr>
        <p:txBody>
          <a:bodyPr vert="horz" lIns="73152" rIns="45720" bIns="0" rtlCol="0" anchor="b">
            <a:normAutofit/>
            <a:sp3d prstMaterial="matte"/>
          </a:bodyPr>
          <a:lstStyle>
            <a:lvl1pPr algn="l">
              <a:defRPr sz="2000" b="0"/>
            </a:lvl1pPr>
            <a:extLst/>
          </a:lstStyle>
          <a:p>
            <a:r>
              <a:rPr kumimoji="0" lang="en-US"/>
              <a:t>Click to edit Master title style</a:t>
            </a:r>
          </a:p>
        </p:txBody>
      </p:sp>
      <p:sp>
        <p:nvSpPr>
          <p:cNvPr id="3" name="Content Placeholder 2"/>
          <p:cNvSpPr>
            <a:spLocks noGrp="1"/>
          </p:cNvSpPr>
          <p:nvPr>
            <p:ph idx="1"/>
          </p:nvPr>
        </p:nvSpPr>
        <p:spPr>
          <a:xfrm>
            <a:off x="4025837" y="1743134"/>
            <a:ext cx="7894188" cy="455888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extLs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Text Placeholder 3"/>
          <p:cNvSpPr>
            <a:spLocks noGrp="1"/>
          </p:cNvSpPr>
          <p:nvPr>
            <p:ph type="body" sz="half" idx="2"/>
          </p:nvPr>
        </p:nvSpPr>
        <p:spPr>
          <a:xfrm>
            <a:off x="223784" y="1730018"/>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7FCE325C-99EB-41B2-8FEA-F9AC7927B7EB}" type="slidenum">
              <a:rPr lang="en-GB" smtClean="0"/>
              <a:pPr/>
              <a:t>‹#›</a:t>
            </a:fld>
            <a:endParaRPr lang="en-GB" dirty="0"/>
          </a:p>
        </p:txBody>
      </p:sp>
      <p:sp>
        <p:nvSpPr>
          <p:cNvPr id="12" name="Rectangle 11"/>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1453896"/>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19456" y="155448"/>
            <a:ext cx="3366867" cy="978408"/>
          </a:xfrm>
        </p:spPr>
        <p:txBody>
          <a:bodyPr lIns="73152" bIns="0" anchor="b">
            <a:sp3d prstMaterial="matte"/>
          </a:bodyPr>
          <a:lstStyle>
            <a:lvl1pPr algn="l">
              <a:defRPr sz="2000" b="0"/>
            </a:lvl1pPr>
            <a:extLst/>
          </a:lstStyle>
          <a:p>
            <a:r>
              <a:rPr kumimoji="0" lang="en-US"/>
              <a:t>Click to edit Master title style</a:t>
            </a:r>
          </a:p>
        </p:txBody>
      </p:sp>
      <p:sp>
        <p:nvSpPr>
          <p:cNvPr id="3" name="Picture Placeholder 2"/>
          <p:cNvSpPr>
            <a:spLocks noGrp="1"/>
          </p:cNvSpPr>
          <p:nvPr>
            <p:ph type="pic" idx="1"/>
          </p:nvPr>
        </p:nvSpPr>
        <p:spPr>
          <a:xfrm>
            <a:off x="3871741" y="1484808"/>
            <a:ext cx="8329863" cy="5373192"/>
          </a:xfrm>
          <a:solidFill>
            <a:schemeClr val="bg2">
              <a:shade val="75000"/>
            </a:schemeClr>
          </a:solidFill>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extLst/>
          </a:lstStyle>
          <a:p>
            <a:r>
              <a:rPr kumimoji="0" lang="en-US" dirty="0"/>
              <a:t>Click icon to add picture</a:t>
            </a:r>
          </a:p>
        </p:txBody>
      </p:sp>
      <p:sp>
        <p:nvSpPr>
          <p:cNvPr id="4" name="Text Placeholder 3"/>
          <p:cNvSpPr>
            <a:spLocks noGrp="1"/>
          </p:cNvSpPr>
          <p:nvPr>
            <p:ph type="body" sz="half" idx="2"/>
          </p:nvPr>
        </p:nvSpPr>
        <p:spPr>
          <a:xfrm>
            <a:off x="219456" y="1728216"/>
            <a:ext cx="3291840" cy="45720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extLst/>
          </a:lstStyle>
          <a:p>
            <a:pPr lvl="0" eaLnBrk="1" latinLnBrk="0" hangingPunct="1"/>
            <a:r>
              <a:rPr kumimoji="0" lang="en-US"/>
              <a:t>Click to edit Master text styles</a:t>
            </a:r>
          </a:p>
        </p:txBody>
      </p:sp>
      <p:sp>
        <p:nvSpPr>
          <p:cNvPr id="5" name="Date Placeholder 4"/>
          <p:cNvSpPr>
            <a:spLocks noGrp="1"/>
          </p:cNvSpPr>
          <p:nvPr>
            <p:ph type="dt" sz="half" idx="10"/>
          </p:nvPr>
        </p:nvSpPr>
        <p:spPr>
          <a:xfrm>
            <a:off x="219456" y="1170432"/>
            <a:ext cx="3364992" cy="201168"/>
          </a:xfrm>
        </p:spPr>
        <p:txBody>
          <a:bodyPr/>
          <a:lstStyle/>
          <a:p>
            <a:fld id="{A15A15A7-251F-483B-A5FD-D73E062179C9}" type="datetimeFigureOut">
              <a:rPr lang="en-GB" smtClean="0"/>
              <a:pPr/>
              <a:t>02/11/2020</a:t>
            </a:fld>
            <a:endParaRPr lang="en-GB" dirty="0"/>
          </a:p>
        </p:txBody>
      </p:sp>
      <p:sp>
        <p:nvSpPr>
          <p:cNvPr id="11" name="Rectangle 10"/>
          <p:cNvSpPr/>
          <p:nvPr/>
        </p:nvSpPr>
        <p:spPr>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9" name="Rectangle 8"/>
          <p:cNvSpPr/>
          <p:nvPr/>
        </p:nvSpPr>
        <p:spPr bwMode="invGray">
          <a:xfrm>
            <a:off x="3807649" y="0"/>
            <a:ext cx="60960" cy="6858000"/>
          </a:xfrm>
          <a:prstGeom prst="rect">
            <a:avLst/>
          </a:prstGeom>
          <a:solidFill>
            <a:srgbClr val="FFFFFF"/>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6" name="Footer Placeholder 5"/>
          <p:cNvSpPr>
            <a:spLocks noGrp="1"/>
          </p:cNvSpPr>
          <p:nvPr>
            <p:ph type="ftr" sz="quarter" idx="11"/>
          </p:nvPr>
        </p:nvSpPr>
        <p:spPr>
          <a:xfrm>
            <a:off x="4047744" y="1170432"/>
            <a:ext cx="6925056" cy="201168"/>
          </a:xfrm>
        </p:spPr>
        <p:txBody>
          <a:bodyPr/>
          <a:lstStyle>
            <a:lvl1pPr>
              <a:defRPr>
                <a:solidFill>
                  <a:schemeClr val="bg1">
                    <a:shade val="50000"/>
                  </a:schemeClr>
                </a:solidFill>
              </a:defRPr>
            </a:lvl1pPr>
          </a:lstStyle>
          <a:p>
            <a:endParaRPr lang="en-GB" dirty="0"/>
          </a:p>
        </p:txBody>
      </p:sp>
      <p:sp>
        <p:nvSpPr>
          <p:cNvPr id="7" name="Slide Number Placeholder 6"/>
          <p:cNvSpPr>
            <a:spLocks noGrp="1"/>
          </p:cNvSpPr>
          <p:nvPr>
            <p:ph type="sldNum" sz="quarter" idx="12"/>
          </p:nvPr>
        </p:nvSpPr>
        <p:spPr>
          <a:xfrm>
            <a:off x="11119104" y="1170432"/>
            <a:ext cx="978485" cy="201168"/>
          </a:xfrm>
        </p:spPr>
        <p:txBody>
          <a:bodyPr/>
          <a:lstStyle/>
          <a:p>
            <a:fld id="{7FCE325C-99EB-41B2-8FEA-F9AC7927B7EB}" type="slidenum">
              <a:rPr lang="en-GB" smtClean="0"/>
              <a:pPr/>
              <a:t>‹#›</a:t>
            </a:fld>
            <a:endParaRPr lang="en-GB"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p:cNvSpPr/>
          <p:nvPr/>
        </p:nvSpPr>
        <p:spPr bwMode="invGray">
          <a:xfrm>
            <a:off x="8798560" y="0"/>
            <a:ext cx="60960" cy="6858000"/>
          </a:xfrm>
          <a:prstGeom prst="rect">
            <a:avLst/>
          </a:prstGeom>
          <a:solidFill>
            <a:srgbClr val="FFFFFF"/>
          </a:solidFill>
          <a:ln w="48000" cap="flat" cmpd="thickThin" algn="ctr">
            <a:noFill/>
            <a:prstDash val="solid"/>
          </a:ln>
          <a:effectLst>
            <a:outerShdw blurRad="31750" dist="10160" dir="108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8" name="Rectangle 7"/>
          <p:cNvSpPr/>
          <p:nvPr/>
        </p:nvSpPr>
        <p:spPr bwMode="ltGray">
          <a:xfrm>
            <a:off x="8863584" y="0"/>
            <a:ext cx="3352801" cy="6858000"/>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Vertical Title 1"/>
          <p:cNvSpPr>
            <a:spLocks noGrp="1"/>
          </p:cNvSpPr>
          <p:nvPr>
            <p:ph type="title" orient="vert"/>
          </p:nvPr>
        </p:nvSpPr>
        <p:spPr>
          <a:xfrm>
            <a:off x="9042400" y="274641"/>
            <a:ext cx="2540000" cy="5851525"/>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609600" y="304801"/>
            <a:ext cx="8026400" cy="5851525"/>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A15A15A7-251F-483B-A5FD-D73E062179C9}" type="datetimeFigureOut">
              <a:rPr lang="en-GB" smtClean="0"/>
              <a:pPr/>
              <a:t>02/11/2020</a:t>
            </a:fld>
            <a:endParaRPr lang="en-GB" dirty="0"/>
          </a:p>
        </p:txBody>
      </p:sp>
      <p:sp>
        <p:nvSpPr>
          <p:cNvPr id="5" name="Footer Placeholder 4"/>
          <p:cNvSpPr>
            <a:spLocks noGrp="1"/>
          </p:cNvSpPr>
          <p:nvPr>
            <p:ph type="ftr" sz="quarter" idx="11"/>
          </p:nvPr>
        </p:nvSpPr>
        <p:spPr>
          <a:xfrm>
            <a:off x="3520796" y="6377460"/>
            <a:ext cx="5115205" cy="365125"/>
          </a:xfrm>
        </p:spPr>
        <p:txBody>
          <a:bodyPr/>
          <a:lstStyle/>
          <a:p>
            <a:endParaRPr lang="en-GB" dirty="0"/>
          </a:p>
        </p:txBody>
      </p:sp>
      <p:sp>
        <p:nvSpPr>
          <p:cNvPr id="6" name="Slide Number Placeholder 5"/>
          <p:cNvSpPr>
            <a:spLocks noGrp="1"/>
          </p:cNvSpPr>
          <p:nvPr>
            <p:ph type="sldNum" sz="quarter" idx="12"/>
          </p:nvPr>
        </p:nvSpPr>
        <p:spPr/>
        <p:txBody>
          <a:bodyPr/>
          <a:lstStyle/>
          <a:p>
            <a:fld id="{7FCE325C-99EB-41B2-8FEA-F9AC7927B7EB}" type="slidenum">
              <a:rPr lang="en-GB" smtClean="0"/>
              <a:pPr/>
              <a:t>‹#›</a:t>
            </a:fld>
            <a:endParaRPr lang="en-GB"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032B21"/>
        </a:solidFill>
        <a:effectLst/>
      </p:bgPr>
    </p:bg>
    <p:spTree>
      <p:nvGrpSpPr>
        <p:cNvPr id="1" name=""/>
        <p:cNvGrpSpPr/>
        <p:nvPr/>
      </p:nvGrpSpPr>
      <p:grpSpPr>
        <a:xfrm>
          <a:off x="0" y="0"/>
          <a:ext cx="0" cy="0"/>
          <a:chOff x="0" y="0"/>
          <a:chExt cx="0" cy="0"/>
        </a:xfrm>
      </p:grpSpPr>
      <p:sp>
        <p:nvSpPr>
          <p:cNvPr id="10" name="Rectangle 9"/>
          <p:cNvSpPr/>
          <p:nvPr/>
        </p:nvSpPr>
        <p:spPr bwMode="invGray">
          <a:xfrm>
            <a:off x="0" y="1435895"/>
            <a:ext cx="12192000" cy="45720"/>
          </a:xfrm>
          <a:prstGeom prst="rect">
            <a:avLst/>
          </a:prstGeom>
          <a:solidFill>
            <a:srgbClr val="FFFFFF"/>
          </a:solidFill>
          <a:ln w="48000" cap="flat" cmpd="thickThin" algn="ctr">
            <a:noFill/>
            <a:prstDash val="solid"/>
          </a:ln>
          <a:effectLst>
            <a:outerShdw blurRad="31750" dist="10160" dir="5400000" algn="tl" rotWithShape="0">
              <a:srgbClr val="000000">
                <a:alpha val="60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7" name="Rectangle 6"/>
          <p:cNvSpPr/>
          <p:nvPr/>
        </p:nvSpPr>
        <p:spPr bwMode="ltGray">
          <a:xfrm>
            <a:off x="1" y="1"/>
            <a:ext cx="12191999" cy="1433733"/>
          </a:xfrm>
          <a:prstGeom prst="rect">
            <a:avLst/>
          </a:prstGeom>
          <a:solidFill>
            <a:srgbClr val="000000"/>
          </a:solidFill>
          <a:ln w="48000" cap="flat" cmpd="thickThin"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sz="1800" dirty="0"/>
          </a:p>
        </p:txBody>
      </p:sp>
      <p:sp>
        <p:nvSpPr>
          <p:cNvPr id="2" name="Title Placeholder 1"/>
          <p:cNvSpPr>
            <a:spLocks noGrp="1"/>
          </p:cNvSpPr>
          <p:nvPr>
            <p:ph type="title"/>
          </p:nvPr>
        </p:nvSpPr>
        <p:spPr>
          <a:xfrm>
            <a:off x="609600" y="152400"/>
            <a:ext cx="10972800" cy="1251062"/>
          </a:xfrm>
          <a:prstGeom prst="rect">
            <a:avLst/>
          </a:prstGeom>
        </p:spPr>
        <p:txBody>
          <a:bodyPr vert="horz" lIns="91440" rIns="45720" rtlCol="0" anchor="ctr">
            <a:normAutofit/>
            <a:scene3d>
              <a:camera prst="orthographicFront"/>
              <a:lightRig rig="threePt" dir="t">
                <a:rot lat="0" lon="0" rev="4800000"/>
              </a:lightRig>
            </a:scene3d>
            <a:sp3d prstMaterial="matte">
              <a:bevelT w="50800" h="10160"/>
            </a:sp3d>
          </a:bodyPr>
          <a:lstStyle/>
          <a:p>
            <a:r>
              <a:rPr kumimoji="0" lang="en-US"/>
              <a:t>Click to edit Master title style</a:t>
            </a:r>
          </a:p>
        </p:txBody>
      </p:sp>
      <p:sp>
        <p:nvSpPr>
          <p:cNvPr id="3" name="Text Placeholder 2"/>
          <p:cNvSpPr>
            <a:spLocks noGrp="1"/>
          </p:cNvSpPr>
          <p:nvPr>
            <p:ph type="body" idx="1"/>
          </p:nvPr>
        </p:nvSpPr>
        <p:spPr>
          <a:xfrm>
            <a:off x="609600" y="1775192"/>
            <a:ext cx="10972800" cy="4625609"/>
          </a:xfrm>
          <a:prstGeom prst="rect">
            <a:avLst/>
          </a:prstGeom>
        </p:spPr>
        <p:txBody>
          <a:bodyPr vert="horz" lIns="54864" tIns="91440" rtlCol="0">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4" name="Date Placeholder 3"/>
          <p:cNvSpPr>
            <a:spLocks noGrp="1"/>
          </p:cNvSpPr>
          <p:nvPr>
            <p:ph type="dt" sz="half" idx="2"/>
          </p:nvPr>
        </p:nvSpPr>
        <p:spPr>
          <a:xfrm>
            <a:off x="609600" y="6476999"/>
            <a:ext cx="2844800" cy="274320"/>
          </a:xfrm>
          <a:prstGeom prst="rect">
            <a:avLst/>
          </a:prstGeom>
        </p:spPr>
        <p:txBody>
          <a:bodyPr vert="horz" lIns="109728" rIns="45720" bIns="0" rtlCol="0" anchor="b"/>
          <a:lstStyle>
            <a:lvl1pPr algn="l" eaLnBrk="1" latinLnBrk="0" hangingPunct="1">
              <a:defRPr kumimoji="0" sz="1200">
                <a:solidFill>
                  <a:schemeClr val="tx1">
                    <a:tint val="95000"/>
                  </a:schemeClr>
                </a:solidFill>
              </a:defRPr>
            </a:lvl1pPr>
            <a:extLst/>
          </a:lstStyle>
          <a:p>
            <a:fld id="{A15A15A7-251F-483B-A5FD-D73E062179C9}" type="datetimeFigureOut">
              <a:rPr lang="en-GB" smtClean="0"/>
              <a:pPr/>
              <a:t>02/11/2020</a:t>
            </a:fld>
            <a:endParaRPr lang="en-GB" dirty="0"/>
          </a:p>
        </p:txBody>
      </p:sp>
      <p:sp>
        <p:nvSpPr>
          <p:cNvPr id="5" name="Footer Placeholder 4"/>
          <p:cNvSpPr>
            <a:spLocks noGrp="1"/>
          </p:cNvSpPr>
          <p:nvPr>
            <p:ph type="ftr" sz="quarter" idx="3"/>
          </p:nvPr>
        </p:nvSpPr>
        <p:spPr>
          <a:xfrm>
            <a:off x="3520796" y="6476999"/>
            <a:ext cx="7343625" cy="274320"/>
          </a:xfrm>
          <a:prstGeom prst="rect">
            <a:avLst/>
          </a:prstGeom>
        </p:spPr>
        <p:txBody>
          <a:bodyPr vert="horz" lIns="45720" rIns="45720" bIns="0" rtlCol="0" anchor="b"/>
          <a:lstStyle>
            <a:lvl1pPr algn="l" eaLnBrk="1" latinLnBrk="0" hangingPunct="1">
              <a:defRPr kumimoji="0" sz="1200">
                <a:solidFill>
                  <a:schemeClr val="tx1">
                    <a:tint val="95000"/>
                  </a:schemeClr>
                </a:solidFill>
              </a:defRPr>
            </a:lvl1pPr>
            <a:extLst/>
          </a:lstStyle>
          <a:p>
            <a:endParaRPr lang="en-GB" dirty="0"/>
          </a:p>
        </p:txBody>
      </p:sp>
      <p:sp>
        <p:nvSpPr>
          <p:cNvPr id="6" name="Slide Number Placeholder 5"/>
          <p:cNvSpPr>
            <a:spLocks noGrp="1"/>
          </p:cNvSpPr>
          <p:nvPr>
            <p:ph type="sldNum" sz="quarter" idx="4"/>
          </p:nvPr>
        </p:nvSpPr>
        <p:spPr>
          <a:xfrm>
            <a:off x="10939195" y="6476999"/>
            <a:ext cx="978485" cy="274320"/>
          </a:xfrm>
          <a:prstGeom prst="rect">
            <a:avLst/>
          </a:prstGeom>
        </p:spPr>
        <p:txBody>
          <a:bodyPr vert="horz" bIns="0" rtlCol="0" anchor="b"/>
          <a:lstStyle>
            <a:lvl1pPr algn="r" eaLnBrk="1" latinLnBrk="0" hangingPunct="1">
              <a:defRPr kumimoji="0" sz="1200">
                <a:solidFill>
                  <a:schemeClr val="tx1">
                    <a:tint val="95000"/>
                  </a:schemeClr>
                </a:solidFill>
              </a:defRPr>
            </a:lvl1pPr>
            <a:extLst/>
          </a:lstStyle>
          <a:p>
            <a:fld id="{7FCE325C-99EB-41B2-8FEA-F9AC7927B7EB}" type="slidenum">
              <a:rPr lang="en-GB" smtClean="0"/>
              <a:pPr/>
              <a:t>‹#›</a:t>
            </a:fld>
            <a:endParaRPr lang="en-GB" dirty="0"/>
          </a:p>
        </p:txBody>
      </p:sp>
    </p:spTree>
  </p:cSld>
  <p:clrMap bg1="lt1" tx1="dk1" bg2="lt2" tx2="dk2" accent1="accent1" accent2="accent2" accent3="accent3" accent4="accent4" accent5="accent5" accent6="accent6" hlink="hlink" folHlink="folHlink"/>
  <p:sldLayoutIdLst>
    <p:sldLayoutId id="2147483817" r:id="rId1"/>
    <p:sldLayoutId id="2147483818" r:id="rId2"/>
    <p:sldLayoutId id="2147483819" r:id="rId3"/>
    <p:sldLayoutId id="2147483820" r:id="rId4"/>
    <p:sldLayoutId id="2147483821" r:id="rId5"/>
    <p:sldLayoutId id="2147483822" r:id="rId6"/>
    <p:sldLayoutId id="2147483823" r:id="rId7"/>
    <p:sldLayoutId id="2147483824" r:id="rId8"/>
    <p:sldLayoutId id="2147483825" r:id="rId9"/>
    <p:sldLayoutId id="2147483826" r:id="rId10"/>
    <p:sldLayoutId id="2147483827" r:id="rId11"/>
  </p:sldLayoutIdLst>
  <p:txStyles>
    <p:titleStyle>
      <a:lvl1pPr algn="l" rtl="0" eaLnBrk="1" latinLnBrk="0" hangingPunct="1">
        <a:spcBef>
          <a:spcPct val="0"/>
        </a:spcBef>
        <a:buNone/>
        <a:defRPr kumimoji="0" sz="4500" b="1" kern="1200">
          <a:solidFill>
            <a:schemeClr val="accent1">
              <a:satMod val="150000"/>
            </a:schemeClr>
          </a:solidFill>
          <a:effectLst/>
          <a:latin typeface="+mj-lt"/>
          <a:ea typeface="+mj-ea"/>
          <a:cs typeface="+mj-cs"/>
        </a:defRPr>
      </a:lvl1pPr>
      <a:extLst/>
    </p:titleStyle>
    <p:bodyStyle>
      <a:lvl1pPr marL="438912" indent="-320040" algn="l" rtl="0" eaLnBrk="1" latinLnBrk="0" hangingPunct="1">
        <a:spcBef>
          <a:spcPts val="0"/>
        </a:spcBef>
        <a:buClr>
          <a:schemeClr val="accent1"/>
        </a:buClr>
        <a:buSzPct val="80000"/>
        <a:buFont typeface="Wingdings 2"/>
        <a:buChar char=""/>
        <a:defRPr kumimoji="0" sz="3200" kern="1200">
          <a:solidFill>
            <a:schemeClr val="tx1"/>
          </a:solidFill>
          <a:latin typeface="+mn-lt"/>
          <a:ea typeface="+mn-ea"/>
          <a:cs typeface="+mn-cs"/>
        </a:defRPr>
      </a:lvl1pPr>
      <a:lvl2pPr marL="731520" indent="-274320" algn="l" rtl="0" eaLnBrk="1" latinLnBrk="0" hangingPunct="1">
        <a:spcBef>
          <a:spcPct val="20000"/>
        </a:spcBef>
        <a:buClr>
          <a:schemeClr val="accent2"/>
        </a:buClr>
        <a:buSzPct val="90000"/>
        <a:buFont typeface="Wingdings"/>
        <a:buChar char=""/>
        <a:defRPr kumimoji="0" sz="2800" kern="1200">
          <a:solidFill>
            <a:schemeClr val="tx1"/>
          </a:solidFill>
          <a:latin typeface="+mn-lt"/>
          <a:ea typeface="+mn-ea"/>
          <a:cs typeface="+mn-cs"/>
        </a:defRPr>
      </a:lvl2pPr>
      <a:lvl3pPr marL="996696" indent="-228600" algn="l" rtl="0" eaLnBrk="1" latinLnBrk="0" hangingPunct="1">
        <a:spcBef>
          <a:spcPct val="20000"/>
        </a:spcBef>
        <a:buClr>
          <a:schemeClr val="accent3"/>
        </a:buClr>
        <a:buFont typeface="Arial"/>
        <a:buChar char="▪"/>
        <a:defRPr kumimoji="0" sz="2400" kern="1200">
          <a:solidFill>
            <a:schemeClr val="tx1"/>
          </a:solidFill>
          <a:latin typeface="+mn-lt"/>
          <a:ea typeface="+mn-ea"/>
          <a:cs typeface="+mn-cs"/>
        </a:defRPr>
      </a:lvl3pPr>
      <a:lvl4pPr marL="1216152" indent="-182880" algn="l" rtl="0" eaLnBrk="1" latinLnBrk="0" hangingPunct="1">
        <a:spcBef>
          <a:spcPct val="20000"/>
        </a:spcBef>
        <a:buClr>
          <a:schemeClr val="accent4"/>
        </a:buClr>
        <a:buFont typeface="Arial"/>
        <a:buChar char="▪"/>
        <a:defRPr kumimoji="0" sz="2000" kern="1200">
          <a:solidFill>
            <a:schemeClr val="tx1"/>
          </a:solidFill>
          <a:latin typeface="+mn-lt"/>
          <a:ea typeface="+mn-ea"/>
          <a:cs typeface="+mn-cs"/>
        </a:defRPr>
      </a:lvl4pPr>
      <a:lvl5pPr marL="1426464" indent="-182880" algn="l" rtl="0" eaLnBrk="1" latinLnBrk="0" hangingPunct="1">
        <a:spcBef>
          <a:spcPct val="20000"/>
        </a:spcBef>
        <a:buClr>
          <a:schemeClr val="accent5"/>
        </a:buClr>
        <a:buFont typeface="Wingdings 3"/>
        <a:buChar char=""/>
        <a:defRPr kumimoji="0" lang="en-US" sz="2000" kern="1200" smtClean="0">
          <a:solidFill>
            <a:schemeClr val="tx1"/>
          </a:solidFill>
          <a:latin typeface="+mn-lt"/>
          <a:ea typeface="+mn-ea"/>
          <a:cs typeface="+mn-cs"/>
        </a:defRPr>
      </a:lvl5pPr>
      <a:lvl6pPr marL="1627632" indent="-182880" algn="l" rtl="0" eaLnBrk="1" latinLnBrk="0" hangingPunct="1">
        <a:spcBef>
          <a:spcPct val="20000"/>
        </a:spcBef>
        <a:buClr>
          <a:schemeClr val="accent6"/>
        </a:buClr>
        <a:buSzPct val="100000"/>
        <a:buFont typeface="Wingdings 2"/>
        <a:buChar char=""/>
        <a:defRPr kumimoji="0" sz="2000" kern="1200">
          <a:solidFill>
            <a:schemeClr val="tx1"/>
          </a:solidFill>
          <a:latin typeface="+mn-lt"/>
          <a:ea typeface="+mn-ea"/>
          <a:cs typeface="+mn-cs"/>
        </a:defRPr>
      </a:lvl6pPr>
      <a:lvl7pPr marL="1828800" indent="-182880" algn="l" rtl="0" eaLnBrk="1" latinLnBrk="0" hangingPunct="1">
        <a:spcBef>
          <a:spcPct val="20000"/>
        </a:spcBef>
        <a:buClr>
          <a:schemeClr val="accent1"/>
        </a:buClr>
        <a:buSzPct val="100000"/>
        <a:buFont typeface="Wingdings 2"/>
        <a:buChar char=""/>
        <a:defRPr kumimoji="0" sz="1800" kern="1200">
          <a:solidFill>
            <a:schemeClr val="tx1"/>
          </a:solidFill>
          <a:latin typeface="+mn-lt"/>
          <a:ea typeface="+mn-ea"/>
          <a:cs typeface="+mn-cs"/>
        </a:defRPr>
      </a:lvl7pPr>
      <a:lvl8pPr marL="2029968" indent="-182880" algn="l" rtl="0" eaLnBrk="1" latinLnBrk="0" hangingPunct="1">
        <a:spcBef>
          <a:spcPct val="20000"/>
        </a:spcBef>
        <a:buClr>
          <a:schemeClr val="accent2"/>
        </a:buClr>
        <a:buFont typeface="Wingdings 2" pitchFamily="18" charset="2"/>
        <a:buChar char=""/>
        <a:defRPr kumimoji="0" sz="1800" kern="1200">
          <a:solidFill>
            <a:schemeClr val="tx1"/>
          </a:solidFill>
          <a:latin typeface="+mn-lt"/>
          <a:ea typeface="+mn-ea"/>
          <a:cs typeface="+mn-cs"/>
        </a:defRPr>
      </a:lvl8pPr>
      <a:lvl9pPr marL="2231136" indent="-182880" algn="l" rtl="0" eaLnBrk="1" latinLnBrk="0" hangingPunct="1">
        <a:spcBef>
          <a:spcPct val="20000"/>
        </a:spcBef>
        <a:buClr>
          <a:schemeClr val="accent3"/>
        </a:buClr>
        <a:buFont typeface="Wingdings 2" pitchFamily="18" charset="2"/>
        <a:buChar char=""/>
        <a:defRPr kumimoji="0" sz="18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microsoft.com/office/2007/relationships/hdphoto" Target="../media/hdphoto2.wdp"/></Relationships>
</file>

<file path=ppt/slides/_rels/slide3.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microsoft.com/office/2007/relationships/hdphoto" Target="../media/hdphoto4.wdp"/><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microsoft.com/office/2007/relationships/hdphoto" Target="../media/hdphoto5.wdp"/><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microsoft.com/office/2007/relationships/hdphoto" Target="../media/hdphoto6.wdp"/><Relationship Id="rId2" Type="http://schemas.openxmlformats.org/officeDocument/2006/relationships/image" Target="../media/image9.png"/><Relationship Id="rId1" Type="http://schemas.openxmlformats.org/officeDocument/2006/relationships/slideLayout" Target="../slideLayouts/slideLayout2.xml"/><Relationship Id="rId5" Type="http://schemas.microsoft.com/office/2007/relationships/hdphoto" Target="../media/hdphoto7.wdp"/><Relationship Id="rId4" Type="http://schemas.openxmlformats.org/officeDocument/2006/relationships/image" Target="../media/image10.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microsoft.com/office/2007/relationships/hdphoto" Target="../media/hdphoto8.wdp"/><Relationship Id="rId2" Type="http://schemas.openxmlformats.org/officeDocument/2006/relationships/image" Target="../media/image11.png"/><Relationship Id="rId1" Type="http://schemas.openxmlformats.org/officeDocument/2006/relationships/slideLayout" Target="../slideLayouts/slideLayout2.xml"/><Relationship Id="rId5" Type="http://schemas.microsoft.com/office/2007/relationships/hdphoto" Target="../media/hdphoto9.wdp"/><Relationship Id="rId4" Type="http://schemas.openxmlformats.org/officeDocument/2006/relationships/image" Target="../media/image12.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ECDCB8A8-892B-4DA5-9722-5A9652628169}"/>
              </a:ext>
            </a:extLst>
          </p:cNvPr>
          <p:cNvSpPr txBox="1"/>
          <p:nvPr/>
        </p:nvSpPr>
        <p:spPr>
          <a:xfrm>
            <a:off x="535061" y="3717032"/>
            <a:ext cx="6096000" cy="369332"/>
          </a:xfrm>
          <a:prstGeom prst="rect">
            <a:avLst/>
          </a:prstGeom>
          <a:noFill/>
        </p:spPr>
        <p:txBody>
          <a:bodyPr wrap="square">
            <a:spAutoFit/>
          </a:bodyPr>
          <a:lstStyle/>
          <a:p>
            <a:r>
              <a:rPr lang="en-GB" b="0" i="0" dirty="0">
                <a:solidFill>
                  <a:srgbClr val="111111"/>
                </a:solidFill>
                <a:effectLst/>
                <a:latin typeface="Alegreya Sans"/>
              </a:rPr>
              <a:t>.</a:t>
            </a:r>
            <a:endParaRPr lang="en-GB" dirty="0"/>
          </a:p>
        </p:txBody>
      </p:sp>
      <p:sp>
        <p:nvSpPr>
          <p:cNvPr id="7" name="Title 1">
            <a:extLst>
              <a:ext uri="{FF2B5EF4-FFF2-40B4-BE49-F238E27FC236}">
                <a16:creationId xmlns:a16="http://schemas.microsoft.com/office/drawing/2014/main" id="{9EF19F3B-5FE7-49B6-9B9E-53C764DC057D}"/>
              </a:ext>
            </a:extLst>
          </p:cNvPr>
          <p:cNvSpPr>
            <a:spLocks noGrp="1"/>
          </p:cNvSpPr>
          <p:nvPr>
            <p:ph type="title"/>
          </p:nvPr>
        </p:nvSpPr>
        <p:spPr>
          <a:xfrm>
            <a:off x="47328" y="0"/>
            <a:ext cx="11989332" cy="1081877"/>
          </a:xfrm>
        </p:spPr>
        <p:txBody>
          <a:bodyPr>
            <a:normAutofit fontScale="90000"/>
          </a:bodyPr>
          <a:lstStyle/>
          <a:p>
            <a:pPr marL="118872" algn="ctr"/>
            <a:br>
              <a:rPr lang="en-GB" sz="1050" b="0" i="0" u="none" strike="noStrike" dirty="0">
                <a:solidFill>
                  <a:srgbClr val="003E5A"/>
                </a:solidFill>
                <a:effectLst/>
                <a:latin typeface="-apple-system"/>
              </a:rPr>
            </a:br>
            <a:r>
              <a:rPr lang="en-GB" sz="3100" dirty="0">
                <a:solidFill>
                  <a:srgbClr val="92D050"/>
                </a:solidFill>
              </a:rPr>
              <a:t>HPEN5029/ HPEN6029 - Writing Place :  maps &amp; consciousness</a:t>
            </a:r>
            <a:endParaRPr lang="en-GB" sz="2400" dirty="0">
              <a:solidFill>
                <a:srgbClr val="92D050"/>
              </a:solidFill>
            </a:endParaRPr>
          </a:p>
        </p:txBody>
      </p:sp>
      <p:pic>
        <p:nvPicPr>
          <p:cNvPr id="4" name="Picture 3" descr="A picture containing sitting, brown, stone, table&#10;&#10;Description automatically generated">
            <a:extLst>
              <a:ext uri="{FF2B5EF4-FFF2-40B4-BE49-F238E27FC236}">
                <a16:creationId xmlns:a16="http://schemas.microsoft.com/office/drawing/2014/main" id="{BE270433-A2AD-4CEB-A481-5AE245581F98}"/>
              </a:ext>
            </a:extLst>
          </p:cNvPr>
          <p:cNvPicPr>
            <a:picLocks noChangeAspect="1"/>
          </p:cNvPicPr>
          <p:nvPr/>
        </p:nvPicPr>
        <p:blipFill rotWithShape="1">
          <a:blip r:embed="rId2" cstate="print">
            <a:extLst>
              <a:ext uri="{BEBA8EAE-BF5A-486C-A8C5-ECC9F3942E4B}">
                <a14:imgProps xmlns:a14="http://schemas.microsoft.com/office/drawing/2010/main">
                  <a14:imgLayer r:embed="rId3">
                    <a14:imgEffect>
                      <a14:colorTemperature colorTemp="5300"/>
                    </a14:imgEffect>
                  </a14:imgLayer>
                </a14:imgProps>
              </a:ext>
              <a:ext uri="{28A0092B-C50C-407E-A947-70E740481C1C}">
                <a14:useLocalDpi xmlns:a14="http://schemas.microsoft.com/office/drawing/2010/main" val="0"/>
              </a:ext>
            </a:extLst>
          </a:blip>
          <a:srcRect/>
          <a:stretch/>
        </p:blipFill>
        <p:spPr>
          <a:xfrm>
            <a:off x="335360" y="1520484"/>
            <a:ext cx="5344915" cy="4393096"/>
          </a:xfrm>
          <a:prstGeom prst="rect">
            <a:avLst/>
          </a:prstGeom>
        </p:spPr>
      </p:pic>
      <p:sp>
        <p:nvSpPr>
          <p:cNvPr id="9" name="TextBox 8">
            <a:extLst>
              <a:ext uri="{FF2B5EF4-FFF2-40B4-BE49-F238E27FC236}">
                <a16:creationId xmlns:a16="http://schemas.microsoft.com/office/drawing/2014/main" id="{02027A22-2C82-4C61-9ECC-683F35CF74C8}"/>
              </a:ext>
            </a:extLst>
          </p:cNvPr>
          <p:cNvSpPr txBox="1"/>
          <p:nvPr/>
        </p:nvSpPr>
        <p:spPr>
          <a:xfrm>
            <a:off x="6511727" y="4581128"/>
            <a:ext cx="5488932" cy="1938992"/>
          </a:xfrm>
          <a:prstGeom prst="rect">
            <a:avLst/>
          </a:prstGeom>
          <a:noFill/>
        </p:spPr>
        <p:txBody>
          <a:bodyPr wrap="square">
            <a:spAutoFit/>
          </a:bodyPr>
          <a:lstStyle/>
          <a:p>
            <a:r>
              <a:rPr lang="en-GB" sz="2000" b="0" i="0" dirty="0">
                <a:solidFill>
                  <a:schemeClr val="accent6">
                    <a:lumMod val="40000"/>
                    <a:lumOff val="60000"/>
                  </a:schemeClr>
                </a:solidFill>
                <a:effectLst/>
              </a:rPr>
              <a:t>A close-up view of the Babylonian map of the </a:t>
            </a:r>
            <a:r>
              <a:rPr lang="en-GB" sz="2000" dirty="0">
                <a:solidFill>
                  <a:schemeClr val="accent6">
                    <a:lumMod val="40000"/>
                    <a:lumOff val="60000"/>
                  </a:schemeClr>
                </a:solidFill>
              </a:rPr>
              <a:t>World - the oldest </a:t>
            </a:r>
            <a:r>
              <a:rPr lang="en-GB" sz="2000" i="1" dirty="0" err="1">
                <a:solidFill>
                  <a:schemeClr val="accent6">
                    <a:lumMod val="40000"/>
                    <a:lumOff val="60000"/>
                  </a:schemeClr>
                </a:solidFill>
              </a:rPr>
              <a:t>mappa</a:t>
            </a:r>
            <a:r>
              <a:rPr lang="en-GB" sz="2000" i="1" dirty="0">
                <a:solidFill>
                  <a:schemeClr val="accent6">
                    <a:lumMod val="40000"/>
                    <a:lumOff val="60000"/>
                  </a:schemeClr>
                </a:solidFill>
              </a:rPr>
              <a:t> mundi </a:t>
            </a:r>
            <a:r>
              <a:rPr lang="en-GB" sz="2000" dirty="0">
                <a:solidFill>
                  <a:schemeClr val="accent6">
                    <a:lumMod val="40000"/>
                    <a:lumOff val="60000"/>
                  </a:schemeClr>
                </a:solidFill>
              </a:rPr>
              <a:t>in existence</a:t>
            </a:r>
            <a:r>
              <a:rPr lang="en-GB" sz="2000" i="1" dirty="0">
                <a:solidFill>
                  <a:schemeClr val="accent6">
                    <a:lumMod val="40000"/>
                    <a:lumOff val="60000"/>
                  </a:schemeClr>
                </a:solidFill>
              </a:rPr>
              <a:t>. </a:t>
            </a:r>
            <a:r>
              <a:rPr lang="en-GB" sz="2000" b="0" i="0" dirty="0">
                <a:solidFill>
                  <a:schemeClr val="accent6">
                    <a:lumMod val="40000"/>
                    <a:lumOff val="60000"/>
                  </a:schemeClr>
                </a:solidFill>
                <a:effectLst/>
              </a:rPr>
              <a:t>This partially broken clay tablet contains both cuneiform inscriptions and a unique map of the Mesopotamian world. Probably from Sippar, Mesopotamia, Iraq.</a:t>
            </a:r>
          </a:p>
        </p:txBody>
      </p:sp>
      <p:sp>
        <p:nvSpPr>
          <p:cNvPr id="13" name="TextBox 12">
            <a:extLst>
              <a:ext uri="{FF2B5EF4-FFF2-40B4-BE49-F238E27FC236}">
                <a16:creationId xmlns:a16="http://schemas.microsoft.com/office/drawing/2014/main" id="{8F8B66FC-601E-44D9-86CB-CF1AD861F0FA}"/>
              </a:ext>
            </a:extLst>
          </p:cNvPr>
          <p:cNvSpPr txBox="1"/>
          <p:nvPr/>
        </p:nvSpPr>
        <p:spPr>
          <a:xfrm>
            <a:off x="263352" y="6072752"/>
            <a:ext cx="6097508" cy="646331"/>
          </a:xfrm>
          <a:prstGeom prst="rect">
            <a:avLst/>
          </a:prstGeom>
          <a:noFill/>
        </p:spPr>
        <p:txBody>
          <a:bodyPr wrap="square">
            <a:spAutoFit/>
          </a:bodyPr>
          <a:lstStyle/>
          <a:p>
            <a:r>
              <a:rPr lang="en-GB" sz="1800" b="0" i="0" dirty="0">
                <a:solidFill>
                  <a:schemeClr val="bg1"/>
                </a:solidFill>
                <a:effectLst/>
              </a:rPr>
              <a:t>Jerry </a:t>
            </a:r>
            <a:r>
              <a:rPr lang="en-GB" sz="1800" b="0" i="0" dirty="0" err="1">
                <a:solidFill>
                  <a:schemeClr val="bg1"/>
                </a:solidFill>
                <a:effectLst/>
              </a:rPr>
              <a:t>Brotton</a:t>
            </a:r>
            <a:r>
              <a:rPr lang="en-GB" sz="1800" b="0" i="0" dirty="0">
                <a:solidFill>
                  <a:schemeClr val="bg1"/>
                </a:solidFill>
                <a:effectLst/>
              </a:rPr>
              <a:t> describes it as an egocentric map – placing the self at the centre</a:t>
            </a:r>
            <a:endParaRPr lang="en-GB" sz="1800" dirty="0">
              <a:solidFill>
                <a:schemeClr val="bg1"/>
              </a:solidFill>
            </a:endParaRPr>
          </a:p>
        </p:txBody>
      </p:sp>
    </p:spTree>
    <p:extLst>
      <p:ext uri="{BB962C8B-B14F-4D97-AF65-F5344CB8AC3E}">
        <p14:creationId xmlns:p14="http://schemas.microsoft.com/office/powerpoint/2010/main" val="28163745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7FDD4-2C74-428A-B2DE-84046B709668}"/>
              </a:ext>
            </a:extLst>
          </p:cNvPr>
          <p:cNvSpPr>
            <a:spLocks noGrp="1"/>
          </p:cNvSpPr>
          <p:nvPr>
            <p:ph type="title"/>
          </p:nvPr>
        </p:nvSpPr>
        <p:spPr>
          <a:xfrm>
            <a:off x="316036" y="258619"/>
            <a:ext cx="9378769" cy="609256"/>
          </a:xfrm>
        </p:spPr>
        <p:txBody>
          <a:bodyPr>
            <a:noAutofit/>
          </a:bodyPr>
          <a:lstStyle/>
          <a:p>
            <a:r>
              <a:rPr lang="en-GB" sz="3200" b="0" i="0" dirty="0">
                <a:solidFill>
                  <a:srgbClr val="92D050"/>
                </a:solidFill>
                <a:effectLst/>
              </a:rPr>
              <a:t>medieval Islamic perspective</a:t>
            </a:r>
            <a:r>
              <a:rPr lang="en-GB" sz="3200" b="0" i="0" dirty="0">
                <a:solidFill>
                  <a:schemeClr val="accent1">
                    <a:lumMod val="20000"/>
                    <a:lumOff val="80000"/>
                  </a:schemeClr>
                </a:solidFill>
                <a:effectLst/>
              </a:rPr>
              <a:t>.</a:t>
            </a:r>
            <a:endParaRPr lang="en-GB" sz="3200" dirty="0"/>
          </a:p>
        </p:txBody>
      </p:sp>
      <p:sp>
        <p:nvSpPr>
          <p:cNvPr id="5" name="TextBox 4">
            <a:extLst>
              <a:ext uri="{FF2B5EF4-FFF2-40B4-BE49-F238E27FC236}">
                <a16:creationId xmlns:a16="http://schemas.microsoft.com/office/drawing/2014/main" id="{4EF7EB7A-6F21-46A5-B04B-87B68A831A07}"/>
              </a:ext>
            </a:extLst>
          </p:cNvPr>
          <p:cNvSpPr txBox="1"/>
          <p:nvPr/>
        </p:nvSpPr>
        <p:spPr>
          <a:xfrm>
            <a:off x="553932" y="5842166"/>
            <a:ext cx="8926444" cy="830997"/>
          </a:xfrm>
          <a:prstGeom prst="rect">
            <a:avLst/>
          </a:prstGeom>
          <a:noFill/>
        </p:spPr>
        <p:txBody>
          <a:bodyPr wrap="square">
            <a:spAutoFit/>
          </a:bodyPr>
          <a:lstStyle/>
          <a:p>
            <a:pPr algn="just"/>
            <a:r>
              <a:rPr lang="en-GB" sz="2400" b="0" i="0" dirty="0">
                <a:solidFill>
                  <a:schemeClr val="accent1">
                    <a:lumMod val="40000"/>
                    <a:lumOff val="60000"/>
                  </a:schemeClr>
                </a:solidFill>
                <a:effectLst/>
              </a:rPr>
              <a:t>World Map of al-</a:t>
            </a:r>
            <a:r>
              <a:rPr lang="en-GB" sz="2400" b="0" i="0" dirty="0" err="1">
                <a:solidFill>
                  <a:schemeClr val="accent1">
                    <a:lumMod val="40000"/>
                    <a:lumOff val="60000"/>
                  </a:schemeClr>
                </a:solidFill>
                <a:effectLst/>
              </a:rPr>
              <a:t>Mas’udi</a:t>
            </a:r>
            <a:r>
              <a:rPr lang="en-GB" sz="2400" b="0" i="0" dirty="0">
                <a:solidFill>
                  <a:schemeClr val="accent1">
                    <a:lumMod val="40000"/>
                    <a:lumOff val="60000"/>
                  </a:schemeClr>
                </a:solidFill>
                <a:effectLst/>
              </a:rPr>
              <a:t>  pre-956 </a:t>
            </a:r>
          </a:p>
          <a:p>
            <a:pPr algn="just"/>
            <a:r>
              <a:rPr lang="en-GB" sz="2400" i="1" dirty="0">
                <a:solidFill>
                  <a:schemeClr val="accent6">
                    <a:lumMod val="40000"/>
                    <a:lumOff val="60000"/>
                  </a:schemeClr>
                </a:solidFill>
              </a:rPr>
              <a:t>– trade routes plus </a:t>
            </a:r>
            <a:r>
              <a:rPr lang="en-GB" sz="2400" b="0" i="1" dirty="0">
                <a:solidFill>
                  <a:schemeClr val="accent6">
                    <a:lumMod val="40000"/>
                    <a:lumOff val="60000"/>
                  </a:schemeClr>
                </a:solidFill>
                <a:effectLst/>
              </a:rPr>
              <a:t>orientation to look up to Mecca</a:t>
            </a:r>
            <a:endParaRPr lang="en-GB" sz="2000" b="0" i="1" dirty="0">
              <a:solidFill>
                <a:schemeClr val="accent6">
                  <a:lumMod val="40000"/>
                  <a:lumOff val="60000"/>
                </a:schemeClr>
              </a:solidFill>
              <a:effectLst/>
            </a:endParaRPr>
          </a:p>
        </p:txBody>
      </p:sp>
      <p:sp>
        <p:nvSpPr>
          <p:cNvPr id="7" name="TextBox 6">
            <a:extLst>
              <a:ext uri="{FF2B5EF4-FFF2-40B4-BE49-F238E27FC236}">
                <a16:creationId xmlns:a16="http://schemas.microsoft.com/office/drawing/2014/main" id="{3CE26B28-A0BB-4A03-BB65-68020505B384}"/>
              </a:ext>
            </a:extLst>
          </p:cNvPr>
          <p:cNvSpPr txBox="1"/>
          <p:nvPr/>
        </p:nvSpPr>
        <p:spPr>
          <a:xfrm>
            <a:off x="3002581" y="867875"/>
            <a:ext cx="359287" cy="461665"/>
          </a:xfrm>
          <a:prstGeom prst="rect">
            <a:avLst/>
          </a:prstGeom>
          <a:noFill/>
        </p:spPr>
        <p:txBody>
          <a:bodyPr wrap="square">
            <a:spAutoFit/>
          </a:bodyPr>
          <a:lstStyle/>
          <a:p>
            <a:r>
              <a:rPr lang="en-GB" sz="2400" b="0" i="0" dirty="0">
                <a:solidFill>
                  <a:schemeClr val="bg1"/>
                </a:solidFill>
                <a:effectLst/>
                <a:latin typeface="Book Antiqua" panose="02040602050305030304" pitchFamily="18" charset="0"/>
              </a:rPr>
              <a:t>S</a:t>
            </a:r>
            <a:endParaRPr lang="en-GB" sz="2400" dirty="0"/>
          </a:p>
        </p:txBody>
      </p:sp>
      <p:sp>
        <p:nvSpPr>
          <p:cNvPr id="3" name="TextBox 2">
            <a:extLst>
              <a:ext uri="{FF2B5EF4-FFF2-40B4-BE49-F238E27FC236}">
                <a16:creationId xmlns:a16="http://schemas.microsoft.com/office/drawing/2014/main" id="{8438AEC3-8890-4176-B811-34677A84E040}"/>
              </a:ext>
            </a:extLst>
          </p:cNvPr>
          <p:cNvSpPr txBox="1"/>
          <p:nvPr/>
        </p:nvSpPr>
        <p:spPr>
          <a:xfrm>
            <a:off x="316036" y="3067406"/>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E</a:t>
            </a:r>
            <a:endParaRPr lang="en-GB" sz="2400" dirty="0"/>
          </a:p>
        </p:txBody>
      </p:sp>
      <p:sp>
        <p:nvSpPr>
          <p:cNvPr id="4" name="TextBox 3">
            <a:extLst>
              <a:ext uri="{FF2B5EF4-FFF2-40B4-BE49-F238E27FC236}">
                <a16:creationId xmlns:a16="http://schemas.microsoft.com/office/drawing/2014/main" id="{DBD6532A-F300-480A-B68A-C2A6B4DEB6E1}"/>
              </a:ext>
            </a:extLst>
          </p:cNvPr>
          <p:cNvSpPr txBox="1"/>
          <p:nvPr/>
        </p:nvSpPr>
        <p:spPr>
          <a:xfrm>
            <a:off x="5557067" y="3136841"/>
            <a:ext cx="359287" cy="461665"/>
          </a:xfrm>
          <a:prstGeom prst="rect">
            <a:avLst/>
          </a:prstGeom>
          <a:noFill/>
        </p:spPr>
        <p:txBody>
          <a:bodyPr wrap="square">
            <a:spAutoFit/>
          </a:bodyPr>
          <a:lstStyle/>
          <a:p>
            <a:r>
              <a:rPr lang="en-GB" sz="2400" b="0" i="0" dirty="0">
                <a:solidFill>
                  <a:schemeClr val="bg1"/>
                </a:solidFill>
                <a:effectLst/>
                <a:latin typeface="Book Antiqua" panose="02040602050305030304" pitchFamily="18" charset="0"/>
              </a:rPr>
              <a:t>W</a:t>
            </a:r>
            <a:endParaRPr lang="en-GB" sz="2400" dirty="0"/>
          </a:p>
        </p:txBody>
      </p:sp>
      <p:sp>
        <p:nvSpPr>
          <p:cNvPr id="9" name="TextBox 8">
            <a:extLst>
              <a:ext uri="{FF2B5EF4-FFF2-40B4-BE49-F238E27FC236}">
                <a16:creationId xmlns:a16="http://schemas.microsoft.com/office/drawing/2014/main" id="{CACBE8BD-8569-4EC1-9A96-B976478DA3DD}"/>
              </a:ext>
            </a:extLst>
          </p:cNvPr>
          <p:cNvSpPr txBox="1"/>
          <p:nvPr/>
        </p:nvSpPr>
        <p:spPr>
          <a:xfrm>
            <a:off x="2945091" y="5349813"/>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N</a:t>
            </a:r>
            <a:endParaRPr lang="en-GB" sz="2400" dirty="0"/>
          </a:p>
        </p:txBody>
      </p:sp>
      <p:pic>
        <p:nvPicPr>
          <p:cNvPr id="14" name="Picture 13" descr="Diagram&#10;&#10;Description automatically generated">
            <a:extLst>
              <a:ext uri="{FF2B5EF4-FFF2-40B4-BE49-F238E27FC236}">
                <a16:creationId xmlns:a16="http://schemas.microsoft.com/office/drawing/2014/main" id="{06B943B3-4AF2-4426-AE05-0EAFFCA564AC}"/>
              </a:ext>
            </a:extLst>
          </p:cNvPr>
          <p:cNvPicPr>
            <a:picLocks noChangeAspect="1"/>
          </p:cNvPicPr>
          <p:nvPr/>
        </p:nvPicPr>
        <p:blipFill>
          <a:blip r:embed="rId2">
            <a:duotone>
              <a:schemeClr val="accent1">
                <a:shade val="45000"/>
                <a:satMod val="135000"/>
              </a:schemeClr>
              <a:prstClr val="white"/>
            </a:duotone>
            <a:extLst>
              <a:ext uri="{28A0092B-C50C-407E-A947-70E740481C1C}">
                <a14:useLocalDpi xmlns:a14="http://schemas.microsoft.com/office/drawing/2010/main" val="0"/>
              </a:ext>
            </a:extLst>
          </a:blip>
          <a:stretch>
            <a:fillRect/>
          </a:stretch>
        </p:blipFill>
        <p:spPr>
          <a:xfrm>
            <a:off x="6929736" y="1556581"/>
            <a:ext cx="4946228" cy="4206502"/>
          </a:xfrm>
          <a:prstGeom prst="rect">
            <a:avLst/>
          </a:prstGeom>
        </p:spPr>
      </p:pic>
      <p:pic>
        <p:nvPicPr>
          <p:cNvPr id="15" name="Picture 14" descr="Diagram&#10;&#10;Description automatically generated">
            <a:extLst>
              <a:ext uri="{FF2B5EF4-FFF2-40B4-BE49-F238E27FC236}">
                <a16:creationId xmlns:a16="http://schemas.microsoft.com/office/drawing/2014/main" id="{E2E3E5F7-E159-465A-9B24-743E3490D4A5}"/>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Effect>
                      <a14:colorTemperature colorTemp="5900"/>
                    </a14:imgEffect>
                    <a14:imgEffect>
                      <a14:saturation sat="200000"/>
                    </a14:imgEffect>
                    <a14:imgEffect>
                      <a14:brightnessContrast contrast="20000"/>
                    </a14:imgEffect>
                  </a14:imgLayer>
                </a14:imgProps>
              </a:ext>
              <a:ext uri="{28A0092B-C50C-407E-A947-70E740481C1C}">
                <a14:useLocalDpi xmlns:a14="http://schemas.microsoft.com/office/drawing/2010/main" val="0"/>
              </a:ext>
            </a:extLst>
          </a:blip>
          <a:stretch>
            <a:fillRect/>
          </a:stretch>
        </p:blipFill>
        <p:spPr>
          <a:xfrm rot="10800000">
            <a:off x="759099" y="1277354"/>
            <a:ext cx="4752527" cy="4041770"/>
          </a:xfrm>
          <a:prstGeom prst="rect">
            <a:avLst/>
          </a:prstGeom>
        </p:spPr>
      </p:pic>
      <p:sp>
        <p:nvSpPr>
          <p:cNvPr id="19" name="TextBox 18">
            <a:extLst>
              <a:ext uri="{FF2B5EF4-FFF2-40B4-BE49-F238E27FC236}">
                <a16:creationId xmlns:a16="http://schemas.microsoft.com/office/drawing/2014/main" id="{02C9A4A2-067F-42A0-A4AC-B1C0DC554E81}"/>
              </a:ext>
            </a:extLst>
          </p:cNvPr>
          <p:cNvSpPr txBox="1"/>
          <p:nvPr/>
        </p:nvSpPr>
        <p:spPr>
          <a:xfrm>
            <a:off x="8616280" y="1054593"/>
            <a:ext cx="3456384" cy="369332"/>
          </a:xfrm>
          <a:prstGeom prst="rect">
            <a:avLst/>
          </a:prstGeom>
          <a:noFill/>
        </p:spPr>
        <p:txBody>
          <a:bodyPr wrap="square">
            <a:spAutoFit/>
          </a:bodyPr>
          <a:lstStyle/>
          <a:p>
            <a:r>
              <a:rPr lang="en-GB" sz="1800" b="0" i="1" dirty="0">
                <a:solidFill>
                  <a:schemeClr val="accent1">
                    <a:lumMod val="40000"/>
                    <a:lumOff val="60000"/>
                  </a:schemeClr>
                </a:solidFill>
                <a:effectLst/>
              </a:rPr>
              <a:t>(Inverted to current orientation)</a:t>
            </a:r>
            <a:endParaRPr lang="en-GB" i="1" dirty="0"/>
          </a:p>
        </p:txBody>
      </p:sp>
    </p:spTree>
    <p:extLst>
      <p:ext uri="{BB962C8B-B14F-4D97-AF65-F5344CB8AC3E}">
        <p14:creationId xmlns:p14="http://schemas.microsoft.com/office/powerpoint/2010/main" val="21874870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6F155-7752-4EB1-AD09-D9E4D8F4E6E2}"/>
              </a:ext>
            </a:extLst>
          </p:cNvPr>
          <p:cNvSpPr>
            <a:spLocks noGrp="1"/>
          </p:cNvSpPr>
          <p:nvPr>
            <p:ph type="title"/>
          </p:nvPr>
        </p:nvSpPr>
        <p:spPr>
          <a:xfrm>
            <a:off x="6364864" y="332656"/>
            <a:ext cx="5625507" cy="1252728"/>
          </a:xfrm>
          <a:solidFill>
            <a:srgbClr val="032B21"/>
          </a:solidFill>
        </p:spPr>
        <p:txBody>
          <a:bodyPr>
            <a:noAutofit/>
          </a:bodyPr>
          <a:lstStyle/>
          <a:p>
            <a:r>
              <a:rPr lang="en-GB" sz="3200" dirty="0">
                <a:solidFill>
                  <a:srgbClr val="FFC000"/>
                </a:solidFill>
              </a:rPr>
              <a:t>HEREFORD MAPPA MUNDI</a:t>
            </a:r>
          </a:p>
        </p:txBody>
      </p:sp>
      <p:pic>
        <p:nvPicPr>
          <p:cNvPr id="6146" name="Picture 2" descr="r/ArtefactPorn - The Hereford Mappa Mundi: the largest medieval map that is still intact, featuring places, biblical stories, animals, 3D scan in comments,ca 1300,England [960 x 860]">
            <a:extLst>
              <a:ext uri="{FF2B5EF4-FFF2-40B4-BE49-F238E27FC236}">
                <a16:creationId xmlns:a16="http://schemas.microsoft.com/office/drawing/2014/main" id="{4409918A-25A2-4C79-A5E8-1F25B911EC95}"/>
              </a:ext>
            </a:extLst>
          </p:cNvPr>
          <p:cNvPicPr>
            <a:picLocks noChangeAspect="1" noChangeArrowheads="1"/>
          </p:cNvPicPr>
          <p:nvPr/>
        </p:nvPicPr>
        <p:blipFill>
          <a:blip r:embed="rId2">
            <a:extLst>
              <a:ext uri="{BEBA8EAE-BF5A-486C-A8C5-ECC9F3942E4B}">
                <a14:imgProps xmlns:a14="http://schemas.microsoft.com/office/drawing/2010/main">
                  <a14:imgLayer r:embed="rId3">
                    <a14:imgEffect>
                      <a14:brightnessContrast contrast="20000"/>
                    </a14:imgEffect>
                  </a14:imgLayer>
                </a14:imgProps>
              </a:ext>
              <a:ext uri="{28A0092B-C50C-407E-A947-70E740481C1C}">
                <a14:useLocalDpi xmlns:a14="http://schemas.microsoft.com/office/drawing/2010/main" val="0"/>
              </a:ext>
            </a:extLst>
          </a:blip>
          <a:srcRect/>
          <a:stretch>
            <a:fillRect/>
          </a:stretch>
        </p:blipFill>
        <p:spPr bwMode="auto">
          <a:xfrm>
            <a:off x="581680" y="260648"/>
            <a:ext cx="5607703" cy="6336704"/>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E0EF2753-BFBD-420E-90CD-64C82A9C118D}"/>
              </a:ext>
            </a:extLst>
          </p:cNvPr>
          <p:cNvSpPr txBox="1"/>
          <p:nvPr/>
        </p:nvSpPr>
        <p:spPr>
          <a:xfrm>
            <a:off x="3143672" y="0"/>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E</a:t>
            </a:r>
            <a:endParaRPr lang="en-GB" sz="2400" dirty="0"/>
          </a:p>
        </p:txBody>
      </p:sp>
      <p:sp>
        <p:nvSpPr>
          <p:cNvPr id="5" name="TextBox 4">
            <a:extLst>
              <a:ext uri="{FF2B5EF4-FFF2-40B4-BE49-F238E27FC236}">
                <a16:creationId xmlns:a16="http://schemas.microsoft.com/office/drawing/2014/main" id="{E823823B-AA86-4A6C-93AF-B2EC52ABB77C}"/>
              </a:ext>
            </a:extLst>
          </p:cNvPr>
          <p:cNvSpPr txBox="1"/>
          <p:nvPr/>
        </p:nvSpPr>
        <p:spPr>
          <a:xfrm>
            <a:off x="178673" y="3272406"/>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N</a:t>
            </a:r>
            <a:endParaRPr lang="en-GB" sz="2400" dirty="0"/>
          </a:p>
        </p:txBody>
      </p:sp>
      <p:sp>
        <p:nvSpPr>
          <p:cNvPr id="7" name="TextBox 6">
            <a:extLst>
              <a:ext uri="{FF2B5EF4-FFF2-40B4-BE49-F238E27FC236}">
                <a16:creationId xmlns:a16="http://schemas.microsoft.com/office/drawing/2014/main" id="{FBA41AC1-8003-4413-B917-9B9CD82C1993}"/>
              </a:ext>
            </a:extLst>
          </p:cNvPr>
          <p:cNvSpPr txBox="1"/>
          <p:nvPr/>
        </p:nvSpPr>
        <p:spPr>
          <a:xfrm>
            <a:off x="6233103" y="3545267"/>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S</a:t>
            </a:r>
          </a:p>
        </p:txBody>
      </p:sp>
      <p:sp>
        <p:nvSpPr>
          <p:cNvPr id="9" name="TextBox 8">
            <a:extLst>
              <a:ext uri="{FF2B5EF4-FFF2-40B4-BE49-F238E27FC236}">
                <a16:creationId xmlns:a16="http://schemas.microsoft.com/office/drawing/2014/main" id="{832F7FAF-AB74-4656-A106-599BC60C1396}"/>
              </a:ext>
            </a:extLst>
          </p:cNvPr>
          <p:cNvSpPr txBox="1"/>
          <p:nvPr/>
        </p:nvSpPr>
        <p:spPr>
          <a:xfrm>
            <a:off x="3259536" y="6487765"/>
            <a:ext cx="359287" cy="461665"/>
          </a:xfrm>
          <a:prstGeom prst="rect">
            <a:avLst/>
          </a:prstGeom>
          <a:noFill/>
        </p:spPr>
        <p:txBody>
          <a:bodyPr wrap="square">
            <a:spAutoFit/>
          </a:bodyPr>
          <a:lstStyle/>
          <a:p>
            <a:r>
              <a:rPr lang="en-GB" sz="2400" dirty="0">
                <a:solidFill>
                  <a:schemeClr val="bg1"/>
                </a:solidFill>
                <a:latin typeface="Book Antiqua" panose="02040602050305030304" pitchFamily="18" charset="0"/>
              </a:rPr>
              <a:t>W</a:t>
            </a:r>
          </a:p>
        </p:txBody>
      </p:sp>
      <p:sp>
        <p:nvSpPr>
          <p:cNvPr id="11" name="TextBox 10">
            <a:extLst>
              <a:ext uri="{FF2B5EF4-FFF2-40B4-BE49-F238E27FC236}">
                <a16:creationId xmlns:a16="http://schemas.microsoft.com/office/drawing/2014/main" id="{6FEC291B-1C4E-4856-BB9A-1D2624CC8648}"/>
              </a:ext>
            </a:extLst>
          </p:cNvPr>
          <p:cNvSpPr txBox="1"/>
          <p:nvPr/>
        </p:nvSpPr>
        <p:spPr>
          <a:xfrm>
            <a:off x="1621983" y="349699"/>
            <a:ext cx="897659" cy="369332"/>
          </a:xfrm>
          <a:prstGeom prst="rect">
            <a:avLst/>
          </a:prstGeom>
          <a:noFill/>
        </p:spPr>
        <p:txBody>
          <a:bodyPr wrap="square">
            <a:spAutoFit/>
          </a:bodyPr>
          <a:lstStyle/>
          <a:p>
            <a:r>
              <a:rPr lang="en-GB" i="1" dirty="0">
                <a:solidFill>
                  <a:schemeClr val="bg1"/>
                </a:solidFill>
              </a:rPr>
              <a:t>Eden</a:t>
            </a:r>
            <a:endParaRPr lang="en-GB" sz="2400" i="1" dirty="0">
              <a:solidFill>
                <a:schemeClr val="bg1"/>
              </a:solidFill>
            </a:endParaRPr>
          </a:p>
        </p:txBody>
      </p:sp>
      <p:sp>
        <p:nvSpPr>
          <p:cNvPr id="15" name="TextBox 14">
            <a:extLst>
              <a:ext uri="{FF2B5EF4-FFF2-40B4-BE49-F238E27FC236}">
                <a16:creationId xmlns:a16="http://schemas.microsoft.com/office/drawing/2014/main" id="{94A13DDE-0D87-4D27-A4CE-0932E0ADA4FD}"/>
              </a:ext>
            </a:extLst>
          </p:cNvPr>
          <p:cNvSpPr txBox="1"/>
          <p:nvPr/>
        </p:nvSpPr>
        <p:spPr>
          <a:xfrm>
            <a:off x="6377938" y="4960847"/>
            <a:ext cx="1329707" cy="369332"/>
          </a:xfrm>
          <a:prstGeom prst="rect">
            <a:avLst/>
          </a:prstGeom>
          <a:noFill/>
        </p:spPr>
        <p:txBody>
          <a:bodyPr wrap="square">
            <a:spAutoFit/>
          </a:bodyPr>
          <a:lstStyle/>
          <a:p>
            <a:r>
              <a:rPr lang="en-GB" sz="1800" i="1" dirty="0">
                <a:solidFill>
                  <a:schemeClr val="bg1"/>
                </a:solidFill>
              </a:rPr>
              <a:t>Jerusalem</a:t>
            </a:r>
            <a:endParaRPr lang="en-GB" i="1" dirty="0"/>
          </a:p>
        </p:txBody>
      </p:sp>
      <p:cxnSp>
        <p:nvCxnSpPr>
          <p:cNvPr id="16" name="Straight Arrow Connector 15">
            <a:extLst>
              <a:ext uri="{FF2B5EF4-FFF2-40B4-BE49-F238E27FC236}">
                <a16:creationId xmlns:a16="http://schemas.microsoft.com/office/drawing/2014/main" id="{4C510FBF-FD55-4243-BEBA-92C6EAEB7700}"/>
              </a:ext>
            </a:extLst>
          </p:cNvPr>
          <p:cNvCxnSpPr>
            <a:cxnSpLocks/>
          </p:cNvCxnSpPr>
          <p:nvPr/>
        </p:nvCxnSpPr>
        <p:spPr>
          <a:xfrm flipH="1" flipV="1">
            <a:off x="3863754" y="4439146"/>
            <a:ext cx="2523095" cy="646038"/>
          </a:xfrm>
          <a:prstGeom prst="straightConnector1">
            <a:avLst/>
          </a:prstGeom>
          <a:ln w="19050">
            <a:tailEnd type="triangle"/>
          </a:ln>
        </p:spPr>
        <p:style>
          <a:lnRef idx="1">
            <a:schemeClr val="accent1"/>
          </a:lnRef>
          <a:fillRef idx="0">
            <a:schemeClr val="accent1"/>
          </a:fillRef>
          <a:effectRef idx="0">
            <a:schemeClr val="accent1"/>
          </a:effectRef>
          <a:fontRef idx="minor">
            <a:schemeClr val="tx1"/>
          </a:fontRef>
        </p:style>
      </p:cxnSp>
      <p:cxnSp>
        <p:nvCxnSpPr>
          <p:cNvPr id="18" name="Straight Arrow Connector 17">
            <a:extLst>
              <a:ext uri="{FF2B5EF4-FFF2-40B4-BE49-F238E27FC236}">
                <a16:creationId xmlns:a16="http://schemas.microsoft.com/office/drawing/2014/main" id="{08144C01-1CF5-4F60-9241-0CF33123B3D8}"/>
              </a:ext>
            </a:extLst>
          </p:cNvPr>
          <p:cNvCxnSpPr/>
          <p:nvPr/>
        </p:nvCxnSpPr>
        <p:spPr>
          <a:xfrm>
            <a:off x="2148039" y="650441"/>
            <a:ext cx="1175276" cy="690327"/>
          </a:xfrm>
          <a:prstGeom prst="straightConnector1">
            <a:avLst/>
          </a:prstGeom>
          <a:ln>
            <a:tailEnd type="triangle"/>
          </a:ln>
        </p:spPr>
        <p:style>
          <a:lnRef idx="1">
            <a:schemeClr val="accent3"/>
          </a:lnRef>
          <a:fillRef idx="0">
            <a:schemeClr val="accent3"/>
          </a:fillRef>
          <a:effectRef idx="0">
            <a:schemeClr val="accent3"/>
          </a:effectRef>
          <a:fontRef idx="minor">
            <a:schemeClr val="tx1"/>
          </a:fontRef>
        </p:style>
      </p:cxnSp>
      <p:sp>
        <p:nvSpPr>
          <p:cNvPr id="21" name="TextBox 20">
            <a:extLst>
              <a:ext uri="{FF2B5EF4-FFF2-40B4-BE49-F238E27FC236}">
                <a16:creationId xmlns:a16="http://schemas.microsoft.com/office/drawing/2014/main" id="{47A3A133-2BB3-4FAA-B83F-688B0F391FC7}"/>
              </a:ext>
            </a:extLst>
          </p:cNvPr>
          <p:cNvSpPr txBox="1"/>
          <p:nvPr/>
        </p:nvSpPr>
        <p:spPr>
          <a:xfrm>
            <a:off x="7896200" y="1484784"/>
            <a:ext cx="3960440" cy="1323439"/>
          </a:xfrm>
          <a:prstGeom prst="rect">
            <a:avLst/>
          </a:prstGeom>
          <a:noFill/>
        </p:spPr>
        <p:txBody>
          <a:bodyPr wrap="square">
            <a:spAutoFit/>
          </a:bodyPr>
          <a:lstStyle/>
          <a:p>
            <a:r>
              <a:rPr lang="en-GB" sz="2000" dirty="0">
                <a:solidFill>
                  <a:schemeClr val="bg1"/>
                </a:solidFill>
              </a:rPr>
              <a:t>Not about travel or trade but about the place of power at the centre and orientation towards Christ and ‘fall’ from Eden</a:t>
            </a:r>
            <a:endParaRPr lang="en-GB" sz="2000" dirty="0"/>
          </a:p>
        </p:txBody>
      </p:sp>
    </p:spTree>
    <p:extLst>
      <p:ext uri="{BB962C8B-B14F-4D97-AF65-F5344CB8AC3E}">
        <p14:creationId xmlns:p14="http://schemas.microsoft.com/office/powerpoint/2010/main" val="126294094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546DAE47-F44C-4037-A4A3-70478FB32452}"/>
              </a:ext>
            </a:extLst>
          </p:cNvPr>
          <p:cNvSpPr txBox="1"/>
          <p:nvPr/>
        </p:nvSpPr>
        <p:spPr>
          <a:xfrm>
            <a:off x="9264352" y="6283263"/>
            <a:ext cx="2305331" cy="376129"/>
          </a:xfrm>
          <a:prstGeom prst="rect">
            <a:avLst/>
          </a:prstGeom>
          <a:noFill/>
        </p:spPr>
        <p:txBody>
          <a:bodyPr wrap="square">
            <a:spAutoFit/>
          </a:bodyPr>
          <a:lstStyle/>
          <a:p>
            <a:pPr>
              <a:lnSpc>
                <a:spcPct val="107000"/>
              </a:lnSpc>
              <a:spcAft>
                <a:spcPts val="800"/>
              </a:spcAft>
            </a:pPr>
            <a:r>
              <a:rPr lang="en-GB" sz="1800" dirty="0">
                <a:solidFill>
                  <a:srgbClr val="92D050"/>
                </a:solidFill>
                <a:effectLst/>
                <a:ea typeface="Perpetua" panose="02020502060401020303" pitchFamily="18" charset="0"/>
                <a:cs typeface="Times New Roman" panose="02020603050405020304" pitchFamily="18" charset="0"/>
              </a:rPr>
              <a:t>Evesham map 1410</a:t>
            </a:r>
            <a:endParaRPr lang="en-GB" sz="1800" dirty="0">
              <a:solidFill>
                <a:schemeClr val="bg1"/>
              </a:solidFill>
              <a:effectLst/>
              <a:ea typeface="Perpetua" panose="02020502060401020303" pitchFamily="18" charset="0"/>
              <a:cs typeface="Times New Roman" panose="02020603050405020304" pitchFamily="18" charset="0"/>
            </a:endParaRPr>
          </a:p>
        </p:txBody>
      </p:sp>
      <p:pic>
        <p:nvPicPr>
          <p:cNvPr id="6" name="Picture 5">
            <a:extLst>
              <a:ext uri="{FF2B5EF4-FFF2-40B4-BE49-F238E27FC236}">
                <a16:creationId xmlns:a16="http://schemas.microsoft.com/office/drawing/2014/main" id="{47B27612-7A0B-445B-A656-5D0D68CD331A}"/>
              </a:ext>
            </a:extLst>
          </p:cNvPr>
          <p:cNvPicPr preferRelativeResize="0"/>
          <p:nvPr/>
        </p:nvPicPr>
        <p:blipFill rotWithShape="1">
          <a:blip r:embed="rId2" cstate="screen">
            <a:extLst>
              <a:ext uri="{BEBA8EAE-BF5A-486C-A8C5-ECC9F3942E4B}">
                <a14:imgProps xmlns:a14="http://schemas.microsoft.com/office/drawing/2010/main">
                  <a14:imgLayer r:embed="rId3">
                    <a14:imgEffect>
                      <a14:sharpenSoften amount="25000"/>
                    </a14:imgEffect>
                    <a14:imgEffect>
                      <a14:brightnessContrast bright="-20000" contrast="20000"/>
                    </a14:imgEffect>
                  </a14:imgLayer>
                </a14:imgProps>
              </a:ext>
              <a:ext uri="{28A0092B-C50C-407E-A947-70E740481C1C}">
                <a14:useLocalDpi xmlns:a14="http://schemas.microsoft.com/office/drawing/2010/main"/>
              </a:ext>
            </a:extLst>
          </a:blip>
          <a:srcRect/>
          <a:stretch/>
        </p:blipFill>
        <p:spPr bwMode="auto">
          <a:xfrm>
            <a:off x="1631504" y="898706"/>
            <a:ext cx="9649071" cy="5382485"/>
          </a:xfrm>
          <a:prstGeom prst="rect">
            <a:avLst/>
          </a:prstGeom>
          <a:ln>
            <a:noFill/>
          </a:ln>
          <a:extLst>
            <a:ext uri="{53640926-AAD7-44D8-BBD7-CCE9431645EC}">
              <a14:shadowObscured xmlns:a14="http://schemas.microsoft.com/office/drawing/2010/main"/>
            </a:ext>
          </a:extLst>
        </p:spPr>
      </p:pic>
      <p:sp>
        <p:nvSpPr>
          <p:cNvPr id="8" name="TextBox 7">
            <a:extLst>
              <a:ext uri="{FF2B5EF4-FFF2-40B4-BE49-F238E27FC236}">
                <a16:creationId xmlns:a16="http://schemas.microsoft.com/office/drawing/2014/main" id="{5EE2E0FA-DF1F-42C9-A9C5-CDC470BA4386}"/>
              </a:ext>
            </a:extLst>
          </p:cNvPr>
          <p:cNvSpPr txBox="1"/>
          <p:nvPr/>
        </p:nvSpPr>
        <p:spPr>
          <a:xfrm rot="16891134">
            <a:off x="1686209" y="2865912"/>
            <a:ext cx="1127448" cy="369332"/>
          </a:xfrm>
          <a:prstGeom prst="rect">
            <a:avLst/>
          </a:prstGeom>
          <a:noFill/>
        </p:spPr>
        <p:txBody>
          <a:bodyPr wrap="square">
            <a:spAutoFit/>
          </a:bodyPr>
          <a:lstStyle/>
          <a:p>
            <a:pPr marL="118872" indent="0">
              <a:buNone/>
            </a:pPr>
            <a:r>
              <a:rPr lang="en-GB" dirty="0">
                <a:solidFill>
                  <a:schemeClr val="bg1"/>
                </a:solidFill>
                <a:effectLst>
                  <a:outerShdw blurRad="38100" dist="38100" dir="2700000" algn="tl">
                    <a:srgbClr val="000000">
                      <a:alpha val="43137"/>
                    </a:srgbClr>
                  </a:outerShdw>
                </a:effectLst>
              </a:rPr>
              <a:t>Wales</a:t>
            </a:r>
            <a:r>
              <a:rPr lang="en-GB" dirty="0">
                <a:solidFill>
                  <a:schemeClr val="bg1"/>
                </a:solidFill>
              </a:rPr>
              <a:t> </a:t>
            </a:r>
            <a:endParaRPr lang="en-GB" sz="1800" dirty="0">
              <a:solidFill>
                <a:schemeClr val="bg1"/>
              </a:solidFill>
            </a:endParaRPr>
          </a:p>
        </p:txBody>
      </p:sp>
      <p:sp>
        <p:nvSpPr>
          <p:cNvPr id="10" name="TextBox 9">
            <a:extLst>
              <a:ext uri="{FF2B5EF4-FFF2-40B4-BE49-F238E27FC236}">
                <a16:creationId xmlns:a16="http://schemas.microsoft.com/office/drawing/2014/main" id="{7F72E645-7A0E-477A-81B8-78D0EE203A30}"/>
              </a:ext>
            </a:extLst>
          </p:cNvPr>
          <p:cNvSpPr txBox="1"/>
          <p:nvPr/>
        </p:nvSpPr>
        <p:spPr>
          <a:xfrm rot="17177641">
            <a:off x="2264341" y="3166062"/>
            <a:ext cx="1175037" cy="369332"/>
          </a:xfrm>
          <a:prstGeom prst="rect">
            <a:avLst/>
          </a:prstGeom>
          <a:noFill/>
        </p:spPr>
        <p:txBody>
          <a:bodyPr wrap="square">
            <a:spAutoFit/>
          </a:bodyPr>
          <a:lstStyle/>
          <a:p>
            <a:r>
              <a:rPr lang="en-GB" dirty="0">
                <a:solidFill>
                  <a:schemeClr val="bg1"/>
                </a:solidFill>
                <a:effectLst>
                  <a:outerShdw blurRad="38100" dist="38100" dir="2700000" algn="tl">
                    <a:srgbClr val="000000">
                      <a:alpha val="43137"/>
                    </a:srgbClr>
                  </a:outerShdw>
                </a:effectLst>
              </a:rPr>
              <a:t>England</a:t>
            </a:r>
            <a:endParaRPr lang="en-GB" dirty="0">
              <a:effectLst>
                <a:outerShdw blurRad="38100" dist="38100" dir="2700000" algn="tl">
                  <a:srgbClr val="000000">
                    <a:alpha val="43137"/>
                  </a:srgbClr>
                </a:outerShdw>
              </a:effectLst>
            </a:endParaRPr>
          </a:p>
        </p:txBody>
      </p:sp>
      <p:sp>
        <p:nvSpPr>
          <p:cNvPr id="14" name="TextBox 13">
            <a:extLst>
              <a:ext uri="{FF2B5EF4-FFF2-40B4-BE49-F238E27FC236}">
                <a16:creationId xmlns:a16="http://schemas.microsoft.com/office/drawing/2014/main" id="{9083C3D4-7287-46F0-9CEB-612C91811275}"/>
              </a:ext>
            </a:extLst>
          </p:cNvPr>
          <p:cNvSpPr txBox="1"/>
          <p:nvPr/>
        </p:nvSpPr>
        <p:spPr>
          <a:xfrm rot="19430761">
            <a:off x="2709640" y="1229646"/>
            <a:ext cx="1152128" cy="369332"/>
          </a:xfrm>
          <a:prstGeom prst="rect">
            <a:avLst/>
          </a:prstGeom>
          <a:noFill/>
        </p:spPr>
        <p:txBody>
          <a:bodyPr wrap="square">
            <a:spAutoFit/>
          </a:bodyPr>
          <a:lstStyle/>
          <a:p>
            <a:r>
              <a:rPr lang="en-GB" dirty="0">
                <a:solidFill>
                  <a:schemeClr val="bg1"/>
                </a:solidFill>
                <a:effectLst>
                  <a:outerShdw blurRad="38100" dist="38100" dir="2700000" algn="tl">
                    <a:srgbClr val="000000">
                      <a:alpha val="43137"/>
                    </a:srgbClr>
                  </a:outerShdw>
                </a:effectLst>
              </a:rPr>
              <a:t>Scotland</a:t>
            </a:r>
            <a:endParaRPr lang="en-GB" dirty="0">
              <a:effectLst>
                <a:outerShdw blurRad="38100" dist="38100" dir="2700000" algn="tl">
                  <a:srgbClr val="000000">
                    <a:alpha val="43137"/>
                  </a:srgbClr>
                </a:outerShdw>
              </a:effectLst>
            </a:endParaRPr>
          </a:p>
        </p:txBody>
      </p:sp>
      <p:sp>
        <p:nvSpPr>
          <p:cNvPr id="18" name="TextBox 17">
            <a:extLst>
              <a:ext uri="{FF2B5EF4-FFF2-40B4-BE49-F238E27FC236}">
                <a16:creationId xmlns:a16="http://schemas.microsoft.com/office/drawing/2014/main" id="{4542FF73-3B50-4A3F-9566-4544B36EF767}"/>
              </a:ext>
            </a:extLst>
          </p:cNvPr>
          <p:cNvSpPr txBox="1"/>
          <p:nvPr/>
        </p:nvSpPr>
        <p:spPr>
          <a:xfrm rot="17551695">
            <a:off x="1572402" y="2066001"/>
            <a:ext cx="1317068" cy="369332"/>
          </a:xfrm>
          <a:prstGeom prst="rect">
            <a:avLst/>
          </a:prstGeom>
          <a:noFill/>
        </p:spPr>
        <p:txBody>
          <a:bodyPr wrap="square">
            <a:spAutoFit/>
          </a:bodyPr>
          <a:lstStyle/>
          <a:p>
            <a:r>
              <a:rPr lang="en-GB" dirty="0">
                <a:solidFill>
                  <a:schemeClr val="bg1"/>
                </a:solidFill>
                <a:effectLst>
                  <a:outerShdw blurRad="38100" dist="38100" dir="2700000" algn="tl">
                    <a:srgbClr val="000000">
                      <a:alpha val="43137"/>
                    </a:srgbClr>
                  </a:outerShdw>
                </a:effectLst>
              </a:rPr>
              <a:t>Ireland</a:t>
            </a:r>
            <a:endParaRPr lang="en-GB" dirty="0">
              <a:effectLst>
                <a:outerShdw blurRad="38100" dist="38100" dir="2700000" algn="tl">
                  <a:srgbClr val="000000">
                    <a:alpha val="43137"/>
                  </a:srgbClr>
                </a:outerShdw>
              </a:effectLst>
            </a:endParaRPr>
          </a:p>
        </p:txBody>
      </p:sp>
      <p:sp>
        <p:nvSpPr>
          <p:cNvPr id="20" name="TextBox 19">
            <a:extLst>
              <a:ext uri="{FF2B5EF4-FFF2-40B4-BE49-F238E27FC236}">
                <a16:creationId xmlns:a16="http://schemas.microsoft.com/office/drawing/2014/main" id="{9F66F510-CA43-4FFB-BD5E-08AFB442E1D8}"/>
              </a:ext>
            </a:extLst>
          </p:cNvPr>
          <p:cNvSpPr txBox="1"/>
          <p:nvPr/>
        </p:nvSpPr>
        <p:spPr>
          <a:xfrm>
            <a:off x="623392" y="147176"/>
            <a:ext cx="10945216" cy="523220"/>
          </a:xfrm>
          <a:prstGeom prst="rect">
            <a:avLst/>
          </a:prstGeom>
          <a:noFill/>
        </p:spPr>
        <p:txBody>
          <a:bodyPr wrap="square">
            <a:spAutoFit/>
          </a:bodyPr>
          <a:lstStyle/>
          <a:p>
            <a:r>
              <a:rPr lang="en-GB" sz="2800" dirty="0">
                <a:solidFill>
                  <a:srgbClr val="92D050"/>
                </a:solidFill>
                <a:effectLst/>
                <a:latin typeface="+mj-lt"/>
                <a:ea typeface="Perpetua" panose="02020502060401020303" pitchFamily="18" charset="0"/>
                <a:cs typeface="Times New Roman" panose="02020603050405020304" pitchFamily="18" charset="0"/>
              </a:rPr>
              <a:t>English political map:  England wales &amp; Scotland </a:t>
            </a:r>
            <a:endParaRPr lang="en-GB" sz="2800" dirty="0">
              <a:solidFill>
                <a:srgbClr val="92D050"/>
              </a:solidFill>
            </a:endParaRPr>
          </a:p>
        </p:txBody>
      </p:sp>
      <p:sp>
        <p:nvSpPr>
          <p:cNvPr id="22" name="TextBox 21">
            <a:extLst>
              <a:ext uri="{FF2B5EF4-FFF2-40B4-BE49-F238E27FC236}">
                <a16:creationId xmlns:a16="http://schemas.microsoft.com/office/drawing/2014/main" id="{31C30432-E3E9-423E-BA93-04937052E94C}"/>
              </a:ext>
            </a:extLst>
          </p:cNvPr>
          <p:cNvSpPr txBox="1"/>
          <p:nvPr/>
        </p:nvSpPr>
        <p:spPr>
          <a:xfrm>
            <a:off x="3609956" y="2461332"/>
            <a:ext cx="1068534" cy="369332"/>
          </a:xfrm>
          <a:prstGeom prst="rect">
            <a:avLst/>
          </a:prstGeom>
          <a:noFill/>
        </p:spPr>
        <p:txBody>
          <a:bodyPr wrap="square">
            <a:spAutoFit/>
          </a:bodyPr>
          <a:lstStyle/>
          <a:p>
            <a:r>
              <a:rPr lang="en-GB" dirty="0">
                <a:solidFill>
                  <a:schemeClr val="bg1"/>
                </a:solidFill>
                <a:effectLst>
                  <a:outerShdw blurRad="38100" dist="38100" dir="2700000" algn="tl">
                    <a:srgbClr val="000000">
                      <a:alpha val="43137"/>
                    </a:srgbClr>
                  </a:outerShdw>
                </a:effectLst>
              </a:rPr>
              <a:t>France</a:t>
            </a:r>
            <a:endParaRPr lang="en-GB" dirty="0">
              <a:effectLst>
                <a:outerShdw blurRad="38100" dist="38100" dir="2700000" algn="tl">
                  <a:srgbClr val="000000">
                    <a:alpha val="43137"/>
                  </a:srgbClr>
                </a:outerShdw>
              </a:effectLst>
            </a:endParaRPr>
          </a:p>
        </p:txBody>
      </p:sp>
      <p:sp>
        <p:nvSpPr>
          <p:cNvPr id="24" name="TextBox 23">
            <a:extLst>
              <a:ext uri="{FF2B5EF4-FFF2-40B4-BE49-F238E27FC236}">
                <a16:creationId xmlns:a16="http://schemas.microsoft.com/office/drawing/2014/main" id="{834FE0D9-7F76-47DF-8BF6-C0B9EBB6703C}"/>
              </a:ext>
            </a:extLst>
          </p:cNvPr>
          <p:cNvSpPr txBox="1"/>
          <p:nvPr/>
        </p:nvSpPr>
        <p:spPr>
          <a:xfrm>
            <a:off x="2509772" y="6227236"/>
            <a:ext cx="4248472" cy="461665"/>
          </a:xfrm>
          <a:prstGeom prst="rect">
            <a:avLst/>
          </a:prstGeom>
          <a:noFill/>
        </p:spPr>
        <p:txBody>
          <a:bodyPr wrap="square">
            <a:spAutoFit/>
          </a:bodyPr>
          <a:lstStyle/>
          <a:p>
            <a:r>
              <a:rPr lang="en-GB" sz="2400" i="1" dirty="0">
                <a:solidFill>
                  <a:schemeClr val="bg1"/>
                </a:solidFill>
                <a:effectLst/>
                <a:ea typeface="Perpetua" panose="02020502060401020303" pitchFamily="18" charset="0"/>
                <a:cs typeface="Times New Roman" panose="02020603050405020304" pitchFamily="18" charset="0"/>
              </a:rPr>
              <a:t>Power politics not route maps</a:t>
            </a:r>
            <a:endParaRPr lang="en-GB" sz="2400" dirty="0">
              <a:solidFill>
                <a:schemeClr val="bg1"/>
              </a:solidFill>
            </a:endParaRPr>
          </a:p>
        </p:txBody>
      </p:sp>
    </p:spTree>
    <p:extLst>
      <p:ext uri="{BB962C8B-B14F-4D97-AF65-F5344CB8AC3E}">
        <p14:creationId xmlns:p14="http://schemas.microsoft.com/office/powerpoint/2010/main" val="4153637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EC2FFE-B834-4342-AE2A-A0646948BADF}"/>
              </a:ext>
            </a:extLst>
          </p:cNvPr>
          <p:cNvSpPr>
            <a:spLocks noGrp="1"/>
          </p:cNvSpPr>
          <p:nvPr>
            <p:ph type="title"/>
          </p:nvPr>
        </p:nvSpPr>
        <p:spPr>
          <a:xfrm>
            <a:off x="695400" y="44624"/>
            <a:ext cx="9358809" cy="600018"/>
          </a:xfrm>
        </p:spPr>
        <p:txBody>
          <a:bodyPr/>
          <a:lstStyle/>
          <a:p>
            <a:r>
              <a:rPr lang="en-GB" sz="3100" dirty="0">
                <a:solidFill>
                  <a:srgbClr val="FFC000"/>
                </a:solidFill>
                <a:latin typeface="Felix Titling" pitchFamily="82" charset="0"/>
              </a:rPr>
              <a:t>Language, place &amp; Identity</a:t>
            </a:r>
          </a:p>
        </p:txBody>
      </p:sp>
      <p:sp>
        <p:nvSpPr>
          <p:cNvPr id="3" name="Content Placeholder 2">
            <a:extLst>
              <a:ext uri="{FF2B5EF4-FFF2-40B4-BE49-F238E27FC236}">
                <a16:creationId xmlns:a16="http://schemas.microsoft.com/office/drawing/2014/main" id="{9FB63822-EC02-48C7-BD42-EC80098B6615}"/>
              </a:ext>
            </a:extLst>
          </p:cNvPr>
          <p:cNvSpPr>
            <a:spLocks noGrp="1"/>
          </p:cNvSpPr>
          <p:nvPr>
            <p:ph idx="1"/>
          </p:nvPr>
        </p:nvSpPr>
        <p:spPr>
          <a:xfrm>
            <a:off x="551384" y="709219"/>
            <a:ext cx="11089231" cy="6168734"/>
          </a:xfrm>
        </p:spPr>
        <p:txBody>
          <a:bodyPr>
            <a:normAutofit fontScale="92500"/>
          </a:bodyPr>
          <a:lstStyle/>
          <a:p>
            <a:pPr marL="118872" indent="0">
              <a:lnSpc>
                <a:spcPct val="115000"/>
              </a:lnSpc>
              <a:spcAft>
                <a:spcPts val="1000"/>
              </a:spcAft>
              <a:buNone/>
            </a:pPr>
            <a:r>
              <a:rPr lang="en-GB" sz="18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MICE and rats, as it is said, frequent neither churches nor poor men's homes. The story I have to tell you about </a:t>
            </a:r>
            <a:r>
              <a:rPr lang="en-GB" sz="24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Nanni</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the </a:t>
            </a:r>
            <a:r>
              <a:rPr lang="en-GB" sz="24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Nanni</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who was hustled on her way to prayer-meeting by the Bad Man, who saw the phantom mourners bearing away </a:t>
            </a:r>
            <a:r>
              <a:rPr lang="en-GB" sz="24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Twm</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a:t>
            </a:r>
            <a:r>
              <a:rPr lang="en-GB" sz="24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Tybach's</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coffin, who saw the Spirit Hounds and heard their meanings two days before Isaac </a:t>
            </a:r>
            <a:r>
              <a:rPr lang="en-GB" sz="24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Penparc</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took wing the story I have to tell you contradicts that theory. </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118872" indent="0">
              <a:lnSpc>
                <a:spcPct val="115000"/>
              </a:lnSpc>
              <a:spcAft>
                <a:spcPts val="600"/>
              </a:spcAft>
              <a:buNone/>
            </a:pPr>
            <a:r>
              <a:rPr lang="en-GB" sz="24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Nanni</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was religious ; and she was old. No one knew how old she was, for she said that she remembered the birth of each person that gathered in Capel Sion ; she was so old that her age had ceased to concern. </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pPr marL="118872" indent="0">
              <a:lnSpc>
                <a:spcPct val="115000"/>
              </a:lnSpc>
              <a:spcAft>
                <a:spcPts val="600"/>
              </a:spcAft>
              <a:buNone/>
            </a:pP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She lived in the mud-walled, straw- thatched cottage on the steep road which goes up from the Garden of Eden, and ends at the tramping way that takes you into Cardigan town ; if you happen to be travelling that way you may still see the roofless walls which were silent witnesses to </a:t>
            </a:r>
            <a:r>
              <a:rPr lang="en-GB" sz="2400" dirty="0" err="1">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Nanni's</a:t>
            </a:r>
            <a:r>
              <a:rPr lang="en-GB" sz="2400" dirty="0">
                <a:solidFill>
                  <a:schemeClr val="bg1"/>
                </a:solidFill>
                <a:effectLst/>
                <a:latin typeface="Palatino Linotype" panose="02040502050505030304" pitchFamily="18" charset="0"/>
                <a:ea typeface="Calibri" panose="020F0502020204030204" pitchFamily="34" charset="0"/>
                <a:cs typeface="Times New Roman" panose="02020603050405020304" pitchFamily="18" charset="0"/>
              </a:rPr>
              <a:t> great sacrifice a sacrifice surely counted unto her for righteousness, though in her search for God she fell down and worshipped at the feet of a god. </a:t>
            </a:r>
            <a:endParaRPr lang="en-GB" sz="2400" dirty="0">
              <a:solidFill>
                <a:schemeClr val="bg1"/>
              </a:solidFill>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
        <p:nvSpPr>
          <p:cNvPr id="4" name="Rectangle 3">
            <a:extLst>
              <a:ext uri="{FF2B5EF4-FFF2-40B4-BE49-F238E27FC236}">
                <a16:creationId xmlns:a16="http://schemas.microsoft.com/office/drawing/2014/main" id="{1383F75C-3C2F-4AE2-8697-DE56D4EB0916}"/>
              </a:ext>
            </a:extLst>
          </p:cNvPr>
          <p:cNvSpPr/>
          <p:nvPr/>
        </p:nvSpPr>
        <p:spPr>
          <a:xfrm>
            <a:off x="5807968" y="6243199"/>
            <a:ext cx="6312024" cy="369332"/>
          </a:xfrm>
          <a:prstGeom prst="rect">
            <a:avLst/>
          </a:prstGeom>
        </p:spPr>
        <p:txBody>
          <a:bodyPr wrap="square">
            <a:spAutoFit/>
          </a:bodyPr>
          <a:lstStyle/>
          <a:p>
            <a:r>
              <a:rPr lang="en-GB" b="1" dirty="0">
                <a:solidFill>
                  <a:srgbClr val="FFC000"/>
                </a:solidFill>
                <a:latin typeface="+mj-lt"/>
              </a:rPr>
              <a:t>Caradoc EVANS, </a:t>
            </a:r>
            <a:r>
              <a:rPr lang="en-GB" b="1" dirty="0">
                <a:solidFill>
                  <a:srgbClr val="FFC000"/>
                </a:solidFill>
                <a:effectLst>
                  <a:outerShdw blurRad="38100" dist="38100" dir="2700000" algn="tl">
                    <a:srgbClr val="000000">
                      <a:alpha val="43137"/>
                    </a:srgbClr>
                  </a:outerShdw>
                </a:effectLst>
                <a:latin typeface="+mj-lt"/>
              </a:rPr>
              <a:t>‘</a:t>
            </a:r>
            <a:r>
              <a:rPr lang="en-GB" b="1" dirty="0">
                <a:solidFill>
                  <a:srgbClr val="FFC000"/>
                </a:solidFill>
                <a:latin typeface="+mj-lt"/>
                <a:ea typeface="Calibri" panose="020F0502020204030204" pitchFamily="34" charset="0"/>
                <a:cs typeface="Times New Roman" panose="02020603050405020304" pitchFamily="18" charset="0"/>
              </a:rPr>
              <a:t>BE THIS HER MEMORIAL</a:t>
            </a:r>
            <a:r>
              <a:rPr lang="en-GB" b="1" dirty="0">
                <a:solidFill>
                  <a:srgbClr val="FFC000"/>
                </a:solidFill>
                <a:effectLst>
                  <a:outerShdw blurRad="38100" dist="38100" dir="2700000" algn="tl">
                    <a:srgbClr val="000000">
                      <a:alpha val="43137"/>
                    </a:srgbClr>
                  </a:outerShdw>
                </a:effectLst>
                <a:latin typeface="+mj-lt"/>
              </a:rPr>
              <a:t>’ 1916 </a:t>
            </a:r>
          </a:p>
        </p:txBody>
      </p:sp>
    </p:spTree>
    <p:extLst>
      <p:ext uri="{BB962C8B-B14F-4D97-AF65-F5344CB8AC3E}">
        <p14:creationId xmlns:p14="http://schemas.microsoft.com/office/powerpoint/2010/main" val="6567829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5C2B51-5246-4975-BC46-9F8E6131EB5E}"/>
              </a:ext>
            </a:extLst>
          </p:cNvPr>
          <p:cNvSpPr>
            <a:spLocks noGrp="1"/>
          </p:cNvSpPr>
          <p:nvPr>
            <p:ph type="title"/>
          </p:nvPr>
        </p:nvSpPr>
        <p:spPr>
          <a:xfrm>
            <a:off x="6600056" y="1196752"/>
            <a:ext cx="5256584" cy="1800200"/>
          </a:xfrm>
        </p:spPr>
        <p:txBody>
          <a:bodyPr>
            <a:normAutofit fontScale="90000"/>
          </a:bodyPr>
          <a:lstStyle/>
          <a:p>
            <a:br>
              <a:rPr lang="en-GB" sz="1800" dirty="0">
                <a:solidFill>
                  <a:schemeClr val="accent1">
                    <a:lumMod val="40000"/>
                    <a:lumOff val="60000"/>
                  </a:schemeClr>
                </a:solidFill>
                <a:effectLst/>
                <a:latin typeface="+mn-lt"/>
                <a:ea typeface="Perpetua" panose="02020502060401020303" pitchFamily="18" charset="0"/>
                <a:cs typeface="Times New Roman" panose="02020603050405020304" pitchFamily="18" charset="0"/>
              </a:rPr>
            </a:br>
            <a:r>
              <a:rPr lang="en-GB" sz="3600" dirty="0">
                <a:solidFill>
                  <a:schemeClr val="accent5">
                    <a:lumMod val="40000"/>
                    <a:lumOff val="60000"/>
                  </a:schemeClr>
                </a:solidFill>
                <a:ea typeface="Perpetua" panose="02020502060401020303" pitchFamily="18" charset="0"/>
                <a:cs typeface="Times New Roman" panose="02020603050405020304" pitchFamily="18" charset="0"/>
              </a:rPr>
              <a:t>1950</a:t>
            </a:r>
            <a:r>
              <a:rPr lang="en-GB" sz="3600" b="0" dirty="0">
                <a:solidFill>
                  <a:schemeClr val="accent5">
                    <a:lumMod val="40000"/>
                    <a:lumOff val="60000"/>
                  </a:schemeClr>
                </a:solidFill>
                <a:latin typeface="+mn-lt"/>
                <a:ea typeface="Perpetua" panose="02020502060401020303" pitchFamily="18" charset="0"/>
                <a:cs typeface="Times New Roman" panose="02020603050405020304" pitchFamily="18" charset="0"/>
              </a:rPr>
              <a:t>s</a:t>
            </a:r>
            <a:r>
              <a:rPr lang="en-GB" sz="3600" dirty="0">
                <a:solidFill>
                  <a:schemeClr val="accent5">
                    <a:lumMod val="40000"/>
                    <a:lumOff val="60000"/>
                  </a:schemeClr>
                </a:solidFill>
                <a:ea typeface="Perpetua" panose="02020502060401020303" pitchFamily="18" charset="0"/>
                <a:cs typeface="Times New Roman" panose="02020603050405020304" pitchFamily="18" charset="0"/>
              </a:rPr>
              <a:t> /Cold War map </a:t>
            </a:r>
            <a:br>
              <a:rPr lang="en-GB" sz="2200" dirty="0">
                <a:solidFill>
                  <a:schemeClr val="accent5">
                    <a:lumMod val="40000"/>
                    <a:lumOff val="60000"/>
                  </a:schemeClr>
                </a:solidFill>
                <a:latin typeface="+mn-lt"/>
                <a:ea typeface="Perpetua" panose="02020502060401020303" pitchFamily="18" charset="0"/>
                <a:cs typeface="Times New Roman" panose="02020603050405020304" pitchFamily="18" charset="0"/>
              </a:rPr>
            </a:br>
            <a:br>
              <a:rPr lang="en-GB" sz="1600" dirty="0">
                <a:solidFill>
                  <a:schemeClr val="accent5">
                    <a:lumMod val="40000"/>
                    <a:lumOff val="60000"/>
                  </a:schemeClr>
                </a:solidFill>
                <a:latin typeface="+mn-lt"/>
                <a:ea typeface="Perpetua" panose="02020502060401020303" pitchFamily="18" charset="0"/>
                <a:cs typeface="Times New Roman" panose="02020603050405020304" pitchFamily="18" charset="0"/>
              </a:rPr>
            </a:br>
            <a:r>
              <a:rPr lang="en-GB" sz="2400" b="0" dirty="0">
                <a:solidFill>
                  <a:schemeClr val="bg1"/>
                </a:solidFill>
                <a:latin typeface="+mn-lt"/>
                <a:cs typeface="Times New Roman" panose="02020603050405020304" pitchFamily="18" charset="0"/>
              </a:rPr>
              <a:t>US military perspective seeking to increase the </a:t>
            </a:r>
            <a:r>
              <a:rPr lang="en-GB" sz="2400" b="0" dirty="0">
                <a:solidFill>
                  <a:schemeClr val="bg1"/>
                </a:solidFill>
                <a:latin typeface="+mn-lt"/>
                <a:ea typeface="Perpetua" panose="02020502060401020303" pitchFamily="18" charset="0"/>
                <a:cs typeface="Times New Roman" panose="02020603050405020304" pitchFamily="18" charset="0"/>
              </a:rPr>
              <a:t>military budget </a:t>
            </a:r>
            <a:r>
              <a:rPr lang="en-GB" sz="2400" b="0" dirty="0">
                <a:solidFill>
                  <a:schemeClr val="bg1"/>
                </a:solidFill>
                <a:latin typeface="+mn-lt"/>
                <a:cs typeface="Times New Roman" panose="02020603050405020304" pitchFamily="18" charset="0"/>
              </a:rPr>
              <a:t> </a:t>
            </a:r>
            <a:br>
              <a:rPr lang="en-GB" sz="2400" b="0" dirty="0">
                <a:solidFill>
                  <a:schemeClr val="bg1"/>
                </a:solidFill>
                <a:latin typeface="+mn-lt"/>
                <a:cs typeface="Times New Roman" panose="02020603050405020304" pitchFamily="18" charset="0"/>
              </a:rPr>
            </a:br>
            <a:r>
              <a:rPr lang="en-GB" sz="2400" b="0" dirty="0">
                <a:solidFill>
                  <a:schemeClr val="bg1"/>
                </a:solidFill>
                <a:latin typeface="+mn-lt"/>
                <a:cs typeface="Times New Roman" panose="02020603050405020304" pitchFamily="18" charset="0"/>
              </a:rPr>
              <a:t>	(</a:t>
            </a:r>
            <a:r>
              <a:rPr lang="en-GB" sz="2400" b="0" i="1" dirty="0">
                <a:solidFill>
                  <a:schemeClr val="bg1"/>
                </a:solidFill>
                <a:effectLst/>
                <a:latin typeface="+mn-lt"/>
                <a:ea typeface="Perpetua" panose="02020502060401020303" pitchFamily="18" charset="0"/>
                <a:cs typeface="Times New Roman" panose="02020603050405020304" pitchFamily="18" charset="0"/>
              </a:rPr>
              <a:t>National Geographic)</a:t>
            </a:r>
            <a:endParaRPr lang="en-GB" sz="2400" b="0" dirty="0">
              <a:solidFill>
                <a:schemeClr val="bg1"/>
              </a:solidFill>
              <a:latin typeface="+mn-lt"/>
            </a:endParaRPr>
          </a:p>
        </p:txBody>
      </p:sp>
      <p:pic>
        <p:nvPicPr>
          <p:cNvPr id="4" name="Picture 3">
            <a:extLst>
              <a:ext uri="{FF2B5EF4-FFF2-40B4-BE49-F238E27FC236}">
                <a16:creationId xmlns:a16="http://schemas.microsoft.com/office/drawing/2014/main" id="{75CAA03E-7367-47DF-9EAA-76FF004832CC}"/>
              </a:ext>
            </a:extLst>
          </p:cNvPr>
          <p:cNvPicPr/>
          <p:nvPr/>
        </p:nvPicPr>
        <p:blipFill rotWithShape="1">
          <a:blip r:embed="rId2" cstate="print">
            <a:extLst>
              <a:ext uri="{28A0092B-C50C-407E-A947-70E740481C1C}">
                <a14:useLocalDpi xmlns:a14="http://schemas.microsoft.com/office/drawing/2010/main"/>
              </a:ext>
            </a:extLst>
          </a:blip>
          <a:srcRect/>
          <a:stretch/>
        </p:blipFill>
        <p:spPr bwMode="auto">
          <a:xfrm>
            <a:off x="428132" y="476672"/>
            <a:ext cx="5702424" cy="6120680"/>
          </a:xfrm>
          <a:prstGeom prst="rect">
            <a:avLst/>
          </a:prstGeom>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37344001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A544A-E53C-42DA-8BD1-392C3AD9D657}"/>
              </a:ext>
            </a:extLst>
          </p:cNvPr>
          <p:cNvSpPr>
            <a:spLocks noGrp="1"/>
          </p:cNvSpPr>
          <p:nvPr>
            <p:ph type="title"/>
          </p:nvPr>
        </p:nvSpPr>
        <p:spPr>
          <a:xfrm>
            <a:off x="609600" y="155448"/>
            <a:ext cx="5342384" cy="825280"/>
          </a:xfrm>
        </p:spPr>
        <p:txBody>
          <a:bodyPr>
            <a:normAutofit/>
          </a:bodyPr>
          <a:lstStyle/>
          <a:p>
            <a:r>
              <a:rPr lang="en-GB" sz="3600" dirty="0">
                <a:solidFill>
                  <a:srgbClr val="92D050"/>
                </a:solidFill>
                <a:effectLst>
                  <a:outerShdw blurRad="38100" dist="38100" dir="2700000" algn="tl">
                    <a:srgbClr val="000000">
                      <a:alpha val="43137"/>
                    </a:srgbClr>
                  </a:outerShdw>
                </a:effectLst>
              </a:rPr>
              <a:t>The nation state</a:t>
            </a:r>
          </a:p>
        </p:txBody>
      </p:sp>
      <p:sp>
        <p:nvSpPr>
          <p:cNvPr id="3" name="Content Placeholder 2">
            <a:extLst>
              <a:ext uri="{FF2B5EF4-FFF2-40B4-BE49-F238E27FC236}">
                <a16:creationId xmlns:a16="http://schemas.microsoft.com/office/drawing/2014/main" id="{AEEE1A4B-7E29-4C1E-AA23-1F7A288B3439}"/>
              </a:ext>
            </a:extLst>
          </p:cNvPr>
          <p:cNvSpPr>
            <a:spLocks noGrp="1"/>
          </p:cNvSpPr>
          <p:nvPr>
            <p:ph idx="1"/>
          </p:nvPr>
        </p:nvSpPr>
        <p:spPr>
          <a:xfrm>
            <a:off x="599787" y="980728"/>
            <a:ext cx="11384160" cy="5400600"/>
          </a:xfrm>
        </p:spPr>
        <p:txBody>
          <a:bodyPr>
            <a:normAutofit fontScale="55000" lnSpcReduction="20000"/>
          </a:bodyPr>
          <a:lstStyle/>
          <a:p>
            <a:pPr marL="118872" indent="0">
              <a:lnSpc>
                <a:spcPct val="120000"/>
              </a:lnSpc>
              <a:buNone/>
            </a:pPr>
            <a:r>
              <a:rPr lang="en-GB" sz="3800" dirty="0">
                <a:solidFill>
                  <a:schemeClr val="bg1"/>
                </a:solidFill>
              </a:rPr>
              <a:t>- limited  [but with] </a:t>
            </a:r>
            <a:r>
              <a:rPr lang="en-GB" sz="3800" dirty="0">
                <a:solidFill>
                  <a:schemeClr val="accent1">
                    <a:lumMod val="40000"/>
                    <a:lumOff val="60000"/>
                  </a:schemeClr>
                </a:solidFill>
              </a:rPr>
              <a:t>finite, if elastic boundaries, beyond which lie other nations.</a:t>
            </a:r>
          </a:p>
          <a:p>
            <a:pPr marL="118872" indent="0">
              <a:lnSpc>
                <a:spcPct val="120000"/>
              </a:lnSpc>
              <a:buNone/>
            </a:pPr>
            <a:endParaRPr lang="en-GB" sz="3800" dirty="0">
              <a:solidFill>
                <a:schemeClr val="bg1"/>
              </a:solidFill>
            </a:endParaRPr>
          </a:p>
          <a:p>
            <a:pPr marL="118872" indent="0">
              <a:lnSpc>
                <a:spcPct val="120000"/>
              </a:lnSpc>
              <a:buNone/>
            </a:pPr>
            <a:r>
              <a:rPr lang="en-GB" sz="3800" dirty="0">
                <a:solidFill>
                  <a:schemeClr val="bg1"/>
                </a:solidFill>
              </a:rPr>
              <a:t>- [T]he concept was born in an age in which </a:t>
            </a:r>
            <a:r>
              <a:rPr lang="en-GB" sz="3800" dirty="0">
                <a:solidFill>
                  <a:schemeClr val="accent1">
                    <a:lumMod val="40000"/>
                    <a:lumOff val="60000"/>
                  </a:schemeClr>
                </a:solidFill>
              </a:rPr>
              <a:t>Enlightenment and Revolution were destroying the legitimacy of the divinely-ordained, hierarchical dynastic realm</a:t>
            </a:r>
            <a:r>
              <a:rPr lang="en-GB" sz="3800" dirty="0">
                <a:solidFill>
                  <a:schemeClr val="bg1"/>
                </a:solidFill>
              </a:rPr>
              <a:t>. Coming to maturity at a stage of human history when even the most devout adherents of any universal religion were inescapably confronted with the living pluralism of such religions, and the </a:t>
            </a:r>
            <a:r>
              <a:rPr lang="en-GB" sz="3800" dirty="0" err="1">
                <a:solidFill>
                  <a:schemeClr val="bg1"/>
                </a:solidFill>
              </a:rPr>
              <a:t>allomorphism</a:t>
            </a:r>
            <a:r>
              <a:rPr lang="en-GB" sz="3800" dirty="0">
                <a:solidFill>
                  <a:schemeClr val="bg1"/>
                </a:solidFill>
              </a:rPr>
              <a:t> [incongruence, divide] between each faith's ontological claims and territorial stretch, nations dream of being free, and, if under God, directly so. The gauge and emblem of this freedom is the sovereign state.</a:t>
            </a:r>
          </a:p>
          <a:p>
            <a:pPr marL="118872" indent="0">
              <a:lnSpc>
                <a:spcPct val="120000"/>
              </a:lnSpc>
              <a:buNone/>
            </a:pPr>
            <a:r>
              <a:rPr lang="en-GB" sz="3800" dirty="0">
                <a:solidFill>
                  <a:schemeClr val="bg1"/>
                </a:solidFill>
              </a:rPr>
              <a:t> </a:t>
            </a:r>
          </a:p>
          <a:p>
            <a:pPr marL="118872" indent="0">
              <a:lnSpc>
                <a:spcPct val="120000"/>
              </a:lnSpc>
              <a:buNone/>
            </a:pPr>
            <a:r>
              <a:rPr lang="en-GB" sz="3800" dirty="0">
                <a:solidFill>
                  <a:schemeClr val="bg1"/>
                </a:solidFill>
              </a:rPr>
              <a:t>- </a:t>
            </a:r>
            <a:r>
              <a:rPr lang="en-GB" sz="3800" dirty="0">
                <a:solidFill>
                  <a:schemeClr val="accent1">
                    <a:lumMod val="40000"/>
                    <a:lumOff val="60000"/>
                  </a:schemeClr>
                </a:solidFill>
              </a:rPr>
              <a:t>Regardless of the actual inequality and exploitation that may prevail in each, the nation is always conceived as a deep, horizontal comradeship</a:t>
            </a:r>
            <a:r>
              <a:rPr lang="en-GB" sz="3800" dirty="0">
                <a:solidFill>
                  <a:schemeClr val="bg1"/>
                </a:solidFill>
              </a:rPr>
              <a:t>. Ultimately it is this fraternity that makes it possible, over the past two centuries, for so many millions of people, not so much to kill, as willingly to die for such limited imaginings.</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	Benedict Andersons: </a:t>
            </a:r>
            <a:r>
              <a:rPr lang="en-GB" i="1" dirty="0">
                <a:solidFill>
                  <a:schemeClr val="bg1"/>
                </a:solidFill>
              </a:rPr>
              <a:t>Imagined Communities: Reflections on the Origin and Spread of Nationalism,</a:t>
            </a:r>
            <a:r>
              <a:rPr lang="en-GB" dirty="0">
                <a:solidFill>
                  <a:schemeClr val="bg1"/>
                </a:solidFill>
              </a:rPr>
              <a:t> 1991</a:t>
            </a:r>
          </a:p>
        </p:txBody>
      </p:sp>
      <p:sp>
        <p:nvSpPr>
          <p:cNvPr id="5" name="TextBox 4">
            <a:extLst>
              <a:ext uri="{FF2B5EF4-FFF2-40B4-BE49-F238E27FC236}">
                <a16:creationId xmlns:a16="http://schemas.microsoft.com/office/drawing/2014/main" id="{E66AE29F-87F2-4671-B0DA-14B696B499A9}"/>
              </a:ext>
            </a:extLst>
          </p:cNvPr>
          <p:cNvSpPr txBox="1"/>
          <p:nvPr/>
        </p:nvSpPr>
        <p:spPr>
          <a:xfrm>
            <a:off x="5375920" y="6302442"/>
            <a:ext cx="6097508" cy="400110"/>
          </a:xfrm>
          <a:prstGeom prst="rect">
            <a:avLst/>
          </a:prstGeom>
          <a:noFill/>
        </p:spPr>
        <p:txBody>
          <a:bodyPr wrap="square">
            <a:spAutoFit/>
          </a:bodyPr>
          <a:lstStyle/>
          <a:p>
            <a:pPr algn="r"/>
            <a:r>
              <a:rPr lang="en-GB" sz="2000" dirty="0">
                <a:solidFill>
                  <a:schemeClr val="accent1">
                    <a:lumMod val="40000"/>
                    <a:lumOff val="60000"/>
                  </a:schemeClr>
                </a:solidFill>
              </a:rPr>
              <a:t>Where do you come from? originally?</a:t>
            </a:r>
          </a:p>
        </p:txBody>
      </p:sp>
    </p:spTree>
    <p:extLst>
      <p:ext uri="{BB962C8B-B14F-4D97-AF65-F5344CB8AC3E}">
        <p14:creationId xmlns:p14="http://schemas.microsoft.com/office/powerpoint/2010/main" val="19669770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0E9EF3B-2147-4E84-BCF5-97D5D0246A24}"/>
              </a:ext>
            </a:extLst>
          </p:cNvPr>
          <p:cNvSpPr>
            <a:spLocks noGrp="1"/>
          </p:cNvSpPr>
          <p:nvPr>
            <p:ph idx="1"/>
          </p:nvPr>
        </p:nvSpPr>
        <p:spPr>
          <a:xfrm>
            <a:off x="479376" y="620688"/>
            <a:ext cx="10972800" cy="5223383"/>
          </a:xfrm>
        </p:spPr>
        <p:txBody>
          <a:bodyPr>
            <a:normAutofit/>
          </a:bodyPr>
          <a:lstStyle/>
          <a:p>
            <a:pPr marL="118872" indent="0">
              <a:lnSpc>
                <a:spcPct val="107000"/>
              </a:lnSpc>
              <a:spcAft>
                <a:spcPts val="600"/>
              </a:spcAft>
              <a:buNone/>
            </a:pPr>
            <a:endParaRPr lang="en-GB" sz="2400" dirty="0">
              <a:solidFill>
                <a:schemeClr val="bg1"/>
              </a:solidFill>
              <a:latin typeface="Palatino Linotype" panose="02040502050505030304" pitchFamily="18" charset="0"/>
              <a:cs typeface="Times New Roman" panose="02020603050405020304" pitchFamily="18" charset="0"/>
            </a:endParaRPr>
          </a:p>
          <a:p>
            <a:pPr marL="118872" indent="0">
              <a:buNone/>
            </a:pPr>
            <a:endParaRPr lang="en-GB" sz="2000" dirty="0"/>
          </a:p>
        </p:txBody>
      </p:sp>
      <p:sp>
        <p:nvSpPr>
          <p:cNvPr id="6" name="TextBox 5">
            <a:extLst>
              <a:ext uri="{FF2B5EF4-FFF2-40B4-BE49-F238E27FC236}">
                <a16:creationId xmlns:a16="http://schemas.microsoft.com/office/drawing/2014/main" id="{BD38F692-2023-4B3A-B465-21FBC8A0B6C8}"/>
              </a:ext>
            </a:extLst>
          </p:cNvPr>
          <p:cNvSpPr txBox="1"/>
          <p:nvPr/>
        </p:nvSpPr>
        <p:spPr>
          <a:xfrm>
            <a:off x="252524" y="183861"/>
            <a:ext cx="11460100" cy="6217087"/>
          </a:xfrm>
          <a:prstGeom prst="rect">
            <a:avLst/>
          </a:prstGeom>
          <a:noFill/>
        </p:spPr>
        <p:txBody>
          <a:bodyPr wrap="square">
            <a:spAutoFit/>
          </a:bodyPr>
          <a:lstStyle/>
          <a:p>
            <a:r>
              <a:rPr lang="en-GB" sz="2000" dirty="0">
                <a:solidFill>
                  <a:schemeClr val="bg1"/>
                </a:solidFill>
              </a:rPr>
              <a:t>It required a longer time, however, than Mrs. Norris was inclined to allow, to reconcile Fanny to the novelty of Mansfield Park, and the separation from everybody she had been used to. Her feelings were very acute, and too little understood to be properly attended to.  </a:t>
            </a:r>
          </a:p>
          <a:p>
            <a:r>
              <a:rPr lang="en-GB" sz="2000" dirty="0">
                <a:solidFill>
                  <a:schemeClr val="bg1"/>
                </a:solidFill>
              </a:rPr>
              <a:t>[…]</a:t>
            </a:r>
          </a:p>
          <a:p>
            <a:endParaRPr lang="en-GB" sz="900" dirty="0">
              <a:solidFill>
                <a:schemeClr val="bg1"/>
              </a:solidFill>
            </a:endParaRPr>
          </a:p>
          <a:p>
            <a:r>
              <a:rPr lang="en-GB" sz="2000" dirty="0">
                <a:solidFill>
                  <a:schemeClr val="bg1"/>
                </a:solidFill>
              </a:rPr>
              <a:t>Fanny, </a:t>
            </a:r>
            <a:r>
              <a:rPr lang="en-GB" sz="2000" dirty="0">
                <a:solidFill>
                  <a:srgbClr val="FFC000"/>
                </a:solidFill>
              </a:rPr>
              <a:t>whether near or from her cousins, whether in the schoolroom, the drawing-room, or the shrubbery, was equally forlorn, finding something to fear in every person and place</a:t>
            </a:r>
            <a:r>
              <a:rPr lang="en-GB" sz="2000" dirty="0">
                <a:solidFill>
                  <a:schemeClr val="bg1"/>
                </a:solidFill>
              </a:rPr>
              <a:t>. She was disheartened by Lady Bertram's silence, awed by Sir Thomas's grave looks, and quite overcome by Mrs. Norris's admonitions. Her elder cousins mortified her by reflections on her size, and abashed her by noticing her shyness: Miss Lee wondered at her ignorance, and the maid-servants sneered at her clothes; and when to these sorrows was added the idea of the brothers and sisters among whom she had always been important as playfellow, instructress, and nurse, the despondence that sunk her little heart was severe</a:t>
            </a:r>
            <a:r>
              <a:rPr lang="en-GB" dirty="0">
                <a:solidFill>
                  <a:schemeClr val="bg1"/>
                </a:solidFill>
              </a:rPr>
              <a:t>.</a:t>
            </a:r>
          </a:p>
          <a:p>
            <a:endParaRPr lang="en-GB" sz="900" dirty="0">
              <a:solidFill>
                <a:schemeClr val="bg1"/>
              </a:solidFill>
            </a:endParaRPr>
          </a:p>
          <a:p>
            <a:r>
              <a:rPr lang="en-GB" sz="2000" dirty="0">
                <a:solidFill>
                  <a:schemeClr val="bg1"/>
                </a:solidFill>
              </a:rPr>
              <a:t>The grandeur of the house astonished, but could not console her. </a:t>
            </a:r>
            <a:r>
              <a:rPr lang="en-GB" sz="2000" dirty="0">
                <a:solidFill>
                  <a:srgbClr val="FFC000"/>
                </a:solidFill>
              </a:rPr>
              <a:t>The rooms were too large for her to move in with ease: whatever she touched she expected to injure, and she crept about in constant terror of something or other; often retreating towards her own chamber to cry; and the little girl who was spoken of in the drawing-room when she left it at night as seeming so desirably sensible of her peculiar good fortune, ended every day's sorrows by sobbing herself to sleep</a:t>
            </a:r>
            <a:r>
              <a:rPr lang="en-GB" sz="2000" dirty="0">
                <a:solidFill>
                  <a:schemeClr val="bg1"/>
                </a:solidFill>
              </a:rPr>
              <a:t>. A week had passed in this way, and no suspicion of it conveyed by her quiet passive manner, when she was found one morning by her cousin Edmund, the youngest of the sons, sitting </a:t>
            </a:r>
            <a:r>
              <a:rPr lang="en-GB" sz="2000" dirty="0">
                <a:solidFill>
                  <a:srgbClr val="FFC000"/>
                </a:solidFill>
              </a:rPr>
              <a:t>crying on the attic stairs</a:t>
            </a:r>
            <a:r>
              <a:rPr lang="en-GB" sz="2000" dirty="0">
                <a:solidFill>
                  <a:schemeClr val="bg1"/>
                </a:solidFill>
              </a:rPr>
              <a:t>.</a:t>
            </a:r>
          </a:p>
        </p:txBody>
      </p:sp>
      <p:sp>
        <p:nvSpPr>
          <p:cNvPr id="8" name="TextBox 7">
            <a:extLst>
              <a:ext uri="{FF2B5EF4-FFF2-40B4-BE49-F238E27FC236}">
                <a16:creationId xmlns:a16="http://schemas.microsoft.com/office/drawing/2014/main" id="{71D35494-038A-4D77-B6D9-0097EFB041E4}"/>
              </a:ext>
            </a:extLst>
          </p:cNvPr>
          <p:cNvSpPr txBox="1"/>
          <p:nvPr/>
        </p:nvSpPr>
        <p:spPr>
          <a:xfrm>
            <a:off x="4511824" y="6400948"/>
            <a:ext cx="7776864" cy="369332"/>
          </a:xfrm>
          <a:prstGeom prst="rect">
            <a:avLst/>
          </a:prstGeom>
          <a:noFill/>
        </p:spPr>
        <p:txBody>
          <a:bodyPr wrap="square">
            <a:spAutoFit/>
          </a:bodyPr>
          <a:lstStyle/>
          <a:p>
            <a:r>
              <a:rPr lang="en-GB" dirty="0">
                <a:solidFill>
                  <a:schemeClr val="accent1">
                    <a:lumMod val="40000"/>
                    <a:lumOff val="60000"/>
                  </a:schemeClr>
                </a:solidFill>
              </a:rPr>
              <a:t>Jane Austen, </a:t>
            </a:r>
            <a:r>
              <a:rPr lang="en-GB" i="1" dirty="0">
                <a:solidFill>
                  <a:schemeClr val="accent1">
                    <a:lumMod val="40000"/>
                    <a:lumOff val="60000"/>
                  </a:schemeClr>
                </a:solidFill>
              </a:rPr>
              <a:t>Mansfield Park  </a:t>
            </a:r>
            <a:r>
              <a:rPr lang="en-GB" dirty="0">
                <a:solidFill>
                  <a:schemeClr val="accent1">
                    <a:lumMod val="40000"/>
                    <a:lumOff val="60000"/>
                  </a:schemeClr>
                </a:solidFill>
              </a:rPr>
              <a:t> mapping power within families </a:t>
            </a:r>
            <a:r>
              <a:rPr lang="en-GB" i="1" dirty="0">
                <a:solidFill>
                  <a:schemeClr val="accent1">
                    <a:lumMod val="40000"/>
                    <a:lumOff val="60000"/>
                  </a:schemeClr>
                </a:solidFill>
              </a:rPr>
              <a:t>&amp;</a:t>
            </a:r>
            <a:r>
              <a:rPr lang="en-GB" dirty="0">
                <a:solidFill>
                  <a:schemeClr val="accent1">
                    <a:lumMod val="40000"/>
                    <a:lumOff val="60000"/>
                  </a:schemeClr>
                </a:solidFill>
              </a:rPr>
              <a:t> houses</a:t>
            </a:r>
          </a:p>
        </p:txBody>
      </p:sp>
    </p:spTree>
    <p:extLst>
      <p:ext uri="{BB962C8B-B14F-4D97-AF65-F5344CB8AC3E}">
        <p14:creationId xmlns:p14="http://schemas.microsoft.com/office/powerpoint/2010/main" val="24233465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5CD700-87BA-4245-97BD-F0D33BE580D8}"/>
              </a:ext>
            </a:extLst>
          </p:cNvPr>
          <p:cNvSpPr>
            <a:spLocks noGrp="1"/>
          </p:cNvSpPr>
          <p:nvPr>
            <p:ph type="title"/>
          </p:nvPr>
        </p:nvSpPr>
        <p:spPr>
          <a:xfrm>
            <a:off x="8616280" y="908720"/>
            <a:ext cx="3454886" cy="1728192"/>
          </a:xfrm>
        </p:spPr>
        <p:txBody>
          <a:bodyPr>
            <a:noAutofit/>
          </a:bodyPr>
          <a:lstStyle/>
          <a:p>
            <a:r>
              <a:rPr lang="en-GB" sz="3600" dirty="0">
                <a:solidFill>
                  <a:schemeClr val="accent5">
                    <a:lumMod val="40000"/>
                    <a:lumOff val="60000"/>
                  </a:schemeClr>
                </a:solidFill>
              </a:rPr>
              <a:t>Mercator mapping power</a:t>
            </a:r>
          </a:p>
        </p:txBody>
      </p:sp>
      <p:pic>
        <p:nvPicPr>
          <p:cNvPr id="4" name="Picture 3">
            <a:extLst>
              <a:ext uri="{FF2B5EF4-FFF2-40B4-BE49-F238E27FC236}">
                <a16:creationId xmlns:a16="http://schemas.microsoft.com/office/drawing/2014/main" id="{310C9580-F873-462D-8B25-BDB886508AD6}"/>
              </a:ext>
            </a:extLst>
          </p:cNvPr>
          <p:cNvPicPr/>
          <p:nvPr/>
        </p:nvPicPr>
        <p:blipFill rotWithShape="1">
          <a:blip r:embed="rId2" cstate="print">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a:ext>
            </a:extLst>
          </a:blip>
          <a:srcRect/>
          <a:stretch/>
        </p:blipFill>
        <p:spPr bwMode="auto">
          <a:xfrm>
            <a:off x="532517" y="548680"/>
            <a:ext cx="7776864" cy="6048672"/>
          </a:xfrm>
          <a:prstGeom prst="rect">
            <a:avLst/>
          </a:prstGeom>
          <a:ln>
            <a:noFill/>
          </a:ln>
          <a:extLst>
            <a:ext uri="{53640926-AAD7-44D8-BBD7-CCE9431645EC}">
              <a14:shadowObscured xmlns:a14="http://schemas.microsoft.com/office/drawing/2010/main"/>
            </a:ext>
          </a:extLst>
        </p:spPr>
      </p:pic>
      <p:sp>
        <p:nvSpPr>
          <p:cNvPr id="11" name="TextBox 10">
            <a:extLst>
              <a:ext uri="{FF2B5EF4-FFF2-40B4-BE49-F238E27FC236}">
                <a16:creationId xmlns:a16="http://schemas.microsoft.com/office/drawing/2014/main" id="{86E275D0-AC37-495D-80C5-E816AE4ED886}"/>
              </a:ext>
            </a:extLst>
          </p:cNvPr>
          <p:cNvSpPr txBox="1"/>
          <p:nvPr/>
        </p:nvSpPr>
        <p:spPr>
          <a:xfrm>
            <a:off x="8472264" y="4217333"/>
            <a:ext cx="2664296" cy="1754326"/>
          </a:xfrm>
          <a:prstGeom prst="rect">
            <a:avLst/>
          </a:prstGeom>
          <a:noFill/>
        </p:spPr>
        <p:txBody>
          <a:bodyPr wrap="square">
            <a:spAutoFit/>
          </a:bodyPr>
          <a:lstStyle/>
          <a:p>
            <a:r>
              <a:rPr lang="en-GB" dirty="0">
                <a:solidFill>
                  <a:srgbClr val="FFE07D"/>
                </a:solidFill>
              </a:rPr>
              <a:t>Spatial allocation for trade routes Trade </a:t>
            </a:r>
            <a:r>
              <a:rPr lang="en-GB" sz="1800" dirty="0">
                <a:solidFill>
                  <a:srgbClr val="FFE07D"/>
                </a:solidFill>
              </a:rPr>
              <a:t>in the central band (compare the size of the British Isles to Australia)</a:t>
            </a:r>
            <a:endParaRPr lang="en-GB" dirty="0">
              <a:solidFill>
                <a:srgbClr val="FFE07D"/>
              </a:solidFill>
            </a:endParaRPr>
          </a:p>
        </p:txBody>
      </p:sp>
      <p:sp>
        <p:nvSpPr>
          <p:cNvPr id="12" name="Rectangle 11">
            <a:extLst>
              <a:ext uri="{FF2B5EF4-FFF2-40B4-BE49-F238E27FC236}">
                <a16:creationId xmlns:a16="http://schemas.microsoft.com/office/drawing/2014/main" id="{5EC5B3BF-5BC1-4BE5-8EA8-15827B7B7B5C}"/>
              </a:ext>
            </a:extLst>
          </p:cNvPr>
          <p:cNvSpPr/>
          <p:nvPr/>
        </p:nvSpPr>
        <p:spPr>
          <a:xfrm>
            <a:off x="623392" y="2636912"/>
            <a:ext cx="7704856" cy="1440160"/>
          </a:xfrm>
          <a:prstGeom prst="rect">
            <a:avLst/>
          </a:prstGeom>
          <a:noFill/>
          <a:ln>
            <a:solidFill>
              <a:schemeClr val="accent5">
                <a:lumMod val="5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10022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328BC65-116F-4DCD-81F4-C9CF9D5C95C5}"/>
              </a:ext>
            </a:extLst>
          </p:cNvPr>
          <p:cNvSpPr>
            <a:spLocks noGrp="1"/>
          </p:cNvSpPr>
          <p:nvPr>
            <p:ph idx="1"/>
          </p:nvPr>
        </p:nvSpPr>
        <p:spPr>
          <a:xfrm>
            <a:off x="609600" y="980728"/>
            <a:ext cx="10972800" cy="5877272"/>
          </a:xfrm>
        </p:spPr>
        <p:txBody>
          <a:bodyPr>
            <a:normAutofit fontScale="70000" lnSpcReduction="20000"/>
          </a:bodyPr>
          <a:lstStyle/>
          <a:p>
            <a:pPr marL="118872" indent="0">
              <a:lnSpc>
                <a:spcPct val="120000"/>
              </a:lnSpc>
              <a:buNone/>
            </a:pPr>
            <a:r>
              <a:rPr lang="en-GB" dirty="0">
                <a:solidFill>
                  <a:schemeClr val="bg1"/>
                </a:solidFill>
              </a:rPr>
              <a:t>Now when I was a little chap I had </a:t>
            </a:r>
            <a:r>
              <a:rPr lang="en-GB" dirty="0">
                <a:solidFill>
                  <a:srgbClr val="FFE07D"/>
                </a:solidFill>
              </a:rPr>
              <a:t>a passion for maps. </a:t>
            </a:r>
            <a:r>
              <a:rPr lang="en-GB" dirty="0">
                <a:solidFill>
                  <a:schemeClr val="bg1"/>
                </a:solidFill>
              </a:rPr>
              <a:t>I would look for hours at South America, or Africa, or Australia, and lose myself in all the glories of exploration. At that time there were </a:t>
            </a:r>
            <a:r>
              <a:rPr lang="en-GB" dirty="0">
                <a:solidFill>
                  <a:srgbClr val="FFE07D"/>
                </a:solidFill>
              </a:rPr>
              <a:t>many blank spaces on the earth, and when I saw one that looked particularly inviting on a map (but they all look that) I would put my finger on it and say, 'When I grow up I will go there.' </a:t>
            </a:r>
            <a:r>
              <a:rPr lang="en-GB" dirty="0">
                <a:solidFill>
                  <a:schemeClr val="bg1"/>
                </a:solidFill>
              </a:rPr>
              <a:t>The North Pole was one of these places, I remember. Well, I haven't been there yet, and shall not try now. The glamour's off. Other places were scattered about the hemispheres. I have been in some of them, and... well, we won't talk about that. But there was one yet—the biggest, the most blank, so to speak—that I had a hankering after.</a:t>
            </a:r>
          </a:p>
          <a:p>
            <a:pPr marL="118872" indent="0">
              <a:buNone/>
            </a:pPr>
            <a:endParaRPr lang="en-GB" dirty="0">
              <a:solidFill>
                <a:schemeClr val="bg1"/>
              </a:solidFill>
            </a:endParaRPr>
          </a:p>
          <a:p>
            <a:pPr marL="118872" indent="0">
              <a:lnSpc>
                <a:spcPct val="120000"/>
              </a:lnSpc>
              <a:buNone/>
            </a:pPr>
            <a:r>
              <a:rPr lang="en-GB" dirty="0">
                <a:solidFill>
                  <a:schemeClr val="bg1"/>
                </a:solidFill>
              </a:rPr>
              <a:t>“True, by this time it was not a blank space any more. </a:t>
            </a:r>
            <a:r>
              <a:rPr lang="en-GB" dirty="0">
                <a:solidFill>
                  <a:srgbClr val="FFE07D"/>
                </a:solidFill>
              </a:rPr>
              <a:t>It had got filled since my boyhood with rivers and lakes and names. It had ceased to be a blank space of delightful mystery—a white patch for a boy to dream gloriously over.</a:t>
            </a:r>
            <a:r>
              <a:rPr lang="en-GB" dirty="0">
                <a:solidFill>
                  <a:schemeClr val="bg1"/>
                </a:solidFill>
              </a:rPr>
              <a:t> It had become a place of darkness. But there was in it one river especially, a mighty big river, that you could see on the map, resembling an immense snake uncoiled, with its head in the sea, its body at rest curving afar over a vast country, and its tail lost in the depths of the land.</a:t>
            </a:r>
          </a:p>
        </p:txBody>
      </p:sp>
      <p:sp>
        <p:nvSpPr>
          <p:cNvPr id="4" name="Title 1">
            <a:extLst>
              <a:ext uri="{FF2B5EF4-FFF2-40B4-BE49-F238E27FC236}">
                <a16:creationId xmlns:a16="http://schemas.microsoft.com/office/drawing/2014/main" id="{DB2DB412-1AFE-4AF0-8A23-9F8CFDD0ABE5}"/>
              </a:ext>
            </a:extLst>
          </p:cNvPr>
          <p:cNvSpPr>
            <a:spLocks noGrp="1"/>
          </p:cNvSpPr>
          <p:nvPr>
            <p:ph type="title"/>
          </p:nvPr>
        </p:nvSpPr>
        <p:spPr>
          <a:xfrm>
            <a:off x="609600" y="155448"/>
            <a:ext cx="8438728" cy="681264"/>
          </a:xfrm>
        </p:spPr>
        <p:txBody>
          <a:bodyPr>
            <a:normAutofit fontScale="90000"/>
          </a:bodyPr>
          <a:lstStyle/>
          <a:p>
            <a:r>
              <a:rPr lang="en-GB" dirty="0">
                <a:solidFill>
                  <a:srgbClr val="FFC000"/>
                </a:solidFill>
              </a:rPr>
              <a:t>imperial mapping 1  </a:t>
            </a:r>
          </a:p>
        </p:txBody>
      </p:sp>
      <p:sp>
        <p:nvSpPr>
          <p:cNvPr id="6" name="TextBox 5">
            <a:extLst>
              <a:ext uri="{FF2B5EF4-FFF2-40B4-BE49-F238E27FC236}">
                <a16:creationId xmlns:a16="http://schemas.microsoft.com/office/drawing/2014/main" id="{7EA1E213-8713-4DF0-B9BC-5697943A4BE0}"/>
              </a:ext>
            </a:extLst>
          </p:cNvPr>
          <p:cNvSpPr txBox="1"/>
          <p:nvPr/>
        </p:nvSpPr>
        <p:spPr>
          <a:xfrm rot="16200000">
            <a:off x="8719066" y="3244334"/>
            <a:ext cx="6096000" cy="369332"/>
          </a:xfrm>
          <a:prstGeom prst="rect">
            <a:avLst/>
          </a:prstGeom>
          <a:noFill/>
        </p:spPr>
        <p:txBody>
          <a:bodyPr wrap="square">
            <a:spAutoFit/>
          </a:bodyPr>
          <a:lstStyle/>
          <a:p>
            <a:r>
              <a:rPr lang="en-GB" sz="1800" dirty="0">
                <a:solidFill>
                  <a:srgbClr val="FFC000"/>
                </a:solidFill>
              </a:rPr>
              <a:t>Joseph Conrad, </a:t>
            </a:r>
            <a:r>
              <a:rPr lang="en-GB" sz="1800" i="1" dirty="0">
                <a:solidFill>
                  <a:srgbClr val="FFC000"/>
                </a:solidFill>
              </a:rPr>
              <a:t>Heart of Darkness </a:t>
            </a:r>
            <a:r>
              <a:rPr lang="en-GB" sz="1800" dirty="0">
                <a:solidFill>
                  <a:srgbClr val="FFC000"/>
                </a:solidFill>
              </a:rPr>
              <a:t>1899</a:t>
            </a:r>
            <a:endParaRPr lang="en-GB" dirty="0"/>
          </a:p>
        </p:txBody>
      </p:sp>
    </p:spTree>
    <p:extLst>
      <p:ext uri="{BB962C8B-B14F-4D97-AF65-F5344CB8AC3E}">
        <p14:creationId xmlns:p14="http://schemas.microsoft.com/office/powerpoint/2010/main" val="13317176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501F00-E371-43CA-B00E-81FDEAEE382D}"/>
              </a:ext>
            </a:extLst>
          </p:cNvPr>
          <p:cNvSpPr>
            <a:spLocks noGrp="1"/>
          </p:cNvSpPr>
          <p:nvPr>
            <p:ph type="title"/>
          </p:nvPr>
        </p:nvSpPr>
        <p:spPr>
          <a:xfrm>
            <a:off x="609600" y="155448"/>
            <a:ext cx="9374832" cy="681264"/>
          </a:xfrm>
        </p:spPr>
        <p:txBody>
          <a:bodyPr>
            <a:normAutofit fontScale="90000"/>
          </a:bodyPr>
          <a:lstStyle/>
          <a:p>
            <a:r>
              <a:rPr lang="en-GB" dirty="0">
                <a:solidFill>
                  <a:schemeClr val="bg1"/>
                </a:solidFill>
              </a:rPr>
              <a:t>imperial mapping 2  </a:t>
            </a:r>
            <a:endParaRPr lang="en-GB" dirty="0">
              <a:solidFill>
                <a:schemeClr val="bg2">
                  <a:lumMod val="75000"/>
                </a:schemeClr>
              </a:solidFill>
            </a:endParaRPr>
          </a:p>
        </p:txBody>
      </p:sp>
      <p:sp>
        <p:nvSpPr>
          <p:cNvPr id="5" name="Content Placeholder 4">
            <a:extLst>
              <a:ext uri="{FF2B5EF4-FFF2-40B4-BE49-F238E27FC236}">
                <a16:creationId xmlns:a16="http://schemas.microsoft.com/office/drawing/2014/main" id="{46E2773A-FA81-4FE4-AE60-7CD5D4726FDD}"/>
              </a:ext>
            </a:extLst>
          </p:cNvPr>
          <p:cNvSpPr>
            <a:spLocks noGrp="1"/>
          </p:cNvSpPr>
          <p:nvPr>
            <p:ph idx="1"/>
          </p:nvPr>
        </p:nvSpPr>
        <p:spPr>
          <a:xfrm>
            <a:off x="609600" y="980728"/>
            <a:ext cx="10814992" cy="5721824"/>
          </a:xfrm>
        </p:spPr>
        <p:txBody>
          <a:bodyPr>
            <a:normAutofit fontScale="70000" lnSpcReduction="20000"/>
          </a:bodyPr>
          <a:lstStyle/>
          <a:p>
            <a:pPr marL="118872" indent="0">
              <a:lnSpc>
                <a:spcPct val="120000"/>
              </a:lnSpc>
              <a:buNone/>
            </a:pPr>
            <a:r>
              <a:rPr lang="en-GB" dirty="0">
                <a:solidFill>
                  <a:schemeClr val="bg1"/>
                </a:solidFill>
              </a:rPr>
              <a:t> Her dress was as plain as an umbrella-cover, and she turned round without a word and preceded me into a waiting-room. I gave my name, and looked about. Deal table in the middle, plain chairs all round the walls, on one end </a:t>
            </a:r>
            <a:r>
              <a:rPr lang="en-GB" dirty="0">
                <a:solidFill>
                  <a:srgbClr val="FFE07D"/>
                </a:solidFill>
              </a:rPr>
              <a:t>a large shining map, marked with all the colours of a rainbow. </a:t>
            </a:r>
            <a:r>
              <a:rPr lang="en-GB" dirty="0">
                <a:solidFill>
                  <a:srgbClr val="FFC000"/>
                </a:solidFill>
              </a:rPr>
              <a:t>There was a vast amount of red—good to see at any time, because one knows that some real work is done in there, a deuce of a lot of blue, a little green, smears of orange, and, on the East Coast, a purple patch, to show where the jolly pioneers of progress drink the jolly lager-beer. </a:t>
            </a:r>
            <a:r>
              <a:rPr lang="en-GB" dirty="0">
                <a:solidFill>
                  <a:srgbClr val="FFE07D"/>
                </a:solidFill>
              </a:rPr>
              <a:t>However, I wasn't going into any of these. I was going into the yellow. Dead in the centre. And the river was there—fascinating—deadly—like a snake.</a:t>
            </a:r>
            <a:r>
              <a:rPr lang="en-GB" dirty="0">
                <a:solidFill>
                  <a:schemeClr val="accent6">
                    <a:lumMod val="40000"/>
                    <a:lumOff val="60000"/>
                  </a:schemeClr>
                </a:solidFill>
              </a:rPr>
              <a:t> </a:t>
            </a:r>
            <a:r>
              <a:rPr lang="en-GB" dirty="0" err="1">
                <a:solidFill>
                  <a:schemeClr val="bg1"/>
                </a:solidFill>
              </a:rPr>
              <a:t>Ough</a:t>
            </a:r>
            <a:r>
              <a:rPr lang="en-GB" dirty="0">
                <a:solidFill>
                  <a:schemeClr val="bg1"/>
                </a:solidFill>
              </a:rPr>
              <a:t>! A door opened, a white-haired secretarial head, but wearing a compassionate expression, appeared, and a skinny forefinger beckoned me into the sanctuary. Its light was dim, and a heavy writing-desk squatted in the middle. From behind that structure came out an impression of pale plumpness in a frock-coat. The great man himself. He was five feet six, I should judge, and had his grip on the handle-end of ever so many millions. He shook hands, I fancy, murmured vaguely, was satisfied with my French. </a:t>
            </a:r>
            <a:r>
              <a:rPr lang="en-GB" i="1" dirty="0">
                <a:solidFill>
                  <a:schemeClr val="bg1"/>
                </a:solidFill>
              </a:rPr>
              <a:t>Bon Voyage</a:t>
            </a:r>
            <a:r>
              <a:rPr lang="en-GB" dirty="0">
                <a:solidFill>
                  <a:schemeClr val="bg1"/>
                </a:solidFill>
              </a:rPr>
              <a:t>.</a:t>
            </a:r>
            <a:endParaRPr lang="en-GB" dirty="0">
              <a:solidFill>
                <a:srgbClr val="FFC000"/>
              </a:solidFill>
            </a:endParaRPr>
          </a:p>
        </p:txBody>
      </p:sp>
      <p:sp>
        <p:nvSpPr>
          <p:cNvPr id="7" name="TextBox 6">
            <a:extLst>
              <a:ext uri="{FF2B5EF4-FFF2-40B4-BE49-F238E27FC236}">
                <a16:creationId xmlns:a16="http://schemas.microsoft.com/office/drawing/2014/main" id="{57ED1C5E-4A90-47ED-BA27-967508824458}"/>
              </a:ext>
            </a:extLst>
          </p:cNvPr>
          <p:cNvSpPr txBox="1"/>
          <p:nvPr/>
        </p:nvSpPr>
        <p:spPr>
          <a:xfrm rot="16200000">
            <a:off x="8719066" y="3244334"/>
            <a:ext cx="6096000" cy="369332"/>
          </a:xfrm>
          <a:prstGeom prst="rect">
            <a:avLst/>
          </a:prstGeom>
          <a:noFill/>
        </p:spPr>
        <p:txBody>
          <a:bodyPr wrap="square">
            <a:spAutoFit/>
          </a:bodyPr>
          <a:lstStyle/>
          <a:p>
            <a:r>
              <a:rPr lang="en-GB" sz="1800" dirty="0">
                <a:solidFill>
                  <a:srgbClr val="FFC000"/>
                </a:solidFill>
              </a:rPr>
              <a:t>Joseph Conrad, </a:t>
            </a:r>
            <a:r>
              <a:rPr lang="en-GB" sz="1800" i="1" dirty="0">
                <a:solidFill>
                  <a:srgbClr val="FFC000"/>
                </a:solidFill>
              </a:rPr>
              <a:t>Heart of Darkness </a:t>
            </a:r>
            <a:r>
              <a:rPr lang="en-GB" sz="1800" dirty="0">
                <a:solidFill>
                  <a:srgbClr val="FFC000"/>
                </a:solidFill>
              </a:rPr>
              <a:t>1899</a:t>
            </a:r>
            <a:endParaRPr lang="en-GB" dirty="0"/>
          </a:p>
        </p:txBody>
      </p:sp>
    </p:spTree>
    <p:extLst>
      <p:ext uri="{BB962C8B-B14F-4D97-AF65-F5344CB8AC3E}">
        <p14:creationId xmlns:p14="http://schemas.microsoft.com/office/powerpoint/2010/main" val="35076463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479376" y="2204864"/>
            <a:ext cx="10972800" cy="1368152"/>
          </a:xfrm>
        </p:spPr>
        <p:txBody>
          <a:bodyPr/>
          <a:lstStyle/>
          <a:p>
            <a:pPr marL="118872" indent="0" algn="ctr">
              <a:buNone/>
            </a:pPr>
            <a:r>
              <a:rPr lang="en-GB" dirty="0">
                <a:solidFill>
                  <a:schemeClr val="bg1"/>
                </a:solidFill>
                <a:latin typeface="+mj-lt"/>
              </a:rPr>
              <a:t>break</a:t>
            </a:r>
          </a:p>
        </p:txBody>
      </p:sp>
    </p:spTree>
    <p:extLst>
      <p:ext uri="{BB962C8B-B14F-4D97-AF65-F5344CB8AC3E}">
        <p14:creationId xmlns:p14="http://schemas.microsoft.com/office/powerpoint/2010/main" val="17040171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9A3FB58-2EE8-423A-844C-46746A0E8B76}"/>
              </a:ext>
            </a:extLst>
          </p:cNvPr>
          <p:cNvPicPr/>
          <p:nvPr/>
        </p:nvPicPr>
        <p:blipFill rotWithShape="1">
          <a:blip r:embed="rId2" cstate="email">
            <a:duotone>
              <a:prstClr val="black"/>
              <a:schemeClr val="tx2">
                <a:tint val="45000"/>
                <a:satMod val="400000"/>
              </a:schemeClr>
            </a:duotone>
            <a:extLst>
              <a:ext uri="{BEBA8EAE-BF5A-486C-A8C5-ECC9F3942E4B}">
                <a14:imgProps xmlns:a14="http://schemas.microsoft.com/office/drawing/2010/main">
                  <a14:imgLayer r:embed="rId3">
                    <a14:imgEffect>
                      <a14:sharpenSoften amount="50000"/>
                    </a14:imgEffect>
                    <a14:imgEffect>
                      <a14:saturation sat="300000"/>
                    </a14:imgEffect>
                  </a14:imgLayer>
                </a14:imgProps>
              </a:ext>
              <a:ext uri="{28A0092B-C50C-407E-A947-70E740481C1C}">
                <a14:useLocalDpi xmlns:a14="http://schemas.microsoft.com/office/drawing/2010/main"/>
              </a:ext>
            </a:extLst>
          </a:blip>
          <a:srcRect t="40108"/>
          <a:stretch/>
        </p:blipFill>
        <p:spPr bwMode="auto">
          <a:xfrm>
            <a:off x="191344" y="6165304"/>
            <a:ext cx="8064896" cy="648072"/>
          </a:xfrm>
          <a:prstGeom prst="rect">
            <a:avLst/>
          </a:prstGeom>
          <a:ln>
            <a:noFill/>
          </a:ln>
          <a:extLst>
            <a:ext uri="{53640926-AAD7-44D8-BBD7-CCE9431645EC}">
              <a14:shadowObscured xmlns:a14="http://schemas.microsoft.com/office/drawing/2010/main"/>
            </a:ext>
          </a:extLst>
        </p:spPr>
      </p:pic>
      <p:pic>
        <p:nvPicPr>
          <p:cNvPr id="5" name="Content Placeholder 4">
            <a:extLst>
              <a:ext uri="{FF2B5EF4-FFF2-40B4-BE49-F238E27FC236}">
                <a16:creationId xmlns:a16="http://schemas.microsoft.com/office/drawing/2014/main" id="{83351771-3981-43AA-B53A-C979A854940F}"/>
              </a:ext>
            </a:extLst>
          </p:cNvPr>
          <p:cNvPicPr>
            <a:picLocks noGrp="1"/>
          </p:cNvPicPr>
          <p:nvPr>
            <p:ph idx="1"/>
          </p:nvPr>
        </p:nvPicPr>
        <p:blipFill rotWithShape="1">
          <a:blip r:embed="rId4" cstate="screen">
            <a:duotone>
              <a:prstClr val="black"/>
              <a:schemeClr val="tx2">
                <a:tint val="45000"/>
                <a:satMod val="400000"/>
              </a:schemeClr>
            </a:duotone>
            <a:extLst>
              <a:ext uri="{BEBA8EAE-BF5A-486C-A8C5-ECC9F3942E4B}">
                <a14:imgProps xmlns:a14="http://schemas.microsoft.com/office/drawing/2010/main">
                  <a14:imgLayer r:embed="rId5">
                    <a14:imgEffect>
                      <a14:sharpenSoften amount="25000"/>
                    </a14:imgEffect>
                    <a14:imgEffect>
                      <a14:saturation sat="200000"/>
                    </a14:imgEffect>
                    <a14:imgEffect>
                      <a14:brightnessContrast contrast="20000"/>
                    </a14:imgEffect>
                  </a14:imgLayer>
                </a14:imgProps>
              </a:ext>
              <a:ext uri="{28A0092B-C50C-407E-A947-70E740481C1C}">
                <a14:useLocalDpi xmlns:a14="http://schemas.microsoft.com/office/drawing/2010/main"/>
              </a:ext>
            </a:extLst>
          </a:blip>
          <a:srcRect/>
          <a:stretch/>
        </p:blipFill>
        <p:spPr bwMode="auto">
          <a:xfrm>
            <a:off x="191344" y="116632"/>
            <a:ext cx="8064896" cy="6048672"/>
          </a:xfrm>
          <a:prstGeom prst="rect">
            <a:avLst/>
          </a:prstGeom>
          <a:ln>
            <a:noFill/>
          </a:ln>
          <a:extLst>
            <a:ext uri="{53640926-AAD7-44D8-BBD7-CCE9431645EC}">
              <a14:shadowObscured xmlns:a14="http://schemas.microsoft.com/office/drawing/2010/main"/>
            </a:ext>
          </a:extLst>
        </p:spPr>
      </p:pic>
      <p:sp>
        <p:nvSpPr>
          <p:cNvPr id="6" name="Rectangle 5">
            <a:extLst>
              <a:ext uri="{FF2B5EF4-FFF2-40B4-BE49-F238E27FC236}">
                <a16:creationId xmlns:a16="http://schemas.microsoft.com/office/drawing/2014/main" id="{F048B0BF-3095-49F9-BE81-462B6C71920C}"/>
              </a:ext>
            </a:extLst>
          </p:cNvPr>
          <p:cNvSpPr/>
          <p:nvPr/>
        </p:nvSpPr>
        <p:spPr>
          <a:xfrm>
            <a:off x="6057348" y="5877272"/>
            <a:ext cx="2448272" cy="304550"/>
          </a:xfrm>
          <a:prstGeom prst="rect">
            <a:avLst/>
          </a:prstGeom>
          <a:solidFill>
            <a:srgbClr val="032B2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TextBox 7">
            <a:extLst>
              <a:ext uri="{FF2B5EF4-FFF2-40B4-BE49-F238E27FC236}">
                <a16:creationId xmlns:a16="http://schemas.microsoft.com/office/drawing/2014/main" id="{26AFC3E1-E6AE-4542-8A8E-4FD56E1144EB}"/>
              </a:ext>
            </a:extLst>
          </p:cNvPr>
          <p:cNvSpPr txBox="1"/>
          <p:nvPr/>
        </p:nvSpPr>
        <p:spPr>
          <a:xfrm flipH="1">
            <a:off x="8760296" y="764704"/>
            <a:ext cx="2808312" cy="2862322"/>
          </a:xfrm>
          <a:prstGeom prst="rect">
            <a:avLst/>
          </a:prstGeom>
          <a:noFill/>
        </p:spPr>
        <p:txBody>
          <a:bodyPr wrap="square">
            <a:spAutoFit/>
          </a:bodyPr>
          <a:lstStyle/>
          <a:p>
            <a:r>
              <a:rPr lang="en-GB" sz="3600" dirty="0">
                <a:solidFill>
                  <a:schemeClr val="accent1">
                    <a:lumMod val="40000"/>
                    <a:lumOff val="60000"/>
                  </a:schemeClr>
                </a:solidFill>
              </a:rPr>
              <a:t>Franco Moretti,</a:t>
            </a:r>
          </a:p>
          <a:p>
            <a:r>
              <a:rPr lang="en-GB" sz="3600" i="1" dirty="0">
                <a:solidFill>
                  <a:schemeClr val="accent1">
                    <a:lumMod val="40000"/>
                    <a:lumOff val="60000"/>
                  </a:schemeClr>
                </a:solidFill>
              </a:rPr>
              <a:t>Atlas of the novel </a:t>
            </a:r>
          </a:p>
          <a:p>
            <a:r>
              <a:rPr lang="en-GB" sz="3600" dirty="0">
                <a:solidFill>
                  <a:schemeClr val="accent1">
                    <a:lumMod val="40000"/>
                    <a:lumOff val="60000"/>
                  </a:schemeClr>
                </a:solidFill>
              </a:rPr>
              <a:t>1993</a:t>
            </a:r>
          </a:p>
        </p:txBody>
      </p:sp>
    </p:spTree>
    <p:extLst>
      <p:ext uri="{BB962C8B-B14F-4D97-AF65-F5344CB8AC3E}">
        <p14:creationId xmlns:p14="http://schemas.microsoft.com/office/powerpoint/2010/main" val="28607487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71876BD9-9EAF-406F-B697-D6ADF8B636BE}"/>
              </a:ext>
            </a:extLst>
          </p:cNvPr>
          <p:cNvSpPr txBox="1"/>
          <p:nvPr/>
        </p:nvSpPr>
        <p:spPr>
          <a:xfrm>
            <a:off x="263352" y="116632"/>
            <a:ext cx="11928648" cy="6678751"/>
          </a:xfrm>
          <a:prstGeom prst="rect">
            <a:avLst/>
          </a:prstGeom>
          <a:noFill/>
        </p:spPr>
        <p:txBody>
          <a:bodyPr wrap="square">
            <a:spAutoFit/>
          </a:bodyPr>
          <a:lstStyle/>
          <a:p>
            <a:r>
              <a:rPr lang="en-GB" sz="2000" i="1" dirty="0">
                <a:solidFill>
                  <a:schemeClr val="bg1"/>
                </a:solidFill>
              </a:rPr>
              <a:t>[I read American and British children's books.] </a:t>
            </a:r>
            <a:r>
              <a:rPr lang="en-GB" sz="2000" dirty="0">
                <a:solidFill>
                  <a:schemeClr val="accent1">
                    <a:lumMod val="40000"/>
                    <a:lumOff val="60000"/>
                  </a:schemeClr>
                </a:solidFill>
              </a:rPr>
              <a:t>I wrote exactly the kind of stories I was reading</a:t>
            </a:r>
            <a:r>
              <a:rPr lang="en-GB" sz="2000" dirty="0">
                <a:solidFill>
                  <a:schemeClr val="bg1"/>
                </a:solidFill>
              </a:rPr>
              <a:t>. All my characters were white and blue eyed. They played in the snow, they ate apples, And they talked a lot about the weather - how lovely it was that the sun had come out. Now this, despite the fact that I lived in Nigeria, I had never been out of Nigeria. We didn't have snow, we ate mangoes, And we never talked about the weather because there was no need to. My characters also drank a lot of ginger beer because the children in the British books I read drank ginger beer . Never mind that I had  no idea what ginger beer was. …. What this demonstrates I think is how impressionable and vulnerable we are in the face of  a  story , particularly as children.  </a:t>
            </a:r>
            <a:r>
              <a:rPr lang="en-GB" sz="2000" dirty="0">
                <a:solidFill>
                  <a:schemeClr val="accent1">
                    <a:lumMod val="40000"/>
                    <a:lumOff val="60000"/>
                  </a:schemeClr>
                </a:solidFill>
              </a:rPr>
              <a:t>Because all I had read were books in which characters were foreign ,I had become convinced that books by their very nature had to have foreigners in them And had to be about things which I could not personally identify  </a:t>
            </a:r>
          </a:p>
          <a:p>
            <a:endParaRPr lang="en-GB" sz="1000" dirty="0">
              <a:solidFill>
                <a:schemeClr val="bg1"/>
              </a:solidFill>
            </a:endParaRPr>
          </a:p>
          <a:p>
            <a:r>
              <a:rPr lang="en-GB" sz="2000" i="1" dirty="0">
                <a:solidFill>
                  <a:schemeClr val="bg1"/>
                </a:solidFill>
              </a:rPr>
              <a:t>[I loved those children’s books but] </a:t>
            </a:r>
            <a:r>
              <a:rPr lang="en-GB" sz="2000" dirty="0">
                <a:solidFill>
                  <a:schemeClr val="bg1"/>
                </a:solidFill>
              </a:rPr>
              <a:t>the unintended consequences was that </a:t>
            </a:r>
            <a:r>
              <a:rPr lang="en-GB" sz="2000" dirty="0">
                <a:solidFill>
                  <a:schemeClr val="accent1">
                    <a:lumMod val="40000"/>
                    <a:lumOff val="60000"/>
                  </a:schemeClr>
                </a:solidFill>
              </a:rPr>
              <a:t>I believed that people like me could not exist in literature .</a:t>
            </a:r>
            <a:r>
              <a:rPr lang="en-GB" sz="2000" dirty="0">
                <a:solidFill>
                  <a:schemeClr val="bg1"/>
                </a:solidFill>
              </a:rPr>
              <a:t> So what the discovery of African writers did for me was that it saved me from having a single story of what books are.  </a:t>
            </a:r>
          </a:p>
          <a:p>
            <a:endParaRPr lang="en-GB" sz="1000" dirty="0">
              <a:solidFill>
                <a:schemeClr val="bg1"/>
              </a:solidFill>
            </a:endParaRPr>
          </a:p>
          <a:p>
            <a:r>
              <a:rPr lang="en-GB" sz="2000" i="1" dirty="0">
                <a:solidFill>
                  <a:schemeClr val="bg1"/>
                </a:solidFill>
              </a:rPr>
              <a:t>[influence of a single story about Africa: her professor told her </a:t>
            </a:r>
            <a:r>
              <a:rPr lang="en-GB" sz="2000" i="1" dirty="0" err="1">
                <a:solidFill>
                  <a:schemeClr val="bg1"/>
                </a:solidFill>
              </a:rPr>
              <a:t>her</a:t>
            </a:r>
            <a:r>
              <a:rPr lang="en-GB" sz="2000" i="1" dirty="0">
                <a:solidFill>
                  <a:schemeClr val="bg1"/>
                </a:solidFill>
              </a:rPr>
              <a:t> novel lacked African authenticity] </a:t>
            </a:r>
            <a:r>
              <a:rPr lang="en-GB" sz="2000" dirty="0">
                <a:solidFill>
                  <a:schemeClr val="bg1"/>
                </a:solidFill>
              </a:rPr>
              <a:t>… </a:t>
            </a:r>
            <a:r>
              <a:rPr lang="en-GB" sz="2000" dirty="0">
                <a:solidFill>
                  <a:schemeClr val="accent1">
                    <a:lumMod val="40000"/>
                    <a:lumOff val="60000"/>
                  </a:schemeClr>
                </a:solidFill>
              </a:rPr>
              <a:t>My characters were too much like him, an educated and middle-class man. My characters drove cars. They were not starving . Therefore they were not authentically African.</a:t>
            </a:r>
          </a:p>
          <a:p>
            <a:endParaRPr lang="en-GB" sz="1000" dirty="0">
              <a:solidFill>
                <a:schemeClr val="bg1"/>
              </a:solidFill>
            </a:endParaRPr>
          </a:p>
          <a:p>
            <a:r>
              <a:rPr lang="en-GB" sz="2000" dirty="0">
                <a:solidFill>
                  <a:schemeClr val="bg1"/>
                </a:solidFill>
              </a:rPr>
              <a:t>That is how to create single story, show a people as one thing, over and over again, and that is what they become.  </a:t>
            </a:r>
          </a:p>
          <a:p>
            <a:r>
              <a:rPr lang="en-GB" sz="2000" dirty="0">
                <a:solidFill>
                  <a:schemeClr val="bg1"/>
                </a:solidFill>
              </a:rPr>
              <a:t>		</a:t>
            </a:r>
            <a:r>
              <a:rPr lang="en-GB" sz="2000" dirty="0">
                <a:solidFill>
                  <a:srgbClr val="92D050"/>
                </a:solidFill>
              </a:rPr>
              <a:t>Chimamanda Ngozi Adichie. The Danger of a Single Story’ (TED talk 2009)</a:t>
            </a:r>
          </a:p>
          <a:p>
            <a:endParaRPr lang="en-GB" dirty="0">
              <a:solidFill>
                <a:schemeClr val="bg1"/>
              </a:solidFill>
            </a:endParaRPr>
          </a:p>
        </p:txBody>
      </p:sp>
    </p:spTree>
    <p:extLst>
      <p:ext uri="{BB962C8B-B14F-4D97-AF65-F5344CB8AC3E}">
        <p14:creationId xmlns:p14="http://schemas.microsoft.com/office/powerpoint/2010/main" val="100572928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B75974-73D7-420F-A360-6477A67C123F}"/>
              </a:ext>
            </a:extLst>
          </p:cNvPr>
          <p:cNvSpPr>
            <a:spLocks noGrp="1"/>
          </p:cNvSpPr>
          <p:nvPr>
            <p:ph type="title"/>
          </p:nvPr>
        </p:nvSpPr>
        <p:spPr>
          <a:xfrm>
            <a:off x="609600" y="155448"/>
            <a:ext cx="10972800" cy="753272"/>
          </a:xfrm>
        </p:spPr>
        <p:txBody>
          <a:bodyPr>
            <a:normAutofit fontScale="90000"/>
          </a:bodyPr>
          <a:lstStyle/>
          <a:p>
            <a:r>
              <a:rPr lang="en-GB" dirty="0">
                <a:solidFill>
                  <a:srgbClr val="FFC000"/>
                </a:solidFill>
              </a:rPr>
              <a:t>Writing Nigerian stories </a:t>
            </a:r>
          </a:p>
        </p:txBody>
      </p:sp>
      <p:sp>
        <p:nvSpPr>
          <p:cNvPr id="3" name="Content Placeholder 2">
            <a:extLst>
              <a:ext uri="{FF2B5EF4-FFF2-40B4-BE49-F238E27FC236}">
                <a16:creationId xmlns:a16="http://schemas.microsoft.com/office/drawing/2014/main" id="{5DEFF7B8-A340-4098-B7A1-3B5D4E6EB1FB}"/>
              </a:ext>
            </a:extLst>
          </p:cNvPr>
          <p:cNvSpPr>
            <a:spLocks noGrp="1"/>
          </p:cNvSpPr>
          <p:nvPr>
            <p:ph idx="1"/>
          </p:nvPr>
        </p:nvSpPr>
        <p:spPr>
          <a:xfrm>
            <a:off x="472480" y="1066455"/>
            <a:ext cx="11247040" cy="5636097"/>
          </a:xfrm>
        </p:spPr>
        <p:txBody>
          <a:bodyPr>
            <a:normAutofit fontScale="62500" lnSpcReduction="20000"/>
          </a:bodyPr>
          <a:lstStyle/>
          <a:p>
            <a:pPr marL="118872" indent="0">
              <a:lnSpc>
                <a:spcPct val="120000"/>
              </a:lnSpc>
              <a:buNone/>
            </a:pPr>
            <a:r>
              <a:rPr lang="en-GB" dirty="0">
                <a:solidFill>
                  <a:schemeClr val="bg1"/>
                </a:solidFill>
              </a:rPr>
              <a:t>After </a:t>
            </a:r>
            <a:r>
              <a:rPr lang="en-GB" dirty="0" err="1">
                <a:solidFill>
                  <a:schemeClr val="bg1"/>
                </a:solidFill>
              </a:rPr>
              <a:t>Ugwu</a:t>
            </a:r>
            <a:r>
              <a:rPr lang="en-GB" dirty="0">
                <a:solidFill>
                  <a:schemeClr val="bg1"/>
                </a:solidFill>
              </a:rPr>
              <a:t> watched Master drive out of the compound, he went and stood beside the radiogram and looked at it carefully, without touching it. Then he walked around the house, up and down, touching books and curtains and furniture and plates, and when it got dark he turned the light on and </a:t>
            </a:r>
            <a:r>
              <a:rPr lang="en-GB" dirty="0" err="1">
                <a:solidFill>
                  <a:schemeClr val="bg1"/>
                </a:solidFill>
              </a:rPr>
              <a:t>marveled</a:t>
            </a:r>
            <a:r>
              <a:rPr lang="en-GB" dirty="0">
                <a:solidFill>
                  <a:schemeClr val="bg1"/>
                </a:solidFill>
              </a:rPr>
              <a:t> at how bright the bulb that dangled from the ceiling was, how it did not cast long shadows on the wall like the palm oil lamps back home. </a:t>
            </a:r>
            <a:r>
              <a:rPr lang="en-GB" dirty="0">
                <a:solidFill>
                  <a:srgbClr val="FFE07D"/>
                </a:solidFill>
              </a:rPr>
              <a:t>His mother would be preparing the evening meal now, pounding </a:t>
            </a:r>
            <a:r>
              <a:rPr lang="en-GB" dirty="0" err="1">
                <a:solidFill>
                  <a:srgbClr val="FFE07D"/>
                </a:solidFill>
              </a:rPr>
              <a:t>akpu</a:t>
            </a:r>
            <a:r>
              <a:rPr lang="en-GB" dirty="0">
                <a:solidFill>
                  <a:srgbClr val="FFE07D"/>
                </a:solidFill>
              </a:rPr>
              <a:t> in the mortar, the pestle grasped tight with both hands</a:t>
            </a:r>
            <a:r>
              <a:rPr lang="en-GB" dirty="0">
                <a:solidFill>
                  <a:schemeClr val="bg1"/>
                </a:solidFill>
              </a:rPr>
              <a:t>. </a:t>
            </a:r>
            <a:r>
              <a:rPr lang="en-GB" dirty="0" err="1">
                <a:solidFill>
                  <a:srgbClr val="FFE07D"/>
                </a:solidFill>
              </a:rPr>
              <a:t>Chioke</a:t>
            </a:r>
            <a:r>
              <a:rPr lang="en-GB" dirty="0">
                <a:solidFill>
                  <a:srgbClr val="FFE07D"/>
                </a:solidFill>
              </a:rPr>
              <a:t>, the junior wife, would be tending the pot of watery soup balanced on three stones over the fire. The children would have come back from the stream and would be taunting and chasing one another under the breadfruit tree</a:t>
            </a:r>
            <a:r>
              <a:rPr lang="en-GB" dirty="0">
                <a:solidFill>
                  <a:schemeClr val="bg1"/>
                </a:solidFill>
              </a:rPr>
              <a:t>. Perhaps </a:t>
            </a:r>
            <a:r>
              <a:rPr lang="en-GB" dirty="0" err="1">
                <a:solidFill>
                  <a:schemeClr val="bg1"/>
                </a:solidFill>
              </a:rPr>
              <a:t>Anulika</a:t>
            </a:r>
            <a:r>
              <a:rPr lang="en-GB" dirty="0">
                <a:solidFill>
                  <a:schemeClr val="bg1"/>
                </a:solidFill>
              </a:rPr>
              <a:t> would be watching them. She was the oldest child in the household now, and as they all sat around the fire to eat, she would break up the fights when the younger ones struggled over the strips of dried fish in the soup. She would wait until all the </a:t>
            </a:r>
            <a:r>
              <a:rPr lang="en-GB" dirty="0" err="1">
                <a:solidFill>
                  <a:schemeClr val="bg1"/>
                </a:solidFill>
              </a:rPr>
              <a:t>akpu</a:t>
            </a:r>
            <a:r>
              <a:rPr lang="en-GB" dirty="0">
                <a:solidFill>
                  <a:schemeClr val="bg1"/>
                </a:solidFill>
              </a:rPr>
              <a:t> was eaten and then divide the fish so that each child had a piece, and she would keep the biggest for herself, as he had always done. </a:t>
            </a:r>
          </a:p>
          <a:p>
            <a:pPr marL="118872" indent="0">
              <a:lnSpc>
                <a:spcPct val="120000"/>
              </a:lnSpc>
              <a:buNone/>
            </a:pPr>
            <a:endParaRPr lang="en-GB" dirty="0">
              <a:solidFill>
                <a:schemeClr val="bg1"/>
              </a:solidFill>
            </a:endParaRPr>
          </a:p>
          <a:p>
            <a:pPr marL="118872" indent="0">
              <a:lnSpc>
                <a:spcPct val="120000"/>
              </a:lnSpc>
              <a:buNone/>
            </a:pPr>
            <a:r>
              <a:rPr lang="en-GB" dirty="0" err="1">
                <a:solidFill>
                  <a:schemeClr val="bg1"/>
                </a:solidFill>
              </a:rPr>
              <a:t>Ugwu</a:t>
            </a:r>
            <a:r>
              <a:rPr lang="en-GB" dirty="0">
                <a:solidFill>
                  <a:schemeClr val="bg1"/>
                </a:solidFill>
              </a:rPr>
              <a:t> opened the fridge and ate some more bread and chicken, quickly stuffing the food in his mouth while his heart beat as if he were running; then he dug out extra chunks of meat and pulled out the wings. He slipped the pieces into his shorts pockets before going to the bedroom</a:t>
            </a:r>
          </a:p>
        </p:txBody>
      </p:sp>
    </p:spTree>
    <p:extLst>
      <p:ext uri="{BB962C8B-B14F-4D97-AF65-F5344CB8AC3E}">
        <p14:creationId xmlns:p14="http://schemas.microsoft.com/office/powerpoint/2010/main" val="92349049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164C07-13D5-4A16-AF90-3D50CC4400B8}"/>
              </a:ext>
            </a:extLst>
          </p:cNvPr>
          <p:cNvSpPr>
            <a:spLocks noGrp="1"/>
          </p:cNvSpPr>
          <p:nvPr>
            <p:ph idx="1"/>
          </p:nvPr>
        </p:nvSpPr>
        <p:spPr>
          <a:xfrm>
            <a:off x="263352" y="332656"/>
            <a:ext cx="10972800" cy="6624736"/>
          </a:xfrm>
        </p:spPr>
        <p:txBody>
          <a:bodyPr>
            <a:normAutofit fontScale="62500" lnSpcReduction="20000"/>
          </a:bodyPr>
          <a:lstStyle/>
          <a:p>
            <a:pPr marL="118872" indent="0">
              <a:lnSpc>
                <a:spcPct val="120000"/>
              </a:lnSpc>
              <a:buNone/>
            </a:pPr>
            <a:r>
              <a:rPr lang="en-GB" dirty="0">
                <a:solidFill>
                  <a:schemeClr val="bg1"/>
                </a:solidFill>
              </a:rPr>
              <a:t>Master got up quickly and went into the study. </a:t>
            </a:r>
            <a:r>
              <a:rPr lang="en-GB" dirty="0" err="1">
                <a:solidFill>
                  <a:schemeClr val="bg1"/>
                </a:solidFill>
              </a:rPr>
              <a:t>Ugwu’s</a:t>
            </a:r>
            <a:r>
              <a:rPr lang="en-GB" dirty="0">
                <a:solidFill>
                  <a:schemeClr val="bg1"/>
                </a:solidFill>
              </a:rPr>
              <a:t> confused fear made his eyelids quiver. Would Master send him home because he did not speak English well, kept chicken in his pocket overnight, did not know the strange places Master named? Master came back with a wide piece of paper that he unfolded and laid out on the dining table, pushing aside books and magazines. </a:t>
            </a:r>
            <a:r>
              <a:rPr lang="en-GB" dirty="0">
                <a:solidFill>
                  <a:srgbClr val="FFE07D"/>
                </a:solidFill>
              </a:rPr>
              <a:t>He pointed with his pen. </a:t>
            </a:r>
          </a:p>
          <a:p>
            <a:pPr marL="118872" indent="0">
              <a:lnSpc>
                <a:spcPct val="120000"/>
              </a:lnSpc>
              <a:buNone/>
            </a:pPr>
            <a:r>
              <a:rPr lang="en-GB" dirty="0">
                <a:solidFill>
                  <a:srgbClr val="FFE07D"/>
                </a:solidFill>
              </a:rPr>
              <a:t>“This is our world, although the people who drew this map decided to put their own land on top of ours. There is no top or bottom, you see.” </a:t>
            </a:r>
          </a:p>
          <a:p>
            <a:pPr marL="118872" indent="0">
              <a:lnSpc>
                <a:spcPct val="120000"/>
              </a:lnSpc>
              <a:buNone/>
            </a:pPr>
            <a:r>
              <a:rPr lang="en-GB" dirty="0">
                <a:solidFill>
                  <a:schemeClr val="bg1"/>
                </a:solidFill>
              </a:rPr>
              <a:t>Master picked up the paper and folded it, so that one edge touched the other, leaving a hollow between. “</a:t>
            </a:r>
            <a:r>
              <a:rPr lang="en-GB" dirty="0">
                <a:solidFill>
                  <a:srgbClr val="FFE07D"/>
                </a:solidFill>
              </a:rPr>
              <a:t>Our world is round, it never ends. </a:t>
            </a:r>
            <a:r>
              <a:rPr lang="en-GB" i="1" dirty="0">
                <a:solidFill>
                  <a:srgbClr val="FFE07D"/>
                </a:solidFill>
              </a:rPr>
              <a:t>Nee </a:t>
            </a:r>
            <a:r>
              <a:rPr lang="en-GB" i="1" dirty="0" err="1">
                <a:solidFill>
                  <a:srgbClr val="FFE07D"/>
                </a:solidFill>
              </a:rPr>
              <a:t>anya</a:t>
            </a:r>
            <a:r>
              <a:rPr lang="en-GB" dirty="0">
                <a:solidFill>
                  <a:srgbClr val="FFE07D"/>
                </a:solidFill>
              </a:rPr>
              <a:t>, this is all water, the seas and oceans, and here’s Europe and here’s our own continent, Africa, and the Congo is in the middle. Farther up here is Nigeria, and Nsukka is here, in the southeast; this is where we are.” </a:t>
            </a:r>
          </a:p>
          <a:p>
            <a:pPr marL="118872" indent="0">
              <a:lnSpc>
                <a:spcPct val="120000"/>
              </a:lnSpc>
              <a:buNone/>
            </a:pPr>
            <a:r>
              <a:rPr lang="en-GB" dirty="0">
                <a:solidFill>
                  <a:schemeClr val="bg1"/>
                </a:solidFill>
              </a:rPr>
              <a:t>He tapped with his pen. </a:t>
            </a:r>
          </a:p>
          <a:p>
            <a:pPr marL="118872" indent="0">
              <a:lnSpc>
                <a:spcPct val="120000"/>
              </a:lnSpc>
              <a:buNone/>
            </a:pPr>
            <a:r>
              <a:rPr lang="en-GB" dirty="0">
                <a:solidFill>
                  <a:schemeClr val="bg1"/>
                </a:solidFill>
              </a:rPr>
              <a:t>“Yes, </a:t>
            </a:r>
            <a:r>
              <a:rPr lang="en-GB" dirty="0" err="1">
                <a:solidFill>
                  <a:schemeClr val="bg1"/>
                </a:solidFill>
              </a:rPr>
              <a:t>sah</a:t>
            </a:r>
            <a:r>
              <a:rPr lang="en-GB" dirty="0">
                <a:solidFill>
                  <a:schemeClr val="bg1"/>
                </a:solidFill>
              </a:rPr>
              <a:t>.” </a:t>
            </a:r>
          </a:p>
          <a:p>
            <a:pPr marL="118872" indent="0">
              <a:lnSpc>
                <a:spcPct val="120000"/>
              </a:lnSpc>
              <a:buNone/>
            </a:pPr>
            <a:r>
              <a:rPr lang="en-GB" dirty="0">
                <a:solidFill>
                  <a:schemeClr val="bg1"/>
                </a:solidFill>
              </a:rPr>
              <a:t>“Did you go to school?” </a:t>
            </a:r>
          </a:p>
          <a:p>
            <a:pPr marL="118872" indent="0">
              <a:lnSpc>
                <a:spcPct val="120000"/>
              </a:lnSpc>
              <a:buNone/>
            </a:pPr>
            <a:r>
              <a:rPr lang="en-GB" dirty="0">
                <a:solidFill>
                  <a:schemeClr val="bg1"/>
                </a:solidFill>
              </a:rPr>
              <a:t>“Standard two, </a:t>
            </a:r>
            <a:r>
              <a:rPr lang="en-GB" dirty="0" err="1">
                <a:solidFill>
                  <a:schemeClr val="bg1"/>
                </a:solidFill>
              </a:rPr>
              <a:t>sah</a:t>
            </a:r>
            <a:r>
              <a:rPr lang="en-GB" dirty="0">
                <a:solidFill>
                  <a:schemeClr val="bg1"/>
                </a:solidFill>
              </a:rPr>
              <a:t>. But I learn everything fast.” </a:t>
            </a:r>
          </a:p>
          <a:p>
            <a:pPr marL="118872" indent="0">
              <a:lnSpc>
                <a:spcPct val="120000"/>
              </a:lnSpc>
              <a:buNone/>
            </a:pPr>
            <a:r>
              <a:rPr lang="en-GB" dirty="0">
                <a:solidFill>
                  <a:schemeClr val="bg1"/>
                </a:solidFill>
              </a:rPr>
              <a:t>“Standard two? How long ago?” </a:t>
            </a:r>
          </a:p>
          <a:p>
            <a:pPr marL="118872" indent="0">
              <a:lnSpc>
                <a:spcPct val="120000"/>
              </a:lnSpc>
              <a:buNone/>
            </a:pPr>
            <a:r>
              <a:rPr lang="en-GB" dirty="0">
                <a:solidFill>
                  <a:schemeClr val="bg1"/>
                </a:solidFill>
              </a:rPr>
              <a:t>“Many years now, </a:t>
            </a:r>
            <a:r>
              <a:rPr lang="en-GB" dirty="0" err="1">
                <a:solidFill>
                  <a:schemeClr val="bg1"/>
                </a:solidFill>
              </a:rPr>
              <a:t>sah</a:t>
            </a:r>
            <a:r>
              <a:rPr lang="en-GB" dirty="0">
                <a:solidFill>
                  <a:schemeClr val="bg1"/>
                </a:solidFill>
              </a:rPr>
              <a:t>. But I learn everything very fast!” </a:t>
            </a:r>
          </a:p>
          <a:p>
            <a:pPr marL="118872" indent="0">
              <a:lnSpc>
                <a:spcPct val="120000"/>
              </a:lnSpc>
              <a:buNone/>
            </a:pPr>
            <a:r>
              <a:rPr lang="en-GB" dirty="0">
                <a:solidFill>
                  <a:schemeClr val="bg1"/>
                </a:solidFill>
              </a:rPr>
              <a:t>“Why did you stop school?” </a:t>
            </a:r>
          </a:p>
          <a:p>
            <a:pPr marL="118872" indent="0">
              <a:lnSpc>
                <a:spcPct val="120000"/>
              </a:lnSpc>
              <a:buNone/>
            </a:pPr>
            <a:r>
              <a:rPr lang="en-GB" dirty="0">
                <a:solidFill>
                  <a:schemeClr val="bg1"/>
                </a:solidFill>
              </a:rPr>
              <a:t>“My father’s crops failed, </a:t>
            </a:r>
            <a:r>
              <a:rPr lang="en-GB" dirty="0" err="1">
                <a:solidFill>
                  <a:schemeClr val="bg1"/>
                </a:solidFill>
              </a:rPr>
              <a:t>sah</a:t>
            </a:r>
            <a:r>
              <a:rPr lang="en-GB" dirty="0">
                <a:solidFill>
                  <a:schemeClr val="bg1"/>
                </a:solidFill>
              </a:rPr>
              <a:t>.” </a:t>
            </a:r>
          </a:p>
        </p:txBody>
      </p:sp>
      <p:sp>
        <p:nvSpPr>
          <p:cNvPr id="5" name="TextBox 4">
            <a:extLst>
              <a:ext uri="{FF2B5EF4-FFF2-40B4-BE49-F238E27FC236}">
                <a16:creationId xmlns:a16="http://schemas.microsoft.com/office/drawing/2014/main" id="{A70A7573-89FD-4F70-8C68-B3A745445367}"/>
              </a:ext>
            </a:extLst>
          </p:cNvPr>
          <p:cNvSpPr txBox="1"/>
          <p:nvPr/>
        </p:nvSpPr>
        <p:spPr>
          <a:xfrm>
            <a:off x="9164906" y="5589240"/>
            <a:ext cx="2088232" cy="584775"/>
          </a:xfrm>
          <a:prstGeom prst="rect">
            <a:avLst/>
          </a:prstGeom>
          <a:noFill/>
        </p:spPr>
        <p:txBody>
          <a:bodyPr wrap="square">
            <a:spAutoFit/>
          </a:bodyPr>
          <a:lstStyle/>
          <a:p>
            <a:r>
              <a:rPr lang="en-GB" sz="3200" dirty="0">
                <a:solidFill>
                  <a:schemeClr val="accent2">
                    <a:lumMod val="20000"/>
                    <a:lumOff val="80000"/>
                  </a:schemeClr>
                </a:solidFill>
                <a:latin typeface="+mj-lt"/>
              </a:rPr>
              <a:t>maps</a:t>
            </a:r>
            <a:endParaRPr lang="en-GB" sz="2400" dirty="0">
              <a:solidFill>
                <a:schemeClr val="accent2">
                  <a:lumMod val="20000"/>
                  <a:lumOff val="80000"/>
                </a:schemeClr>
              </a:solidFill>
              <a:latin typeface="+mj-lt"/>
            </a:endParaRPr>
          </a:p>
        </p:txBody>
      </p:sp>
    </p:spTree>
    <p:extLst>
      <p:ext uri="{BB962C8B-B14F-4D97-AF65-F5344CB8AC3E}">
        <p14:creationId xmlns:p14="http://schemas.microsoft.com/office/powerpoint/2010/main" val="18608000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D147A-FA3F-4AB1-B285-70543F7601B3}"/>
              </a:ext>
            </a:extLst>
          </p:cNvPr>
          <p:cNvSpPr>
            <a:spLocks noGrp="1"/>
          </p:cNvSpPr>
          <p:nvPr>
            <p:ph type="title"/>
          </p:nvPr>
        </p:nvSpPr>
        <p:spPr>
          <a:xfrm>
            <a:off x="5345288" y="1220196"/>
            <a:ext cx="6840934" cy="1252728"/>
          </a:xfrm>
        </p:spPr>
        <p:txBody>
          <a:bodyPr>
            <a:noAutofit/>
          </a:bodyPr>
          <a:lstStyle/>
          <a:p>
            <a:r>
              <a:rPr lang="en-GB" sz="3200" dirty="0">
                <a:solidFill>
                  <a:srgbClr val="92D050"/>
                </a:solidFill>
              </a:rPr>
              <a:t>The centre &amp; the other perspective: local maps</a:t>
            </a:r>
          </a:p>
        </p:txBody>
      </p:sp>
      <p:pic>
        <p:nvPicPr>
          <p:cNvPr id="4" name="Picture 3">
            <a:extLst>
              <a:ext uri="{FF2B5EF4-FFF2-40B4-BE49-F238E27FC236}">
                <a16:creationId xmlns:a16="http://schemas.microsoft.com/office/drawing/2014/main" id="{578D1D1A-9630-4FC8-B038-027AF216DB0D}"/>
              </a:ext>
            </a:extLst>
          </p:cNvPr>
          <p:cNvPicPr/>
          <p:nvPr/>
        </p:nvPicPr>
        <p:blipFill rotWithShape="1">
          <a:blip r:embed="rId2" cstate="print">
            <a:extLst>
              <a:ext uri="{BEBA8EAE-BF5A-486C-A8C5-ECC9F3942E4B}">
                <a14:imgProps xmlns:a14="http://schemas.microsoft.com/office/drawing/2010/main">
                  <a14:imgLayer r:embed="rId3">
                    <a14:imgEffect>
                      <a14:sharpenSoften amount="25000"/>
                    </a14:imgEffect>
                    <a14:imgEffect>
                      <a14:brightnessContrast contrast="20000"/>
                    </a14:imgEffect>
                  </a14:imgLayer>
                </a14:imgProps>
              </a:ext>
              <a:ext uri="{28A0092B-C50C-407E-A947-70E740481C1C}">
                <a14:useLocalDpi xmlns:a14="http://schemas.microsoft.com/office/drawing/2010/main"/>
              </a:ext>
            </a:extLst>
          </a:blip>
          <a:srcRect/>
          <a:stretch/>
        </p:blipFill>
        <p:spPr bwMode="auto">
          <a:xfrm>
            <a:off x="407368" y="332656"/>
            <a:ext cx="4203700" cy="3740150"/>
          </a:xfrm>
          <a:prstGeom prst="rect">
            <a:avLst/>
          </a:prstGeom>
          <a:ln>
            <a:noFill/>
          </a:ln>
          <a:extLst>
            <a:ext uri="{53640926-AAD7-44D8-BBD7-CCE9431645EC}">
              <a14:shadowObscured xmlns:a14="http://schemas.microsoft.com/office/drawing/2010/main"/>
            </a:ext>
          </a:extLst>
        </p:spPr>
      </p:pic>
      <p:pic>
        <p:nvPicPr>
          <p:cNvPr id="5" name="Picture 4">
            <a:extLst>
              <a:ext uri="{FF2B5EF4-FFF2-40B4-BE49-F238E27FC236}">
                <a16:creationId xmlns:a16="http://schemas.microsoft.com/office/drawing/2014/main" id="{0A4DBC8C-D0DF-4435-AEE5-5EBB0566FB1E}"/>
              </a:ext>
            </a:extLst>
          </p:cNvPr>
          <p:cNvPicPr/>
          <p:nvPr/>
        </p:nvPicPr>
        <p:blipFill rotWithShape="1">
          <a:blip r:embed="rId4" cstate="print">
            <a:extLst>
              <a:ext uri="{BEBA8EAE-BF5A-486C-A8C5-ECC9F3942E4B}">
                <a14:imgProps xmlns:a14="http://schemas.microsoft.com/office/drawing/2010/main">
                  <a14:imgLayer r:embed="rId5">
                    <a14:imgEffect>
                      <a14:sharpenSoften amount="25000"/>
                    </a14:imgEffect>
                  </a14:imgLayer>
                </a14:imgProps>
              </a:ext>
              <a:ext uri="{28A0092B-C50C-407E-A947-70E740481C1C}">
                <a14:useLocalDpi xmlns:a14="http://schemas.microsoft.com/office/drawing/2010/main"/>
              </a:ext>
            </a:extLst>
          </a:blip>
          <a:srcRect/>
          <a:stretch/>
        </p:blipFill>
        <p:spPr bwMode="auto">
          <a:xfrm>
            <a:off x="5013746" y="3281420"/>
            <a:ext cx="6982817" cy="3421132"/>
          </a:xfrm>
          <a:prstGeom prst="rect">
            <a:avLst/>
          </a:prstGeom>
          <a:ln>
            <a:noFill/>
          </a:ln>
          <a:extLst>
            <a:ext uri="{53640926-AAD7-44D8-BBD7-CCE9431645EC}">
              <a14:shadowObscured xmlns:a14="http://schemas.microsoft.com/office/drawing/2010/main"/>
            </a:ext>
          </a:extLst>
        </p:spPr>
      </p:pic>
      <p:sp>
        <p:nvSpPr>
          <p:cNvPr id="7" name="TextBox 6">
            <a:extLst>
              <a:ext uri="{FF2B5EF4-FFF2-40B4-BE49-F238E27FC236}">
                <a16:creationId xmlns:a16="http://schemas.microsoft.com/office/drawing/2014/main" id="{B99B51AA-879D-4BAA-BBEB-FAFBF75B215E}"/>
              </a:ext>
            </a:extLst>
          </p:cNvPr>
          <p:cNvSpPr txBox="1"/>
          <p:nvPr/>
        </p:nvSpPr>
        <p:spPr>
          <a:xfrm>
            <a:off x="276970" y="4293096"/>
            <a:ext cx="4464496" cy="388696"/>
          </a:xfrm>
          <a:prstGeom prst="rect">
            <a:avLst/>
          </a:prstGeom>
          <a:noFill/>
        </p:spPr>
        <p:txBody>
          <a:bodyPr wrap="square">
            <a:spAutoFit/>
          </a:bodyPr>
          <a:lstStyle/>
          <a:p>
            <a:pPr>
              <a:lnSpc>
                <a:spcPct val="107000"/>
              </a:lnSpc>
              <a:spcAft>
                <a:spcPts val="800"/>
              </a:spcAft>
            </a:pPr>
            <a:r>
              <a:rPr lang="en-GB" sz="18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rPr>
              <a:t>2005 BBC tilted angle (4,000 complaints in days )</a:t>
            </a:r>
          </a:p>
        </p:txBody>
      </p:sp>
      <p:sp>
        <p:nvSpPr>
          <p:cNvPr id="8" name="TextBox 7">
            <a:extLst>
              <a:ext uri="{FF2B5EF4-FFF2-40B4-BE49-F238E27FC236}">
                <a16:creationId xmlns:a16="http://schemas.microsoft.com/office/drawing/2014/main" id="{C1C139ED-2829-4D86-B855-ECEE8F11010F}"/>
              </a:ext>
            </a:extLst>
          </p:cNvPr>
          <p:cNvSpPr txBox="1"/>
          <p:nvPr/>
        </p:nvSpPr>
        <p:spPr>
          <a:xfrm>
            <a:off x="9120336" y="2348880"/>
            <a:ext cx="1728192" cy="461665"/>
          </a:xfrm>
          <a:prstGeom prst="rect">
            <a:avLst/>
          </a:prstGeom>
          <a:noFill/>
        </p:spPr>
        <p:txBody>
          <a:bodyPr wrap="square">
            <a:spAutoFit/>
          </a:bodyPr>
          <a:lstStyle/>
          <a:p>
            <a:r>
              <a:rPr lang="en-GB" sz="2400" dirty="0">
                <a:solidFill>
                  <a:schemeClr val="bg1"/>
                </a:solidFill>
                <a:effectLst/>
                <a:latin typeface="Perpetua" panose="02020502060401020303" pitchFamily="18" charset="0"/>
                <a:ea typeface="Perpetua" panose="02020502060401020303" pitchFamily="18" charset="0"/>
                <a:cs typeface="Times New Roman" panose="02020603050405020304" pitchFamily="18" charset="0"/>
              </a:rPr>
              <a:t>Mike Parker</a:t>
            </a:r>
            <a:endParaRPr lang="en-GB" sz="2400" dirty="0"/>
          </a:p>
        </p:txBody>
      </p:sp>
    </p:spTree>
    <p:extLst>
      <p:ext uri="{BB962C8B-B14F-4D97-AF65-F5344CB8AC3E}">
        <p14:creationId xmlns:p14="http://schemas.microsoft.com/office/powerpoint/2010/main" val="83648149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C45A96-71AD-4955-9FF7-A8F4E8D6B84F}"/>
              </a:ext>
            </a:extLst>
          </p:cNvPr>
          <p:cNvSpPr>
            <a:spLocks noGrp="1"/>
          </p:cNvSpPr>
          <p:nvPr>
            <p:ph idx="1"/>
          </p:nvPr>
        </p:nvSpPr>
        <p:spPr>
          <a:xfrm>
            <a:off x="623392" y="332656"/>
            <a:ext cx="9950896" cy="5976664"/>
          </a:xfrm>
        </p:spPr>
        <p:txBody>
          <a:bodyPr>
            <a:normAutofit fontScale="92500" lnSpcReduction="10000"/>
          </a:bodyPr>
          <a:lstStyle/>
          <a:p>
            <a:pPr marL="118872" indent="0">
              <a:buNone/>
            </a:pPr>
            <a:r>
              <a:rPr lang="en-GB" sz="3000" dirty="0">
                <a:solidFill>
                  <a:srgbClr val="FFC000"/>
                </a:solidFill>
              </a:rPr>
              <a:t>ESTUARY POEMS</a:t>
            </a:r>
          </a:p>
          <a:p>
            <a:pPr marL="118872" indent="0">
              <a:buNone/>
            </a:pPr>
            <a:endParaRPr lang="en-GB" sz="1100" dirty="0">
              <a:solidFill>
                <a:schemeClr val="bg1"/>
              </a:solidFill>
            </a:endParaRPr>
          </a:p>
          <a:p>
            <a:pPr marL="118872" indent="0">
              <a:buNone/>
            </a:pPr>
            <a:r>
              <a:rPr lang="en-GB" sz="2400" dirty="0">
                <a:solidFill>
                  <a:schemeClr val="bg1"/>
                </a:solidFill>
              </a:rPr>
              <a:t>I</a:t>
            </a:r>
          </a:p>
          <a:p>
            <a:pPr marL="118872" indent="0">
              <a:buNone/>
            </a:pPr>
            <a:endParaRPr lang="en-GB" sz="1100" dirty="0">
              <a:solidFill>
                <a:schemeClr val="bg1"/>
              </a:solidFill>
            </a:endParaRPr>
          </a:p>
          <a:p>
            <a:pPr marL="118872" indent="0">
              <a:buNone/>
            </a:pPr>
            <a:r>
              <a:rPr lang="en-GB" sz="2400" dirty="0">
                <a:solidFill>
                  <a:schemeClr val="bg1"/>
                </a:solidFill>
              </a:rPr>
              <a:t>Under the stars they come ashore all night,</a:t>
            </a:r>
          </a:p>
          <a:p>
            <a:pPr marL="118872" indent="0">
              <a:buNone/>
            </a:pPr>
            <a:r>
              <a:rPr lang="en-GB" sz="2400" dirty="0">
                <a:solidFill>
                  <a:schemeClr val="bg1"/>
                </a:solidFill>
              </a:rPr>
              <a:t>wading chest-high through the lights of Weston.</a:t>
            </a:r>
          </a:p>
          <a:p>
            <a:pPr marL="118872" indent="0">
              <a:buNone/>
            </a:pPr>
            <a:r>
              <a:rPr lang="en-GB" sz="2400" dirty="0">
                <a:solidFill>
                  <a:schemeClr val="bg1"/>
                </a:solidFill>
              </a:rPr>
              <a:t>In the dark the current scoops and sleeks;</a:t>
            </a:r>
          </a:p>
          <a:p>
            <a:pPr marL="118872" indent="0">
              <a:buNone/>
            </a:pPr>
            <a:r>
              <a:rPr lang="en-GB" sz="2400" dirty="0">
                <a:solidFill>
                  <a:schemeClr val="bg1"/>
                </a:solidFill>
              </a:rPr>
              <a:t>acres of scored mud plipping quietly.</a:t>
            </a:r>
          </a:p>
          <a:p>
            <a:pPr marL="118872" indent="0">
              <a:buNone/>
            </a:pPr>
            <a:r>
              <a:rPr lang="en-GB" sz="2400" dirty="0">
                <a:solidFill>
                  <a:schemeClr val="bg1"/>
                </a:solidFill>
              </a:rPr>
              <a:t>See them flounder, waist-deep, long skirts dragging,</a:t>
            </a:r>
          </a:p>
          <a:p>
            <a:pPr marL="118872" indent="0">
              <a:buNone/>
            </a:pPr>
            <a:r>
              <a:rPr lang="en-GB" sz="2400" dirty="0">
                <a:solidFill>
                  <a:schemeClr val="bg1"/>
                </a:solidFill>
              </a:rPr>
              <a:t>sick with the bilge-stink and hunger;</a:t>
            </a:r>
          </a:p>
          <a:p>
            <a:pPr marL="118872" indent="0">
              <a:buNone/>
            </a:pPr>
            <a:r>
              <a:rPr lang="en-GB" sz="2400" dirty="0">
                <a:solidFill>
                  <a:schemeClr val="bg1"/>
                </a:solidFill>
              </a:rPr>
              <a:t>the river mocks them with its dangerous </a:t>
            </a:r>
            <a:r>
              <a:rPr lang="en-GB" sz="2400" dirty="0" err="1">
                <a:solidFill>
                  <a:schemeClr val="bg1"/>
                </a:solidFill>
              </a:rPr>
              <a:t>croeso</a:t>
            </a:r>
            <a:r>
              <a:rPr lang="en-GB" sz="2400" dirty="0">
                <a:solidFill>
                  <a:schemeClr val="bg1"/>
                </a:solidFill>
              </a:rPr>
              <a:t>,</a:t>
            </a:r>
          </a:p>
          <a:p>
            <a:pPr marL="118872" indent="0">
              <a:buNone/>
            </a:pPr>
            <a:r>
              <a:rPr lang="en-GB" sz="2400" dirty="0">
                <a:solidFill>
                  <a:schemeClr val="bg1"/>
                </a:solidFill>
              </a:rPr>
              <a:t>the sucking pools, the children handed up,</a:t>
            </a:r>
          </a:p>
          <a:p>
            <a:pPr marL="118872" indent="0">
              <a:buNone/>
            </a:pPr>
            <a:r>
              <a:rPr lang="en-GB" sz="2400" dirty="0">
                <a:solidFill>
                  <a:schemeClr val="bg1"/>
                </a:solidFill>
              </a:rPr>
              <a:t>lethal </a:t>
            </a:r>
            <a:r>
              <a:rPr lang="en-GB" sz="2400" dirty="0" err="1">
                <a:solidFill>
                  <a:schemeClr val="bg1"/>
                </a:solidFill>
              </a:rPr>
              <a:t>tidewash</a:t>
            </a:r>
            <a:r>
              <a:rPr lang="en-GB" sz="2400" dirty="0">
                <a:solidFill>
                  <a:schemeClr val="bg1"/>
                </a:solidFill>
              </a:rPr>
              <a:t>, wet caress,</a:t>
            </a:r>
          </a:p>
          <a:p>
            <a:pPr marL="118872" indent="0">
              <a:buNone/>
            </a:pPr>
            <a:r>
              <a:rPr lang="en-GB" sz="2400" dirty="0">
                <a:solidFill>
                  <a:schemeClr val="bg1"/>
                </a:solidFill>
              </a:rPr>
              <a:t>fingers clutched in the soil and stones,</a:t>
            </a:r>
          </a:p>
          <a:p>
            <a:pPr marL="118872" indent="0">
              <a:buNone/>
            </a:pPr>
            <a:r>
              <a:rPr lang="en-GB" sz="2400" dirty="0">
                <a:solidFill>
                  <a:schemeClr val="bg1"/>
                </a:solidFill>
              </a:rPr>
              <a:t>till the bank is firm and the land forms,</a:t>
            </a:r>
          </a:p>
          <a:p>
            <a:pPr marL="118872" indent="0">
              <a:buNone/>
            </a:pPr>
            <a:r>
              <a:rPr lang="en-GB" sz="2400" dirty="0">
                <a:solidFill>
                  <a:schemeClr val="bg1"/>
                </a:solidFill>
              </a:rPr>
              <a:t>and they sit on the saltmarsh and slither into their shoes.</a:t>
            </a:r>
          </a:p>
          <a:p>
            <a:pPr marL="118872" indent="0">
              <a:buNone/>
            </a:pPr>
            <a:endParaRPr lang="en-GB" sz="2400" dirty="0">
              <a:solidFill>
                <a:schemeClr val="bg1"/>
              </a:solidFill>
            </a:endParaRPr>
          </a:p>
          <a:p>
            <a:pPr marL="118872" indent="0">
              <a:buNone/>
            </a:pPr>
            <a:r>
              <a:rPr lang="en-GB" sz="2400" dirty="0">
                <a:solidFill>
                  <a:schemeClr val="bg1"/>
                </a:solidFill>
              </a:rPr>
              <a:t>Cheaper than ballast, dumped in the dark.</a:t>
            </a:r>
          </a:p>
          <a:p>
            <a:pPr marL="118872" indent="0">
              <a:buNone/>
            </a:pPr>
            <a:r>
              <a:rPr lang="en-GB" sz="2400" dirty="0">
                <a:solidFill>
                  <a:schemeClr val="bg1"/>
                </a:solidFill>
              </a:rPr>
              <a:t>Never uprooted from the memory's mud.</a:t>
            </a:r>
          </a:p>
          <a:p>
            <a:pPr marL="118872" indent="0">
              <a:buNone/>
            </a:pPr>
            <a:r>
              <a:rPr lang="en-GB" sz="2400" dirty="0">
                <a:solidFill>
                  <a:schemeClr val="bg1"/>
                </a:solidFill>
              </a:rPr>
              <a:t>								</a:t>
            </a:r>
            <a:r>
              <a:rPr lang="en-GB" sz="2200" dirty="0">
                <a:solidFill>
                  <a:srgbClr val="FFC000"/>
                </a:solidFill>
              </a:rPr>
              <a:t>Catherine Fisher</a:t>
            </a:r>
            <a:endParaRPr lang="en-GB" sz="2400" dirty="0">
              <a:solidFill>
                <a:srgbClr val="FFC000"/>
              </a:solidFill>
            </a:endParaRPr>
          </a:p>
        </p:txBody>
      </p:sp>
    </p:spTree>
    <p:extLst>
      <p:ext uri="{BB962C8B-B14F-4D97-AF65-F5344CB8AC3E}">
        <p14:creationId xmlns:p14="http://schemas.microsoft.com/office/powerpoint/2010/main" val="2641543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184C320-6A62-4420-8D95-677AE3B6B26B}"/>
              </a:ext>
            </a:extLst>
          </p:cNvPr>
          <p:cNvSpPr>
            <a:spLocks noGrp="1"/>
          </p:cNvSpPr>
          <p:nvPr>
            <p:ph idx="1"/>
          </p:nvPr>
        </p:nvSpPr>
        <p:spPr>
          <a:xfrm>
            <a:off x="263352" y="188640"/>
            <a:ext cx="11319048" cy="6552728"/>
          </a:xfrm>
        </p:spPr>
        <p:txBody>
          <a:bodyPr>
            <a:normAutofit fontScale="62500" lnSpcReduction="20000"/>
          </a:bodyPr>
          <a:lstStyle/>
          <a:p>
            <a:pPr marL="118872" indent="0">
              <a:lnSpc>
                <a:spcPct val="120000"/>
              </a:lnSpc>
              <a:buNone/>
            </a:pPr>
            <a:r>
              <a:rPr lang="en-GB" sz="3400" dirty="0">
                <a:solidFill>
                  <a:schemeClr val="bg1"/>
                </a:solidFill>
              </a:rPr>
              <a:t>It is a truism to say that names are important to us. They are not just signpost to our present identity; They also contain clues to our past. One of the characters in …</a:t>
            </a:r>
            <a:r>
              <a:rPr lang="en-GB" sz="3400" i="1" dirty="0">
                <a:solidFill>
                  <a:schemeClr val="bg1"/>
                </a:solidFill>
              </a:rPr>
              <a:t>Translations</a:t>
            </a:r>
            <a:r>
              <a:rPr lang="en-GB" sz="3400" dirty="0">
                <a:solidFill>
                  <a:schemeClr val="bg1"/>
                </a:solidFill>
              </a:rPr>
              <a:t> says ]… </a:t>
            </a:r>
            <a:r>
              <a:rPr lang="en-GB" sz="3400" dirty="0">
                <a:solidFill>
                  <a:schemeClr val="accent1">
                    <a:lumMod val="20000"/>
                    <a:lumOff val="80000"/>
                  </a:schemeClr>
                </a:solidFill>
              </a:rPr>
              <a:t>we call that crossroads </a:t>
            </a:r>
            <a:r>
              <a:rPr lang="en-GB" sz="3400" dirty="0" err="1">
                <a:solidFill>
                  <a:schemeClr val="accent1">
                    <a:lumMod val="20000"/>
                    <a:lumOff val="80000"/>
                  </a:schemeClr>
                </a:solidFill>
              </a:rPr>
              <a:t>Tobair</a:t>
            </a:r>
            <a:r>
              <a:rPr lang="en-GB" sz="3400" dirty="0">
                <a:solidFill>
                  <a:schemeClr val="accent1">
                    <a:lumMod val="20000"/>
                    <a:lumOff val="80000"/>
                  </a:schemeClr>
                </a:solidFill>
              </a:rPr>
              <a:t> </a:t>
            </a:r>
            <a:r>
              <a:rPr lang="en-GB" sz="3400" dirty="0" err="1">
                <a:solidFill>
                  <a:schemeClr val="accent1">
                    <a:lumMod val="20000"/>
                    <a:lumOff val="80000"/>
                  </a:schemeClr>
                </a:solidFill>
              </a:rPr>
              <a:t>Vree</a:t>
            </a:r>
            <a:r>
              <a:rPr lang="en-GB" sz="3400" dirty="0">
                <a:solidFill>
                  <a:schemeClr val="accent1">
                    <a:lumMod val="20000"/>
                    <a:lumOff val="80000"/>
                  </a:schemeClr>
                </a:solidFill>
              </a:rPr>
              <a:t>. And why do we call it </a:t>
            </a:r>
            <a:r>
              <a:rPr lang="en-GB" sz="3400" dirty="0" err="1">
                <a:solidFill>
                  <a:schemeClr val="accent1">
                    <a:lumMod val="20000"/>
                    <a:lumOff val="80000"/>
                  </a:schemeClr>
                </a:solidFill>
              </a:rPr>
              <a:t>Tobair</a:t>
            </a:r>
            <a:r>
              <a:rPr lang="en-GB" sz="3400" dirty="0">
                <a:solidFill>
                  <a:schemeClr val="accent1">
                    <a:lumMod val="20000"/>
                    <a:lumOff val="80000"/>
                  </a:schemeClr>
                </a:solidFill>
              </a:rPr>
              <a:t> </a:t>
            </a:r>
            <a:r>
              <a:rPr lang="en-GB" sz="3400" dirty="0" err="1">
                <a:solidFill>
                  <a:schemeClr val="accent1">
                    <a:lumMod val="20000"/>
                    <a:lumOff val="80000"/>
                  </a:schemeClr>
                </a:solidFill>
              </a:rPr>
              <a:t>Vree</a:t>
            </a:r>
            <a:r>
              <a:rPr lang="en-GB" sz="3400" dirty="0">
                <a:solidFill>
                  <a:schemeClr val="accent1">
                    <a:lumMod val="20000"/>
                    <a:lumOff val="80000"/>
                  </a:schemeClr>
                </a:solidFill>
              </a:rPr>
              <a:t>. ? I'll tell you why, </a:t>
            </a:r>
            <a:r>
              <a:rPr lang="en-GB" sz="3400" dirty="0" err="1">
                <a:solidFill>
                  <a:schemeClr val="accent1">
                    <a:lumMod val="20000"/>
                    <a:lumOff val="80000"/>
                  </a:schemeClr>
                </a:solidFill>
              </a:rPr>
              <a:t>Tobair</a:t>
            </a:r>
            <a:r>
              <a:rPr lang="en-GB" sz="3400" dirty="0">
                <a:solidFill>
                  <a:schemeClr val="accent1">
                    <a:lumMod val="20000"/>
                    <a:lumOff val="80000"/>
                  </a:schemeClr>
                </a:solidFill>
              </a:rPr>
              <a:t> means a well. But what does </a:t>
            </a:r>
            <a:r>
              <a:rPr lang="en-GB" sz="3400" dirty="0" err="1">
                <a:solidFill>
                  <a:schemeClr val="accent1">
                    <a:lumMod val="20000"/>
                    <a:lumOff val="80000"/>
                  </a:schemeClr>
                </a:solidFill>
              </a:rPr>
              <a:t>Vree</a:t>
            </a:r>
            <a:r>
              <a:rPr lang="en-GB" sz="3400" dirty="0">
                <a:solidFill>
                  <a:schemeClr val="accent1">
                    <a:lumMod val="20000"/>
                    <a:lumOff val="80000"/>
                  </a:schemeClr>
                </a:solidFill>
              </a:rPr>
              <a:t>  mean ? It's a corruption of Brian (Gaelic pronunciation). Brian - an erosion of </a:t>
            </a:r>
            <a:r>
              <a:rPr lang="en-GB" sz="3400" dirty="0" err="1">
                <a:solidFill>
                  <a:schemeClr val="accent1">
                    <a:lumMod val="20000"/>
                    <a:lumOff val="80000"/>
                  </a:schemeClr>
                </a:solidFill>
              </a:rPr>
              <a:t>Tobair</a:t>
            </a:r>
            <a:r>
              <a:rPr lang="en-GB" sz="3400" dirty="0">
                <a:solidFill>
                  <a:schemeClr val="accent1">
                    <a:lumMod val="20000"/>
                    <a:lumOff val="80000"/>
                  </a:schemeClr>
                </a:solidFill>
              </a:rPr>
              <a:t> </a:t>
            </a:r>
            <a:r>
              <a:rPr lang="en-GB" sz="3400" dirty="0" err="1">
                <a:solidFill>
                  <a:schemeClr val="accent1">
                    <a:lumMod val="20000"/>
                    <a:lumOff val="80000"/>
                  </a:schemeClr>
                </a:solidFill>
              </a:rPr>
              <a:t>Bhriain</a:t>
            </a:r>
            <a:r>
              <a:rPr lang="en-GB" sz="3400" dirty="0">
                <a:solidFill>
                  <a:schemeClr val="accent1">
                    <a:lumMod val="20000"/>
                    <a:lumOff val="80000"/>
                  </a:schemeClr>
                </a:solidFill>
              </a:rPr>
              <a:t>. Because 150 years ago they used to be a well there, not at the crossroads, mind you - that would be too simple - but in a field close to the crossroads.‘ </a:t>
            </a:r>
            <a:r>
              <a:rPr lang="en-GB" sz="3400" dirty="0">
                <a:solidFill>
                  <a:schemeClr val="bg1"/>
                </a:solidFill>
              </a:rPr>
              <a:t>When such a name is translated from the Gaelic of the West of Ireland into modern English, what is gained? What is lost? In </a:t>
            </a:r>
            <a:r>
              <a:rPr lang="en-GB" sz="3400" i="1" dirty="0">
                <a:solidFill>
                  <a:schemeClr val="bg1"/>
                </a:solidFill>
              </a:rPr>
              <a:t>Translations</a:t>
            </a:r>
            <a:r>
              <a:rPr lang="en-GB" sz="3400" dirty="0">
                <a:solidFill>
                  <a:schemeClr val="bg1"/>
                </a:solidFill>
              </a:rPr>
              <a:t> a play set in colonial Ireland of the 1830s, two British Army cartographers are making a new map of Ireland in which all the Gaelic place names are anglicised to their nearest equivalent. Such a task poses dilemmas:  </a:t>
            </a:r>
            <a:r>
              <a:rPr lang="en-GB" sz="3400" dirty="0">
                <a:solidFill>
                  <a:schemeClr val="accent1">
                    <a:lumMod val="20000"/>
                    <a:lumOff val="80000"/>
                  </a:schemeClr>
                </a:solidFill>
              </a:rPr>
              <a:t>‘What do we do with a name like that? Do we scrap </a:t>
            </a:r>
            <a:r>
              <a:rPr lang="en-GB" sz="3400" dirty="0" err="1">
                <a:solidFill>
                  <a:schemeClr val="accent1">
                    <a:lumMod val="20000"/>
                    <a:lumOff val="80000"/>
                  </a:schemeClr>
                </a:solidFill>
              </a:rPr>
              <a:t>Tobair</a:t>
            </a:r>
            <a:r>
              <a:rPr lang="en-GB" sz="3400" dirty="0">
                <a:solidFill>
                  <a:schemeClr val="accent1">
                    <a:lumMod val="20000"/>
                    <a:lumOff val="80000"/>
                  </a:schemeClr>
                </a:solidFill>
              </a:rPr>
              <a:t> </a:t>
            </a:r>
            <a:r>
              <a:rPr lang="en-GB" sz="3400" dirty="0" err="1">
                <a:solidFill>
                  <a:schemeClr val="accent1">
                    <a:lumMod val="20000"/>
                    <a:lumOff val="80000"/>
                  </a:schemeClr>
                </a:solidFill>
              </a:rPr>
              <a:t>Vree</a:t>
            </a:r>
            <a:r>
              <a:rPr lang="en-GB" sz="3400" dirty="0">
                <a:solidFill>
                  <a:schemeClr val="accent1">
                    <a:lumMod val="20000"/>
                    <a:lumOff val="80000"/>
                  </a:schemeClr>
                </a:solidFill>
              </a:rPr>
              <a:t> all together and call it – What? - the Cross? Crossroads? Or do we keep piety with a man long dead, long forgotten, his name ‘eroded’ beyond recognition, whose trivial little story nobody in the parish remembers?’ </a:t>
            </a:r>
            <a:r>
              <a:rPr lang="en-GB" sz="3400" dirty="0">
                <a:solidFill>
                  <a:schemeClr val="bg1"/>
                </a:solidFill>
              </a:rPr>
              <a:t>Brian Friel's play explores the psychological and moral implications of the kind of translation that colonial occupation renders inevitable. The names which are given language and culture confer on the landscape both denominate and </a:t>
            </a:r>
            <a:r>
              <a:rPr lang="en-GB" sz="3400" dirty="0" err="1">
                <a:solidFill>
                  <a:schemeClr val="bg1"/>
                </a:solidFill>
              </a:rPr>
              <a:t>describ</a:t>
            </a:r>
            <a:r>
              <a:rPr lang="en-GB" sz="3400" dirty="0">
                <a:solidFill>
                  <a:schemeClr val="bg1"/>
                </a:solidFill>
              </a:rPr>
              <a:t>. They set up familiar terms of reference and cannot be disturbed without causing the local people to suffer a sense of loss of identity and continuity with the past. The British soldiers intent on efficiently mapping the region of Donegal and renaming its landmarks are vandals uprooting ancient tradition. </a:t>
            </a:r>
          </a:p>
          <a:p>
            <a:pPr marL="118872" indent="0">
              <a:buNone/>
            </a:pPr>
            <a:endParaRPr lang="en-GB" dirty="0">
              <a:solidFill>
                <a:schemeClr val="bg1"/>
              </a:solidFill>
            </a:endParaRPr>
          </a:p>
        </p:txBody>
      </p:sp>
    </p:spTree>
    <p:extLst>
      <p:ext uri="{BB962C8B-B14F-4D97-AF65-F5344CB8AC3E}">
        <p14:creationId xmlns:p14="http://schemas.microsoft.com/office/powerpoint/2010/main" val="229555132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05CDB10-0D5D-4A3C-A9CC-DC0F51DFEDDD}"/>
              </a:ext>
            </a:extLst>
          </p:cNvPr>
          <p:cNvSpPr>
            <a:spLocks noGrp="1"/>
          </p:cNvSpPr>
          <p:nvPr>
            <p:ph idx="1"/>
          </p:nvPr>
        </p:nvSpPr>
        <p:spPr>
          <a:xfrm>
            <a:off x="479376" y="188640"/>
            <a:ext cx="11103024" cy="6513912"/>
          </a:xfrm>
        </p:spPr>
        <p:txBody>
          <a:bodyPr>
            <a:normAutofit fontScale="70000" lnSpcReduction="20000"/>
          </a:bodyPr>
          <a:lstStyle/>
          <a:p>
            <a:pPr marL="118872" indent="0">
              <a:lnSpc>
                <a:spcPct val="120000"/>
              </a:lnSpc>
              <a:buNone/>
            </a:pPr>
            <a:r>
              <a:rPr lang="en-GB" dirty="0">
                <a:solidFill>
                  <a:schemeClr val="bg1"/>
                </a:solidFill>
              </a:rPr>
              <a:t>
The primitive village world portrayed by Friel is an Arcadia rooted in the ancient world. These are the last years of rural peace and comparative prosperity before the onset of the potato famine in the 1840s which drove half the population into exile and death by starvation. </a:t>
            </a:r>
          </a:p>
          <a:p>
            <a:pPr marL="118872" indent="0">
              <a:lnSpc>
                <a:spcPct val="120000"/>
              </a:lnSpc>
              <a:buNone/>
            </a:pPr>
            <a:r>
              <a:rPr lang="en-GB" dirty="0">
                <a:solidFill>
                  <a:schemeClr val="bg1"/>
                </a:solidFill>
              </a:rPr>
              <a:t>The villagers are not ignorant peasants. They have set up an illegal hedge-school where they study Latin and Greek. They move easily in the classical Mediterranean world of ancient gods and myths to which their own archaic culture provides access and continuity. ...
The centre of </a:t>
            </a:r>
            <a:r>
              <a:rPr lang="en-GB" i="1" dirty="0">
                <a:solidFill>
                  <a:schemeClr val="bg1"/>
                </a:solidFill>
              </a:rPr>
              <a:t>Translations</a:t>
            </a:r>
            <a:r>
              <a:rPr lang="en-GB" dirty="0">
                <a:solidFill>
                  <a:schemeClr val="bg1"/>
                </a:solidFill>
              </a:rPr>
              <a:t> is a story of love between </a:t>
            </a:r>
            <a:r>
              <a:rPr lang="en-GB" dirty="0" err="1">
                <a:solidFill>
                  <a:schemeClr val="bg1"/>
                </a:solidFill>
              </a:rPr>
              <a:t>Yolland</a:t>
            </a:r>
            <a:r>
              <a:rPr lang="en-GB" dirty="0">
                <a:solidFill>
                  <a:schemeClr val="bg1"/>
                </a:solidFill>
              </a:rPr>
              <a:t>, the younger of the two British map makers and a Gaelic-speaking girl, Maire.  [he is murdered- sexual jealousy or political  resistance?] By the end of the play, the British army has begun to take reprisals, burning farms and killing farm animals; the familiar cycle of resistance and repression has begun. ... </a:t>
            </a:r>
            <a:r>
              <a:rPr lang="en-GB" dirty="0">
                <a:solidFill>
                  <a:schemeClr val="accent2">
                    <a:lumMod val="20000"/>
                    <a:lumOff val="80000"/>
                  </a:schemeClr>
                </a:solidFill>
              </a:rPr>
              <a:t>Friel implies the original violence is linguistic as the map makers tamper with even the humblest of local place names ... 
</a:t>
            </a:r>
            <a:r>
              <a:rPr lang="en-GB" dirty="0" err="1">
                <a:solidFill>
                  <a:schemeClr val="accent2">
                    <a:lumMod val="20000"/>
                    <a:lumOff val="80000"/>
                  </a:schemeClr>
                </a:solidFill>
              </a:rPr>
              <a:t>Freegle</a:t>
            </a:r>
            <a:r>
              <a:rPr lang="en-GB" dirty="0">
                <a:solidFill>
                  <a:schemeClr val="accent2">
                    <a:lumMod val="20000"/>
                    <a:lumOff val="80000"/>
                  </a:schemeClr>
                </a:solidFill>
              </a:rPr>
              <a:t> reminds us that when a national language yields to the language of an invader a door closes on the past and the cultural tradition is  inevitably lost. </a:t>
            </a:r>
          </a:p>
          <a:p>
            <a:pPr marL="118872" indent="0">
              <a:lnSpc>
                <a:spcPct val="120000"/>
              </a:lnSpc>
              <a:buNone/>
            </a:pPr>
            <a:r>
              <a:rPr lang="en-GB" dirty="0">
                <a:solidFill>
                  <a:schemeClr val="bg1"/>
                </a:solidFill>
              </a:rPr>
              <a:t>					(Review)</a:t>
            </a:r>
            <a:endParaRPr lang="en-GB" dirty="0"/>
          </a:p>
        </p:txBody>
      </p:sp>
    </p:spTree>
    <p:extLst>
      <p:ext uri="{BB962C8B-B14F-4D97-AF65-F5344CB8AC3E}">
        <p14:creationId xmlns:p14="http://schemas.microsoft.com/office/powerpoint/2010/main" val="283241995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3C7F709A-4A20-4349-AF36-729B20EE9ED0}"/>
              </a:ext>
            </a:extLst>
          </p:cNvPr>
          <p:cNvSpPr>
            <a:spLocks noGrp="1"/>
          </p:cNvSpPr>
          <p:nvPr>
            <p:ph idx="1"/>
          </p:nvPr>
        </p:nvSpPr>
        <p:spPr>
          <a:xfrm>
            <a:off x="551384" y="404664"/>
            <a:ext cx="10441160" cy="5616624"/>
          </a:xfrm>
        </p:spPr>
        <p:txBody>
          <a:bodyPr>
            <a:normAutofit fontScale="92500" lnSpcReduction="10000"/>
          </a:bodyPr>
          <a:lstStyle/>
          <a:p>
            <a:pPr marL="1077913" indent="-960438">
              <a:buNone/>
            </a:pPr>
            <a:r>
              <a:rPr lang="en-GB" sz="2400" dirty="0">
                <a:solidFill>
                  <a:schemeClr val="bg1"/>
                </a:solidFill>
              </a:rPr>
              <a:t>Manus: 	What sort of translation is that, Owen?</a:t>
            </a:r>
          </a:p>
          <a:p>
            <a:pPr marL="1077913" indent="-960438">
              <a:buNone/>
            </a:pPr>
            <a:r>
              <a:rPr lang="en-GB" sz="2400" dirty="0">
                <a:solidFill>
                  <a:schemeClr val="bg1"/>
                </a:solidFill>
              </a:rPr>
              <a:t>Owen: 		Did I make a mess of it?</a:t>
            </a:r>
          </a:p>
          <a:p>
            <a:pPr marL="1077913" indent="-960438">
              <a:buNone/>
            </a:pPr>
            <a:r>
              <a:rPr lang="en-GB" sz="2400" dirty="0">
                <a:solidFill>
                  <a:schemeClr val="bg1"/>
                </a:solidFill>
              </a:rPr>
              <a:t>Manus:		You weren’t saying what </a:t>
            </a:r>
            <a:r>
              <a:rPr lang="en-GB" sz="2400" dirty="0" err="1">
                <a:solidFill>
                  <a:schemeClr val="bg1"/>
                </a:solidFill>
              </a:rPr>
              <a:t>Lancey</a:t>
            </a:r>
            <a:r>
              <a:rPr lang="en-GB" sz="2400" dirty="0">
                <a:solidFill>
                  <a:schemeClr val="bg1"/>
                </a:solidFill>
              </a:rPr>
              <a:t> was saying!</a:t>
            </a:r>
          </a:p>
          <a:p>
            <a:pPr marL="1077913" indent="-960438">
              <a:buNone/>
            </a:pPr>
            <a:r>
              <a:rPr lang="en-GB" sz="2400" dirty="0">
                <a:solidFill>
                  <a:schemeClr val="bg1"/>
                </a:solidFill>
              </a:rPr>
              <a:t>Owen: 		“Uncertainty in meaning is incipient poetry” - who said that?</a:t>
            </a:r>
          </a:p>
          <a:p>
            <a:pPr marL="1077913" indent="-960438">
              <a:buNone/>
            </a:pPr>
            <a:r>
              <a:rPr lang="en-GB" sz="2400" dirty="0">
                <a:solidFill>
                  <a:schemeClr val="bg1"/>
                </a:solidFill>
              </a:rPr>
              <a:t>Manus: 	There was nothing uncertain about what </a:t>
            </a:r>
            <a:r>
              <a:rPr lang="en-GB" sz="2400" dirty="0" err="1">
                <a:solidFill>
                  <a:schemeClr val="bg1"/>
                </a:solidFill>
              </a:rPr>
              <a:t>Lancey</a:t>
            </a:r>
            <a:r>
              <a:rPr lang="en-GB" sz="2400" dirty="0">
                <a:solidFill>
                  <a:schemeClr val="bg1"/>
                </a:solidFill>
              </a:rPr>
              <a:t> said: It’s a bloody 	military operation! … what’s “incorrect” about the place-names we 	have here?</a:t>
            </a:r>
          </a:p>
          <a:p>
            <a:pPr marL="1077913" indent="-960438">
              <a:buNone/>
            </a:pPr>
            <a:r>
              <a:rPr lang="en-GB" sz="2400" dirty="0">
                <a:solidFill>
                  <a:schemeClr val="bg1"/>
                </a:solidFill>
              </a:rPr>
              <a:t>Owen: 		Nothing at all. They’re just going to be </a:t>
            </a:r>
            <a:r>
              <a:rPr lang="en-GB" sz="2400" dirty="0" err="1">
                <a:solidFill>
                  <a:schemeClr val="bg1"/>
                </a:solidFill>
              </a:rPr>
              <a:t>standardised’.Manus</a:t>
            </a:r>
            <a:r>
              <a:rPr lang="en-GB" sz="2400" dirty="0">
                <a:solidFill>
                  <a:schemeClr val="bg1"/>
                </a:solidFill>
              </a:rPr>
              <a:t>:		You mean changed into English?</a:t>
            </a:r>
          </a:p>
          <a:p>
            <a:pPr marL="1077913" indent="-960438">
              <a:buNone/>
            </a:pPr>
            <a:r>
              <a:rPr lang="en-GB" sz="2400" dirty="0">
                <a:solidFill>
                  <a:schemeClr val="bg1"/>
                </a:solidFill>
              </a:rPr>
              <a:t>Owen:  		Where there’s ambiguity, they’ll be Anglicised.(p.32.)</a:t>
            </a:r>
          </a:p>
          <a:p>
            <a:pPr marL="1077913" indent="-960438">
              <a:buNone/>
            </a:pPr>
            <a:r>
              <a:rPr lang="en-GB" sz="2400" dirty="0">
                <a:solidFill>
                  <a:schemeClr val="bg1"/>
                </a:solidFill>
              </a:rPr>
              <a:t> </a:t>
            </a:r>
          </a:p>
          <a:p>
            <a:pPr marL="1077913" indent="-960438">
              <a:buNone/>
            </a:pPr>
            <a:r>
              <a:rPr lang="en-GB" sz="2400" dirty="0">
                <a:solidFill>
                  <a:schemeClr val="bg1"/>
                </a:solidFill>
              </a:rPr>
              <a:t>Hugh:  		We must learn those new names [...] We must learn where we live. 	We must learn to make them our own. We must make them our new 	home. (p.66.)</a:t>
            </a:r>
          </a:p>
          <a:p>
            <a:pPr marL="1077913" indent="-960438">
              <a:buNone/>
            </a:pPr>
            <a:endParaRPr lang="en-GB" sz="2400" dirty="0">
              <a:solidFill>
                <a:schemeClr val="bg1"/>
              </a:solidFill>
            </a:endParaRPr>
          </a:p>
          <a:p>
            <a:pPr marL="1077913" indent="-960438">
              <a:buNone/>
            </a:pPr>
            <a:r>
              <a:rPr lang="en-GB" sz="2400" dirty="0">
                <a:solidFill>
                  <a:schemeClr val="bg1"/>
                </a:solidFill>
              </a:rPr>
              <a:t> </a:t>
            </a:r>
            <a:r>
              <a:rPr lang="en-GB" sz="2400" dirty="0" err="1">
                <a:solidFill>
                  <a:schemeClr val="bg1"/>
                </a:solidFill>
              </a:rPr>
              <a:t>Lancey</a:t>
            </a:r>
            <a:r>
              <a:rPr lang="en-GB" sz="2400" dirty="0">
                <a:solidFill>
                  <a:schemeClr val="bg1"/>
                </a:solidFill>
              </a:rPr>
              <a:t>: 	[W]e will embark on a series of evictions and </a:t>
            </a:r>
            <a:r>
              <a:rPr lang="en-GB" sz="2400" dirty="0" err="1">
                <a:solidFill>
                  <a:schemeClr val="bg1"/>
                </a:solidFill>
              </a:rPr>
              <a:t>leveling</a:t>
            </a:r>
            <a:r>
              <a:rPr lang="en-GB" sz="2400" dirty="0">
                <a:solidFill>
                  <a:schemeClr val="bg1"/>
                </a:solidFill>
              </a:rPr>
              <a:t> of every 	abode in the following selected areas - ... </a:t>
            </a:r>
            <a:r>
              <a:rPr lang="en-GB" sz="2400" dirty="0" err="1">
                <a:solidFill>
                  <a:schemeClr val="bg1"/>
                </a:solidFill>
              </a:rPr>
              <a:t>Swinefort</a:t>
            </a:r>
            <a:r>
              <a:rPr lang="en-GB" sz="2400" dirty="0">
                <a:solidFill>
                  <a:schemeClr val="bg1"/>
                </a:solidFill>
              </a:rPr>
              <a:t> .... </a:t>
            </a:r>
            <a:r>
              <a:rPr lang="en-GB" sz="2400" dirty="0" err="1">
                <a:solidFill>
                  <a:schemeClr val="bg1"/>
                </a:solidFill>
              </a:rPr>
              <a:t>Burnfoot</a:t>
            </a:r>
            <a:r>
              <a:rPr lang="en-GB" sz="2400" dirty="0">
                <a:solidFill>
                  <a:schemeClr val="bg1"/>
                </a:solidFill>
              </a:rPr>
              <a:t> ... 	</a:t>
            </a:r>
            <a:r>
              <a:rPr lang="en-GB" sz="2400" dirty="0" err="1">
                <a:solidFill>
                  <a:schemeClr val="bg1"/>
                </a:solidFill>
              </a:rPr>
              <a:t>Dromduff</a:t>
            </a:r>
            <a:r>
              <a:rPr lang="en-GB" sz="2400" dirty="0">
                <a:solidFill>
                  <a:schemeClr val="bg1"/>
                </a:solidFill>
              </a:rPr>
              <a:t>. </a:t>
            </a:r>
          </a:p>
        </p:txBody>
      </p:sp>
      <p:sp>
        <p:nvSpPr>
          <p:cNvPr id="9" name="TextBox 8">
            <a:extLst>
              <a:ext uri="{FF2B5EF4-FFF2-40B4-BE49-F238E27FC236}">
                <a16:creationId xmlns:a16="http://schemas.microsoft.com/office/drawing/2014/main" id="{DE94F402-5C09-4FC8-8A85-671C39F413E0}"/>
              </a:ext>
            </a:extLst>
          </p:cNvPr>
          <p:cNvSpPr txBox="1"/>
          <p:nvPr/>
        </p:nvSpPr>
        <p:spPr>
          <a:xfrm>
            <a:off x="7320136" y="6093296"/>
            <a:ext cx="5148572" cy="523220"/>
          </a:xfrm>
          <a:prstGeom prst="rect">
            <a:avLst/>
          </a:prstGeom>
          <a:noFill/>
        </p:spPr>
        <p:txBody>
          <a:bodyPr wrap="square">
            <a:spAutoFit/>
          </a:bodyPr>
          <a:lstStyle/>
          <a:p>
            <a:r>
              <a:rPr lang="en-GB" sz="2800" dirty="0">
                <a:solidFill>
                  <a:srgbClr val="FFC000"/>
                </a:solidFill>
              </a:rPr>
              <a:t>Brian Friel, </a:t>
            </a:r>
            <a:r>
              <a:rPr lang="en-GB" sz="2800" i="1" dirty="0">
                <a:solidFill>
                  <a:srgbClr val="FFC000"/>
                </a:solidFill>
              </a:rPr>
              <a:t>Translations</a:t>
            </a:r>
            <a:endParaRPr lang="en-GB" sz="2800" dirty="0">
              <a:solidFill>
                <a:srgbClr val="FFC000"/>
              </a:solidFill>
            </a:endParaRPr>
          </a:p>
        </p:txBody>
      </p:sp>
    </p:spTree>
    <p:extLst>
      <p:ext uri="{BB962C8B-B14F-4D97-AF65-F5344CB8AC3E}">
        <p14:creationId xmlns:p14="http://schemas.microsoft.com/office/powerpoint/2010/main" val="114750063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C7EE116-C748-407F-A95E-9F0DF05C788D}"/>
              </a:ext>
            </a:extLst>
          </p:cNvPr>
          <p:cNvSpPr>
            <a:spLocks noGrp="1"/>
          </p:cNvSpPr>
          <p:nvPr>
            <p:ph idx="1"/>
          </p:nvPr>
        </p:nvSpPr>
        <p:spPr>
          <a:xfrm>
            <a:off x="444987" y="175288"/>
            <a:ext cx="11659941" cy="6716217"/>
          </a:xfrm>
        </p:spPr>
        <p:txBody>
          <a:bodyPr>
            <a:normAutofit fontScale="40000" lnSpcReduction="20000"/>
          </a:bodyPr>
          <a:lstStyle/>
          <a:p>
            <a:pPr marL="118872" indent="0">
              <a:lnSpc>
                <a:spcPct val="120000"/>
              </a:lnSpc>
              <a:buNone/>
            </a:pPr>
            <a:r>
              <a:rPr lang="en-GB" sz="5000" dirty="0">
                <a:solidFill>
                  <a:schemeClr val="accent1">
                    <a:lumMod val="40000"/>
                    <a:lumOff val="60000"/>
                  </a:schemeClr>
                </a:solidFill>
              </a:rPr>
              <a:t>To open </a:t>
            </a:r>
            <a:r>
              <a:rPr lang="en-GB" sz="5000" i="1" dirty="0">
                <a:solidFill>
                  <a:schemeClr val="accent1">
                    <a:lumMod val="40000"/>
                    <a:lumOff val="60000"/>
                  </a:schemeClr>
                </a:solidFill>
              </a:rPr>
              <a:t>A Swansea Love Son</a:t>
            </a:r>
            <a:r>
              <a:rPr lang="en-GB" sz="5000" dirty="0">
                <a:solidFill>
                  <a:schemeClr val="accent1">
                    <a:lumMod val="40000"/>
                    <a:lumOff val="60000"/>
                  </a:schemeClr>
                </a:solidFill>
              </a:rPr>
              <a:t>g is to feel, initially at least, baffled. What on earth does this mean?</a:t>
            </a:r>
          </a:p>
          <a:p>
            <a:pPr marL="118872" indent="0">
              <a:lnSpc>
                <a:spcPct val="120000"/>
              </a:lnSpc>
              <a:buNone/>
            </a:pPr>
            <a:endParaRPr lang="en-GB" dirty="0">
              <a:solidFill>
                <a:schemeClr val="bg1"/>
              </a:solidFill>
            </a:endParaRPr>
          </a:p>
          <a:p>
            <a:pPr marL="411480" lvl="1" indent="0">
              <a:lnSpc>
                <a:spcPct val="120000"/>
              </a:lnSpc>
              <a:buNone/>
            </a:pPr>
            <a:r>
              <a:rPr lang="en-GB" sz="3000" dirty="0">
                <a:solidFill>
                  <a:schemeClr val="bg1"/>
                </a:solidFill>
              </a:rPr>
              <a:t> </a:t>
            </a:r>
            <a:r>
              <a:rPr lang="en-GB" sz="4500" dirty="0">
                <a:solidFill>
                  <a:schemeClr val="bg1"/>
                </a:solidFill>
              </a:rPr>
              <a:t>Up air gnat bared rooms wear</a:t>
            </a:r>
          </a:p>
          <a:p>
            <a:pPr marL="411480" lvl="1" indent="0">
              <a:lnSpc>
                <a:spcPct val="120000"/>
              </a:lnSpc>
              <a:buNone/>
            </a:pPr>
            <a:r>
              <a:rPr lang="en-GB" sz="4500" dirty="0" err="1">
                <a:solidFill>
                  <a:schemeClr val="bg1"/>
                </a:solidFill>
              </a:rPr>
              <a:t>Risebawn</a:t>
            </a:r>
            <a:r>
              <a:rPr lang="en-GB" sz="4500" dirty="0">
                <a:solidFill>
                  <a:schemeClr val="bg1"/>
                </a:solidFill>
              </a:rPr>
              <a:t> – ah </a:t>
            </a:r>
            <a:r>
              <a:rPr lang="en-GB" sz="4500" dirty="0" err="1">
                <a:solidFill>
                  <a:schemeClr val="bg1"/>
                </a:solidFill>
              </a:rPr>
              <a:t>f’well</a:t>
            </a:r>
            <a:r>
              <a:rPr lang="en-GB" sz="4500" dirty="0">
                <a:solidFill>
                  <a:schemeClr val="bg1"/>
                </a:solidFill>
              </a:rPr>
              <a:t>-Shah-</a:t>
            </a:r>
            <a:r>
              <a:rPr lang="en-GB" sz="4500" dirty="0" err="1">
                <a:solidFill>
                  <a:schemeClr val="bg1"/>
                </a:solidFill>
              </a:rPr>
              <a:t>foß</a:t>
            </a:r>
            <a:r>
              <a:rPr lang="en-GB" sz="4500" dirty="0">
                <a:solidFill>
                  <a:schemeClr val="bg1"/>
                </a:solidFill>
              </a:rPr>
              <a:t> –</a:t>
            </a:r>
          </a:p>
          <a:p>
            <a:pPr marL="411480" lvl="1" indent="0">
              <a:lnSpc>
                <a:spcPct val="120000"/>
              </a:lnSpc>
              <a:buNone/>
            </a:pPr>
            <a:r>
              <a:rPr lang="en-GB" sz="4500" dirty="0">
                <a:solidFill>
                  <a:schemeClr val="bg1"/>
                </a:solidFill>
              </a:rPr>
              <a:t>tree-Anon</a:t>
            </a:r>
          </a:p>
          <a:p>
            <a:pPr marL="411480" lvl="1" indent="0">
              <a:lnSpc>
                <a:spcPct val="120000"/>
              </a:lnSpc>
              <a:buNone/>
            </a:pPr>
            <a:r>
              <a:rPr lang="en-GB" sz="4500" dirty="0">
                <a:solidFill>
                  <a:schemeClr val="bg1"/>
                </a:solidFill>
              </a:rPr>
              <a:t>my mother sighed</a:t>
            </a:r>
          </a:p>
          <a:p>
            <a:pPr marL="411480" lvl="1" indent="0">
              <a:lnSpc>
                <a:spcPct val="120000"/>
              </a:lnSpc>
              <a:buNone/>
            </a:pPr>
            <a:r>
              <a:rPr lang="en-GB" sz="4500" dirty="0">
                <a:solidFill>
                  <a:schemeClr val="bg1"/>
                </a:solidFill>
              </a:rPr>
              <a:t>– brawler </a:t>
            </a:r>
            <a:r>
              <a:rPr lang="en-GB" sz="4500" dirty="0" err="1">
                <a:solidFill>
                  <a:schemeClr val="bg1"/>
                </a:solidFill>
              </a:rPr>
              <a:t>grah</a:t>
            </a:r>
            <a:r>
              <a:rPr lang="en-GB" sz="4500" dirty="0">
                <a:solidFill>
                  <a:schemeClr val="bg1"/>
                </a:solidFill>
              </a:rPr>
              <a:t> </a:t>
            </a:r>
            <a:r>
              <a:rPr lang="en-GB" sz="4500" dirty="0" err="1">
                <a:solidFill>
                  <a:schemeClr val="bg1"/>
                </a:solidFill>
              </a:rPr>
              <a:t>s’outFronters</a:t>
            </a:r>
            <a:r>
              <a:rPr lang="en-GB" sz="4500" dirty="0">
                <a:solidFill>
                  <a:schemeClr val="bg1"/>
                </a:solidFill>
              </a:rPr>
              <a:t> gone</a:t>
            </a:r>
          </a:p>
          <a:p>
            <a:pPr marL="411480" lvl="1" indent="0">
              <a:lnSpc>
                <a:spcPct val="120000"/>
              </a:lnSpc>
              <a:buNone/>
            </a:pPr>
            <a:r>
              <a:rPr lang="en-GB" sz="4500" dirty="0">
                <a:solidFill>
                  <a:schemeClr val="bg1"/>
                </a:solidFill>
              </a:rPr>
              <a:t>neigh Pa </a:t>
            </a:r>
            <a:r>
              <a:rPr lang="en-GB" sz="4500" dirty="0" err="1">
                <a:solidFill>
                  <a:schemeClr val="bg1"/>
                </a:solidFill>
              </a:rPr>
              <a:t>KinnayKa</a:t>
            </a:r>
            <a:r>
              <a:rPr lang="en-GB" sz="4500" dirty="0">
                <a:solidFill>
                  <a:schemeClr val="bg1"/>
                </a:solidFill>
              </a:rPr>
              <a:t> </a:t>
            </a:r>
            <a:r>
              <a:rPr lang="en-GB" sz="4500" dirty="0" err="1">
                <a:solidFill>
                  <a:schemeClr val="bg1"/>
                </a:solidFill>
              </a:rPr>
              <a:t>z’air</a:t>
            </a:r>
            <a:r>
              <a:rPr lang="en-GB" sz="4500" dirty="0">
                <a:solidFill>
                  <a:schemeClr val="bg1"/>
                </a:solidFill>
              </a:rPr>
              <a:t> now</a:t>
            </a:r>
          </a:p>
          <a:p>
            <a:pPr marL="411480" lvl="1" indent="0">
              <a:lnSpc>
                <a:spcPct val="120000"/>
              </a:lnSpc>
              <a:buNone/>
            </a:pPr>
            <a:r>
              <a:rPr lang="en-GB" sz="4500" dirty="0">
                <a:solidFill>
                  <a:schemeClr val="bg1"/>
                </a:solidFill>
              </a:rPr>
              <a:t>Dun oh! </a:t>
            </a:r>
            <a:r>
              <a:rPr lang="en-GB" sz="4500" dirty="0" err="1">
                <a:solidFill>
                  <a:schemeClr val="bg1"/>
                </a:solidFill>
              </a:rPr>
              <a:t>Warriss</a:t>
            </a:r>
            <a:endParaRPr lang="en-GB" sz="4500" dirty="0">
              <a:solidFill>
                <a:schemeClr val="bg1"/>
              </a:solidFill>
            </a:endParaRPr>
          </a:p>
          <a:p>
            <a:pPr marL="411480" lvl="1" indent="0">
              <a:lnSpc>
                <a:spcPct val="120000"/>
              </a:lnSpc>
              <a:buNone/>
            </a:pPr>
            <a:r>
              <a:rPr lang="en-GB" sz="4500" dirty="0">
                <a:solidFill>
                  <a:schemeClr val="bg1"/>
                </a:solidFill>
              </a:rPr>
              <a:t>lie kin sighed</a:t>
            </a:r>
          </a:p>
          <a:p>
            <a:pPr marL="118872" indent="0">
              <a:lnSpc>
                <a:spcPct val="120000"/>
              </a:lnSpc>
              <a:buNone/>
            </a:pPr>
            <a:endParaRPr lang="en-GB" dirty="0">
              <a:solidFill>
                <a:schemeClr val="bg1"/>
              </a:solidFill>
            </a:endParaRPr>
          </a:p>
          <a:p>
            <a:pPr marL="118872" indent="0">
              <a:lnSpc>
                <a:spcPct val="120000"/>
              </a:lnSpc>
              <a:buNone/>
            </a:pPr>
            <a:r>
              <a:rPr lang="en-GB" dirty="0">
                <a:solidFill>
                  <a:schemeClr val="bg1"/>
                </a:solidFill>
              </a:rPr>
              <a:t> </a:t>
            </a:r>
            <a:r>
              <a:rPr lang="en-GB" sz="5000" dirty="0">
                <a:solidFill>
                  <a:schemeClr val="accent1">
                    <a:lumMod val="40000"/>
                    <a:lumOff val="60000"/>
                  </a:schemeClr>
                </a:solidFill>
              </a:rPr>
              <a:t>Once the meaning is understood, this poem, ‘Swansea (Google Street View),’ becomes an interesting and moving poem, an eccentric take on the subject of growing up, as Knight sits at a computer, revisiting the places in which he spent his childhood. Nostalgia and hiraeth are both at play as Knight thinks about childhood play as ‘spy Dumb Ann,’ or Spiderman, then heads on up the hill:</a:t>
            </a:r>
          </a:p>
          <a:p>
            <a:pPr marL="118872" indent="0">
              <a:lnSpc>
                <a:spcPct val="120000"/>
              </a:lnSpc>
              <a:buNone/>
            </a:pPr>
            <a:endParaRPr lang="en-GB" sz="2800" dirty="0">
              <a:solidFill>
                <a:schemeClr val="bg1"/>
              </a:solidFill>
            </a:endParaRPr>
          </a:p>
          <a:p>
            <a:pPr marL="118872" indent="0">
              <a:lnSpc>
                <a:spcPct val="120000"/>
              </a:lnSpc>
              <a:buNone/>
            </a:pPr>
            <a:r>
              <a:rPr lang="en-GB" sz="3500" dirty="0">
                <a:solidFill>
                  <a:schemeClr val="bg1"/>
                </a:solidFill>
              </a:rPr>
              <a:t> </a:t>
            </a:r>
            <a:r>
              <a:rPr lang="en-GB" sz="4500" dirty="0">
                <a:solidFill>
                  <a:schemeClr val="bg1"/>
                </a:solidFill>
              </a:rPr>
              <a:t>The problem, of course, is the impenetrability of the verse on the page. The only reason I’m able to access the meaning of this poem is that I saw Knight give a brilliant reading from it, at the Ledbury Poetry Festival recently. He did something I’ve never seen a poet do before, offering the audience photocopies of the poems so they could follow as he read. The result was a brilliantly entertaining reading, but a lot of the comedy was coming from the disparity between the words on the page and what Knight was saying. </a:t>
            </a:r>
            <a:endParaRPr lang="en-GB" sz="3500" dirty="0">
              <a:solidFill>
                <a:schemeClr val="bg1"/>
              </a:solidFill>
            </a:endParaRPr>
          </a:p>
        </p:txBody>
      </p:sp>
      <p:sp>
        <p:nvSpPr>
          <p:cNvPr id="5" name="TextBox 4">
            <a:extLst>
              <a:ext uri="{FF2B5EF4-FFF2-40B4-BE49-F238E27FC236}">
                <a16:creationId xmlns:a16="http://schemas.microsoft.com/office/drawing/2014/main" id="{B93BA7C5-61CF-4B49-B9A0-E32C9AB052DB}"/>
              </a:ext>
            </a:extLst>
          </p:cNvPr>
          <p:cNvSpPr txBox="1"/>
          <p:nvPr/>
        </p:nvSpPr>
        <p:spPr>
          <a:xfrm>
            <a:off x="7183789" y="620688"/>
            <a:ext cx="4534167" cy="2729914"/>
          </a:xfrm>
          <a:prstGeom prst="rect">
            <a:avLst/>
          </a:prstGeom>
          <a:noFill/>
        </p:spPr>
        <p:txBody>
          <a:bodyPr wrap="square">
            <a:spAutoFit/>
          </a:bodyPr>
          <a:lstStyle/>
          <a:p>
            <a:pPr marL="118872" indent="0">
              <a:lnSpc>
                <a:spcPct val="120000"/>
              </a:lnSpc>
              <a:buNone/>
            </a:pPr>
            <a:r>
              <a:rPr lang="en-GB" dirty="0">
                <a:solidFill>
                  <a:srgbClr val="FFC000"/>
                </a:solidFill>
              </a:rPr>
              <a:t>Up there in that bedroom is where</a:t>
            </a:r>
          </a:p>
          <a:p>
            <a:pPr marL="118872" indent="0">
              <a:lnSpc>
                <a:spcPct val="120000"/>
              </a:lnSpc>
              <a:buNone/>
            </a:pPr>
            <a:r>
              <a:rPr lang="en-GB" dirty="0">
                <a:solidFill>
                  <a:srgbClr val="FFC000"/>
                </a:solidFill>
              </a:rPr>
              <a:t>I was born – half Welsh, half </a:t>
            </a:r>
            <a:r>
              <a:rPr lang="en-GB" dirty="0" err="1">
                <a:solidFill>
                  <a:srgbClr val="FFC000"/>
                </a:solidFill>
              </a:rPr>
              <a:t>Aus</a:t>
            </a:r>
            <a:r>
              <a:rPr lang="en-GB" dirty="0">
                <a:solidFill>
                  <a:srgbClr val="FFC000"/>
                </a:solidFill>
              </a:rPr>
              <a:t>-</a:t>
            </a:r>
          </a:p>
          <a:p>
            <a:pPr marL="118872" indent="0">
              <a:lnSpc>
                <a:spcPct val="120000"/>
              </a:lnSpc>
              <a:buNone/>
            </a:pPr>
            <a:r>
              <a:rPr lang="en-GB" dirty="0" err="1">
                <a:solidFill>
                  <a:srgbClr val="FFC000"/>
                </a:solidFill>
              </a:rPr>
              <a:t>trian</a:t>
            </a:r>
            <a:r>
              <a:rPr lang="en-GB" dirty="0">
                <a:solidFill>
                  <a:srgbClr val="FFC000"/>
                </a:solidFill>
              </a:rPr>
              <a:t> on</a:t>
            </a:r>
          </a:p>
          <a:p>
            <a:pPr marL="118872" indent="0">
              <a:lnSpc>
                <a:spcPct val="120000"/>
              </a:lnSpc>
              <a:buNone/>
            </a:pPr>
            <a:r>
              <a:rPr lang="en-GB" dirty="0">
                <a:solidFill>
                  <a:srgbClr val="FFC000"/>
                </a:solidFill>
              </a:rPr>
              <a:t>my mother’s side –</a:t>
            </a:r>
          </a:p>
          <a:p>
            <a:pPr marL="118872" indent="0">
              <a:lnSpc>
                <a:spcPct val="120000"/>
              </a:lnSpc>
              <a:buNone/>
            </a:pPr>
            <a:r>
              <a:rPr lang="en-GB" dirty="0">
                <a:solidFill>
                  <a:srgbClr val="FFC000"/>
                </a:solidFill>
              </a:rPr>
              <a:t>but all the grass out front has gone,</a:t>
            </a:r>
          </a:p>
          <a:p>
            <a:pPr marL="118872" indent="0">
              <a:lnSpc>
                <a:spcPct val="120000"/>
              </a:lnSpc>
              <a:buNone/>
            </a:pPr>
            <a:r>
              <a:rPr lang="en-GB" dirty="0">
                <a:solidFill>
                  <a:srgbClr val="FFC000"/>
                </a:solidFill>
              </a:rPr>
              <a:t>no parking of cars there now,</a:t>
            </a:r>
          </a:p>
          <a:p>
            <a:pPr marL="118872" indent="0">
              <a:lnSpc>
                <a:spcPct val="120000"/>
              </a:lnSpc>
              <a:buNone/>
            </a:pPr>
            <a:r>
              <a:rPr lang="en-GB" dirty="0">
                <a:solidFill>
                  <a:srgbClr val="FFC000"/>
                </a:solidFill>
              </a:rPr>
              <a:t>don’t know what it’s</a:t>
            </a:r>
          </a:p>
          <a:p>
            <a:pPr marL="118872" indent="0">
              <a:lnSpc>
                <a:spcPct val="120000"/>
              </a:lnSpc>
              <a:buNone/>
            </a:pPr>
            <a:r>
              <a:rPr lang="en-GB" dirty="0">
                <a:solidFill>
                  <a:srgbClr val="FFC000"/>
                </a:solidFill>
              </a:rPr>
              <a:t>like inside.</a:t>
            </a:r>
          </a:p>
        </p:txBody>
      </p:sp>
    </p:spTree>
    <p:extLst>
      <p:ext uri="{BB962C8B-B14F-4D97-AF65-F5344CB8AC3E}">
        <p14:creationId xmlns:p14="http://schemas.microsoft.com/office/powerpoint/2010/main" val="26327809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ECADBAD5-02B0-4D78-B674-738DE9E19A1D}"/>
              </a:ext>
            </a:extLst>
          </p:cNvPr>
          <p:cNvSpPr txBox="1"/>
          <p:nvPr/>
        </p:nvSpPr>
        <p:spPr>
          <a:xfrm>
            <a:off x="335360" y="116632"/>
            <a:ext cx="11521280" cy="6555641"/>
          </a:xfrm>
          <a:prstGeom prst="rect">
            <a:avLst/>
          </a:prstGeom>
          <a:noFill/>
        </p:spPr>
        <p:txBody>
          <a:bodyPr wrap="square">
            <a:spAutoFit/>
          </a:bodyPr>
          <a:lstStyle/>
          <a:p>
            <a:r>
              <a:rPr lang="en-GB" dirty="0">
                <a:solidFill>
                  <a:schemeClr val="bg1"/>
                </a:solidFill>
              </a:rPr>
              <a:t>What's it going to be then, eh?</a:t>
            </a:r>
          </a:p>
          <a:p>
            <a:endParaRPr lang="en-GB" sz="800" dirty="0">
              <a:solidFill>
                <a:schemeClr val="bg1"/>
              </a:solidFill>
            </a:endParaRPr>
          </a:p>
          <a:p>
            <a:r>
              <a:rPr lang="en-GB" dirty="0">
                <a:solidFill>
                  <a:schemeClr val="bg1"/>
                </a:solidFill>
              </a:rPr>
              <a:t>There was me, that is Alex, and my three </a:t>
            </a:r>
            <a:r>
              <a:rPr lang="en-GB" dirty="0" err="1">
                <a:solidFill>
                  <a:schemeClr val="bg1"/>
                </a:solidFill>
              </a:rPr>
              <a:t>droogs</a:t>
            </a:r>
            <a:r>
              <a:rPr lang="en-GB" dirty="0">
                <a:solidFill>
                  <a:schemeClr val="bg1"/>
                </a:solidFill>
              </a:rPr>
              <a:t>, that is Pete, Georgie, and Dim, Dim being really dim, and we sat in the </a:t>
            </a:r>
            <a:r>
              <a:rPr lang="en-GB" dirty="0" err="1">
                <a:solidFill>
                  <a:schemeClr val="bg1"/>
                </a:solidFill>
              </a:rPr>
              <a:t>Korova</a:t>
            </a:r>
            <a:r>
              <a:rPr lang="en-GB" dirty="0">
                <a:solidFill>
                  <a:schemeClr val="bg1"/>
                </a:solidFill>
              </a:rPr>
              <a:t> </a:t>
            </a:r>
            <a:r>
              <a:rPr lang="en-GB" dirty="0" err="1">
                <a:solidFill>
                  <a:schemeClr val="bg1"/>
                </a:solidFill>
              </a:rPr>
              <a:t>Milkbar</a:t>
            </a:r>
            <a:r>
              <a:rPr lang="en-GB" dirty="0">
                <a:solidFill>
                  <a:schemeClr val="bg1"/>
                </a:solidFill>
              </a:rPr>
              <a:t> making up our </a:t>
            </a:r>
            <a:r>
              <a:rPr lang="en-GB" dirty="0" err="1">
                <a:solidFill>
                  <a:schemeClr val="bg1"/>
                </a:solidFill>
              </a:rPr>
              <a:t>rassoodocks</a:t>
            </a:r>
            <a:r>
              <a:rPr lang="en-GB" dirty="0">
                <a:solidFill>
                  <a:schemeClr val="bg1"/>
                </a:solidFill>
              </a:rPr>
              <a:t> what to do with the evening, a flip dark chill winter bastard though dry. The </a:t>
            </a:r>
            <a:r>
              <a:rPr lang="en-GB" dirty="0" err="1">
                <a:solidFill>
                  <a:schemeClr val="bg1"/>
                </a:solidFill>
              </a:rPr>
              <a:t>Korova</a:t>
            </a:r>
            <a:r>
              <a:rPr lang="en-GB" dirty="0">
                <a:solidFill>
                  <a:schemeClr val="bg1"/>
                </a:solidFill>
              </a:rPr>
              <a:t> </a:t>
            </a:r>
            <a:r>
              <a:rPr lang="en-GB" dirty="0" err="1">
                <a:solidFill>
                  <a:schemeClr val="bg1"/>
                </a:solidFill>
              </a:rPr>
              <a:t>Milkbar</a:t>
            </a:r>
            <a:r>
              <a:rPr lang="en-GB" dirty="0">
                <a:solidFill>
                  <a:schemeClr val="bg1"/>
                </a:solidFill>
              </a:rPr>
              <a:t> was a milk-plus mesto, and you may, O my brothers, have forgotten what these </a:t>
            </a:r>
            <a:r>
              <a:rPr lang="en-GB" dirty="0" err="1">
                <a:solidFill>
                  <a:schemeClr val="bg1"/>
                </a:solidFill>
              </a:rPr>
              <a:t>mestos</a:t>
            </a:r>
            <a:r>
              <a:rPr lang="en-GB" dirty="0">
                <a:solidFill>
                  <a:schemeClr val="bg1"/>
                </a:solidFill>
              </a:rPr>
              <a:t> were like, things changing so </a:t>
            </a:r>
            <a:r>
              <a:rPr lang="en-GB" dirty="0" err="1">
                <a:solidFill>
                  <a:schemeClr val="bg1"/>
                </a:solidFill>
              </a:rPr>
              <a:t>skorry</a:t>
            </a:r>
            <a:r>
              <a:rPr lang="en-GB" dirty="0">
                <a:solidFill>
                  <a:schemeClr val="bg1"/>
                </a:solidFill>
              </a:rPr>
              <a:t> these days and everybody very quick to forget, newspapers not being read much neither. Well, what they sold there was milk plus something else. They had no licence for selling liquor, but there was no law yet against prodding some of the new </a:t>
            </a:r>
            <a:r>
              <a:rPr lang="en-GB" dirty="0" err="1">
                <a:solidFill>
                  <a:schemeClr val="bg1"/>
                </a:solidFill>
              </a:rPr>
              <a:t>veshches</a:t>
            </a:r>
            <a:r>
              <a:rPr lang="en-GB" dirty="0">
                <a:solidFill>
                  <a:schemeClr val="bg1"/>
                </a:solidFill>
              </a:rPr>
              <a:t> which they used to put into the old </a:t>
            </a:r>
            <a:r>
              <a:rPr lang="en-GB" dirty="0" err="1">
                <a:solidFill>
                  <a:schemeClr val="bg1"/>
                </a:solidFill>
              </a:rPr>
              <a:t>moloko</a:t>
            </a:r>
            <a:r>
              <a:rPr lang="en-GB" dirty="0">
                <a:solidFill>
                  <a:schemeClr val="bg1"/>
                </a:solidFill>
              </a:rPr>
              <a:t>, so you could </a:t>
            </a:r>
            <a:r>
              <a:rPr lang="en-GB" dirty="0" err="1">
                <a:solidFill>
                  <a:schemeClr val="bg1"/>
                </a:solidFill>
              </a:rPr>
              <a:t>peet</a:t>
            </a:r>
            <a:r>
              <a:rPr lang="en-GB" dirty="0">
                <a:solidFill>
                  <a:schemeClr val="bg1"/>
                </a:solidFill>
              </a:rPr>
              <a:t> it with </a:t>
            </a:r>
            <a:r>
              <a:rPr lang="en-GB" dirty="0" err="1">
                <a:solidFill>
                  <a:schemeClr val="bg1"/>
                </a:solidFill>
              </a:rPr>
              <a:t>vellocet</a:t>
            </a:r>
            <a:r>
              <a:rPr lang="en-GB" dirty="0">
                <a:solidFill>
                  <a:schemeClr val="bg1"/>
                </a:solidFill>
              </a:rPr>
              <a:t> or </a:t>
            </a:r>
            <a:r>
              <a:rPr lang="en-GB" dirty="0" err="1">
                <a:solidFill>
                  <a:schemeClr val="bg1"/>
                </a:solidFill>
              </a:rPr>
              <a:t>synthemesc</a:t>
            </a:r>
            <a:r>
              <a:rPr lang="en-GB" dirty="0">
                <a:solidFill>
                  <a:schemeClr val="bg1"/>
                </a:solidFill>
              </a:rPr>
              <a:t> or </a:t>
            </a:r>
            <a:r>
              <a:rPr lang="en-GB" dirty="0" err="1">
                <a:solidFill>
                  <a:schemeClr val="bg1"/>
                </a:solidFill>
              </a:rPr>
              <a:t>drencrom</a:t>
            </a:r>
            <a:r>
              <a:rPr lang="en-GB" dirty="0">
                <a:solidFill>
                  <a:schemeClr val="bg1"/>
                </a:solidFill>
              </a:rPr>
              <a:t> or one or two other </a:t>
            </a:r>
            <a:r>
              <a:rPr lang="en-GB" dirty="0" err="1">
                <a:solidFill>
                  <a:schemeClr val="bg1"/>
                </a:solidFill>
              </a:rPr>
              <a:t>veshches</a:t>
            </a:r>
            <a:r>
              <a:rPr lang="en-GB" dirty="0">
                <a:solidFill>
                  <a:schemeClr val="bg1"/>
                </a:solidFill>
              </a:rPr>
              <a:t> which would give you a nice quiet </a:t>
            </a:r>
            <a:r>
              <a:rPr lang="en-GB" dirty="0" err="1">
                <a:solidFill>
                  <a:schemeClr val="bg1"/>
                </a:solidFill>
              </a:rPr>
              <a:t>horrorshow</a:t>
            </a:r>
            <a:r>
              <a:rPr lang="en-GB" dirty="0">
                <a:solidFill>
                  <a:schemeClr val="bg1"/>
                </a:solidFill>
              </a:rPr>
              <a:t> fifteen minutes admiring Bog And All His Holy Angels and Saints in your left shoe with lights bursting all over your </a:t>
            </a:r>
            <a:r>
              <a:rPr lang="en-GB" dirty="0" err="1">
                <a:solidFill>
                  <a:schemeClr val="bg1"/>
                </a:solidFill>
              </a:rPr>
              <a:t>mozg</a:t>
            </a:r>
            <a:r>
              <a:rPr lang="en-GB" dirty="0">
                <a:solidFill>
                  <a:schemeClr val="bg1"/>
                </a:solidFill>
              </a:rPr>
              <a:t>. Or you could </a:t>
            </a:r>
            <a:r>
              <a:rPr lang="en-GB" dirty="0" err="1">
                <a:solidFill>
                  <a:schemeClr val="bg1"/>
                </a:solidFill>
              </a:rPr>
              <a:t>peet</a:t>
            </a:r>
            <a:r>
              <a:rPr lang="en-GB" dirty="0">
                <a:solidFill>
                  <a:schemeClr val="bg1"/>
                </a:solidFill>
              </a:rPr>
              <a:t> milk with knives in it, as we used to say, and this would sharpen you up and make you ready for a bit of dirty twenty-to-one, and that was what we were </a:t>
            </a:r>
            <a:r>
              <a:rPr lang="en-GB" dirty="0" err="1">
                <a:solidFill>
                  <a:schemeClr val="bg1"/>
                </a:solidFill>
              </a:rPr>
              <a:t>peeting</a:t>
            </a:r>
            <a:r>
              <a:rPr lang="en-GB" dirty="0">
                <a:solidFill>
                  <a:schemeClr val="bg1"/>
                </a:solidFill>
              </a:rPr>
              <a:t> this evening I'm starting off the story with.</a:t>
            </a:r>
          </a:p>
          <a:p>
            <a:endParaRPr lang="en-GB" sz="800" dirty="0">
              <a:solidFill>
                <a:schemeClr val="bg1"/>
              </a:solidFill>
            </a:endParaRPr>
          </a:p>
          <a:p>
            <a:r>
              <a:rPr lang="en-GB" dirty="0">
                <a:solidFill>
                  <a:schemeClr val="bg1"/>
                </a:solidFill>
              </a:rPr>
              <a:t>Our pockets were full of </a:t>
            </a:r>
            <a:r>
              <a:rPr lang="en-GB" dirty="0" err="1">
                <a:solidFill>
                  <a:schemeClr val="bg1"/>
                </a:solidFill>
              </a:rPr>
              <a:t>deng</a:t>
            </a:r>
            <a:r>
              <a:rPr lang="en-GB" dirty="0">
                <a:solidFill>
                  <a:schemeClr val="bg1"/>
                </a:solidFill>
              </a:rPr>
              <a:t>, so there was no real need from the point of view of </a:t>
            </a:r>
            <a:r>
              <a:rPr lang="en-GB" dirty="0" err="1">
                <a:solidFill>
                  <a:schemeClr val="bg1"/>
                </a:solidFill>
              </a:rPr>
              <a:t>crasting</a:t>
            </a:r>
            <a:r>
              <a:rPr lang="en-GB" dirty="0">
                <a:solidFill>
                  <a:schemeClr val="bg1"/>
                </a:solidFill>
              </a:rPr>
              <a:t> any more pretty </a:t>
            </a:r>
            <a:r>
              <a:rPr lang="en-GB" dirty="0" err="1">
                <a:solidFill>
                  <a:schemeClr val="bg1"/>
                </a:solidFill>
              </a:rPr>
              <a:t>polly</a:t>
            </a:r>
            <a:r>
              <a:rPr lang="en-GB" dirty="0">
                <a:solidFill>
                  <a:schemeClr val="bg1"/>
                </a:solidFill>
              </a:rPr>
              <a:t> to </a:t>
            </a:r>
            <a:r>
              <a:rPr lang="en-GB" dirty="0" err="1">
                <a:solidFill>
                  <a:schemeClr val="bg1"/>
                </a:solidFill>
              </a:rPr>
              <a:t>tolchock</a:t>
            </a:r>
            <a:r>
              <a:rPr lang="en-GB" dirty="0">
                <a:solidFill>
                  <a:schemeClr val="bg1"/>
                </a:solidFill>
              </a:rPr>
              <a:t> some old </a:t>
            </a:r>
            <a:r>
              <a:rPr lang="en-GB" dirty="0" err="1">
                <a:solidFill>
                  <a:schemeClr val="bg1"/>
                </a:solidFill>
              </a:rPr>
              <a:t>veck</a:t>
            </a:r>
            <a:r>
              <a:rPr lang="en-GB" dirty="0">
                <a:solidFill>
                  <a:schemeClr val="bg1"/>
                </a:solidFill>
              </a:rPr>
              <a:t> in an alley and </a:t>
            </a:r>
            <a:r>
              <a:rPr lang="en-GB" dirty="0" err="1">
                <a:solidFill>
                  <a:schemeClr val="bg1"/>
                </a:solidFill>
              </a:rPr>
              <a:t>viddy</a:t>
            </a:r>
            <a:r>
              <a:rPr lang="en-GB" dirty="0">
                <a:solidFill>
                  <a:schemeClr val="bg1"/>
                </a:solidFill>
              </a:rPr>
              <a:t> him swim in his blood while we counted the takings and divided by four, nor to do the ultra-violent on some shivering starry grey-haired </a:t>
            </a:r>
            <a:r>
              <a:rPr lang="en-GB" dirty="0" err="1">
                <a:solidFill>
                  <a:schemeClr val="bg1"/>
                </a:solidFill>
              </a:rPr>
              <a:t>ptitsa</a:t>
            </a:r>
            <a:r>
              <a:rPr lang="en-GB" dirty="0">
                <a:solidFill>
                  <a:schemeClr val="bg1"/>
                </a:solidFill>
              </a:rPr>
              <a:t> in a shop and go </a:t>
            </a:r>
            <a:r>
              <a:rPr lang="en-GB" dirty="0" err="1">
                <a:solidFill>
                  <a:schemeClr val="bg1"/>
                </a:solidFill>
              </a:rPr>
              <a:t>smecking</a:t>
            </a:r>
            <a:r>
              <a:rPr lang="en-GB" dirty="0">
                <a:solidFill>
                  <a:schemeClr val="bg1"/>
                </a:solidFill>
              </a:rPr>
              <a:t> off with the till's guts. But, as they say, money isn't everything.</a:t>
            </a:r>
          </a:p>
          <a:p>
            <a:endParaRPr lang="en-GB" sz="800" dirty="0">
              <a:solidFill>
                <a:schemeClr val="bg1"/>
              </a:solidFill>
            </a:endParaRPr>
          </a:p>
          <a:p>
            <a:r>
              <a:rPr lang="en-GB" dirty="0">
                <a:solidFill>
                  <a:schemeClr val="bg1"/>
                </a:solidFill>
              </a:rPr>
              <a:t>The four of us were dressed in the height of fashion, which in those days was a pair of black very tight tights with the old jelly mould, as we called it, fitting on the crotch underneath the tights, this being to protect and also a sort of a design you could </a:t>
            </a:r>
            <a:r>
              <a:rPr lang="en-GB" dirty="0" err="1">
                <a:solidFill>
                  <a:schemeClr val="bg1"/>
                </a:solidFill>
              </a:rPr>
              <a:t>viddy</a:t>
            </a:r>
            <a:r>
              <a:rPr lang="en-GB" dirty="0">
                <a:solidFill>
                  <a:schemeClr val="bg1"/>
                </a:solidFill>
              </a:rPr>
              <a:t> clear enough in a certain light, so that I had one in the shape of a spider. Pete had a </a:t>
            </a:r>
            <a:r>
              <a:rPr lang="en-GB" dirty="0" err="1">
                <a:solidFill>
                  <a:schemeClr val="bg1"/>
                </a:solidFill>
              </a:rPr>
              <a:t>rooker</a:t>
            </a:r>
            <a:r>
              <a:rPr lang="en-GB" dirty="0">
                <a:solidFill>
                  <a:schemeClr val="bg1"/>
                </a:solidFill>
              </a:rPr>
              <a:t> (a hand, that is), Georgie had a very fancy one of a flower, and poor old Dim had a very hound-and-horny one of a clown's </a:t>
            </a:r>
            <a:r>
              <a:rPr lang="en-GB" dirty="0" err="1">
                <a:solidFill>
                  <a:schemeClr val="bg1"/>
                </a:solidFill>
              </a:rPr>
              <a:t>litso</a:t>
            </a:r>
            <a:r>
              <a:rPr lang="en-GB" dirty="0">
                <a:solidFill>
                  <a:schemeClr val="bg1"/>
                </a:solidFill>
              </a:rPr>
              <a:t> (face, that is). Dim not ever having much of an idea of things and being, beyond all shadow of a doubting </a:t>
            </a:r>
            <a:r>
              <a:rPr lang="en-GB" dirty="0" err="1">
                <a:solidFill>
                  <a:schemeClr val="bg1"/>
                </a:solidFill>
              </a:rPr>
              <a:t>thomas</a:t>
            </a:r>
            <a:r>
              <a:rPr lang="en-GB" dirty="0">
                <a:solidFill>
                  <a:schemeClr val="bg1"/>
                </a:solidFill>
              </a:rPr>
              <a:t>, the dimmest of we four. …</a:t>
            </a:r>
            <a:endParaRPr lang="en-GB" dirty="0">
              <a:solidFill>
                <a:srgbClr val="FFC000"/>
              </a:solidFill>
            </a:endParaRPr>
          </a:p>
        </p:txBody>
      </p:sp>
    </p:spTree>
    <p:extLst>
      <p:ext uri="{BB962C8B-B14F-4D97-AF65-F5344CB8AC3E}">
        <p14:creationId xmlns:p14="http://schemas.microsoft.com/office/powerpoint/2010/main" val="406375894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360000"/>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47F4DC2E-4E5F-4F51-B9D8-AD6561AC1FD6}"/>
              </a:ext>
            </a:extLst>
          </p:cNvPr>
          <p:cNvSpPr txBox="1"/>
          <p:nvPr/>
        </p:nvSpPr>
        <p:spPr>
          <a:xfrm>
            <a:off x="299356" y="207105"/>
            <a:ext cx="11593288" cy="6678751"/>
          </a:xfrm>
          <a:prstGeom prst="rect">
            <a:avLst/>
          </a:prstGeom>
          <a:noFill/>
        </p:spPr>
        <p:txBody>
          <a:bodyPr wrap="square">
            <a:spAutoFit/>
          </a:bodyPr>
          <a:lstStyle/>
          <a:p>
            <a:r>
              <a:rPr lang="en-GB" dirty="0">
                <a:solidFill>
                  <a:schemeClr val="bg1"/>
                </a:solidFill>
              </a:rPr>
              <a:t>So we scatted out into the big winter </a:t>
            </a:r>
            <a:r>
              <a:rPr lang="en-GB" dirty="0" err="1">
                <a:solidFill>
                  <a:schemeClr val="bg1"/>
                </a:solidFill>
              </a:rPr>
              <a:t>nochy</a:t>
            </a:r>
            <a:r>
              <a:rPr lang="en-GB" dirty="0">
                <a:solidFill>
                  <a:schemeClr val="bg1"/>
                </a:solidFill>
              </a:rPr>
              <a:t> and walked down </a:t>
            </a:r>
            <a:r>
              <a:rPr lang="en-GB" dirty="0" err="1">
                <a:solidFill>
                  <a:schemeClr val="bg1"/>
                </a:solidFill>
              </a:rPr>
              <a:t>Marghanita</a:t>
            </a:r>
            <a:r>
              <a:rPr lang="en-GB" dirty="0">
                <a:solidFill>
                  <a:schemeClr val="bg1"/>
                </a:solidFill>
              </a:rPr>
              <a:t> Boulevard and then turned into Boothby Avenue, and there we found what we were pretty well looking for, a </a:t>
            </a:r>
            <a:r>
              <a:rPr lang="en-GB" dirty="0" err="1">
                <a:solidFill>
                  <a:schemeClr val="bg1"/>
                </a:solidFill>
              </a:rPr>
              <a:t>malenky</a:t>
            </a:r>
            <a:r>
              <a:rPr lang="en-GB" dirty="0">
                <a:solidFill>
                  <a:schemeClr val="bg1"/>
                </a:solidFill>
              </a:rPr>
              <a:t> jest to start off the evening with. There was a doddery starry schoolmaster type </a:t>
            </a:r>
            <a:r>
              <a:rPr lang="en-GB" dirty="0" err="1">
                <a:solidFill>
                  <a:schemeClr val="bg1"/>
                </a:solidFill>
              </a:rPr>
              <a:t>veck</a:t>
            </a:r>
            <a:r>
              <a:rPr lang="en-GB" dirty="0">
                <a:solidFill>
                  <a:schemeClr val="bg1"/>
                </a:solidFill>
              </a:rPr>
              <a:t>, glasses on and his rot open to the cold </a:t>
            </a:r>
            <a:r>
              <a:rPr lang="en-GB" dirty="0" err="1">
                <a:solidFill>
                  <a:schemeClr val="bg1"/>
                </a:solidFill>
              </a:rPr>
              <a:t>nochy</a:t>
            </a:r>
            <a:r>
              <a:rPr lang="en-GB" dirty="0">
                <a:solidFill>
                  <a:schemeClr val="bg1"/>
                </a:solidFill>
              </a:rPr>
              <a:t> air. He had books under his arm and a crappy umbrella and was coming round the corner from the Public </a:t>
            </a:r>
            <a:r>
              <a:rPr lang="en-GB" dirty="0" err="1">
                <a:solidFill>
                  <a:schemeClr val="bg1"/>
                </a:solidFill>
              </a:rPr>
              <a:t>Biblio</a:t>
            </a:r>
            <a:r>
              <a:rPr lang="en-GB" dirty="0">
                <a:solidFill>
                  <a:schemeClr val="bg1"/>
                </a:solidFill>
              </a:rPr>
              <a:t>, which not many </a:t>
            </a:r>
            <a:r>
              <a:rPr lang="en-GB" dirty="0" err="1">
                <a:solidFill>
                  <a:schemeClr val="bg1"/>
                </a:solidFill>
              </a:rPr>
              <a:t>lewdies</a:t>
            </a:r>
            <a:r>
              <a:rPr lang="en-GB" dirty="0">
                <a:solidFill>
                  <a:schemeClr val="bg1"/>
                </a:solidFill>
              </a:rPr>
              <a:t> used those days. You never really saw many of the older bourgeois type out after nightfall those days, what with the shortage of police and we fine young </a:t>
            </a:r>
            <a:r>
              <a:rPr lang="en-GB" dirty="0" err="1">
                <a:solidFill>
                  <a:schemeClr val="bg1"/>
                </a:solidFill>
              </a:rPr>
              <a:t>malchickiwicks</a:t>
            </a:r>
            <a:r>
              <a:rPr lang="en-GB" dirty="0">
                <a:solidFill>
                  <a:schemeClr val="bg1"/>
                </a:solidFill>
              </a:rPr>
              <a:t> about, and this prof type </a:t>
            </a:r>
            <a:r>
              <a:rPr lang="en-GB" dirty="0" err="1">
                <a:solidFill>
                  <a:schemeClr val="bg1"/>
                </a:solidFill>
              </a:rPr>
              <a:t>chelloveck</a:t>
            </a:r>
            <a:r>
              <a:rPr lang="en-GB" dirty="0">
                <a:solidFill>
                  <a:schemeClr val="bg1"/>
                </a:solidFill>
              </a:rPr>
              <a:t> was the only one walking in the whole of the street. So we </a:t>
            </a:r>
            <a:r>
              <a:rPr lang="en-GB" dirty="0" err="1">
                <a:solidFill>
                  <a:schemeClr val="bg1"/>
                </a:solidFill>
              </a:rPr>
              <a:t>goolied</a:t>
            </a:r>
            <a:r>
              <a:rPr lang="en-GB" dirty="0">
                <a:solidFill>
                  <a:schemeClr val="bg1"/>
                </a:solidFill>
              </a:rPr>
              <a:t> up to him, very polite, and I said: 'Pardon me, brother.'</a:t>
            </a:r>
          </a:p>
          <a:p>
            <a:r>
              <a:rPr lang="en-GB" dirty="0">
                <a:solidFill>
                  <a:schemeClr val="bg1"/>
                </a:solidFill>
              </a:rPr>
              <a:t>He looked a </a:t>
            </a:r>
            <a:r>
              <a:rPr lang="en-GB" dirty="0" err="1">
                <a:solidFill>
                  <a:schemeClr val="bg1"/>
                </a:solidFill>
              </a:rPr>
              <a:t>malenky</a:t>
            </a:r>
            <a:r>
              <a:rPr lang="en-GB" dirty="0">
                <a:solidFill>
                  <a:schemeClr val="bg1"/>
                </a:solidFill>
              </a:rPr>
              <a:t> bit </a:t>
            </a:r>
            <a:r>
              <a:rPr lang="en-GB" dirty="0" err="1">
                <a:solidFill>
                  <a:schemeClr val="bg1"/>
                </a:solidFill>
              </a:rPr>
              <a:t>poogly</a:t>
            </a:r>
            <a:r>
              <a:rPr lang="en-GB" dirty="0">
                <a:solidFill>
                  <a:schemeClr val="bg1"/>
                </a:solidFill>
              </a:rPr>
              <a:t> when he </a:t>
            </a:r>
            <a:r>
              <a:rPr lang="en-GB" dirty="0" err="1">
                <a:solidFill>
                  <a:schemeClr val="bg1"/>
                </a:solidFill>
              </a:rPr>
              <a:t>viddied</a:t>
            </a:r>
            <a:r>
              <a:rPr lang="en-GB" dirty="0">
                <a:solidFill>
                  <a:schemeClr val="bg1"/>
                </a:solidFill>
              </a:rPr>
              <a:t> the four of us like that, coming up so quiet and polite and smiling, but he said: 'Yes? What is it?' in a very loud teacher-type </a:t>
            </a:r>
            <a:r>
              <a:rPr lang="en-GB" dirty="0" err="1">
                <a:solidFill>
                  <a:schemeClr val="bg1"/>
                </a:solidFill>
              </a:rPr>
              <a:t>goloss</a:t>
            </a:r>
            <a:r>
              <a:rPr lang="en-GB" dirty="0">
                <a:solidFill>
                  <a:schemeClr val="bg1"/>
                </a:solidFill>
              </a:rPr>
              <a:t>, as if he was trying to show us he wasn't </a:t>
            </a:r>
            <a:r>
              <a:rPr lang="en-GB" dirty="0" err="1">
                <a:solidFill>
                  <a:schemeClr val="bg1"/>
                </a:solidFill>
              </a:rPr>
              <a:t>poogly</a:t>
            </a:r>
            <a:r>
              <a:rPr lang="en-GB" dirty="0">
                <a:solidFill>
                  <a:schemeClr val="bg1"/>
                </a:solidFill>
              </a:rPr>
              <a:t>. I said:</a:t>
            </a:r>
          </a:p>
          <a:p>
            <a:endParaRPr lang="en-GB" sz="800" dirty="0">
              <a:solidFill>
                <a:schemeClr val="bg1"/>
              </a:solidFill>
            </a:endParaRPr>
          </a:p>
          <a:p>
            <a:r>
              <a:rPr lang="en-GB" dirty="0">
                <a:solidFill>
                  <a:schemeClr val="bg1"/>
                </a:solidFill>
              </a:rPr>
              <a:t>'I see you have books under your arm, brother. It is indeed a rare pleasure these days to come across somebody that still reads, brother.'</a:t>
            </a:r>
          </a:p>
          <a:p>
            <a:endParaRPr lang="en-GB" sz="800" dirty="0">
              <a:solidFill>
                <a:schemeClr val="bg1"/>
              </a:solidFill>
            </a:endParaRPr>
          </a:p>
          <a:p>
            <a:r>
              <a:rPr lang="en-GB" dirty="0">
                <a:solidFill>
                  <a:schemeClr val="bg1"/>
                </a:solidFill>
              </a:rPr>
              <a:t>'Oh,' he said, all shaky. 'Is it? Oh, I see.' And he kept looking from one to the other of we four, finding himself now like in the middle of a very smiling and polite square.</a:t>
            </a:r>
          </a:p>
          <a:p>
            <a:endParaRPr lang="en-GB" sz="800" dirty="0">
              <a:solidFill>
                <a:schemeClr val="bg1"/>
              </a:solidFill>
            </a:endParaRPr>
          </a:p>
          <a:p>
            <a:r>
              <a:rPr lang="en-GB" dirty="0">
                <a:solidFill>
                  <a:schemeClr val="bg1"/>
                </a:solidFill>
              </a:rPr>
              <a:t>'Yes,' I said. 'It would interest me greatly, brother, if you would kindly allow me to see what books those are that you have under your arm. I like nothing better in this world than a good clean book, brother.'</a:t>
            </a:r>
          </a:p>
          <a:p>
            <a:endParaRPr lang="en-GB" sz="800" dirty="0">
              <a:solidFill>
                <a:schemeClr val="bg1"/>
              </a:solidFill>
            </a:endParaRPr>
          </a:p>
          <a:p>
            <a:r>
              <a:rPr lang="en-GB" dirty="0">
                <a:solidFill>
                  <a:schemeClr val="bg1"/>
                </a:solidFill>
              </a:rPr>
              <a:t>'Clean,' he said. 'Clean, eh?' And then Pete </a:t>
            </a:r>
            <a:r>
              <a:rPr lang="en-GB" dirty="0" err="1">
                <a:solidFill>
                  <a:schemeClr val="bg1"/>
                </a:solidFill>
              </a:rPr>
              <a:t>skvatted</a:t>
            </a:r>
            <a:r>
              <a:rPr lang="en-GB" dirty="0">
                <a:solidFill>
                  <a:schemeClr val="bg1"/>
                </a:solidFill>
              </a:rPr>
              <a:t> these three books from him and handed them round real </a:t>
            </a:r>
            <a:r>
              <a:rPr lang="en-GB" dirty="0" err="1">
                <a:solidFill>
                  <a:schemeClr val="bg1"/>
                </a:solidFill>
              </a:rPr>
              <a:t>skorry</a:t>
            </a:r>
            <a:r>
              <a:rPr lang="en-GB" dirty="0">
                <a:solidFill>
                  <a:schemeClr val="bg1"/>
                </a:solidFill>
              </a:rPr>
              <a:t>. Being three, we all had one each to </a:t>
            </a:r>
            <a:r>
              <a:rPr lang="en-GB" dirty="0" err="1">
                <a:solidFill>
                  <a:schemeClr val="bg1"/>
                </a:solidFill>
              </a:rPr>
              <a:t>viddy</a:t>
            </a:r>
            <a:r>
              <a:rPr lang="en-GB" dirty="0">
                <a:solidFill>
                  <a:schemeClr val="bg1"/>
                </a:solidFill>
              </a:rPr>
              <a:t> at except for Dim. The one I had was called Elementary Crystallography, so I opened it up and said: 'Excellent, really first-class,' keeping turning the pages. Then I said in a very shocked type </a:t>
            </a:r>
            <a:r>
              <a:rPr lang="en-GB" dirty="0" err="1">
                <a:solidFill>
                  <a:schemeClr val="bg1"/>
                </a:solidFill>
              </a:rPr>
              <a:t>goloss</a:t>
            </a:r>
            <a:r>
              <a:rPr lang="en-GB" dirty="0">
                <a:solidFill>
                  <a:schemeClr val="bg1"/>
                </a:solidFill>
              </a:rPr>
              <a:t>: 'But what is this here? What is this filthy </a:t>
            </a:r>
            <a:r>
              <a:rPr lang="en-GB" dirty="0" err="1">
                <a:solidFill>
                  <a:schemeClr val="bg1"/>
                </a:solidFill>
              </a:rPr>
              <a:t>slovo</a:t>
            </a:r>
            <a:r>
              <a:rPr lang="en-GB" dirty="0">
                <a:solidFill>
                  <a:schemeClr val="bg1"/>
                </a:solidFill>
              </a:rPr>
              <a:t>, I blush to look at this word. You disappoint me, brother, you do really.'</a:t>
            </a:r>
          </a:p>
        </p:txBody>
      </p:sp>
    </p:spTree>
    <p:extLst>
      <p:ext uri="{BB962C8B-B14F-4D97-AF65-F5344CB8AC3E}">
        <p14:creationId xmlns:p14="http://schemas.microsoft.com/office/powerpoint/2010/main" val="181948584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35BBFC4-C75D-4996-BF1C-43BFC2F9D2AF}"/>
              </a:ext>
            </a:extLst>
          </p:cNvPr>
          <p:cNvSpPr>
            <a:spLocks noGrp="1"/>
          </p:cNvSpPr>
          <p:nvPr>
            <p:ph idx="1"/>
          </p:nvPr>
        </p:nvSpPr>
        <p:spPr>
          <a:xfrm>
            <a:off x="2135560" y="1124744"/>
            <a:ext cx="7920880" cy="4320480"/>
          </a:xfrm>
        </p:spPr>
        <p:txBody>
          <a:bodyPr>
            <a:normAutofit fontScale="92500" lnSpcReduction="20000"/>
          </a:bodyPr>
          <a:lstStyle/>
          <a:p>
            <a:pPr marL="118872" indent="0" algn="ctr">
              <a:buNone/>
            </a:pPr>
            <a:r>
              <a:rPr lang="en-GB" sz="6500" dirty="0">
                <a:solidFill>
                  <a:schemeClr val="bg1"/>
                </a:solidFill>
                <a:latin typeface="+mj-lt"/>
              </a:rPr>
              <a:t>Discussion</a:t>
            </a:r>
            <a:endParaRPr lang="en-GB" sz="4000" dirty="0">
              <a:solidFill>
                <a:schemeClr val="bg1"/>
              </a:solidFill>
              <a:latin typeface="+mj-lt"/>
            </a:endParaRPr>
          </a:p>
          <a:p>
            <a:pPr marL="118872" indent="0" algn="ctr">
              <a:buNone/>
            </a:pPr>
            <a:endParaRPr lang="en-GB" sz="4000" dirty="0">
              <a:solidFill>
                <a:schemeClr val="bg1"/>
              </a:solidFill>
              <a:latin typeface="+mj-lt"/>
            </a:endParaRPr>
          </a:p>
          <a:p>
            <a:pPr marL="118872" indent="0" algn="ctr">
              <a:buNone/>
            </a:pPr>
            <a:r>
              <a:rPr lang="en-GB" sz="2800" dirty="0">
                <a:solidFill>
                  <a:schemeClr val="accent1">
                    <a:lumMod val="40000"/>
                    <a:lumOff val="60000"/>
                  </a:schemeClr>
                </a:solidFill>
                <a:latin typeface="+mj-lt"/>
              </a:rPr>
              <a:t>Thinking about a self created by maps – consider the kinds of maps that have made you</a:t>
            </a:r>
          </a:p>
          <a:p>
            <a:pPr marL="118872" indent="0" algn="ctr">
              <a:buNone/>
            </a:pPr>
            <a:r>
              <a:rPr lang="en-GB" sz="2800" dirty="0">
                <a:solidFill>
                  <a:schemeClr val="accent1">
                    <a:lumMod val="40000"/>
                    <a:lumOff val="60000"/>
                  </a:schemeClr>
                </a:solidFill>
                <a:latin typeface="+mj-lt"/>
              </a:rPr>
              <a:t>What language and what resources do you have?</a:t>
            </a:r>
          </a:p>
          <a:p>
            <a:pPr marL="118872" indent="0" algn="ctr">
              <a:buNone/>
            </a:pPr>
            <a:endParaRPr lang="en-GB" sz="2800" dirty="0">
              <a:solidFill>
                <a:schemeClr val="accent1">
                  <a:lumMod val="40000"/>
                  <a:lumOff val="60000"/>
                </a:schemeClr>
              </a:solidFill>
              <a:latin typeface="+mj-lt"/>
            </a:endParaRPr>
          </a:p>
          <a:p>
            <a:pPr marL="118872" indent="0" algn="ctr">
              <a:buNone/>
            </a:pPr>
            <a:r>
              <a:rPr lang="en-GB" sz="2800" dirty="0">
                <a:solidFill>
                  <a:schemeClr val="accent1">
                    <a:lumMod val="40000"/>
                    <a:lumOff val="60000"/>
                  </a:schemeClr>
                </a:solidFill>
                <a:latin typeface="+mj-lt"/>
              </a:rPr>
              <a:t>Write 500 words using one of the maps as an starting point.</a:t>
            </a:r>
          </a:p>
          <a:p>
            <a:pPr marL="118872" indent="0" algn="ctr">
              <a:buNone/>
            </a:pPr>
            <a:endParaRPr lang="en-GB" dirty="0">
              <a:solidFill>
                <a:schemeClr val="bg1"/>
              </a:solidFill>
              <a:latin typeface="+mj-lt"/>
            </a:endParaRPr>
          </a:p>
          <a:p>
            <a:pPr marL="118872" indent="0" algn="ctr">
              <a:buNone/>
            </a:pPr>
            <a:endParaRPr lang="en-GB" dirty="0">
              <a:solidFill>
                <a:schemeClr val="bg1"/>
              </a:solidFill>
              <a:latin typeface="+mj-lt"/>
            </a:endParaRPr>
          </a:p>
        </p:txBody>
      </p:sp>
    </p:spTree>
    <p:extLst>
      <p:ext uri="{BB962C8B-B14F-4D97-AF65-F5344CB8AC3E}">
        <p14:creationId xmlns:p14="http://schemas.microsoft.com/office/powerpoint/2010/main" val="351180176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ule">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Custom 2">
      <a:majorFont>
        <a:latin typeface="Felix Titling"/>
        <a:ea typeface=""/>
        <a:cs typeface=""/>
      </a:majorFont>
      <a:minorFont>
        <a:latin typeface="Palatino Linotype"/>
        <a:ea typeface=""/>
        <a:cs typeface=""/>
      </a:minorFont>
    </a:fontScheme>
    <a:fmtScheme name="Modul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47500"/>
                <a:satMod val="137000"/>
              </a:schemeClr>
            </a:gs>
            <a:gs pos="55000">
              <a:schemeClr val="phClr">
                <a:shade val="69000"/>
                <a:satMod val="137000"/>
              </a:schemeClr>
            </a:gs>
            <a:gs pos="100000">
              <a:schemeClr val="phClr">
                <a:shade val="98000"/>
                <a:satMod val="137000"/>
              </a:schemeClr>
            </a:gs>
          </a:gsLst>
          <a:lin ang="16200000" scaled="0"/>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fov="0">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48000"/>
                <a:satMod val="300000"/>
              </a:schemeClr>
            </a:gs>
            <a:gs pos="12000">
              <a:schemeClr val="phClr">
                <a:tint val="48000"/>
                <a:satMod val="300000"/>
              </a:schemeClr>
            </a:gs>
            <a:gs pos="20000">
              <a:schemeClr val="phClr">
                <a:tint val="49000"/>
                <a:satMod val="300000"/>
              </a:schemeClr>
            </a:gs>
            <a:gs pos="100000">
              <a:schemeClr val="phClr">
                <a:shade val="30000"/>
              </a:schemeClr>
            </a:gs>
          </a:gsLst>
          <a:path path="circle">
            <a:fillToRect l="10000" t="-25000" r="10000" b="125000"/>
          </a:path>
        </a:gradFill>
        <a:blipFill>
          <a:blip xmlns:r="http://schemas.openxmlformats.org/officeDocument/2006/relationships" r:embed="rId1">
            <a:duotone>
              <a:schemeClr val="phClr">
                <a:shade val="75000"/>
                <a:satMod val="105000"/>
              </a:schemeClr>
              <a:schemeClr val="phClr">
                <a:tint val="95000"/>
                <a:satMod val="105000"/>
              </a:schemeClr>
            </a:duotone>
          </a:blip>
          <a:tile tx="0" ty="0" sx="38000" sy="38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5553</TotalTime>
  <Words>4650</Words>
  <Application>Microsoft Office PowerPoint</Application>
  <PresentationFormat>Widescreen</PresentationFormat>
  <Paragraphs>172</Paragraphs>
  <Slides>25</Slides>
  <Notes>0</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25</vt:i4>
      </vt:variant>
    </vt:vector>
  </HeadingPairs>
  <TitlesOfParts>
    <vt:vector size="37" baseType="lpstr">
      <vt:lpstr>Alegreya Sans</vt:lpstr>
      <vt:lpstr>-apple-system</vt:lpstr>
      <vt:lpstr>Arial</vt:lpstr>
      <vt:lpstr>Book Antiqua</vt:lpstr>
      <vt:lpstr>Calibri</vt:lpstr>
      <vt:lpstr>Felix Titling</vt:lpstr>
      <vt:lpstr>Palatino Linotype</vt:lpstr>
      <vt:lpstr>Perpetua</vt:lpstr>
      <vt:lpstr>Wingdings</vt:lpstr>
      <vt:lpstr>Wingdings 2</vt:lpstr>
      <vt:lpstr>Wingdings 3</vt:lpstr>
      <vt:lpstr>Module</vt:lpstr>
      <vt:lpstr> HPEN5029/ HPEN6029 - Writing Place :  maps &amp; consciousness</vt:lpstr>
      <vt:lpstr>medieval Islamic perspective.</vt:lpstr>
      <vt:lpstr>HEREFORD MAPPA MUNDI</vt:lpstr>
      <vt:lpstr>PowerPoint Presentation</vt:lpstr>
      <vt:lpstr>Language, place &amp; Identity</vt:lpstr>
      <vt:lpstr> 1950s /Cold War map   US military perspective seeking to increase the military budget    (National Geographic)</vt:lpstr>
      <vt:lpstr>The nation state</vt:lpstr>
      <vt:lpstr>PowerPoint Presentation</vt:lpstr>
      <vt:lpstr>Mercator mapping power</vt:lpstr>
      <vt:lpstr>imperial mapping 1  </vt:lpstr>
      <vt:lpstr>imperial mapping 2  </vt:lpstr>
      <vt:lpstr>PowerPoint Presentation</vt:lpstr>
      <vt:lpstr>PowerPoint Presentation</vt:lpstr>
      <vt:lpstr>PowerPoint Presentation</vt:lpstr>
      <vt:lpstr>Writing Nigerian stories </vt:lpstr>
      <vt:lpstr>PowerPoint Presentation</vt:lpstr>
      <vt:lpstr>The centre &amp; the other perspective: local maps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CSEN 4011:WAYS OF READING</dc:title>
  <dc:creator>sh095</dc:creator>
  <cp:lastModifiedBy>Jeni Williams</cp:lastModifiedBy>
  <cp:revision>175</cp:revision>
  <dcterms:created xsi:type="dcterms:W3CDTF">2013-10-15T14:59:08Z</dcterms:created>
  <dcterms:modified xsi:type="dcterms:W3CDTF">2020-11-02T13:38:48Z</dcterms:modified>
</cp:coreProperties>
</file>