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669088" cy="9753600"/>
  <p:embeddedFontLst>
    <p:embeddedFont>
      <p:font typeface="Open Sans" panose="020B0606030504020204" pitchFamily="34" charset="0"/>
      <p:regular r:id="rId14"/>
      <p:bold r:id="rId15"/>
      <p:italic r:id="rId16"/>
      <p:boldItalic r:id="rId17"/>
    </p:embeddedFont>
    <p:embeddedFont>
      <p:font typeface="Verdana" panose="020B060403050404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gwYc0ELloVHEwHAVDBlR/7hFd1v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8038C1-A181-4751-82D5-9CF51347AB4B}" v="23" dt="2026-04-18T23:13:27.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56" autoAdjust="0"/>
    <p:restoredTop sz="94660"/>
  </p:normalViewPr>
  <p:slideViewPr>
    <p:cSldViewPr snapToGrid="0">
      <p:cViewPr varScale="1">
        <p:scale>
          <a:sx n="100" d="100"/>
          <a:sy n="100" d="100"/>
        </p:scale>
        <p:origin x="832" y="60"/>
      </p:cViewPr>
      <p:guideLst>
        <p:guide orient="horz" pos="2160"/>
        <p:guide pos="2880"/>
      </p:guideLst>
    </p:cSldViewPr>
  </p:slideViewPr>
  <p:notesTextViewPr>
    <p:cViewPr>
      <p:scale>
        <a:sx n="200" d="100"/>
        <a:sy n="200" d="100"/>
      </p:scale>
      <p:origin x="0" y="0"/>
    </p:cViewPr>
  </p:notesTextViewPr>
  <p:notesViewPr>
    <p:cSldViewPr snapToGrid="0">
      <p:cViewPr varScale="1">
        <p:scale>
          <a:sx n="100" d="100"/>
          <a:sy n="100"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customschemas.google.com/relationships/presentationmetadata" Target="meta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hona de oliveira" userId="1ba765e4f704e84f" providerId="LiveId" clId="{178F39F0-EDFC-47F0-A758-B9A55B1C38C8}"/>
    <pc:docChg chg="undo custSel modSld">
      <pc:chgData name="vihona de oliveira" userId="1ba765e4f704e84f" providerId="LiveId" clId="{178F39F0-EDFC-47F0-A758-B9A55B1C38C8}" dt="2026-04-18T23:13:27.624" v="113"/>
      <pc:docMkLst>
        <pc:docMk/>
      </pc:docMkLst>
      <pc:sldChg chg="addSp delSp modSp mod modTransition modAnim">
        <pc:chgData name="vihona de oliveira" userId="1ba765e4f704e84f" providerId="LiveId" clId="{178F39F0-EDFC-47F0-A758-B9A55B1C38C8}" dt="2026-04-18T21:45:14.238" v="62"/>
        <pc:sldMkLst>
          <pc:docMk/>
          <pc:sldMk cId="0" sldId="256"/>
        </pc:sldMkLst>
        <pc:spChg chg="mod">
          <ac:chgData name="vihona de oliveira" userId="1ba765e4f704e84f" providerId="LiveId" clId="{178F39F0-EDFC-47F0-A758-B9A55B1C38C8}" dt="2026-04-18T21:34:14.707" v="18" actId="20577"/>
          <ac:spMkLst>
            <pc:docMk/>
            <pc:sldMk cId="0" sldId="256"/>
            <ac:spMk id="78" creationId="{00000000-0000-0000-0000-000000000000}"/>
          </ac:spMkLst>
        </pc:spChg>
        <pc:picChg chg="add del mod">
          <ac:chgData name="vihona de oliveira" userId="1ba765e4f704e84f" providerId="LiveId" clId="{178F39F0-EDFC-47F0-A758-B9A55B1C38C8}" dt="2026-04-18T08:34:38.036" v="1"/>
          <ac:picMkLst>
            <pc:docMk/>
            <pc:sldMk cId="0" sldId="256"/>
            <ac:picMk id="4" creationId="{15E052B9-D37D-9A30-ADE1-556D568C249C}"/>
          </ac:picMkLst>
        </pc:picChg>
        <pc:picChg chg="add del mod">
          <ac:chgData name="vihona de oliveira" userId="1ba765e4f704e84f" providerId="LiveId" clId="{178F39F0-EDFC-47F0-A758-B9A55B1C38C8}" dt="2026-04-18T21:44:21.625" v="61"/>
          <ac:picMkLst>
            <pc:docMk/>
            <pc:sldMk cId="0" sldId="256"/>
            <ac:picMk id="5" creationId="{E8C1E5F6-61FA-848C-0D46-84FED9BFB944}"/>
          </ac:picMkLst>
        </pc:picChg>
        <pc:picChg chg="add del mod">
          <ac:chgData name="vihona de oliveira" userId="1ba765e4f704e84f" providerId="LiveId" clId="{178F39F0-EDFC-47F0-A758-B9A55B1C38C8}" dt="2026-04-18T08:42:57.289" v="5"/>
          <ac:picMkLst>
            <pc:docMk/>
            <pc:sldMk cId="0" sldId="256"/>
            <ac:picMk id="6" creationId="{76E59433-E4FC-4058-F254-8D9C3B6E12A3}"/>
          </ac:picMkLst>
        </pc:picChg>
        <pc:picChg chg="add mod">
          <ac:chgData name="vihona de oliveira" userId="1ba765e4f704e84f" providerId="LiveId" clId="{178F39F0-EDFC-47F0-A758-B9A55B1C38C8}" dt="2026-04-18T21:45:14.238" v="62"/>
          <ac:picMkLst>
            <pc:docMk/>
            <pc:sldMk cId="0" sldId="256"/>
            <ac:picMk id="11" creationId="{31C0471B-82D1-526B-045D-FD188EADF26D}"/>
          </ac:picMkLst>
        </pc:picChg>
      </pc:sldChg>
      <pc:sldChg chg="addSp delSp modSp mod modTransition modAnim">
        <pc:chgData name="vihona de oliveira" userId="1ba765e4f704e84f" providerId="LiveId" clId="{178F39F0-EDFC-47F0-A758-B9A55B1C38C8}" dt="2026-04-18T21:52:51.742" v="65"/>
        <pc:sldMkLst>
          <pc:docMk/>
          <pc:sldMk cId="0" sldId="257"/>
        </pc:sldMkLst>
        <pc:spChg chg="mod">
          <ac:chgData name="vihona de oliveira" userId="1ba765e4f704e84f" providerId="LiveId" clId="{178F39F0-EDFC-47F0-A758-B9A55B1C38C8}" dt="2026-04-18T21:35:16.459" v="21" actId="14100"/>
          <ac:spMkLst>
            <pc:docMk/>
            <pc:sldMk cId="0" sldId="257"/>
            <ac:spMk id="85" creationId="{00000000-0000-0000-0000-000000000000}"/>
          </ac:spMkLst>
        </pc:spChg>
        <pc:picChg chg="add del mod">
          <ac:chgData name="vihona de oliveira" userId="1ba765e4f704e84f" providerId="LiveId" clId="{178F39F0-EDFC-47F0-A758-B9A55B1C38C8}" dt="2026-04-18T08:43:07.143" v="6"/>
          <ac:picMkLst>
            <pc:docMk/>
            <pc:sldMk cId="0" sldId="257"/>
            <ac:picMk id="4" creationId="{C8C5FCD9-5AA5-45A4-4C9C-7A9F6B0BCB62}"/>
          </ac:picMkLst>
        </pc:picChg>
        <pc:picChg chg="add del mod">
          <ac:chgData name="vihona de oliveira" userId="1ba765e4f704e84f" providerId="LiveId" clId="{178F39F0-EDFC-47F0-A758-B9A55B1C38C8}" dt="2026-04-18T21:50:28.924" v="64"/>
          <ac:picMkLst>
            <pc:docMk/>
            <pc:sldMk cId="0" sldId="257"/>
            <ac:picMk id="7" creationId="{70452549-D4D5-20EB-F4B3-8577C5822DA1}"/>
          </ac:picMkLst>
        </pc:picChg>
        <pc:picChg chg="add mod">
          <ac:chgData name="vihona de oliveira" userId="1ba765e4f704e84f" providerId="LiveId" clId="{178F39F0-EDFC-47F0-A758-B9A55B1C38C8}" dt="2026-04-18T21:52:51.742" v="65"/>
          <ac:picMkLst>
            <pc:docMk/>
            <pc:sldMk cId="0" sldId="257"/>
            <ac:picMk id="12" creationId="{03C2B8E4-2E99-9DF3-064D-E2CB819F88EB}"/>
          </ac:picMkLst>
        </pc:picChg>
      </pc:sldChg>
      <pc:sldChg chg="addSp delSp modSp mod modTransition modAnim">
        <pc:chgData name="vihona de oliveira" userId="1ba765e4f704e84f" providerId="LiveId" clId="{178F39F0-EDFC-47F0-A758-B9A55B1C38C8}" dt="2026-04-18T23:13:27.624" v="113"/>
        <pc:sldMkLst>
          <pc:docMk/>
          <pc:sldMk cId="0" sldId="258"/>
        </pc:sldMkLst>
        <pc:spChg chg="mod">
          <ac:chgData name="vihona de oliveira" userId="1ba765e4f704e84f" providerId="LiveId" clId="{178F39F0-EDFC-47F0-A758-B9A55B1C38C8}" dt="2026-04-18T21:35:52.519" v="24" actId="14100"/>
          <ac:spMkLst>
            <pc:docMk/>
            <pc:sldMk cId="0" sldId="258"/>
            <ac:spMk id="93" creationId="{00000000-0000-0000-0000-000000000000}"/>
          </ac:spMkLst>
        </pc:spChg>
        <pc:spChg chg="mod">
          <ac:chgData name="vihona de oliveira" userId="1ba765e4f704e84f" providerId="LiveId" clId="{178F39F0-EDFC-47F0-A758-B9A55B1C38C8}" dt="2026-04-18T21:59:41.792" v="102" actId="20577"/>
          <ac:spMkLst>
            <pc:docMk/>
            <pc:sldMk cId="0" sldId="258"/>
            <ac:spMk id="94" creationId="{00000000-0000-0000-0000-000000000000}"/>
          </ac:spMkLst>
        </pc:spChg>
        <pc:picChg chg="add del mod">
          <ac:chgData name="vihona de oliveira" userId="1ba765e4f704e84f" providerId="LiveId" clId="{178F39F0-EDFC-47F0-A758-B9A55B1C38C8}" dt="2026-04-18T08:43:22.237" v="7"/>
          <ac:picMkLst>
            <pc:docMk/>
            <pc:sldMk cId="0" sldId="258"/>
            <ac:picMk id="4" creationId="{A3A31B19-A4A4-0F3D-853C-C2489C9968AB}"/>
          </ac:picMkLst>
        </pc:picChg>
        <pc:picChg chg="add mod">
          <ac:chgData name="vihona de oliveira" userId="1ba765e4f704e84f" providerId="LiveId" clId="{178F39F0-EDFC-47F0-A758-B9A55B1C38C8}" dt="2026-04-18T23:13:27.624" v="113"/>
          <ac:picMkLst>
            <pc:docMk/>
            <pc:sldMk cId="0" sldId="258"/>
            <ac:picMk id="5" creationId="{F11E5446-B801-6BAA-322D-3B5B58604A8E}"/>
          </ac:picMkLst>
        </pc:picChg>
        <pc:picChg chg="add mod">
          <ac:chgData name="vihona de oliveira" userId="1ba765e4f704e84f" providerId="LiveId" clId="{178F39F0-EDFC-47F0-A758-B9A55B1C38C8}" dt="2026-04-18T22:08:39.753" v="104"/>
          <ac:picMkLst>
            <pc:docMk/>
            <pc:sldMk cId="0" sldId="258"/>
            <ac:picMk id="7" creationId="{9BE3DA9E-D5FE-F00F-39BA-B771F0229444}"/>
          </ac:picMkLst>
        </pc:picChg>
      </pc:sldChg>
      <pc:sldChg chg="addSp modSp mod">
        <pc:chgData name="vihona de oliveira" userId="1ba765e4f704e84f" providerId="LiveId" clId="{178F39F0-EDFC-47F0-A758-B9A55B1C38C8}" dt="2026-04-18T22:21:34.470" v="105"/>
        <pc:sldMkLst>
          <pc:docMk/>
          <pc:sldMk cId="0" sldId="259"/>
        </pc:sldMkLst>
        <pc:spChg chg="mod">
          <ac:chgData name="vihona de oliveira" userId="1ba765e4f704e84f" providerId="LiveId" clId="{178F39F0-EDFC-47F0-A758-B9A55B1C38C8}" dt="2026-04-18T21:37:50.370" v="39" actId="14100"/>
          <ac:spMkLst>
            <pc:docMk/>
            <pc:sldMk cId="0" sldId="259"/>
            <ac:spMk id="102" creationId="{00000000-0000-0000-0000-000000000000}"/>
          </ac:spMkLst>
        </pc:spChg>
        <pc:spChg chg="mod">
          <ac:chgData name="vihona de oliveira" userId="1ba765e4f704e84f" providerId="LiveId" clId="{178F39F0-EDFC-47F0-A758-B9A55B1C38C8}" dt="2026-04-18T21:38:28.663" v="41" actId="255"/>
          <ac:spMkLst>
            <pc:docMk/>
            <pc:sldMk cId="0" sldId="259"/>
            <ac:spMk id="103" creationId="{00000000-0000-0000-0000-000000000000}"/>
          </ac:spMkLst>
        </pc:spChg>
        <pc:picChg chg="add mod">
          <ac:chgData name="vihona de oliveira" userId="1ba765e4f704e84f" providerId="LiveId" clId="{178F39F0-EDFC-47F0-A758-B9A55B1C38C8}" dt="2026-04-18T22:21:34.470" v="105"/>
          <ac:picMkLst>
            <pc:docMk/>
            <pc:sldMk cId="0" sldId="259"/>
            <ac:picMk id="8" creationId="{65DF8F12-C1AD-0D90-D5F7-8EC04B26BADE}"/>
          </ac:picMkLst>
        </pc:picChg>
      </pc:sldChg>
      <pc:sldChg chg="addSp modSp mod">
        <pc:chgData name="vihona de oliveira" userId="1ba765e4f704e84f" providerId="LiveId" clId="{178F39F0-EDFC-47F0-A758-B9A55B1C38C8}" dt="2026-04-18T22:28:37.427" v="106"/>
        <pc:sldMkLst>
          <pc:docMk/>
          <pc:sldMk cId="0" sldId="260"/>
        </pc:sldMkLst>
        <pc:spChg chg="mod">
          <ac:chgData name="vihona de oliveira" userId="1ba765e4f704e84f" providerId="LiveId" clId="{178F39F0-EDFC-47F0-A758-B9A55B1C38C8}" dt="2026-04-18T21:35:03.838" v="20" actId="255"/>
          <ac:spMkLst>
            <pc:docMk/>
            <pc:sldMk cId="0" sldId="260"/>
            <ac:spMk id="110" creationId="{00000000-0000-0000-0000-000000000000}"/>
          </ac:spMkLst>
        </pc:spChg>
        <pc:picChg chg="add mod">
          <ac:chgData name="vihona de oliveira" userId="1ba765e4f704e84f" providerId="LiveId" clId="{178F39F0-EDFC-47F0-A758-B9A55B1C38C8}" dt="2026-04-18T22:28:37.427" v="106"/>
          <ac:picMkLst>
            <pc:docMk/>
            <pc:sldMk cId="0" sldId="260"/>
            <ac:picMk id="6" creationId="{9DBCF29B-18B5-383C-6668-6D83E25CBC5E}"/>
          </ac:picMkLst>
        </pc:picChg>
      </pc:sldChg>
      <pc:sldChg chg="addSp modSp mod">
        <pc:chgData name="vihona de oliveira" userId="1ba765e4f704e84f" providerId="LiveId" clId="{178F39F0-EDFC-47F0-A758-B9A55B1C38C8}" dt="2026-04-18T22:36:31.032" v="107"/>
        <pc:sldMkLst>
          <pc:docMk/>
          <pc:sldMk cId="0" sldId="261"/>
        </pc:sldMkLst>
        <pc:spChg chg="mod">
          <ac:chgData name="vihona de oliveira" userId="1ba765e4f704e84f" providerId="LiveId" clId="{178F39F0-EDFC-47F0-A758-B9A55B1C38C8}" dt="2026-04-18T21:38:46.208" v="42" actId="14100"/>
          <ac:spMkLst>
            <pc:docMk/>
            <pc:sldMk cId="0" sldId="261"/>
            <ac:spMk id="119" creationId="{00000000-0000-0000-0000-000000000000}"/>
          </ac:spMkLst>
        </pc:spChg>
        <pc:picChg chg="add mod">
          <ac:chgData name="vihona de oliveira" userId="1ba765e4f704e84f" providerId="LiveId" clId="{178F39F0-EDFC-47F0-A758-B9A55B1C38C8}" dt="2026-04-18T22:36:31.032" v="107"/>
          <ac:picMkLst>
            <pc:docMk/>
            <pc:sldMk cId="0" sldId="261"/>
            <ac:picMk id="5" creationId="{9EE78D66-C981-B34C-ECF9-5EC525B0A3AF}"/>
          </ac:picMkLst>
        </pc:picChg>
      </pc:sldChg>
      <pc:sldChg chg="addSp modSp">
        <pc:chgData name="vihona de oliveira" userId="1ba765e4f704e84f" providerId="LiveId" clId="{178F39F0-EDFC-47F0-A758-B9A55B1C38C8}" dt="2026-04-18T22:44:18.878" v="108"/>
        <pc:sldMkLst>
          <pc:docMk/>
          <pc:sldMk cId="0" sldId="262"/>
        </pc:sldMkLst>
        <pc:picChg chg="add mod">
          <ac:chgData name="vihona de oliveira" userId="1ba765e4f704e84f" providerId="LiveId" clId="{178F39F0-EDFC-47F0-A758-B9A55B1C38C8}" dt="2026-04-18T22:44:18.878" v="108"/>
          <ac:picMkLst>
            <pc:docMk/>
            <pc:sldMk cId="0" sldId="262"/>
            <ac:picMk id="6" creationId="{2BFBB634-D96D-D943-FCBB-CEED59829ECF}"/>
          </ac:picMkLst>
        </pc:picChg>
      </pc:sldChg>
      <pc:sldChg chg="addSp modSp mod">
        <pc:chgData name="vihona de oliveira" userId="1ba765e4f704e84f" providerId="LiveId" clId="{178F39F0-EDFC-47F0-A758-B9A55B1C38C8}" dt="2026-04-18T22:55:03.609" v="110"/>
        <pc:sldMkLst>
          <pc:docMk/>
          <pc:sldMk cId="0" sldId="263"/>
        </pc:sldMkLst>
        <pc:spChg chg="mod">
          <ac:chgData name="vihona de oliveira" userId="1ba765e4f704e84f" providerId="LiveId" clId="{178F39F0-EDFC-47F0-A758-B9A55B1C38C8}" dt="2026-04-18T22:46:00.942" v="109" actId="1076"/>
          <ac:spMkLst>
            <pc:docMk/>
            <pc:sldMk cId="0" sldId="263"/>
            <ac:spMk id="136" creationId="{00000000-0000-0000-0000-000000000000}"/>
          </ac:spMkLst>
        </pc:spChg>
        <pc:spChg chg="mod">
          <ac:chgData name="vihona de oliveira" userId="1ba765e4f704e84f" providerId="LiveId" clId="{178F39F0-EDFC-47F0-A758-B9A55B1C38C8}" dt="2026-04-18T21:39:13.877" v="45" actId="14100"/>
          <ac:spMkLst>
            <pc:docMk/>
            <pc:sldMk cId="0" sldId="263"/>
            <ac:spMk id="137" creationId="{00000000-0000-0000-0000-000000000000}"/>
          </ac:spMkLst>
        </pc:spChg>
        <pc:picChg chg="add mod">
          <ac:chgData name="vihona de oliveira" userId="1ba765e4f704e84f" providerId="LiveId" clId="{178F39F0-EDFC-47F0-A758-B9A55B1C38C8}" dt="2026-04-18T22:55:03.609" v="110"/>
          <ac:picMkLst>
            <pc:docMk/>
            <pc:sldMk cId="0" sldId="263"/>
            <ac:picMk id="6" creationId="{8D221C8A-59A6-34FF-3A1D-399808997D05}"/>
          </ac:picMkLst>
        </pc:picChg>
        <pc:picChg chg="mod">
          <ac:chgData name="vihona de oliveira" userId="1ba765e4f704e84f" providerId="LiveId" clId="{178F39F0-EDFC-47F0-A758-B9A55B1C38C8}" dt="2026-04-18T21:39:21.290" v="46" actId="1076"/>
          <ac:picMkLst>
            <pc:docMk/>
            <pc:sldMk cId="0" sldId="263"/>
            <ac:picMk id="138" creationId="{00000000-0000-0000-0000-000000000000}"/>
          </ac:picMkLst>
        </pc:picChg>
      </pc:sldChg>
      <pc:sldChg chg="addSp modSp mod">
        <pc:chgData name="vihona de oliveira" userId="1ba765e4f704e84f" providerId="LiveId" clId="{178F39F0-EDFC-47F0-A758-B9A55B1C38C8}" dt="2026-04-18T22:58:53.736" v="111"/>
        <pc:sldMkLst>
          <pc:docMk/>
          <pc:sldMk cId="0" sldId="264"/>
        </pc:sldMkLst>
        <pc:spChg chg="mod">
          <ac:chgData name="vihona de oliveira" userId="1ba765e4f704e84f" providerId="LiveId" clId="{178F39F0-EDFC-47F0-A758-B9A55B1C38C8}" dt="2026-04-18T21:39:45.929" v="48" actId="14100"/>
          <ac:spMkLst>
            <pc:docMk/>
            <pc:sldMk cId="0" sldId="264"/>
            <ac:spMk id="143" creationId="{00000000-0000-0000-0000-000000000000}"/>
          </ac:spMkLst>
        </pc:spChg>
        <pc:spChg chg="mod">
          <ac:chgData name="vihona de oliveira" userId="1ba765e4f704e84f" providerId="LiveId" clId="{178F39F0-EDFC-47F0-A758-B9A55B1C38C8}" dt="2026-04-18T21:40:20.848" v="53" actId="1076"/>
          <ac:spMkLst>
            <pc:docMk/>
            <pc:sldMk cId="0" sldId="264"/>
            <ac:spMk id="144" creationId="{00000000-0000-0000-0000-000000000000}"/>
          </ac:spMkLst>
        </pc:spChg>
        <pc:picChg chg="add mod">
          <ac:chgData name="vihona de oliveira" userId="1ba765e4f704e84f" providerId="LiveId" clId="{178F39F0-EDFC-47F0-A758-B9A55B1C38C8}" dt="2026-04-18T22:58:53.736" v="111"/>
          <ac:picMkLst>
            <pc:docMk/>
            <pc:sldMk cId="0" sldId="264"/>
            <ac:picMk id="5" creationId="{8BD6072A-A508-81C1-BE0C-FF6AD8D019D3}"/>
          </ac:picMkLst>
        </pc:picChg>
      </pc:sldChg>
      <pc:sldChg chg="addSp modSp mod">
        <pc:chgData name="vihona de oliveira" userId="1ba765e4f704e84f" providerId="LiveId" clId="{178F39F0-EDFC-47F0-A758-B9A55B1C38C8}" dt="2026-04-18T23:01:02.077" v="112"/>
        <pc:sldMkLst>
          <pc:docMk/>
          <pc:sldMk cId="0" sldId="265"/>
        </pc:sldMkLst>
        <pc:spChg chg="mod">
          <ac:chgData name="vihona de oliveira" userId="1ba765e4f704e84f" providerId="LiveId" clId="{178F39F0-EDFC-47F0-A758-B9A55B1C38C8}" dt="2026-04-18T21:40:46.966" v="55" actId="255"/>
          <ac:spMkLst>
            <pc:docMk/>
            <pc:sldMk cId="0" sldId="265"/>
            <ac:spMk id="153" creationId="{00000000-0000-0000-0000-000000000000}"/>
          </ac:spMkLst>
        </pc:spChg>
        <pc:picChg chg="add mod">
          <ac:chgData name="vihona de oliveira" userId="1ba765e4f704e84f" providerId="LiveId" clId="{178F39F0-EDFC-47F0-A758-B9A55B1C38C8}" dt="2026-04-18T23:01:02.077" v="112"/>
          <ac:picMkLst>
            <pc:docMk/>
            <pc:sldMk cId="0" sldId="265"/>
            <ac:picMk id="4" creationId="{144C48BD-A08E-285C-15C7-CBB43C4AD143}"/>
          </ac:picMkLst>
        </pc:picChg>
      </pc:sldChg>
      <pc:sldChg chg="modSp mod">
        <pc:chgData name="vihona de oliveira" userId="1ba765e4f704e84f" providerId="LiveId" clId="{178F39F0-EDFC-47F0-A758-B9A55B1C38C8}" dt="2026-04-18T21:41:56.099" v="59" actId="14100"/>
        <pc:sldMkLst>
          <pc:docMk/>
          <pc:sldMk cId="0" sldId="266"/>
        </pc:sldMkLst>
        <pc:spChg chg="mod">
          <ac:chgData name="vihona de oliveira" userId="1ba765e4f704e84f" providerId="LiveId" clId="{178F39F0-EDFC-47F0-A758-B9A55B1C38C8}" dt="2026-04-18T21:41:26.481" v="57" actId="14100"/>
          <ac:spMkLst>
            <pc:docMk/>
            <pc:sldMk cId="0" sldId="266"/>
            <ac:spMk id="161" creationId="{00000000-0000-0000-0000-000000000000}"/>
          </ac:spMkLst>
        </pc:spChg>
        <pc:spChg chg="mod">
          <ac:chgData name="vihona de oliveira" userId="1ba765e4f704e84f" providerId="LiveId" clId="{178F39F0-EDFC-47F0-A758-B9A55B1C38C8}" dt="2026-04-18T21:41:56.099" v="59" actId="14100"/>
          <ac:spMkLst>
            <pc:docMk/>
            <pc:sldMk cId="0" sldId="266"/>
            <ac:spMk id="16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890838" cy="487363"/>
          </a:xfrm>
          <a:prstGeom prst="rect">
            <a:avLst/>
          </a:prstGeom>
          <a:noFill/>
          <a:ln>
            <a:noFill/>
          </a:ln>
        </p:spPr>
        <p:txBody>
          <a:bodyPr spcFirstLastPara="1" wrap="square" lIns="90125" tIns="45050" rIns="90125" bIns="45050" anchor="t"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778250" y="0"/>
            <a:ext cx="2890838" cy="487363"/>
          </a:xfrm>
          <a:prstGeom prst="rect">
            <a:avLst/>
          </a:prstGeom>
          <a:noFill/>
          <a:ln>
            <a:noFill/>
          </a:ln>
        </p:spPr>
        <p:txBody>
          <a:bodyPr spcFirstLastPara="1" wrap="square" lIns="90125" tIns="45050" rIns="90125" bIns="45050" anchor="t" anchorCtr="0">
            <a:noAutofit/>
          </a:bodyPr>
          <a:lstStyle>
            <a:lvl1pPr marR="0" lvl="0" algn="r"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889000" y="4632325"/>
            <a:ext cx="4891088" cy="4391025"/>
          </a:xfrm>
          <a:prstGeom prst="rect">
            <a:avLst/>
          </a:prstGeom>
          <a:noFill/>
          <a:ln>
            <a:noFill/>
          </a:ln>
        </p:spPr>
        <p:txBody>
          <a:bodyPr spcFirstLastPara="1" wrap="square" lIns="90125" tIns="45050" rIns="90125" bIns="45050" anchor="t" anchorCtr="0">
            <a:noAutofit/>
          </a:bodyPr>
          <a:lstStyle>
            <a:lvl1pPr marL="457200" marR="0" lvl="0"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266238"/>
            <a:ext cx="2890838" cy="487362"/>
          </a:xfrm>
          <a:prstGeom prst="rect">
            <a:avLst/>
          </a:prstGeom>
          <a:noFill/>
          <a:ln>
            <a:noFill/>
          </a:ln>
        </p:spPr>
        <p:txBody>
          <a:bodyPr spcFirstLastPara="1" wrap="square" lIns="90125" tIns="45050" rIns="90125" bIns="45050" anchor="b"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778250" y="9266238"/>
            <a:ext cx="2890838" cy="487362"/>
          </a:xfrm>
          <a:prstGeom prst="rect">
            <a:avLst/>
          </a:prstGeom>
          <a:noFill/>
          <a:ln>
            <a:noFill/>
          </a:ln>
        </p:spPr>
        <p:txBody>
          <a:bodyPr spcFirstLastPara="1" wrap="square" lIns="90125" tIns="45050" rIns="90125" bIns="450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a:t>
            </a:fld>
            <a:endParaRPr sz="1200" b="0" i="0" u="none" strike="noStrike" cap="none">
              <a:solidFill>
                <a:schemeClr val="dk1"/>
              </a:solidFill>
              <a:latin typeface="Verdana"/>
              <a:ea typeface="Verdana"/>
              <a:cs typeface="Verdana"/>
              <a:sym typeface="Verdana"/>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76" name="Google Shape;76;p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2: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The most common type of lung cancer in the UK is Non-Small Cell Lung Cancer, which accounts for approximately 85% of all diagnoses. Lung cancer is the most commonly diagnosed cancer, with an annual incidence of almost 49,300 and a 33,100 annual mortality rate, and is, therefore, a major cause of cancer-related deaths in the UK. Improving the outcomes mainly relates to early diagnosis and excellent treatment, as NSCLC is commonly diagnosed at an advanced phase when the patients have a worse prognosis in case of delayed treatment.</a:t>
            </a:r>
            <a:endParaRPr/>
          </a:p>
        </p:txBody>
      </p:sp>
      <p:sp>
        <p:nvSpPr>
          <p:cNvPr id="82" name="Google Shape;82;p2: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3: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Mr Davies is a 68-year-old retired smoker whose lifetime tobacco intake puts him at extreme risk of lung cancer. Smoking causes 7072 per cent of UK lung cancer. They affect older adults most, with most of the diagnoses being over the age of 75. His history of exposure to dust at work and air pollution also puts him at an added risk. A decrease in oxygen saturation by a small percentage indicates the impaired functioning of the lungs. Poor health conditions and being overweight are exacerbated by elevated blood pressure rates and undermine the importance of multimedia care planning and monitoring in accordance with the NHS lung health screening requirements.</a:t>
            </a:r>
            <a:endParaRPr/>
          </a:p>
        </p:txBody>
      </p:sp>
      <p:sp>
        <p:nvSpPr>
          <p:cNvPr id="91" name="Google Shape;91;p3: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4: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The respiratory system starts with air passing into the mouth into the trachea, which causes the division to the lungs in the form of bronchi. These extend into bronchioles and culminate in millions of small alveoli, while the hollow points are thin-walled sacs that allow the entry of oxygen into the blood and the exit of carbon dioxide. A high area of surface exchange makes gas exchange very effective. There are pressure changes produced by the diaphragm coupled with the intercostal muscles, which allow breathing. Normal respiratory physiology is important to provide tissues with the oxygen that is needed by them to metabolise and eliminate the carbon dioxide waste products.</a:t>
            </a:r>
            <a:endParaRPr/>
          </a:p>
        </p:txBody>
      </p:sp>
      <p:sp>
        <p:nvSpPr>
          <p:cNvPr id="100" name="Google Shape;100;p4: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5: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The changes in lifestyle enhance the treatment experience and life quality of lung cancer patients. The best change a patient can make is by quitting smoking, although it is supplemented by support services to improve success rates. Treatment also requires a well-balanced diet that is rich in proteins and other nutrients to ensure weight and immunity. Vigorous physical exercise is found to lessen fatigue and elevate mood. Practices such as breathing and mindfulness support the efficiency of the breathing process and the state of mind. Around-the-clock adherence to sleep and symptom monitoring facilitates care planning and allows timely responses on the part of clinicians.</a:t>
            </a:r>
            <a:endParaRPr/>
          </a:p>
        </p:txBody>
      </p:sp>
      <p:sp>
        <p:nvSpPr>
          <p:cNvPr id="107" name="Google Shape;107;p5: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Though everyday life contributes to both physical activity and comfort. Oxygen saturation monitoring every morning can identify the initial change in the performance of the lungs. To maintain nutritional status, one should take small meals of low frequency, and frequent meals should be used to overcome a diminished appetite or drug-associated nausea. Breathlessness and lung capacity are areas that can be enhanced by activating light exercise and breathing measures. The presence of specialist lung cancer nurses also achieves continuity of care and patient education. Documenting symptoms and chemotherapy side effects allows for making changes to care arrangements in time. They need to drink water regularly and be involved in significant activities that enhance their well-being.</a:t>
            </a:r>
            <a:endParaRPr/>
          </a:p>
        </p:txBody>
      </p:sp>
      <p:sp>
        <p:nvSpPr>
          <p:cNvPr id="116" name="Google Shape;116;p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7: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Communication in lung cancer requires effectiveness. NICE advises to determine what the patient already knows and provide specific and understandable information on tests and treatments, including the benefits, side effects and the prognosis. The patient should be assisted in his care by a clinical nurse specialist who will accompany him and encourage him to make the right decisions. Family or carer involvement may increase comprehension and emotional assistance, provided that the patient agrees. The ethical provision of care is mandated by respecting patient autonomy and confidentiality according to the NHS consent and data protection guidelines.</a:t>
            </a:r>
            <a:endParaRPr/>
          </a:p>
        </p:txBody>
      </p:sp>
      <p:sp>
        <p:nvSpPr>
          <p:cNvPr id="125" name="Google Shape;125;p7: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8: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The most common cause of lung cancer is smoking, which contributes to approximately 86% of cases in the UK, occurring in figures such as those of second-hand smoking as well. The development of cancer of the lung has been attributed to environmental forces such as air pollution using damage through inflammatory and DNA-damage pathways. Asbestos and silica are already known occupational carcinogenic agents. The family history and respiratory diseases in the past also increase risks. Besides, there are social and age differences in the incidence of lung cancer; older adults and those living in deprived regions are more impacted, which highlights the multi-factorial nature of risk.</a:t>
            </a:r>
            <a:endParaRPr/>
          </a:p>
        </p:txBody>
      </p:sp>
      <p:sp>
        <p:nvSpPr>
          <p:cNvPr id="134" name="Google Shape;134;p8: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9: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In the UK, effective diagnosis, management, and follow-up of lung cancer are supported by evidence-based guidelines on these aims to enhance the outcome, as provided in the NICE guideline NG122. At the time of diagnosis, smoking cessation should be provided because it affects the response to treatment. NHS timed diagnostic systems are designed to prompt treatment in patients by effectively finishing the diagnostic assessment process in 28 days, thereby improving the chance of survival. Depending on the tumour characteristics, the patients can receive chemotherapy, immunotherapy, or targeted therapies. Of importance is regular monitoring, which involves imaging and proactive management of the symptoms. Referral to early palliative care assists in the areas of quality of life and psychological needs. The presence of multidisciplinary coordination improves the planning of care.</a:t>
            </a:r>
            <a:endParaRPr/>
          </a:p>
        </p:txBody>
      </p:sp>
      <p:sp>
        <p:nvSpPr>
          <p:cNvPr id="141" name="Google Shape;141;p9: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0: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a:latin typeface="Times New Roman"/>
                <a:ea typeface="Times New Roman"/>
                <a:cs typeface="Times New Roman"/>
                <a:sym typeface="Times New Roman"/>
              </a:rPr>
              <a:t>Non-Small Cell Lung Cancer has a significant impact on respiratory life and needs a holistic approach, which is a balance between curative medicine and life quality. Timely diagnosis and treatment according to the regulations of NICE and NHS will help in achieving better results. The most effective lifestyle change has been smoking cessation. Frequent follow-ups, individualised treatments, as well as supportive services such as nutritional, psychological and palliative services are essential. Along with efficient communication and respect for patient autonomy, shared decision-making and ethical care delivery will help to keep patient needs at the centre of the care plan.</a:t>
            </a:r>
            <a:endParaRPr/>
          </a:p>
        </p:txBody>
      </p:sp>
      <p:sp>
        <p:nvSpPr>
          <p:cNvPr id="150" name="Google Shape;150;p1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59" name="Google Shape;159;p1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13"/>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6" name="Google Shape;16;p13"/>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13"/>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3"/>
          <p:cNvSpPr txBox="1">
            <a:spLocks noGrp="1"/>
          </p:cNvSpPr>
          <p:nvPr>
            <p:ph type="ftr" idx="11"/>
          </p:nvPr>
        </p:nvSpPr>
        <p:spPr>
          <a:xfrm>
            <a:off x="4140200" y="6381750"/>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9" name="Google Shape;19;p1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2" name="Google Shape;22;p14"/>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1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4"/>
          <p:cNvSpPr txBox="1">
            <a:spLocks noGrp="1"/>
          </p:cNvSpPr>
          <p:nvPr>
            <p:ph type="ftr" idx="11"/>
          </p:nvPr>
        </p:nvSpPr>
        <p:spPr>
          <a:xfrm>
            <a:off x="3132138" y="6461125"/>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5" name="Google Shape;25;p1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5"/>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8" name="Google Shape;28;p15"/>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1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16"/>
          <p:cNvSpPr txBox="1">
            <a:spLocks noGrp="1"/>
          </p:cNvSpPr>
          <p:nvPr>
            <p:ph type="body" idx="1"/>
          </p:nvPr>
        </p:nvSpPr>
        <p:spPr>
          <a:xfrm>
            <a:off x="457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16"/>
          <p:cNvSpPr txBox="1">
            <a:spLocks noGrp="1"/>
          </p:cNvSpPr>
          <p:nvPr>
            <p:ph type="body" idx="2"/>
          </p:nvPr>
        </p:nvSpPr>
        <p:spPr>
          <a:xfrm>
            <a:off x="4648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1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17"/>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17"/>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1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 name="Google Shape;47;p1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1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2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4" name="Google Shape;54;p20"/>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20"/>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2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21"/>
          <p:cNvSpPr>
            <a:spLocks noGrp="1"/>
          </p:cNvSpPr>
          <p:nvPr>
            <p:ph type="pic" idx="2"/>
          </p:nvPr>
        </p:nvSpPr>
        <p:spPr>
          <a:xfrm>
            <a:off x="1792288" y="612775"/>
            <a:ext cx="5486400" cy="3824337"/>
          </a:xfrm>
          <a:prstGeom prst="rect">
            <a:avLst/>
          </a:prstGeom>
          <a:noFill/>
          <a:ln>
            <a:noFill/>
          </a:ln>
        </p:spPr>
      </p:sp>
      <p:sp>
        <p:nvSpPr>
          <p:cNvPr id="61" name="Google Shape;61;p21"/>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6" name="Google Shape;66;p22"/>
          <p:cNvSpPr txBox="1">
            <a:spLocks noGrp="1"/>
          </p:cNvSpPr>
          <p:nvPr>
            <p:ph type="body" idx="1"/>
          </p:nvPr>
        </p:nvSpPr>
        <p:spPr>
          <a:xfrm rot="5400000">
            <a:off x="2613819" y="-556418"/>
            <a:ext cx="3916363"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2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23"/>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1" name="Google Shape;71;p23"/>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2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2"/>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
          <p:cNvSpPr txBox="1">
            <a:spLocks noGrp="1"/>
          </p:cNvSpPr>
          <p:nvPr>
            <p:ph type="subTitle" idx="1"/>
          </p:nvPr>
        </p:nvSpPr>
        <p:spPr>
          <a:xfrm>
            <a:off x="549275" y="1028700"/>
            <a:ext cx="8050709" cy="1485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1"/>
              </a:buClr>
              <a:buSzPts val="2800"/>
              <a:buNone/>
            </a:pPr>
            <a:r>
              <a:rPr lang="en-GB" sz="2800" b="1" dirty="0">
                <a:solidFill>
                  <a:schemeClr val="lt1"/>
                </a:solidFill>
              </a:rPr>
              <a:t>Introduction to Physiology</a:t>
            </a:r>
            <a:endParaRPr dirty="0"/>
          </a:p>
          <a:p>
            <a:pPr marL="0" lvl="0" indent="0" algn="l" rtl="0">
              <a:spcBef>
                <a:spcPts val="560"/>
              </a:spcBef>
              <a:spcAft>
                <a:spcPts val="0"/>
              </a:spcAft>
              <a:buClr>
                <a:schemeClr val="lt1"/>
              </a:buClr>
              <a:buSzPts val="2800"/>
              <a:buNone/>
            </a:pPr>
            <a:r>
              <a:rPr lang="en-GB" sz="2800" b="1" dirty="0">
                <a:solidFill>
                  <a:schemeClr val="lt1"/>
                </a:solidFill>
              </a:rPr>
              <a:t>Component 2 – Presentation </a:t>
            </a:r>
            <a:endParaRPr dirty="0"/>
          </a:p>
          <a:p>
            <a:pPr marL="0" lvl="0" indent="0" algn="l" rtl="0">
              <a:spcBef>
                <a:spcPts val="560"/>
              </a:spcBef>
              <a:spcAft>
                <a:spcPts val="0"/>
              </a:spcAft>
              <a:buClr>
                <a:schemeClr val="lt1"/>
              </a:buClr>
              <a:buSzPts val="2800"/>
              <a:buNone/>
            </a:pPr>
            <a:r>
              <a:rPr lang="en-GB" sz="2800" b="1" dirty="0">
                <a:solidFill>
                  <a:schemeClr val="lt1"/>
                </a:solidFill>
              </a:rPr>
              <a:t>Care Plan</a:t>
            </a:r>
            <a:endParaRPr dirty="0"/>
          </a:p>
          <a:p>
            <a:pPr marL="0" lvl="0" indent="0" algn="l" rtl="0">
              <a:spcBef>
                <a:spcPts val="560"/>
              </a:spcBef>
              <a:spcAft>
                <a:spcPts val="0"/>
              </a:spcAft>
              <a:buClr>
                <a:srgbClr val="888888"/>
              </a:buClr>
              <a:buSzPts val="2800"/>
              <a:buNone/>
            </a:pPr>
            <a:r>
              <a:rPr lang="en-GB" sz="2800" b="1" dirty="0">
                <a:solidFill>
                  <a:schemeClr val="lt1"/>
                </a:solidFill>
              </a:rPr>
              <a:t>BSC HEALTH AND SOCIAL CARE</a:t>
            </a:r>
            <a:endParaRPr sz="2800" b="1" dirty="0">
              <a:solidFill>
                <a:schemeClr val="lt1"/>
              </a:solidFill>
            </a:endParaRPr>
          </a:p>
          <a:p>
            <a:pPr marL="0" lvl="0" indent="0" algn="l" rtl="0">
              <a:spcBef>
                <a:spcPts val="560"/>
              </a:spcBef>
              <a:spcAft>
                <a:spcPts val="0"/>
              </a:spcAft>
              <a:buClr>
                <a:schemeClr val="lt1"/>
              </a:buClr>
              <a:buSzPts val="2800"/>
              <a:buNone/>
            </a:pPr>
            <a:r>
              <a:rPr lang="en-GB" sz="2800" b="1" dirty="0">
                <a:solidFill>
                  <a:schemeClr val="lt1"/>
                </a:solidFill>
              </a:rPr>
              <a:t>Student ID:2422046</a:t>
            </a:r>
            <a:endParaRPr dirty="0"/>
          </a:p>
          <a:p>
            <a:pPr marL="0" lvl="0" indent="0" algn="l" rtl="0">
              <a:spcBef>
                <a:spcPts val="560"/>
              </a:spcBef>
              <a:spcAft>
                <a:spcPts val="0"/>
              </a:spcAft>
              <a:buClr>
                <a:schemeClr val="lt1"/>
              </a:buClr>
              <a:buSzPts val="2800"/>
              <a:buNone/>
            </a:pPr>
            <a:r>
              <a:rPr lang="en-GB" sz="2800" b="1" dirty="0">
                <a:solidFill>
                  <a:schemeClr val="lt1"/>
                </a:solidFill>
              </a:rPr>
              <a:t>Student name: Vihona De Oliveira</a:t>
            </a:r>
            <a:endParaRPr dirty="0"/>
          </a:p>
          <a:p>
            <a:pPr marL="0" lvl="0" indent="0" algn="l" rtl="0">
              <a:spcBef>
                <a:spcPts val="560"/>
              </a:spcBef>
              <a:spcAft>
                <a:spcPts val="0"/>
              </a:spcAft>
              <a:buClr>
                <a:schemeClr val="lt1"/>
              </a:buClr>
              <a:buSzPts val="2800"/>
              <a:buNone/>
            </a:pPr>
            <a:r>
              <a:rPr lang="en-GB" sz="2800" b="1" dirty="0">
                <a:solidFill>
                  <a:schemeClr val="lt1"/>
                </a:solidFill>
              </a:rPr>
              <a:t>Lecturer Name: Soban Sadiq</a:t>
            </a:r>
          </a:p>
          <a:p>
            <a:pPr marL="0" lvl="0" indent="0" algn="l" rtl="0">
              <a:spcBef>
                <a:spcPts val="560"/>
              </a:spcBef>
              <a:spcAft>
                <a:spcPts val="0"/>
              </a:spcAft>
              <a:buClr>
                <a:schemeClr val="lt1"/>
              </a:buClr>
              <a:buSzPts val="2800"/>
              <a:buNone/>
            </a:pPr>
            <a:r>
              <a:rPr lang="en-GB" sz="2800" b="1" dirty="0">
                <a:solidFill>
                  <a:schemeClr val="lt1"/>
                </a:solidFill>
              </a:rPr>
              <a:t>Module code:BMHP5023</a:t>
            </a:r>
            <a:endParaRPr dirty="0"/>
          </a:p>
        </p:txBody>
      </p:sp>
      <p:sp>
        <p:nvSpPr>
          <p:cNvPr id="79" name="Google Shape;79;p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1</a:t>
            </a:fld>
            <a:endParaRPr sz="1200" b="0" i="0" u="none" strike="noStrike" cap="none">
              <a:solidFill>
                <a:srgbClr val="898989"/>
              </a:solidFill>
              <a:latin typeface="Open Sans"/>
              <a:ea typeface="Open Sans"/>
              <a:cs typeface="Open Sans"/>
              <a:sym typeface="Open Sans"/>
            </a:endParaRPr>
          </a:p>
        </p:txBody>
      </p:sp>
      <p:pic>
        <p:nvPicPr>
          <p:cNvPr id="11" name="Audio 10">
            <a:hlinkClick r:id="" action="ppaction://media"/>
            <a:extLst>
              <a:ext uri="{FF2B5EF4-FFF2-40B4-BE49-F238E27FC236}">
                <a16:creationId xmlns:a16="http://schemas.microsoft.com/office/drawing/2014/main" id="{31C0471B-82D1-526B-045D-FD188EADF26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5670"/>
    </mc:Choice>
    <mc:Fallback xmlns="">
      <p:transition spd="slow" advTm="45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2"/>
          <p:cNvSpPr txBox="1">
            <a:spLocks noGrp="1"/>
          </p:cNvSpPr>
          <p:nvPr>
            <p:ph type="title"/>
          </p:nvPr>
        </p:nvSpPr>
        <p:spPr>
          <a:xfrm>
            <a:off x="457200" y="274638"/>
            <a:ext cx="8229600" cy="850106"/>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Introduction</a:t>
            </a:r>
            <a:endParaRPr/>
          </a:p>
        </p:txBody>
      </p:sp>
      <p:sp>
        <p:nvSpPr>
          <p:cNvPr id="85" name="Google Shape;85;p2"/>
          <p:cNvSpPr txBox="1">
            <a:spLocks noGrp="1"/>
          </p:cNvSpPr>
          <p:nvPr>
            <p:ph type="body" idx="1"/>
          </p:nvPr>
        </p:nvSpPr>
        <p:spPr>
          <a:xfrm>
            <a:off x="457200" y="1022350"/>
            <a:ext cx="4186200" cy="4591049"/>
          </a:xfrm>
          <a:prstGeom prst="rect">
            <a:avLst/>
          </a:prstGeom>
          <a:noFill/>
          <a:ln>
            <a:noFill/>
          </a:ln>
        </p:spPr>
        <p:txBody>
          <a:bodyPr spcFirstLastPara="1" wrap="square" lIns="91425" tIns="45700" rIns="91425" bIns="45700" anchor="t" anchorCtr="0">
            <a:noAutofit/>
          </a:bodyPr>
          <a:lstStyle/>
          <a:p>
            <a:pPr marL="342900" lvl="0" indent="-317500" algn="just" rtl="0">
              <a:lnSpc>
                <a:spcPct val="150000"/>
              </a:lnSpc>
              <a:spcBef>
                <a:spcPts val="0"/>
              </a:spcBef>
              <a:spcAft>
                <a:spcPts val="0"/>
              </a:spcAft>
              <a:buSzPts val="1400"/>
              <a:buFont typeface="Times New Roman"/>
              <a:buChar char="•"/>
            </a:pPr>
            <a:r>
              <a:rPr lang="en-GB" sz="1400" b="1" dirty="0">
                <a:latin typeface="Times New Roman"/>
                <a:ea typeface="Times New Roman"/>
                <a:cs typeface="Times New Roman"/>
                <a:sym typeface="Times New Roman"/>
              </a:rPr>
              <a:t>Fictional patient:</a:t>
            </a:r>
            <a:r>
              <a:rPr lang="en-GB" sz="1400" dirty="0">
                <a:latin typeface="Times New Roman"/>
                <a:ea typeface="Times New Roman"/>
                <a:cs typeface="Times New Roman"/>
                <a:sym typeface="Times New Roman"/>
              </a:rPr>
              <a:t> Mr John Davies (male, 68 years old).</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Non- Small Cell Lung Cancer diagnosis (NSCLC).</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One of the common cancers in the UK (49,300 new cases per annum) is lung cancer.</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The high percentage of lung cancer (85%) is explained by NSCLC.</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The death rates attributed to lung cancer in the UK are 33,100/year (CRUK 2025).</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1000"/>
              </a:spcAft>
              <a:buSzPts val="1400"/>
              <a:buFont typeface="Times New Roman"/>
              <a:buChar char="•"/>
            </a:pPr>
            <a:r>
              <a:rPr lang="en-GB" sz="1400" dirty="0">
                <a:latin typeface="Times New Roman"/>
                <a:ea typeface="Times New Roman"/>
                <a:cs typeface="Times New Roman"/>
                <a:sym typeface="Times New Roman"/>
              </a:rPr>
              <a:t>Mr Davies is receiving combined therapy in the care of the NHS.</a:t>
            </a:r>
            <a:endParaRPr sz="3400" dirty="0">
              <a:solidFill>
                <a:srgbClr val="0070C0"/>
              </a:solidFill>
            </a:endParaRPr>
          </a:p>
        </p:txBody>
      </p:sp>
      <p:sp>
        <p:nvSpPr>
          <p:cNvPr id="86" name="Google Shape;86;p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87" name="Google Shape;87;p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a:t>
            </a:fld>
            <a:endParaRPr/>
          </a:p>
        </p:txBody>
      </p:sp>
      <p:pic>
        <p:nvPicPr>
          <p:cNvPr id="88" name="Google Shape;88;p2"/>
          <p:cNvPicPr preferRelativeResize="0"/>
          <p:nvPr/>
        </p:nvPicPr>
        <p:blipFill>
          <a:blip r:embed="rId5">
            <a:alphaModFix/>
          </a:blip>
          <a:stretch>
            <a:fillRect/>
          </a:stretch>
        </p:blipFill>
        <p:spPr>
          <a:xfrm>
            <a:off x="4867950" y="1897063"/>
            <a:ext cx="4123650" cy="3063876"/>
          </a:xfrm>
          <a:prstGeom prst="rect">
            <a:avLst/>
          </a:prstGeom>
          <a:noFill/>
          <a:ln>
            <a:noFill/>
          </a:ln>
        </p:spPr>
      </p:pic>
      <p:pic>
        <p:nvPicPr>
          <p:cNvPr id="12" name="Audio 11">
            <a:hlinkClick r:id="" action="ppaction://media"/>
            <a:extLst>
              <a:ext uri="{FF2B5EF4-FFF2-40B4-BE49-F238E27FC236}">
                <a16:creationId xmlns:a16="http://schemas.microsoft.com/office/drawing/2014/main" id="{03C2B8E4-2E99-9DF3-064D-E2CB819F88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22899"/>
    </mc:Choice>
    <mc:Fallback xmlns="">
      <p:transition spd="slow" advTm="122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3"/>
          <p:cNvSpPr txBox="1">
            <a:spLocks noGrp="1"/>
          </p:cNvSpPr>
          <p:nvPr>
            <p:ph type="title"/>
          </p:nvPr>
        </p:nvSpPr>
        <p:spPr>
          <a:xfrm>
            <a:off x="457200" y="274638"/>
            <a:ext cx="8229600" cy="70326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dirty="0"/>
              <a:t>Information about the person</a:t>
            </a:r>
            <a:endParaRPr dirty="0"/>
          </a:p>
        </p:txBody>
      </p:sp>
      <p:sp>
        <p:nvSpPr>
          <p:cNvPr id="94" name="Google Shape;94;p3"/>
          <p:cNvSpPr txBox="1">
            <a:spLocks noGrp="1"/>
          </p:cNvSpPr>
          <p:nvPr>
            <p:ph type="body" idx="1"/>
          </p:nvPr>
        </p:nvSpPr>
        <p:spPr>
          <a:xfrm>
            <a:off x="457200" y="920750"/>
            <a:ext cx="5410800" cy="4743450"/>
          </a:xfrm>
          <a:prstGeom prst="rect">
            <a:avLst/>
          </a:prstGeom>
          <a:noFill/>
          <a:ln>
            <a:noFill/>
          </a:ln>
        </p:spPr>
        <p:txBody>
          <a:bodyPr spcFirstLastPara="1" wrap="square" lIns="91425" tIns="45700" rIns="91425" bIns="45700" anchor="t" anchorCtr="0">
            <a:noAutofit/>
          </a:bodyPr>
          <a:lstStyle/>
          <a:p>
            <a:pPr marL="342900" lvl="0" indent="-311150" algn="just" rtl="0">
              <a:lnSpc>
                <a:spcPct val="150000"/>
              </a:lnSpc>
              <a:spcBef>
                <a:spcPts val="0"/>
              </a:spcBef>
              <a:spcAft>
                <a:spcPts val="0"/>
              </a:spcAft>
              <a:buSzPts val="1300"/>
              <a:buFont typeface="Times New Roman"/>
              <a:buChar char="•"/>
            </a:pPr>
            <a:r>
              <a:rPr lang="en-GB" sz="1400" dirty="0">
                <a:latin typeface="Times New Roman"/>
                <a:ea typeface="Times New Roman"/>
                <a:cs typeface="Times New Roman"/>
                <a:sym typeface="Times New Roman"/>
              </a:rPr>
              <a:t>This is a 68-year-old male, Mr John Davies, who has NSCLC.</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A man  who has a 40-pack-year history of smoking cigarettes (long-term tobacco consumption).  </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Resides in an urban location where the air pollution level is moderate.</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BMI: 29 (Overweight) -associated with decreased tolerance to treatment.</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Blood pressure: 148/92mmHg (gentle hypertension danger).</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Rests, oxygen saturation 90 % (minor to light lung efficiency).</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Constant cough, dyspnoea, and loss of appetite.</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1000"/>
              </a:spcAft>
              <a:buSzPts val="1300"/>
              <a:buFont typeface="Times New Roman"/>
              <a:buChar char="•"/>
            </a:pPr>
            <a:r>
              <a:rPr lang="en-GB" sz="1400" dirty="0">
                <a:latin typeface="Times New Roman"/>
                <a:ea typeface="Times New Roman"/>
                <a:cs typeface="Times New Roman"/>
                <a:sym typeface="Times New Roman"/>
              </a:rPr>
              <a:t>Recently, a focused lung health examination was performed because of the history of smoking (Smith, 2024).</a:t>
            </a:r>
            <a:endParaRPr sz="1400" dirty="0">
              <a:solidFill>
                <a:srgbClr val="0070C0"/>
              </a:solidFill>
            </a:endParaRPr>
          </a:p>
        </p:txBody>
      </p:sp>
      <p:sp>
        <p:nvSpPr>
          <p:cNvPr id="95" name="Google Shape;95;p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96" name="Google Shape;96;p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a:t>
            </a:fld>
            <a:endParaRPr/>
          </a:p>
        </p:txBody>
      </p:sp>
      <p:pic>
        <p:nvPicPr>
          <p:cNvPr id="97" name="Google Shape;97;p3"/>
          <p:cNvPicPr preferRelativeResize="0"/>
          <p:nvPr/>
        </p:nvPicPr>
        <p:blipFill>
          <a:blip r:embed="rId5">
            <a:alphaModFix/>
          </a:blip>
          <a:stretch>
            <a:fillRect/>
          </a:stretch>
        </p:blipFill>
        <p:spPr>
          <a:xfrm>
            <a:off x="5989775" y="2073138"/>
            <a:ext cx="2971200" cy="2971200"/>
          </a:xfrm>
          <a:prstGeom prst="rect">
            <a:avLst/>
          </a:prstGeom>
          <a:noFill/>
          <a:ln>
            <a:noFill/>
          </a:ln>
        </p:spPr>
      </p:pic>
      <p:pic>
        <p:nvPicPr>
          <p:cNvPr id="5" name="Audio 4">
            <a:hlinkClick r:id="" action="ppaction://media"/>
            <a:extLst>
              <a:ext uri="{FF2B5EF4-FFF2-40B4-BE49-F238E27FC236}">
                <a16:creationId xmlns:a16="http://schemas.microsoft.com/office/drawing/2014/main" id="{F11E5446-B801-6BAA-322D-3B5B58604A8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9762"/>
    </mc:Choice>
    <mc:Fallback>
      <p:transition spd="slow" advTm="129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4"/>
          <p:cNvSpPr txBox="1">
            <a:spLocks noGrp="1"/>
          </p:cNvSpPr>
          <p:nvPr>
            <p:ph type="title"/>
          </p:nvPr>
        </p:nvSpPr>
        <p:spPr>
          <a:xfrm>
            <a:off x="457200" y="44624"/>
            <a:ext cx="8229600" cy="552276"/>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dirty="0"/>
              <a:t>Anatomy and Physiology</a:t>
            </a:r>
            <a:endParaRPr dirty="0"/>
          </a:p>
        </p:txBody>
      </p:sp>
      <p:sp>
        <p:nvSpPr>
          <p:cNvPr id="103" name="Google Shape;103;p4"/>
          <p:cNvSpPr txBox="1">
            <a:spLocks noGrp="1"/>
          </p:cNvSpPr>
          <p:nvPr>
            <p:ph type="body" idx="1"/>
          </p:nvPr>
        </p:nvSpPr>
        <p:spPr>
          <a:xfrm>
            <a:off x="457200" y="596900"/>
            <a:ext cx="4686300" cy="5359399"/>
          </a:xfrm>
          <a:prstGeom prst="rect">
            <a:avLst/>
          </a:prstGeom>
          <a:noFill/>
          <a:ln>
            <a:noFill/>
          </a:ln>
        </p:spPr>
        <p:txBody>
          <a:bodyPr spcFirstLastPara="1" wrap="square" lIns="91425" tIns="45700" rIns="91425" bIns="45700" anchor="t" anchorCtr="0">
            <a:noAutofit/>
          </a:bodyPr>
          <a:lstStyle/>
          <a:p>
            <a:pPr marL="342900" lvl="0" indent="-311150" algn="just" rtl="0">
              <a:lnSpc>
                <a:spcPct val="150000"/>
              </a:lnSpc>
              <a:spcBef>
                <a:spcPts val="0"/>
              </a:spcBef>
              <a:spcAft>
                <a:spcPts val="0"/>
              </a:spcAft>
              <a:buSzPts val="1300"/>
              <a:buFont typeface="Times New Roman"/>
              <a:buChar char="•"/>
            </a:pPr>
            <a:r>
              <a:rPr lang="en-GB" sz="1300" dirty="0">
                <a:latin typeface="Times New Roman"/>
                <a:ea typeface="Times New Roman"/>
                <a:cs typeface="Times New Roman"/>
                <a:sym typeface="Times New Roman"/>
              </a:rPr>
              <a:t>Nose, trachea, bronchi, bronchioles, lungs, and alveoli all fall under the respiratory system.</a:t>
            </a:r>
            <a:endParaRPr sz="13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dirty="0">
                <a:latin typeface="Times New Roman"/>
                <a:ea typeface="Times New Roman"/>
                <a:cs typeface="Times New Roman"/>
                <a:sym typeface="Times New Roman"/>
              </a:rPr>
              <a:t>Lungs: These are two spongy organs situated in the thoracic cavity and are covered by pleural layers.</a:t>
            </a:r>
            <a:endParaRPr sz="13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dirty="0">
                <a:latin typeface="Times New Roman"/>
                <a:ea typeface="Times New Roman"/>
                <a:cs typeface="Times New Roman"/>
                <a:sym typeface="Times New Roman"/>
              </a:rPr>
              <a:t>The trachea gives way to airways that lead to the right and left bronchi, which in turn lead to bronchioles (MCS 2026).</a:t>
            </a:r>
            <a:endParaRPr sz="13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dirty="0">
                <a:latin typeface="Times New Roman"/>
                <a:ea typeface="Times New Roman"/>
                <a:cs typeface="Times New Roman"/>
                <a:sym typeface="Times New Roman"/>
              </a:rPr>
              <a:t>These are small air sacs called alveoli, where gas exchange takes place.</a:t>
            </a:r>
            <a:endParaRPr sz="13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dirty="0">
                <a:latin typeface="Times New Roman"/>
                <a:ea typeface="Times New Roman"/>
                <a:cs typeface="Times New Roman"/>
                <a:sym typeface="Times New Roman"/>
              </a:rPr>
              <a:t>The oxygen passes through alveoli into the blood capillaries.</a:t>
            </a:r>
          </a:p>
          <a:p>
            <a:pPr marL="342900" lvl="0" indent="-311150" algn="just" rtl="0">
              <a:lnSpc>
                <a:spcPct val="150000"/>
              </a:lnSpc>
              <a:spcBef>
                <a:spcPts val="1000"/>
              </a:spcBef>
              <a:spcAft>
                <a:spcPts val="0"/>
              </a:spcAft>
              <a:buSzPts val="1300"/>
              <a:buFont typeface="Times New Roman"/>
              <a:buChar char="•"/>
            </a:pPr>
            <a:r>
              <a:rPr lang="en-GB" sz="1300" dirty="0">
                <a:latin typeface="Times New Roman"/>
                <a:ea typeface="Times New Roman"/>
                <a:cs typeface="Times New Roman"/>
                <a:sym typeface="Times New Roman"/>
              </a:rPr>
              <a:t>Carbon dioxide diffuses from the blood into the alveoli.</a:t>
            </a:r>
            <a:endParaRPr sz="1300" dirty="0">
              <a:latin typeface="Times New Roman"/>
              <a:ea typeface="Times New Roman"/>
              <a:cs typeface="Times New Roman"/>
              <a:sym typeface="Times New Roman"/>
            </a:endParaRPr>
          </a:p>
          <a:p>
            <a:pPr marL="342900" lvl="0" indent="-311150" algn="just" rtl="0">
              <a:lnSpc>
                <a:spcPct val="150000"/>
              </a:lnSpc>
              <a:spcBef>
                <a:spcPts val="1000"/>
              </a:spcBef>
              <a:spcAft>
                <a:spcPts val="1000"/>
              </a:spcAft>
              <a:buSzPts val="1300"/>
              <a:buFont typeface="Times New Roman"/>
              <a:buChar char="•"/>
            </a:pPr>
            <a:r>
              <a:rPr lang="en-GB" sz="1300" dirty="0">
                <a:latin typeface="Times New Roman"/>
                <a:ea typeface="Times New Roman"/>
                <a:cs typeface="Times New Roman"/>
                <a:sym typeface="Times New Roman"/>
              </a:rPr>
              <a:t>Ventilation occurs with the help of the diaphragm and chest muscles.</a:t>
            </a:r>
            <a:endParaRPr sz="1300" dirty="0">
              <a:solidFill>
                <a:srgbClr val="0070C0"/>
              </a:solidFill>
            </a:endParaRPr>
          </a:p>
        </p:txBody>
      </p:sp>
      <p:pic>
        <p:nvPicPr>
          <p:cNvPr id="104" name="Google Shape;104;p4"/>
          <p:cNvPicPr preferRelativeResize="0"/>
          <p:nvPr/>
        </p:nvPicPr>
        <p:blipFill>
          <a:blip r:embed="rId5">
            <a:alphaModFix/>
          </a:blip>
          <a:stretch>
            <a:fillRect/>
          </a:stretch>
        </p:blipFill>
        <p:spPr>
          <a:xfrm>
            <a:off x="5445200" y="2206262"/>
            <a:ext cx="3436875" cy="2445475"/>
          </a:xfrm>
          <a:prstGeom prst="rect">
            <a:avLst/>
          </a:prstGeom>
          <a:noFill/>
          <a:ln w="9525" cap="flat" cmpd="sng">
            <a:solidFill>
              <a:srgbClr val="000000"/>
            </a:solidFill>
            <a:prstDash val="solid"/>
            <a:round/>
            <a:headEnd type="none" w="sm" len="sm"/>
            <a:tailEnd type="none" w="sm" len="sm"/>
          </a:ln>
        </p:spPr>
      </p:pic>
      <p:pic>
        <p:nvPicPr>
          <p:cNvPr id="8" name="Audio 7">
            <a:hlinkClick r:id="" action="ppaction://media"/>
            <a:extLst>
              <a:ext uri="{FF2B5EF4-FFF2-40B4-BE49-F238E27FC236}">
                <a16:creationId xmlns:a16="http://schemas.microsoft.com/office/drawing/2014/main" id="{65DF8F12-C1AD-0D90-D5F7-8EC04B26BA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4168"/>
    </mc:Choice>
    <mc:Fallback xmlns="">
      <p:transition spd="slow" advTm="94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5"/>
          <p:cNvSpPr txBox="1">
            <a:spLocks noGrp="1"/>
          </p:cNvSpPr>
          <p:nvPr>
            <p:ph type="title"/>
          </p:nvPr>
        </p:nvSpPr>
        <p:spPr>
          <a:xfrm>
            <a:off x="457200" y="274638"/>
            <a:ext cx="8229600" cy="922114"/>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dirty="0"/>
              <a:t>Care Plan (1/3)</a:t>
            </a:r>
            <a:endParaRPr dirty="0"/>
          </a:p>
        </p:txBody>
      </p:sp>
      <p:sp>
        <p:nvSpPr>
          <p:cNvPr id="110" name="Google Shape;110;p5"/>
          <p:cNvSpPr txBox="1">
            <a:spLocks noGrp="1"/>
          </p:cNvSpPr>
          <p:nvPr>
            <p:ph type="body" idx="1"/>
          </p:nvPr>
        </p:nvSpPr>
        <p:spPr>
          <a:xfrm>
            <a:off x="457200" y="1047750"/>
            <a:ext cx="5615100" cy="4469550"/>
          </a:xfrm>
          <a:prstGeom prst="rect">
            <a:avLst/>
          </a:prstGeom>
          <a:noFill/>
          <a:ln>
            <a:noFill/>
          </a:ln>
        </p:spPr>
        <p:txBody>
          <a:bodyPr spcFirstLastPara="1" wrap="square" lIns="91425" tIns="45700" rIns="91425" bIns="45700" anchor="t" anchorCtr="0">
            <a:noAutofit/>
          </a:bodyPr>
          <a:lstStyle/>
          <a:p>
            <a:pPr marL="342900" lvl="0" indent="-311150" algn="just" rtl="0">
              <a:lnSpc>
                <a:spcPct val="150000"/>
              </a:lnSpc>
              <a:spcBef>
                <a:spcPts val="0"/>
              </a:spcBef>
              <a:spcAft>
                <a:spcPts val="0"/>
              </a:spcAft>
              <a:buSzPts val="1300"/>
              <a:buFont typeface="Times New Roman"/>
              <a:buChar char="•"/>
            </a:pPr>
            <a:r>
              <a:rPr lang="en-GB" sz="1400" dirty="0">
                <a:latin typeface="Times New Roman"/>
                <a:ea typeface="Times New Roman"/>
                <a:cs typeface="Times New Roman"/>
                <a:sym typeface="Times New Roman"/>
              </a:rPr>
              <a:t>Quitting smoking should be a first priority- NHS Stop Smoking/refer.</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Light, moderate diet consisting of high-quality protein and micronutrients.</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Daily Hydration, Rehydrate to maintain metabolism and tolerance of chemotherapy.</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Light exercise such as short walks to enhance stamina.</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Pulmonary exercises to assist with the functioning of the lungs.</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Tracking (cough, breathlessness) level of symptoms per day.</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Curriculum-based mental self-care (stress coping, mindfulness) (JHM 2026).</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1000"/>
              </a:spcAft>
              <a:buSzPts val="1300"/>
              <a:buFont typeface="Times New Roman"/>
              <a:buChar char="•"/>
            </a:pPr>
            <a:r>
              <a:rPr lang="en-GB" sz="1400" dirty="0">
                <a:latin typeface="Times New Roman"/>
                <a:ea typeface="Times New Roman"/>
                <a:cs typeface="Times New Roman"/>
                <a:sym typeface="Times New Roman"/>
              </a:rPr>
              <a:t>Consistent sleeping too to lessen exhaustion.</a:t>
            </a:r>
            <a:endParaRPr sz="1400" dirty="0">
              <a:solidFill>
                <a:srgbClr val="0070C0"/>
              </a:solidFill>
            </a:endParaRPr>
          </a:p>
        </p:txBody>
      </p:sp>
      <p:sp>
        <p:nvSpPr>
          <p:cNvPr id="111" name="Google Shape;111;p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12" name="Google Shape;112;p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5</a:t>
            </a:fld>
            <a:endParaRPr/>
          </a:p>
        </p:txBody>
      </p:sp>
      <p:pic>
        <p:nvPicPr>
          <p:cNvPr id="113" name="Google Shape;113;p5"/>
          <p:cNvPicPr preferRelativeResize="0"/>
          <p:nvPr/>
        </p:nvPicPr>
        <p:blipFill>
          <a:blip r:embed="rId5">
            <a:alphaModFix/>
          </a:blip>
          <a:stretch>
            <a:fillRect/>
          </a:stretch>
        </p:blipFill>
        <p:spPr>
          <a:xfrm>
            <a:off x="6419150" y="2325337"/>
            <a:ext cx="2480600" cy="2466825"/>
          </a:xfrm>
          <a:prstGeom prst="rect">
            <a:avLst/>
          </a:prstGeom>
          <a:noFill/>
          <a:ln>
            <a:noFill/>
          </a:ln>
        </p:spPr>
      </p:pic>
      <p:pic>
        <p:nvPicPr>
          <p:cNvPr id="6" name="Audio 5">
            <a:hlinkClick r:id="" action="ppaction://media"/>
            <a:extLst>
              <a:ext uri="{FF2B5EF4-FFF2-40B4-BE49-F238E27FC236}">
                <a16:creationId xmlns:a16="http://schemas.microsoft.com/office/drawing/2014/main" id="{9DBCF29B-18B5-383C-6668-6D83E25CBC5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5246"/>
    </mc:Choice>
    <mc:Fallback xmlns="">
      <p:transition spd="slow" advTm="105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6"/>
          <p:cNvSpPr txBox="1">
            <a:spLocks noGrp="1"/>
          </p:cNvSpPr>
          <p:nvPr>
            <p:ph type="title"/>
          </p:nvPr>
        </p:nvSpPr>
        <p:spPr>
          <a:xfrm>
            <a:off x="457200" y="274638"/>
            <a:ext cx="8229600" cy="922114"/>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Care Plan (2/3)</a:t>
            </a:r>
            <a:endParaRPr/>
          </a:p>
        </p:txBody>
      </p:sp>
      <p:sp>
        <p:nvSpPr>
          <p:cNvPr id="119" name="Google Shape;119;p6"/>
          <p:cNvSpPr txBox="1">
            <a:spLocks noGrp="1"/>
          </p:cNvSpPr>
          <p:nvPr>
            <p:ph type="body" idx="1"/>
          </p:nvPr>
        </p:nvSpPr>
        <p:spPr>
          <a:xfrm>
            <a:off x="457200" y="1301750"/>
            <a:ext cx="5196600" cy="4215550"/>
          </a:xfrm>
          <a:prstGeom prst="rect">
            <a:avLst/>
          </a:prstGeom>
          <a:noFill/>
          <a:ln>
            <a:noFill/>
          </a:ln>
        </p:spPr>
        <p:txBody>
          <a:bodyPr spcFirstLastPara="1" wrap="square" lIns="91425" tIns="45700" rIns="91425" bIns="45700" anchor="t" anchorCtr="0">
            <a:noAutofit/>
          </a:bodyPr>
          <a:lstStyle/>
          <a:p>
            <a:pPr marL="342900" lvl="0" indent="-317500" algn="just" rtl="0">
              <a:lnSpc>
                <a:spcPct val="150000"/>
              </a:lnSpc>
              <a:spcBef>
                <a:spcPts val="0"/>
              </a:spcBef>
              <a:spcAft>
                <a:spcPts val="0"/>
              </a:spcAft>
              <a:buSzPts val="1400"/>
              <a:buFont typeface="Times New Roman"/>
              <a:buChar char="•"/>
            </a:pPr>
            <a:r>
              <a:rPr lang="en-GB" sz="1400" dirty="0">
                <a:latin typeface="Times New Roman"/>
                <a:ea typeface="Times New Roman"/>
                <a:cs typeface="Times New Roman"/>
                <a:sym typeface="Times New Roman"/>
              </a:rPr>
              <a:t>Repeated measurements of oxygen saturation and temperature in the morning.</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Small regular meals to keep the energy up and avoid nausea.</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Regular walks, or recommendations of exercises at home.</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Application of breathing exercises.</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Routine seeing of the lung cancer nurse specialist.</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Keep on being hydrated during the day.</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0"/>
              </a:spcAft>
              <a:buSzPts val="1400"/>
              <a:buFont typeface="Times New Roman"/>
              <a:buChar char="•"/>
            </a:pPr>
            <a:r>
              <a:rPr lang="en-GB" sz="1400" dirty="0">
                <a:latin typeface="Times New Roman"/>
                <a:ea typeface="Times New Roman"/>
                <a:cs typeface="Times New Roman"/>
                <a:sym typeface="Times New Roman"/>
              </a:rPr>
              <a:t>Document and record the adverse effects of chemotherapy.</a:t>
            </a:r>
            <a:endParaRPr sz="1400" dirty="0">
              <a:latin typeface="Times New Roman"/>
              <a:ea typeface="Times New Roman"/>
              <a:cs typeface="Times New Roman"/>
              <a:sym typeface="Times New Roman"/>
            </a:endParaRPr>
          </a:p>
          <a:p>
            <a:pPr marL="342900" lvl="0" indent="-317500" algn="just" rtl="0">
              <a:lnSpc>
                <a:spcPct val="150000"/>
              </a:lnSpc>
              <a:spcBef>
                <a:spcPts val="1000"/>
              </a:spcBef>
              <a:spcAft>
                <a:spcPts val="1000"/>
              </a:spcAft>
              <a:buSzPts val="1400"/>
              <a:buFont typeface="Times New Roman"/>
              <a:buChar char="•"/>
            </a:pPr>
            <a:r>
              <a:rPr lang="en-GB" sz="1400" dirty="0">
                <a:latin typeface="Times New Roman"/>
                <a:ea typeface="Times New Roman"/>
                <a:cs typeface="Times New Roman"/>
                <a:sym typeface="Times New Roman"/>
              </a:rPr>
              <a:t>Practice positive habits to maintain positive health (NHS 2025a).</a:t>
            </a:r>
            <a:endParaRPr sz="3400" dirty="0">
              <a:solidFill>
                <a:srgbClr val="0070C0"/>
              </a:solidFill>
            </a:endParaRPr>
          </a:p>
        </p:txBody>
      </p:sp>
      <p:sp>
        <p:nvSpPr>
          <p:cNvPr id="120" name="Google Shape;120;p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21" name="Google Shape;121;p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pic>
        <p:nvPicPr>
          <p:cNvPr id="122" name="Google Shape;122;p6"/>
          <p:cNvPicPr preferRelativeResize="0"/>
          <p:nvPr/>
        </p:nvPicPr>
        <p:blipFill>
          <a:blip r:embed="rId5">
            <a:alphaModFix/>
          </a:blip>
          <a:stretch>
            <a:fillRect/>
          </a:stretch>
        </p:blipFill>
        <p:spPr>
          <a:xfrm>
            <a:off x="6164025" y="2122411"/>
            <a:ext cx="2705100" cy="2872675"/>
          </a:xfrm>
          <a:prstGeom prst="rect">
            <a:avLst/>
          </a:prstGeom>
          <a:noFill/>
          <a:ln>
            <a:noFill/>
          </a:ln>
        </p:spPr>
      </p:pic>
      <p:pic>
        <p:nvPicPr>
          <p:cNvPr id="5" name="Audio 4">
            <a:hlinkClick r:id="" action="ppaction://media"/>
            <a:extLst>
              <a:ext uri="{FF2B5EF4-FFF2-40B4-BE49-F238E27FC236}">
                <a16:creationId xmlns:a16="http://schemas.microsoft.com/office/drawing/2014/main" id="{9EE78D66-C981-B34C-ECF9-5EC525B0A3A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7325"/>
    </mc:Choice>
    <mc:Fallback xmlns="">
      <p:transition spd="slow" advTm="57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7"/>
          <p:cNvSpPr txBox="1">
            <a:spLocks noGrp="1"/>
          </p:cNvSpPr>
          <p:nvPr>
            <p:ph type="title"/>
          </p:nvPr>
        </p:nvSpPr>
        <p:spPr>
          <a:xfrm>
            <a:off x="457200" y="274638"/>
            <a:ext cx="8229600" cy="922114"/>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a:t>Care Plan (3/3) </a:t>
            </a:r>
            <a:endParaRPr/>
          </a:p>
        </p:txBody>
      </p:sp>
      <p:sp>
        <p:nvSpPr>
          <p:cNvPr id="128" name="Google Shape;128;p7"/>
          <p:cNvSpPr txBox="1">
            <a:spLocks noGrp="1"/>
          </p:cNvSpPr>
          <p:nvPr>
            <p:ph type="body" idx="1"/>
          </p:nvPr>
        </p:nvSpPr>
        <p:spPr>
          <a:xfrm>
            <a:off x="457200" y="1600200"/>
            <a:ext cx="5543700" cy="3917100"/>
          </a:xfrm>
          <a:prstGeom prst="rect">
            <a:avLst/>
          </a:prstGeom>
          <a:noFill/>
          <a:ln>
            <a:noFill/>
          </a:ln>
        </p:spPr>
        <p:txBody>
          <a:bodyPr spcFirstLastPara="1" wrap="square" lIns="91425" tIns="45700" rIns="91425" bIns="45700" anchor="t" anchorCtr="0">
            <a:noAutofit/>
          </a:bodyPr>
          <a:lstStyle/>
          <a:p>
            <a:pPr marL="342900" lvl="0" indent="-311150" algn="just" rtl="0">
              <a:lnSpc>
                <a:spcPct val="150000"/>
              </a:lnSpc>
              <a:spcBef>
                <a:spcPts val="0"/>
              </a:spcBef>
              <a:spcAft>
                <a:spcPts val="0"/>
              </a:spcAft>
              <a:buSzPts val="1300"/>
              <a:buFont typeface="Times New Roman"/>
              <a:buChar char="•"/>
            </a:pPr>
            <a:r>
              <a:rPr lang="en-GB" sz="1300">
                <a:latin typeface="Times New Roman"/>
                <a:ea typeface="Times New Roman"/>
                <a:cs typeface="Times New Roman"/>
                <a:sym typeface="Times New Roman"/>
              </a:rPr>
              <a:t>Create trust through effective communication.</a:t>
            </a:r>
            <a:endParaRPr sz="130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a:latin typeface="Times New Roman"/>
                <a:ea typeface="Times New Roman"/>
                <a:cs typeface="Times New Roman"/>
                <a:sym typeface="Times New Roman"/>
              </a:rPr>
              <a:t>Demonstrate condition, tests, treatment and future outcomes.</a:t>
            </a:r>
            <a:endParaRPr sz="130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a:latin typeface="Times New Roman"/>
                <a:ea typeface="Times New Roman"/>
                <a:cs typeface="Times New Roman"/>
                <a:sym typeface="Times New Roman"/>
              </a:rPr>
              <a:t>Write in plain language without the use of jargon that is related to an understanding level.</a:t>
            </a:r>
            <a:endParaRPr sz="130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a:latin typeface="Times New Roman"/>
                <a:ea typeface="Times New Roman"/>
                <a:cs typeface="Times New Roman"/>
                <a:sym typeface="Times New Roman"/>
              </a:rPr>
              <a:t>Free realm of maximum assistive care (with approval).</a:t>
            </a:r>
            <a:endParaRPr sz="130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a:latin typeface="Times New Roman"/>
                <a:ea typeface="Times New Roman"/>
                <a:cs typeface="Times New Roman"/>
                <a:sym typeface="Times New Roman"/>
              </a:rPr>
              <a:t>Have a clinical nurse specialist of lung cancer as the primary contact.</a:t>
            </a:r>
            <a:endParaRPr sz="130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a:latin typeface="Times New Roman"/>
                <a:ea typeface="Times New Roman"/>
                <a:cs typeface="Times New Roman"/>
                <a:sym typeface="Times New Roman"/>
              </a:rPr>
              <a:t>Promote joint decision-making on all levels.</a:t>
            </a:r>
            <a:endParaRPr sz="130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300">
                <a:latin typeface="Times New Roman"/>
                <a:ea typeface="Times New Roman"/>
                <a:cs typeface="Times New Roman"/>
                <a:sym typeface="Times New Roman"/>
              </a:rPr>
              <a:t>Enforce the standards of patient confidentiality and data protection.</a:t>
            </a:r>
            <a:endParaRPr sz="1300">
              <a:latin typeface="Times New Roman"/>
              <a:ea typeface="Times New Roman"/>
              <a:cs typeface="Times New Roman"/>
              <a:sym typeface="Times New Roman"/>
            </a:endParaRPr>
          </a:p>
          <a:p>
            <a:pPr marL="342900" lvl="0" indent="-311150" algn="just" rtl="0">
              <a:lnSpc>
                <a:spcPct val="150000"/>
              </a:lnSpc>
              <a:spcBef>
                <a:spcPts val="1000"/>
              </a:spcBef>
              <a:spcAft>
                <a:spcPts val="1000"/>
              </a:spcAft>
              <a:buSzPts val="1300"/>
              <a:buFont typeface="Times New Roman"/>
              <a:buChar char="•"/>
            </a:pPr>
            <a:r>
              <a:rPr lang="en-GB" sz="1300">
                <a:latin typeface="Times New Roman"/>
                <a:ea typeface="Times New Roman"/>
                <a:cs typeface="Times New Roman"/>
                <a:sym typeface="Times New Roman"/>
              </a:rPr>
              <a:t>Regarding patient autonomy, informed consent and cultural preferences (NHS 2026b).</a:t>
            </a:r>
            <a:endParaRPr sz="3300">
              <a:solidFill>
                <a:srgbClr val="0070C0"/>
              </a:solidFill>
            </a:endParaRPr>
          </a:p>
        </p:txBody>
      </p:sp>
      <p:sp>
        <p:nvSpPr>
          <p:cNvPr id="129" name="Google Shape;129;p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30" name="Google Shape;130;p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7</a:t>
            </a:fld>
            <a:endParaRPr/>
          </a:p>
        </p:txBody>
      </p:sp>
      <p:pic>
        <p:nvPicPr>
          <p:cNvPr id="131" name="Google Shape;131;p7"/>
          <p:cNvPicPr preferRelativeResize="0"/>
          <p:nvPr/>
        </p:nvPicPr>
        <p:blipFill>
          <a:blip r:embed="rId5">
            <a:alphaModFix/>
          </a:blip>
          <a:stretch>
            <a:fillRect/>
          </a:stretch>
        </p:blipFill>
        <p:spPr>
          <a:xfrm>
            <a:off x="6183900" y="2139602"/>
            <a:ext cx="2838300" cy="2838300"/>
          </a:xfrm>
          <a:prstGeom prst="rect">
            <a:avLst/>
          </a:prstGeom>
          <a:noFill/>
          <a:ln>
            <a:noFill/>
          </a:ln>
        </p:spPr>
      </p:pic>
      <p:pic>
        <p:nvPicPr>
          <p:cNvPr id="6" name="Audio 5">
            <a:hlinkClick r:id="" action="ppaction://media"/>
            <a:extLst>
              <a:ext uri="{FF2B5EF4-FFF2-40B4-BE49-F238E27FC236}">
                <a16:creationId xmlns:a16="http://schemas.microsoft.com/office/drawing/2014/main" id="{2BFBB634-D96D-D943-FCBB-CEED59829EC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7208"/>
    </mc:Choice>
    <mc:Fallback xmlns="">
      <p:transition spd="slow" advTm="107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8"/>
          <p:cNvSpPr txBox="1">
            <a:spLocks noGrp="1"/>
          </p:cNvSpPr>
          <p:nvPr>
            <p:ph type="title"/>
          </p:nvPr>
        </p:nvSpPr>
        <p:spPr>
          <a:xfrm>
            <a:off x="228600" y="197700"/>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dirty="0"/>
              <a:t>Risk factors</a:t>
            </a:r>
            <a:endParaRPr dirty="0"/>
          </a:p>
        </p:txBody>
      </p:sp>
      <p:sp>
        <p:nvSpPr>
          <p:cNvPr id="137" name="Google Shape;137;p8"/>
          <p:cNvSpPr txBox="1">
            <a:spLocks noGrp="1"/>
          </p:cNvSpPr>
          <p:nvPr>
            <p:ph type="body" idx="1"/>
          </p:nvPr>
        </p:nvSpPr>
        <p:spPr>
          <a:xfrm>
            <a:off x="457200" y="1263650"/>
            <a:ext cx="5134350" cy="4253650"/>
          </a:xfrm>
          <a:prstGeom prst="rect">
            <a:avLst/>
          </a:prstGeom>
          <a:noFill/>
          <a:ln>
            <a:noFill/>
          </a:ln>
        </p:spPr>
        <p:txBody>
          <a:bodyPr spcFirstLastPara="1" wrap="square" lIns="91425" tIns="45700" rIns="91425" bIns="45700" anchor="t" anchorCtr="0">
            <a:noAutofit/>
          </a:bodyPr>
          <a:lstStyle/>
          <a:p>
            <a:pPr marL="342900" lvl="0" indent="-311150" algn="just" rtl="0">
              <a:lnSpc>
                <a:spcPct val="150000"/>
              </a:lnSpc>
              <a:spcBef>
                <a:spcPts val="0"/>
              </a:spcBef>
              <a:spcAft>
                <a:spcPts val="0"/>
              </a:spcAft>
              <a:buSzPts val="1300"/>
              <a:buFont typeface="Times New Roman"/>
              <a:buChar char="•"/>
            </a:pPr>
            <a:r>
              <a:rPr lang="en-GB" sz="1400" dirty="0">
                <a:latin typeface="Times New Roman"/>
                <a:ea typeface="Times New Roman"/>
                <a:cs typeface="Times New Roman"/>
                <a:sym typeface="Times New Roman"/>
              </a:rPr>
              <a:t>The main risk factor in most of the cases was tobacco smoking (ONS 2025).</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There is a high risk associated with exposure to second-hand smoke.</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Lung cancer is another cause of air pollution.</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Workplace (asbestos, silica).</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Lung cancer in Family history.</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Past pulmonary ailments (COPD, chronic bronchitis).</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Genetic predisposition (loci of gene susceptibility).</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1000"/>
              </a:spcAft>
              <a:buSzPts val="1300"/>
              <a:buFont typeface="Times New Roman"/>
              <a:buChar char="•"/>
            </a:pPr>
            <a:r>
              <a:rPr lang="en-GB" sz="1400" dirty="0">
                <a:latin typeface="Times New Roman"/>
                <a:ea typeface="Times New Roman"/>
                <a:cs typeface="Times New Roman"/>
                <a:sym typeface="Times New Roman"/>
              </a:rPr>
              <a:t>Related to the increased rates were age and socioeconomic factors.</a:t>
            </a:r>
            <a:endParaRPr sz="1400" dirty="0">
              <a:solidFill>
                <a:srgbClr val="0070C0"/>
              </a:solidFill>
            </a:endParaRPr>
          </a:p>
        </p:txBody>
      </p:sp>
      <p:pic>
        <p:nvPicPr>
          <p:cNvPr id="138" name="Google Shape;138;p8"/>
          <p:cNvPicPr preferRelativeResize="0"/>
          <p:nvPr/>
        </p:nvPicPr>
        <p:blipFill>
          <a:blip r:embed="rId5">
            <a:alphaModFix/>
          </a:blip>
          <a:stretch>
            <a:fillRect/>
          </a:stretch>
        </p:blipFill>
        <p:spPr>
          <a:xfrm>
            <a:off x="5705850" y="2286850"/>
            <a:ext cx="3310900" cy="2518401"/>
          </a:xfrm>
          <a:prstGeom prst="rect">
            <a:avLst/>
          </a:prstGeom>
          <a:noFill/>
          <a:ln w="9525" cap="flat" cmpd="sng">
            <a:solidFill>
              <a:srgbClr val="000000"/>
            </a:solidFill>
            <a:prstDash val="solid"/>
            <a:round/>
            <a:headEnd type="none" w="sm" len="sm"/>
            <a:tailEnd type="none" w="sm" len="sm"/>
          </a:ln>
        </p:spPr>
      </p:pic>
      <p:pic>
        <p:nvPicPr>
          <p:cNvPr id="6" name="Audio 5">
            <a:hlinkClick r:id="" action="ppaction://media"/>
            <a:extLst>
              <a:ext uri="{FF2B5EF4-FFF2-40B4-BE49-F238E27FC236}">
                <a16:creationId xmlns:a16="http://schemas.microsoft.com/office/drawing/2014/main" id="{8D221C8A-59A6-34FF-3A1D-399808997D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2887"/>
    </mc:Choice>
    <mc:Fallback xmlns="">
      <p:transition spd="slow" advTm="112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9"/>
          <p:cNvSpPr txBox="1">
            <a:spLocks noGrp="1"/>
          </p:cNvSpPr>
          <p:nvPr>
            <p:ph type="title"/>
          </p:nvPr>
        </p:nvSpPr>
        <p:spPr>
          <a:xfrm>
            <a:off x="457200" y="274638"/>
            <a:ext cx="8229600" cy="61436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dirty="0"/>
              <a:t>Recommendations</a:t>
            </a:r>
            <a:endParaRPr dirty="0"/>
          </a:p>
        </p:txBody>
      </p:sp>
      <p:sp>
        <p:nvSpPr>
          <p:cNvPr id="144" name="Google Shape;144;p9"/>
          <p:cNvSpPr txBox="1">
            <a:spLocks noGrp="1"/>
          </p:cNvSpPr>
          <p:nvPr>
            <p:ph type="body" idx="1"/>
          </p:nvPr>
        </p:nvSpPr>
        <p:spPr>
          <a:xfrm>
            <a:off x="901700" y="889000"/>
            <a:ext cx="8105100" cy="4730750"/>
          </a:xfrm>
          <a:prstGeom prst="rect">
            <a:avLst/>
          </a:prstGeom>
          <a:noFill/>
          <a:ln>
            <a:noFill/>
          </a:ln>
        </p:spPr>
        <p:txBody>
          <a:bodyPr spcFirstLastPara="1" wrap="square" lIns="91425" tIns="45700" rIns="91425" bIns="45700" anchor="t" anchorCtr="0">
            <a:noAutofit/>
          </a:bodyPr>
          <a:lstStyle/>
          <a:p>
            <a:pPr marL="342900" lvl="0" indent="-311150" algn="just" rtl="0">
              <a:lnSpc>
                <a:spcPct val="150000"/>
              </a:lnSpc>
              <a:spcBef>
                <a:spcPts val="0"/>
              </a:spcBef>
              <a:spcAft>
                <a:spcPts val="0"/>
              </a:spcAft>
              <a:buSzPts val="1300"/>
              <a:buFont typeface="Times New Roman"/>
              <a:buChar char="•"/>
            </a:pPr>
            <a:r>
              <a:rPr lang="en-GB" sz="1400" dirty="0">
                <a:latin typeface="Times New Roman"/>
                <a:ea typeface="Times New Roman"/>
                <a:cs typeface="Times New Roman"/>
                <a:sym typeface="Times New Roman"/>
              </a:rPr>
              <a:t>Adhere to National Institute for Health and Care Excellence NG122 guidelines on lung cancer care (NICE 2024).</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Continued assistance is available to NHS clinical nurse specialists.</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Provide the smoking cessation intervention as soon as the diagnosis is made.</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Install timed diagnostic systems to have the diagnosis within 28 days.</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Go with the right chemotherapy, immunotherapy, and targeted therapy in case of need.</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Observation of imaging and clinical examination.</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Give respiratory and nutrition care and rehabilitation.</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Pre-emptive palliative care planning (WHO 2023).</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0"/>
              </a:spcAft>
              <a:buSzPts val="1300"/>
              <a:buFont typeface="Times New Roman"/>
              <a:buChar char="•"/>
            </a:pPr>
            <a:r>
              <a:rPr lang="en-GB" sz="1400" dirty="0">
                <a:latin typeface="Times New Roman"/>
                <a:ea typeface="Times New Roman"/>
                <a:cs typeface="Times New Roman"/>
                <a:sym typeface="Times New Roman"/>
              </a:rPr>
              <a:t>Treatment of psychological health and social support network.</a:t>
            </a:r>
            <a:endParaRPr sz="1400" dirty="0">
              <a:latin typeface="Times New Roman"/>
              <a:ea typeface="Times New Roman"/>
              <a:cs typeface="Times New Roman"/>
              <a:sym typeface="Times New Roman"/>
            </a:endParaRPr>
          </a:p>
          <a:p>
            <a:pPr marL="342900" lvl="0" indent="-311150" algn="just" rtl="0">
              <a:lnSpc>
                <a:spcPct val="150000"/>
              </a:lnSpc>
              <a:spcBef>
                <a:spcPts val="1000"/>
              </a:spcBef>
              <a:spcAft>
                <a:spcPts val="1000"/>
              </a:spcAft>
              <a:buSzPts val="1300"/>
              <a:buFont typeface="Times New Roman"/>
              <a:buChar char="•"/>
            </a:pPr>
            <a:r>
              <a:rPr lang="en-GB" sz="1400" dirty="0">
                <a:latin typeface="Times New Roman"/>
                <a:ea typeface="Times New Roman"/>
                <a:cs typeface="Times New Roman"/>
                <a:sym typeface="Times New Roman"/>
              </a:rPr>
              <a:t>Frequent symptom appraisal and change of treatment.</a:t>
            </a:r>
            <a:endParaRPr sz="1400" dirty="0">
              <a:solidFill>
                <a:srgbClr val="0070C0"/>
              </a:solidFill>
            </a:endParaRPr>
          </a:p>
        </p:txBody>
      </p:sp>
      <p:sp>
        <p:nvSpPr>
          <p:cNvPr id="145" name="Google Shape;145;p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46" name="Google Shape;146;p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9</a:t>
            </a:fld>
            <a:endParaRPr/>
          </a:p>
        </p:txBody>
      </p:sp>
      <p:pic>
        <p:nvPicPr>
          <p:cNvPr id="147" name="Google Shape;147;p9"/>
          <p:cNvPicPr preferRelativeResize="0"/>
          <p:nvPr/>
        </p:nvPicPr>
        <p:blipFill>
          <a:blip r:embed="rId5">
            <a:alphaModFix/>
          </a:blip>
          <a:stretch>
            <a:fillRect/>
          </a:stretch>
        </p:blipFill>
        <p:spPr>
          <a:xfrm>
            <a:off x="6874801" y="3133051"/>
            <a:ext cx="2016750" cy="2366950"/>
          </a:xfrm>
          <a:prstGeom prst="rect">
            <a:avLst/>
          </a:prstGeom>
          <a:noFill/>
          <a:ln>
            <a:noFill/>
          </a:ln>
        </p:spPr>
      </p:pic>
      <p:pic>
        <p:nvPicPr>
          <p:cNvPr id="5" name="Audio 4">
            <a:hlinkClick r:id="" action="ppaction://media"/>
            <a:extLst>
              <a:ext uri="{FF2B5EF4-FFF2-40B4-BE49-F238E27FC236}">
                <a16:creationId xmlns:a16="http://schemas.microsoft.com/office/drawing/2014/main" id="{8BD6072A-A508-81C1-BE0C-FF6AD8D019D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83840"/>
    </mc:Choice>
    <mc:Fallback xmlns="">
      <p:transition spd="slow" advTm="183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dirty="0"/>
              <a:t>Conclusion</a:t>
            </a:r>
            <a:endParaRPr dirty="0"/>
          </a:p>
        </p:txBody>
      </p:sp>
      <p:sp>
        <p:nvSpPr>
          <p:cNvPr id="153" name="Google Shape;153;p10"/>
          <p:cNvSpPr txBox="1">
            <a:spLocks noGrp="1"/>
          </p:cNvSpPr>
          <p:nvPr>
            <p:ph type="body" idx="1"/>
          </p:nvPr>
        </p:nvSpPr>
        <p:spPr>
          <a:xfrm>
            <a:off x="457200" y="1587500"/>
            <a:ext cx="4992600" cy="3929800"/>
          </a:xfrm>
          <a:prstGeom prst="rect">
            <a:avLst/>
          </a:prstGeom>
          <a:noFill/>
          <a:ln>
            <a:noFill/>
          </a:ln>
        </p:spPr>
        <p:txBody>
          <a:bodyPr spcFirstLastPara="1" wrap="square" lIns="91425" tIns="45700" rIns="91425" bIns="45700" anchor="t" anchorCtr="0">
            <a:noAutofit/>
          </a:bodyPr>
          <a:lstStyle/>
          <a:p>
            <a:pPr marL="342900" lvl="0" indent="-330200" algn="just" rtl="0">
              <a:lnSpc>
                <a:spcPct val="150000"/>
              </a:lnSpc>
              <a:spcBef>
                <a:spcPts val="0"/>
              </a:spcBef>
              <a:spcAft>
                <a:spcPts val="0"/>
              </a:spcAft>
              <a:buSzPts val="1600"/>
              <a:buFont typeface="Times New Roman"/>
              <a:buChar char="•"/>
            </a:pPr>
            <a:r>
              <a:rPr lang="en-GB" sz="1400" dirty="0">
                <a:latin typeface="Times New Roman"/>
                <a:ea typeface="Times New Roman"/>
                <a:cs typeface="Times New Roman"/>
                <a:sym typeface="Times New Roman"/>
              </a:rPr>
              <a:t>NSCLC greatly impairs the functions of the lungs.</a:t>
            </a:r>
            <a:endParaRPr sz="1400" dirty="0">
              <a:latin typeface="Times New Roman"/>
              <a:ea typeface="Times New Roman"/>
              <a:cs typeface="Times New Roman"/>
              <a:sym typeface="Times New Roman"/>
            </a:endParaRPr>
          </a:p>
          <a:p>
            <a:pPr marL="342900" lvl="0" indent="-330200" algn="just" rtl="0">
              <a:lnSpc>
                <a:spcPct val="150000"/>
              </a:lnSpc>
              <a:spcBef>
                <a:spcPts val="1000"/>
              </a:spcBef>
              <a:spcAft>
                <a:spcPts val="0"/>
              </a:spcAft>
              <a:buSzPts val="1600"/>
              <a:buFont typeface="Times New Roman"/>
              <a:buChar char="•"/>
            </a:pPr>
            <a:r>
              <a:rPr lang="en-GB" sz="1400" dirty="0">
                <a:latin typeface="Times New Roman"/>
                <a:ea typeface="Times New Roman"/>
                <a:cs typeface="Times New Roman"/>
                <a:sym typeface="Times New Roman"/>
              </a:rPr>
              <a:t>The patient-centred care provided on a multidisciplinary basis leads to better outcomes.</a:t>
            </a:r>
            <a:endParaRPr sz="1400" dirty="0">
              <a:latin typeface="Times New Roman"/>
              <a:ea typeface="Times New Roman"/>
              <a:cs typeface="Times New Roman"/>
              <a:sym typeface="Times New Roman"/>
            </a:endParaRPr>
          </a:p>
          <a:p>
            <a:pPr marL="342900" lvl="0" indent="-330200" algn="just" rtl="0">
              <a:lnSpc>
                <a:spcPct val="150000"/>
              </a:lnSpc>
              <a:spcBef>
                <a:spcPts val="1000"/>
              </a:spcBef>
              <a:spcAft>
                <a:spcPts val="0"/>
              </a:spcAft>
              <a:buSzPts val="1600"/>
              <a:buFont typeface="Times New Roman"/>
              <a:buChar char="•"/>
            </a:pPr>
            <a:r>
              <a:rPr lang="en-GB" sz="1400" dirty="0">
                <a:latin typeface="Times New Roman"/>
                <a:ea typeface="Times New Roman"/>
                <a:cs typeface="Times New Roman"/>
                <a:sym typeface="Times New Roman"/>
              </a:rPr>
              <a:t>Early diagnosis and smoking cessation is important.</a:t>
            </a:r>
            <a:endParaRPr sz="1400" dirty="0">
              <a:latin typeface="Times New Roman"/>
              <a:ea typeface="Times New Roman"/>
              <a:cs typeface="Times New Roman"/>
              <a:sym typeface="Times New Roman"/>
            </a:endParaRPr>
          </a:p>
          <a:p>
            <a:pPr marL="342900" lvl="0" indent="-330200" algn="just" rtl="0">
              <a:lnSpc>
                <a:spcPct val="150000"/>
              </a:lnSpc>
              <a:spcBef>
                <a:spcPts val="1000"/>
              </a:spcBef>
              <a:spcAft>
                <a:spcPts val="0"/>
              </a:spcAft>
              <a:buSzPts val="1600"/>
              <a:buFont typeface="Times New Roman"/>
              <a:buChar char="•"/>
            </a:pPr>
            <a:r>
              <a:rPr lang="en-GB" sz="1400" dirty="0">
                <a:latin typeface="Times New Roman"/>
                <a:ea typeface="Times New Roman"/>
                <a:cs typeface="Times New Roman"/>
                <a:sym typeface="Times New Roman"/>
              </a:rPr>
              <a:t>Monitoring and evidence-based therapies aid the well-being of patients.</a:t>
            </a:r>
            <a:endParaRPr sz="1400" dirty="0">
              <a:latin typeface="Times New Roman"/>
              <a:ea typeface="Times New Roman"/>
              <a:cs typeface="Times New Roman"/>
              <a:sym typeface="Times New Roman"/>
            </a:endParaRPr>
          </a:p>
          <a:p>
            <a:pPr marL="342900" lvl="0" indent="-330200" algn="just" rtl="0">
              <a:lnSpc>
                <a:spcPct val="150000"/>
              </a:lnSpc>
              <a:spcBef>
                <a:spcPts val="1000"/>
              </a:spcBef>
              <a:spcAft>
                <a:spcPts val="1000"/>
              </a:spcAft>
              <a:buSzPts val="1600"/>
              <a:buFont typeface="Times New Roman"/>
              <a:buChar char="•"/>
            </a:pPr>
            <a:r>
              <a:rPr lang="en-GB" sz="1400" dirty="0">
                <a:latin typeface="Times New Roman"/>
                <a:ea typeface="Times New Roman"/>
                <a:cs typeface="Times New Roman"/>
                <a:sym typeface="Times New Roman"/>
              </a:rPr>
              <a:t>There is a need for communication, ethics and supportive care.</a:t>
            </a:r>
            <a:endParaRPr sz="1400" dirty="0">
              <a:solidFill>
                <a:srgbClr val="0070C0"/>
              </a:solidFill>
            </a:endParaRPr>
          </a:p>
        </p:txBody>
      </p:sp>
      <p:sp>
        <p:nvSpPr>
          <p:cNvPr id="154" name="Google Shape;154;p1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55" name="Google Shape;155;p1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10</a:t>
            </a:fld>
            <a:endParaRPr/>
          </a:p>
        </p:txBody>
      </p:sp>
      <p:pic>
        <p:nvPicPr>
          <p:cNvPr id="156" name="Google Shape;156;p10"/>
          <p:cNvPicPr preferRelativeResize="0"/>
          <p:nvPr/>
        </p:nvPicPr>
        <p:blipFill>
          <a:blip r:embed="rId5">
            <a:alphaModFix/>
          </a:blip>
          <a:stretch>
            <a:fillRect/>
          </a:stretch>
        </p:blipFill>
        <p:spPr>
          <a:xfrm>
            <a:off x="5602200" y="1804763"/>
            <a:ext cx="3389402" cy="3044559"/>
          </a:xfrm>
          <a:prstGeom prst="rect">
            <a:avLst/>
          </a:prstGeom>
          <a:noFill/>
          <a:ln>
            <a:noFill/>
          </a:ln>
        </p:spPr>
      </p:pic>
      <p:pic>
        <p:nvPicPr>
          <p:cNvPr id="4" name="Audio 3">
            <a:hlinkClick r:id="" action="ppaction://media"/>
            <a:extLst>
              <a:ext uri="{FF2B5EF4-FFF2-40B4-BE49-F238E27FC236}">
                <a16:creationId xmlns:a16="http://schemas.microsoft.com/office/drawing/2014/main" id="{144C48BD-A08E-285C-15C7-CBB43C4AD1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9140"/>
    </mc:Choice>
    <mc:Fallback xmlns="">
      <p:transition spd="slow" advTm="109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1"/>
          <p:cNvSpPr txBox="1">
            <a:spLocks noGrp="1"/>
          </p:cNvSpPr>
          <p:nvPr>
            <p:ph type="title"/>
          </p:nvPr>
        </p:nvSpPr>
        <p:spPr>
          <a:xfrm>
            <a:off x="457200" y="274638"/>
            <a:ext cx="8229600" cy="43656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3600" b="1" dirty="0"/>
              <a:t>References</a:t>
            </a:r>
            <a:endParaRPr dirty="0"/>
          </a:p>
        </p:txBody>
      </p:sp>
      <p:sp>
        <p:nvSpPr>
          <p:cNvPr id="162" name="Google Shape;162;p11"/>
          <p:cNvSpPr txBox="1">
            <a:spLocks noGrp="1"/>
          </p:cNvSpPr>
          <p:nvPr>
            <p:ph type="body" idx="1"/>
          </p:nvPr>
        </p:nvSpPr>
        <p:spPr>
          <a:xfrm>
            <a:off x="463550" y="778338"/>
            <a:ext cx="8229600" cy="4771561"/>
          </a:xfrm>
          <a:prstGeom prst="rect">
            <a:avLst/>
          </a:prstGeom>
          <a:noFill/>
          <a:ln>
            <a:noFill/>
          </a:ln>
        </p:spPr>
        <p:txBody>
          <a:bodyPr spcFirstLastPara="1" wrap="square" lIns="91425" tIns="45700" rIns="91425" bIns="45700" anchor="t" anchorCtr="0">
            <a:noAutofit/>
          </a:bodyPr>
          <a:lstStyle/>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CRUK (2025) </a:t>
            </a:r>
            <a:r>
              <a:rPr lang="en-GB" sz="1200" i="1" dirty="0">
                <a:latin typeface="Times New Roman"/>
                <a:ea typeface="Times New Roman"/>
                <a:cs typeface="Times New Roman"/>
                <a:sym typeface="Times New Roman"/>
              </a:rPr>
              <a:t>Lung cancer statistics</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Cancer Research UK</a:t>
            </a:r>
            <a:r>
              <a:rPr lang="en-GB" sz="1200" dirty="0">
                <a:latin typeface="Times New Roman"/>
                <a:ea typeface="Times New Roman"/>
                <a:cs typeface="Times New Roman"/>
                <a:sym typeface="Times New Roman"/>
              </a:rPr>
              <a:t>. Available at: https://www.cancerresearchuk.org/health-professional/cancer-statistics/statistics-by-cancer-type/lung-cancer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JHM (2026) </a:t>
            </a:r>
            <a:r>
              <a:rPr lang="en-GB" sz="1200" i="1" dirty="0">
                <a:latin typeface="Times New Roman"/>
                <a:ea typeface="Times New Roman"/>
                <a:cs typeface="Times New Roman"/>
                <a:sym typeface="Times New Roman"/>
              </a:rPr>
              <a:t>5 Healthy Habits That Help You During Lung Cancer Treatment</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Johns Hopkins Medicine</a:t>
            </a:r>
            <a:r>
              <a:rPr lang="en-GB" sz="1200" dirty="0">
                <a:latin typeface="Times New Roman"/>
                <a:ea typeface="Times New Roman"/>
                <a:cs typeface="Times New Roman"/>
                <a:sym typeface="Times New Roman"/>
              </a:rPr>
              <a:t>. Available at: https://www.hopkinsmedicine.org/health/wellness-and-prevention/5-healthy-habits-that-help-you-during-lung-cancer-treatment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MCS (2026) </a:t>
            </a:r>
            <a:r>
              <a:rPr lang="en-GB" sz="1200" i="1" dirty="0">
                <a:latin typeface="Times New Roman"/>
                <a:ea typeface="Times New Roman"/>
                <a:cs typeface="Times New Roman"/>
                <a:sym typeface="Times New Roman"/>
              </a:rPr>
              <a:t>The lungs and respiratory system</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Macmillan Cancer Support</a:t>
            </a:r>
            <a:r>
              <a:rPr lang="en-GB" sz="1200" dirty="0">
                <a:latin typeface="Times New Roman"/>
                <a:ea typeface="Times New Roman"/>
                <a:cs typeface="Times New Roman"/>
                <a:sym typeface="Times New Roman"/>
              </a:rPr>
              <a:t>. Available at: https://www.macmillan.org.uk/en/cancer-information-and-support/a-z/cancer-types/lung-cancer/the-lungs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NHS (2025a) </a:t>
            </a:r>
            <a:r>
              <a:rPr lang="en-GB" sz="1200" i="1" dirty="0">
                <a:latin typeface="Times New Roman"/>
                <a:ea typeface="Times New Roman"/>
                <a:cs typeface="Times New Roman"/>
                <a:sym typeface="Times New Roman"/>
              </a:rPr>
              <a:t>Living with -Lung cancer</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NHS choices</a:t>
            </a:r>
            <a:r>
              <a:rPr lang="en-GB" sz="1200" dirty="0">
                <a:latin typeface="Times New Roman"/>
                <a:ea typeface="Times New Roman"/>
                <a:cs typeface="Times New Roman"/>
                <a:sym typeface="Times New Roman"/>
              </a:rPr>
              <a:t>. Available at: https://www.nhs.uk/conditions/lung-cancer/living-with/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NHS (2025b) </a:t>
            </a:r>
            <a:r>
              <a:rPr lang="en-GB" sz="1200" i="1" dirty="0">
                <a:latin typeface="Times New Roman"/>
                <a:ea typeface="Times New Roman"/>
                <a:cs typeface="Times New Roman"/>
                <a:sym typeface="Times New Roman"/>
              </a:rPr>
              <a:t>Consent to using and sharing patient information</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NHS choices</a:t>
            </a:r>
            <a:r>
              <a:rPr lang="en-GB" sz="1200" dirty="0">
                <a:latin typeface="Times New Roman"/>
                <a:ea typeface="Times New Roman"/>
                <a:cs typeface="Times New Roman"/>
                <a:sym typeface="Times New Roman"/>
              </a:rPr>
              <a:t>. Available at: https://www.england.nhs.uk/long-read/consent-to-using-and-sharing-patient-information/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NICE (2024) </a:t>
            </a:r>
            <a:r>
              <a:rPr lang="en-GB" sz="1200" i="1" dirty="0">
                <a:latin typeface="Times New Roman"/>
                <a:ea typeface="Times New Roman"/>
                <a:cs typeface="Times New Roman"/>
                <a:sym typeface="Times New Roman"/>
              </a:rPr>
              <a:t>Lung cancer: diagnosis and management</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NICE: The National Institute for Health and Care Excellence</a:t>
            </a:r>
            <a:r>
              <a:rPr lang="en-GB" sz="1200" dirty="0">
                <a:latin typeface="Times New Roman"/>
                <a:ea typeface="Times New Roman"/>
                <a:cs typeface="Times New Roman"/>
                <a:sym typeface="Times New Roman"/>
              </a:rPr>
              <a:t>. Available at: https://www.nice.org.uk/guidance/ng122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ONS (2025) </a:t>
            </a:r>
            <a:r>
              <a:rPr lang="en-GB" sz="1200" i="1" dirty="0">
                <a:latin typeface="Times New Roman"/>
                <a:ea typeface="Times New Roman"/>
                <a:cs typeface="Times New Roman"/>
                <a:sym typeface="Times New Roman"/>
              </a:rPr>
              <a:t>Adult smoking habits in the UK: 2024</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Office for National Statistics</a:t>
            </a:r>
            <a:r>
              <a:rPr lang="en-GB" sz="1200" dirty="0">
                <a:latin typeface="Times New Roman"/>
                <a:ea typeface="Times New Roman"/>
                <a:cs typeface="Times New Roman"/>
                <a:sym typeface="Times New Roman"/>
              </a:rPr>
              <a:t>. Available at: https://www.ons.gov.uk/peoplepopulationandcommunity/healthandsocialcare/healthandlifeexpectancies/bulletins/adultsmokinghabitsingreatbritain/2024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Smith, C. (2024) </a:t>
            </a:r>
            <a:r>
              <a:rPr lang="en-GB" sz="1200" i="1" dirty="0">
                <a:latin typeface="Times New Roman"/>
                <a:ea typeface="Times New Roman"/>
                <a:cs typeface="Times New Roman"/>
                <a:sym typeface="Times New Roman"/>
              </a:rPr>
              <a:t>Timely detection of thousands of cancers underlines benefits of a National Lung Cancer Screening Programme</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UK National Screening Committee</a:t>
            </a:r>
            <a:r>
              <a:rPr lang="en-GB" sz="1200" dirty="0">
                <a:latin typeface="Times New Roman"/>
                <a:ea typeface="Times New Roman"/>
                <a:cs typeface="Times New Roman"/>
                <a:sym typeface="Times New Roman"/>
              </a:rPr>
              <a:t>. Available at: https://nationalscreening.blog.gov.uk/2024/11/11/timely-detection-of-thousands-of-cancers-underlines-benefits-of-a-national-lung-cancer-screening-programme/ (Accessed: 04 March 2026).</a:t>
            </a:r>
            <a:endParaRPr sz="1200" dirty="0">
              <a:latin typeface="Times New Roman"/>
              <a:ea typeface="Times New Roman"/>
              <a:cs typeface="Times New Roman"/>
              <a:sym typeface="Times New Roman"/>
            </a:endParaRPr>
          </a:p>
          <a:p>
            <a:pPr marL="457200" lvl="0" indent="-298450" algn="just" rtl="0">
              <a:lnSpc>
                <a:spcPct val="100000"/>
              </a:lnSpc>
              <a:spcBef>
                <a:spcPts val="0"/>
              </a:spcBef>
              <a:spcAft>
                <a:spcPts val="0"/>
              </a:spcAft>
              <a:buSzPts val="1100"/>
              <a:buFont typeface="Times New Roman"/>
              <a:buChar char="•"/>
            </a:pPr>
            <a:r>
              <a:rPr lang="en-GB" sz="1200" dirty="0">
                <a:latin typeface="Times New Roman"/>
                <a:ea typeface="Times New Roman"/>
                <a:cs typeface="Times New Roman"/>
                <a:sym typeface="Times New Roman"/>
              </a:rPr>
              <a:t>WHO (2023) </a:t>
            </a:r>
            <a:r>
              <a:rPr lang="en-GB" sz="1200" i="1" dirty="0">
                <a:latin typeface="Times New Roman"/>
                <a:ea typeface="Times New Roman"/>
                <a:cs typeface="Times New Roman"/>
                <a:sym typeface="Times New Roman"/>
              </a:rPr>
              <a:t>Lung cancer</a:t>
            </a:r>
            <a:r>
              <a:rPr lang="en-GB" sz="1200" dirty="0">
                <a:latin typeface="Times New Roman"/>
                <a:ea typeface="Times New Roman"/>
                <a:cs typeface="Times New Roman"/>
                <a:sym typeface="Times New Roman"/>
              </a:rPr>
              <a:t>, </a:t>
            </a:r>
            <a:r>
              <a:rPr lang="en-GB" sz="1200" i="1" dirty="0">
                <a:latin typeface="Times New Roman"/>
                <a:ea typeface="Times New Roman"/>
                <a:cs typeface="Times New Roman"/>
                <a:sym typeface="Times New Roman"/>
              </a:rPr>
              <a:t>World Health Organization</a:t>
            </a:r>
            <a:r>
              <a:rPr lang="en-GB" sz="1200" dirty="0">
                <a:latin typeface="Times New Roman"/>
                <a:ea typeface="Times New Roman"/>
                <a:cs typeface="Times New Roman"/>
                <a:sym typeface="Times New Roman"/>
              </a:rPr>
              <a:t>. Available at: https://www.who.int/news-room/fact-sheets/detail/lung-cancer#:~:text=Diagnostic%20methods%20for%20lung%20cancer,of%20people%20with%20lung%20cancer. (Accessed: 04 March 2026).</a:t>
            </a:r>
            <a:endParaRPr sz="1200" dirty="0">
              <a:solidFill>
                <a:srgbClr val="0070C0"/>
              </a:solidFill>
            </a:endParaRPr>
          </a:p>
        </p:txBody>
      </p:sp>
      <p:sp>
        <p:nvSpPr>
          <p:cNvPr id="163" name="Google Shape;163;p1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26/06/2024</a:t>
            </a:r>
            <a:endParaRPr/>
          </a:p>
        </p:txBody>
      </p:sp>
      <p:sp>
        <p:nvSpPr>
          <p:cNvPr id="164" name="Google Shape;164;p1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153</TotalTime>
  <Words>2317</Words>
  <Application>Microsoft Office PowerPoint</Application>
  <PresentationFormat>On-screen Show (4:3)</PresentationFormat>
  <Paragraphs>121</Paragraphs>
  <Slides>11</Slides>
  <Notes>11</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Open Sans</vt:lpstr>
      <vt:lpstr>Verdana</vt:lpstr>
      <vt:lpstr>Arial</vt:lpstr>
      <vt:lpstr>Times New Roman</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Vihona de oliveira</dc:creator>
  <cp:lastModifiedBy>vihona de oliveira</cp:lastModifiedBy>
  <cp:revision>11</cp:revision>
  <dcterms:created xsi:type="dcterms:W3CDTF">2002-10-07T19:43:58Z</dcterms:created>
  <dcterms:modified xsi:type="dcterms:W3CDTF">2026-04-18T23:13:31Z</dcterms:modified>
</cp:coreProperties>
</file>