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customXml/itemProps1.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tags/tag1.xml" ContentType="application/vnd.openxmlformats-officedocument.presentationml.tag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removePersonalInfoOnSave="1" saveSubsetFonts="1">
  <p:sldMasterIdLst>
    <p:sldMasterId id="2147483672" r:id="rId2"/>
  </p:sldMasterIdLst>
  <p:notesMasterIdLst>
    <p:notesMasterId r:id="rId32"/>
  </p:notesMasterIdLst>
  <p:handoutMasterIdLst>
    <p:handoutMasterId r:id="rId33"/>
  </p:handoutMasterIdLst>
  <p:sldIdLst>
    <p:sldId id="322" r:id="rId3"/>
    <p:sldId id="323" r:id="rId4"/>
    <p:sldId id="324" r:id="rId5"/>
    <p:sldId id="351" r:id="rId6"/>
    <p:sldId id="325" r:id="rId7"/>
    <p:sldId id="339" r:id="rId8"/>
    <p:sldId id="327" r:id="rId9"/>
    <p:sldId id="332" r:id="rId10"/>
    <p:sldId id="328" r:id="rId11"/>
    <p:sldId id="329" r:id="rId12"/>
    <p:sldId id="330" r:id="rId13"/>
    <p:sldId id="331" r:id="rId14"/>
    <p:sldId id="342" r:id="rId15"/>
    <p:sldId id="333" r:id="rId16"/>
    <p:sldId id="334" r:id="rId17"/>
    <p:sldId id="343" r:id="rId18"/>
    <p:sldId id="335" r:id="rId19"/>
    <p:sldId id="344" r:id="rId20"/>
    <p:sldId id="336" r:id="rId21"/>
    <p:sldId id="337" r:id="rId22"/>
    <p:sldId id="338" r:id="rId23"/>
    <p:sldId id="346" r:id="rId24"/>
    <p:sldId id="349" r:id="rId25"/>
    <p:sldId id="340" r:id="rId26"/>
    <p:sldId id="347" r:id="rId27"/>
    <p:sldId id="348" r:id="rId28"/>
    <p:sldId id="341" r:id="rId29"/>
    <p:sldId id="350" r:id="rId30"/>
    <p:sldId id="352" r:id="rId31"/>
  </p:sldIdLst>
  <p:sldSz cx="12188825" cy="6858000"/>
  <p:notesSz cx="6858000" cy="9144000"/>
  <p:custDataLst>
    <p:tags r:id="rId3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orient="horz" pos="4030">
          <p15:clr>
            <a:srgbClr val="A4A3A4"/>
          </p15:clr>
        </p15:guide>
        <p15:guide id="3" orient="horz" pos="1200">
          <p15:clr>
            <a:srgbClr val="A4A3A4"/>
          </p15:clr>
        </p15:guide>
        <p15:guide id="4" orient="horz" pos="1008">
          <p15:clr>
            <a:srgbClr val="A4A3A4"/>
          </p15:clr>
        </p15:guide>
        <p15:guide id="5" orient="horz" pos="3792">
          <p15:clr>
            <a:srgbClr val="A4A3A4"/>
          </p15:clr>
        </p15:guide>
        <p15:guide id="6" orient="horz">
          <p15:clr>
            <a:srgbClr val="A4A3A4"/>
          </p15:clr>
        </p15:guide>
        <p15:guide id="7" orient="horz" pos="3360">
          <p15:clr>
            <a:srgbClr val="A4A3A4"/>
          </p15:clr>
        </p15:guide>
        <p15:guide id="8" orient="horz" pos="3312">
          <p15:clr>
            <a:srgbClr val="A4A3A4"/>
          </p15:clr>
        </p15:guide>
        <p15:guide id="9" orient="horz" pos="240">
          <p15:clr>
            <a:srgbClr val="A4A3A4"/>
          </p15:clr>
        </p15:guide>
        <p15:guide id="10" orient="horz" pos="432">
          <p15:clr>
            <a:srgbClr val="A4A3A4"/>
          </p15:clr>
        </p15:guide>
        <p15:guide id="11" orient="horz" pos="2784">
          <p15:clr>
            <a:srgbClr val="A4A3A4"/>
          </p15:clr>
        </p15:guide>
        <p15:guide id="12" pos="3839">
          <p15:clr>
            <a:srgbClr val="A4A3A4"/>
          </p15:clr>
        </p15:guide>
        <p15:guide id="13" pos="959">
          <p15:clr>
            <a:srgbClr val="A4A3A4"/>
          </p15:clr>
        </p15:guide>
        <p15:guide id="14" pos="6143">
          <p15:clr>
            <a:srgbClr val="A4A3A4"/>
          </p15:clr>
        </p15:guide>
        <p15:guide id="15" pos="1247">
          <p15:clr>
            <a:srgbClr val="A4A3A4"/>
          </p15:clr>
        </p15:guide>
        <p15:guide id="16" pos="7007">
          <p15:clr>
            <a:srgbClr val="A4A3A4"/>
          </p15:clr>
        </p15:guide>
        <p15:guide id="17" pos="5855">
          <p15:clr>
            <a:srgbClr val="A4A3A4"/>
          </p15:clr>
        </p15:guide>
        <p15:guide id="18" pos="671">
          <p15:clr>
            <a:srgbClr val="A4A3A4"/>
          </p15:clr>
        </p15:guide>
        <p15:guide id="19" pos="7151">
          <p15:clr>
            <a:srgbClr val="A4A3A4"/>
          </p15:clr>
        </p15:guide>
        <p15:guide id="20" pos="3119">
          <p15:clr>
            <a:srgbClr val="A4A3A4"/>
          </p15:clr>
        </p15:guide>
      </p15:sldGuideLst>
    </p:ext>
    <p:ext uri="{2D200454-40CA-4A62-9FC3-DE9A4176ACB9}">
      <p15:notes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7981" autoAdjust="0"/>
    <p:restoredTop sz="94581" autoAdjust="0"/>
  </p:normalViewPr>
  <p:slideViewPr>
    <p:cSldViewPr showGuides="1">
      <p:cViewPr varScale="1">
        <p:scale>
          <a:sx n="81" d="100"/>
          <a:sy n="81" d="100"/>
        </p:scale>
        <p:origin x="67" y="346"/>
      </p:cViewPr>
      <p:guideLst>
        <p:guide orient="horz" pos="2160"/>
        <p:guide orient="horz" pos="4030"/>
        <p:guide orient="horz" pos="1200"/>
        <p:guide orient="horz" pos="1008"/>
        <p:guide orient="horz" pos="3792"/>
        <p:guide orient="horz"/>
        <p:guide orient="horz" pos="3360"/>
        <p:guide orient="horz" pos="3312"/>
        <p:guide orient="horz" pos="240"/>
        <p:guide orient="horz" pos="432"/>
        <p:guide orient="horz" pos="2784"/>
        <p:guide pos="3839"/>
        <p:guide pos="959"/>
        <p:guide pos="6143"/>
        <p:guide pos="1247"/>
        <p:guide pos="7007"/>
        <p:guide pos="5855"/>
        <p:guide pos="671"/>
        <p:guide pos="7151"/>
        <p:guide pos="3119"/>
      </p:guideLst>
    </p:cSldViewPr>
  </p:slideViewPr>
  <p:outlineViewPr>
    <p:cViewPr>
      <p:scale>
        <a:sx n="33" d="100"/>
        <a:sy n="33" d="100"/>
      </p:scale>
      <p:origin x="0" y="0"/>
    </p:cViewPr>
  </p:outlineViewPr>
  <p:notesTextViewPr>
    <p:cViewPr>
      <p:scale>
        <a:sx n="1" d="1"/>
        <a:sy n="1" d="1"/>
      </p:scale>
      <p:origin x="0" y="0"/>
    </p:cViewPr>
  </p:notesTextViewPr>
  <p:notesViewPr>
    <p:cSldViewPr showGuides="1">
      <p:cViewPr varScale="1">
        <p:scale>
          <a:sx n="79" d="100"/>
          <a:sy n="79" d="100"/>
        </p:scale>
        <p:origin x="2496" y="96"/>
      </p:cViewPr>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 Type="http://schemas.openxmlformats.org/officeDocument/2006/relationships/slide" Target="slides/slide1.xml"/><Relationship Id="rId21" Type="http://schemas.openxmlformats.org/officeDocument/2006/relationships/slide" Target="slides/slide19.xml"/><Relationship Id="rId34" Type="http://schemas.openxmlformats.org/officeDocument/2006/relationships/tags" Target="tags/tag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handoutMaster" Target="handoutMasters/handoutMaster1.xml"/><Relationship Id="rId38" Type="http://schemas.openxmlformats.org/officeDocument/2006/relationships/tableStyles" Target="tableStyles.xml"/><Relationship Id="rId2" Type="http://schemas.openxmlformats.org/officeDocument/2006/relationships/slideMaster" Target="slideMasters/slideMaster1.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customXml" Target="../customXml/item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notesMaster" Target="notesMasters/notesMaster1.xml"/><Relationship Id="rId37" Type="http://schemas.openxmlformats.org/officeDocument/2006/relationships/theme" Target="theme/theme1.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viewProps" Target="viewProp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1BAD9E6-8F55-4814-9AF0-05473B0D9DF9}" type="doc">
      <dgm:prSet loTypeId="urn:microsoft.com/office/officeart/2005/8/layout/cycle2" loCatId="cycle" qsTypeId="urn:microsoft.com/office/officeart/2005/8/quickstyle/simple1" qsCatId="simple" csTypeId="urn:microsoft.com/office/officeart/2005/8/colors/accent1_2" csCatId="accent1" phldr="1"/>
      <dgm:spPr/>
      <dgm:t>
        <a:bodyPr/>
        <a:lstStyle/>
        <a:p>
          <a:endParaRPr lang="en-GB"/>
        </a:p>
      </dgm:t>
    </dgm:pt>
    <dgm:pt modelId="{B0BC92C6-7BDF-497A-95A8-70EF18FCC73C}">
      <dgm:prSet phldrT="[Text]" custT="1"/>
      <dgm:spPr/>
      <dgm:t>
        <a:bodyPr/>
        <a:lstStyle/>
        <a:p>
          <a:r>
            <a:rPr lang="en-GB" sz="1600" b="1" dirty="0" smtClean="0">
              <a:solidFill>
                <a:schemeClr val="bg1"/>
              </a:solidFill>
            </a:rPr>
            <a:t>Invisibility/ autonomy</a:t>
          </a:r>
        </a:p>
        <a:p>
          <a:r>
            <a:rPr lang="en-GB" sz="1600" b="1" dirty="0" smtClean="0">
              <a:solidFill>
                <a:schemeClr val="bg1"/>
              </a:solidFill>
            </a:rPr>
            <a:t>(disinhibit-ion)</a:t>
          </a:r>
          <a:endParaRPr lang="en-GB" sz="1600" b="1" dirty="0">
            <a:solidFill>
              <a:schemeClr val="bg1"/>
            </a:solidFill>
          </a:endParaRPr>
        </a:p>
      </dgm:t>
    </dgm:pt>
    <dgm:pt modelId="{77CFC8EA-4CD0-406E-B5EB-A3655B4FA36D}" type="parTrans" cxnId="{F010235C-D259-4A30-AE7C-1D56EAAEDF7C}">
      <dgm:prSet/>
      <dgm:spPr/>
      <dgm:t>
        <a:bodyPr/>
        <a:lstStyle/>
        <a:p>
          <a:endParaRPr lang="en-GB"/>
        </a:p>
      </dgm:t>
    </dgm:pt>
    <dgm:pt modelId="{A19E05C4-893A-4C90-8ECA-4C74E5F005BE}" type="sibTrans" cxnId="{F010235C-D259-4A30-AE7C-1D56EAAEDF7C}">
      <dgm:prSet/>
      <dgm:spPr/>
      <dgm:t>
        <a:bodyPr/>
        <a:lstStyle/>
        <a:p>
          <a:endParaRPr lang="en-GB"/>
        </a:p>
      </dgm:t>
    </dgm:pt>
    <dgm:pt modelId="{0781B4BA-1DAD-4041-8082-D2E9BCA625B7}">
      <dgm:prSet phldrT="[Text]" custT="1"/>
      <dgm:spPr/>
      <dgm:t>
        <a:bodyPr/>
        <a:lstStyle/>
        <a:p>
          <a:r>
            <a:rPr lang="en-GB" sz="1800" b="1" dirty="0" smtClean="0">
              <a:solidFill>
                <a:schemeClr val="bg1"/>
              </a:solidFill>
            </a:rPr>
            <a:t>Lack of physical/social cues</a:t>
          </a:r>
          <a:endParaRPr lang="en-GB" sz="1800" b="1" dirty="0">
            <a:solidFill>
              <a:schemeClr val="bg1"/>
            </a:solidFill>
          </a:endParaRPr>
        </a:p>
      </dgm:t>
    </dgm:pt>
    <dgm:pt modelId="{AECF9DC9-DA35-4BC9-8FB1-BD748B46CCC9}" type="parTrans" cxnId="{A39A37A7-9261-47E8-B57B-AD763135B81E}">
      <dgm:prSet/>
      <dgm:spPr/>
      <dgm:t>
        <a:bodyPr/>
        <a:lstStyle/>
        <a:p>
          <a:endParaRPr lang="en-GB"/>
        </a:p>
      </dgm:t>
    </dgm:pt>
    <dgm:pt modelId="{3886DE3F-E823-4888-8716-220DC9095039}" type="sibTrans" cxnId="{A39A37A7-9261-47E8-B57B-AD763135B81E}">
      <dgm:prSet/>
      <dgm:spPr/>
      <dgm:t>
        <a:bodyPr/>
        <a:lstStyle/>
        <a:p>
          <a:endParaRPr lang="en-GB"/>
        </a:p>
      </dgm:t>
    </dgm:pt>
    <dgm:pt modelId="{1BF38FC5-65BA-4862-9B1F-428D8D4FE0C1}">
      <dgm:prSet phldrT="[Text]"/>
      <dgm:spPr/>
      <dgm:t>
        <a:bodyPr/>
        <a:lstStyle/>
        <a:p>
          <a:r>
            <a:rPr lang="en-GB" b="1" dirty="0" smtClean="0">
              <a:solidFill>
                <a:schemeClr val="bg1"/>
              </a:solidFill>
            </a:rPr>
            <a:t>No place to hide</a:t>
          </a:r>
          <a:endParaRPr lang="en-GB" b="1" dirty="0">
            <a:solidFill>
              <a:schemeClr val="bg1"/>
            </a:solidFill>
          </a:endParaRPr>
        </a:p>
      </dgm:t>
    </dgm:pt>
    <dgm:pt modelId="{EB6EFE19-FA3E-4E91-83DB-634BB0B69946}" type="parTrans" cxnId="{E1775A73-5A34-402E-A79F-44F64908EAF1}">
      <dgm:prSet/>
      <dgm:spPr/>
      <dgm:t>
        <a:bodyPr/>
        <a:lstStyle/>
        <a:p>
          <a:endParaRPr lang="en-GB"/>
        </a:p>
      </dgm:t>
    </dgm:pt>
    <dgm:pt modelId="{C6F28C6D-0560-4820-BA3F-FBEB2363EB81}" type="sibTrans" cxnId="{E1775A73-5A34-402E-A79F-44F64908EAF1}">
      <dgm:prSet/>
      <dgm:spPr/>
      <dgm:t>
        <a:bodyPr/>
        <a:lstStyle/>
        <a:p>
          <a:endParaRPr lang="en-GB"/>
        </a:p>
      </dgm:t>
    </dgm:pt>
    <dgm:pt modelId="{90285069-9B15-41FF-AA9F-6ABC4ECCEE7B}">
      <dgm:prSet phldrT="[Text]"/>
      <dgm:spPr/>
      <dgm:t>
        <a:bodyPr/>
        <a:lstStyle/>
        <a:p>
          <a:r>
            <a:rPr lang="en-GB" b="1" dirty="0" smtClean="0">
              <a:solidFill>
                <a:schemeClr val="bg1"/>
              </a:solidFill>
            </a:rPr>
            <a:t>Breadth of potential audience</a:t>
          </a:r>
          <a:endParaRPr lang="en-GB" b="1" dirty="0">
            <a:solidFill>
              <a:schemeClr val="bg1"/>
            </a:solidFill>
          </a:endParaRPr>
        </a:p>
      </dgm:t>
    </dgm:pt>
    <dgm:pt modelId="{D7D93D43-83B2-4D10-AE52-C382B5DCCD1A}" type="parTrans" cxnId="{E3BB4CE0-09D3-467B-A94F-9A2EAF25E0DF}">
      <dgm:prSet/>
      <dgm:spPr/>
      <dgm:t>
        <a:bodyPr/>
        <a:lstStyle/>
        <a:p>
          <a:endParaRPr lang="en-GB"/>
        </a:p>
      </dgm:t>
    </dgm:pt>
    <dgm:pt modelId="{E0DD44EE-E8A4-49C5-88ED-6A9D1419D284}" type="sibTrans" cxnId="{E3BB4CE0-09D3-467B-A94F-9A2EAF25E0DF}">
      <dgm:prSet/>
      <dgm:spPr/>
      <dgm:t>
        <a:bodyPr/>
        <a:lstStyle/>
        <a:p>
          <a:endParaRPr lang="en-GB"/>
        </a:p>
      </dgm:t>
    </dgm:pt>
    <dgm:pt modelId="{5895763C-AF24-4088-B278-8500401E672B}">
      <dgm:prSet phldrT="[Text]" custT="1"/>
      <dgm:spPr/>
      <dgm:t>
        <a:bodyPr/>
        <a:lstStyle/>
        <a:p>
          <a:r>
            <a:rPr lang="en-GB" sz="1800" b="1" dirty="0" smtClean="0">
              <a:solidFill>
                <a:schemeClr val="bg1"/>
              </a:solidFill>
            </a:rPr>
            <a:t>Complex </a:t>
          </a:r>
          <a:r>
            <a:rPr lang="en-GB" sz="1800" b="1" dirty="0" err="1" smtClean="0">
              <a:solidFill>
                <a:schemeClr val="bg1"/>
              </a:solidFill>
            </a:rPr>
            <a:t>bystand-ers</a:t>
          </a:r>
          <a:r>
            <a:rPr lang="en-GB" sz="1800" b="1" dirty="0" smtClean="0">
              <a:solidFill>
                <a:schemeClr val="bg1"/>
              </a:solidFill>
            </a:rPr>
            <a:t> role</a:t>
          </a:r>
          <a:endParaRPr lang="en-GB" sz="1800" b="1" dirty="0">
            <a:solidFill>
              <a:schemeClr val="bg1"/>
            </a:solidFill>
          </a:endParaRPr>
        </a:p>
      </dgm:t>
    </dgm:pt>
    <dgm:pt modelId="{992E16C1-33E1-4A9C-90D9-37FC1065C51A}" type="parTrans" cxnId="{23977261-4347-45D3-8AB0-D285C9E2A4EE}">
      <dgm:prSet/>
      <dgm:spPr/>
      <dgm:t>
        <a:bodyPr/>
        <a:lstStyle/>
        <a:p>
          <a:endParaRPr lang="en-GB"/>
        </a:p>
      </dgm:t>
    </dgm:pt>
    <dgm:pt modelId="{793BD392-1B78-4CD2-B5F4-E93A8C253F47}" type="sibTrans" cxnId="{23977261-4347-45D3-8AB0-D285C9E2A4EE}">
      <dgm:prSet/>
      <dgm:spPr/>
      <dgm:t>
        <a:bodyPr/>
        <a:lstStyle/>
        <a:p>
          <a:endParaRPr lang="en-GB"/>
        </a:p>
      </dgm:t>
    </dgm:pt>
    <dgm:pt modelId="{9F3B8F76-DBB9-4F1A-B858-982807DAC4DC}" type="pres">
      <dgm:prSet presAssocID="{91BAD9E6-8F55-4814-9AF0-05473B0D9DF9}" presName="cycle" presStyleCnt="0">
        <dgm:presLayoutVars>
          <dgm:dir/>
          <dgm:resizeHandles val="exact"/>
        </dgm:presLayoutVars>
      </dgm:prSet>
      <dgm:spPr/>
      <dgm:t>
        <a:bodyPr/>
        <a:lstStyle/>
        <a:p>
          <a:endParaRPr lang="en-GB"/>
        </a:p>
      </dgm:t>
    </dgm:pt>
    <dgm:pt modelId="{31821EAA-42B9-42B1-B804-B126D144892B}" type="pres">
      <dgm:prSet presAssocID="{B0BC92C6-7BDF-497A-95A8-70EF18FCC73C}" presName="node" presStyleLbl="node1" presStyleIdx="0" presStyleCnt="5">
        <dgm:presLayoutVars>
          <dgm:bulletEnabled val="1"/>
        </dgm:presLayoutVars>
      </dgm:prSet>
      <dgm:spPr/>
      <dgm:t>
        <a:bodyPr/>
        <a:lstStyle/>
        <a:p>
          <a:endParaRPr lang="en-GB"/>
        </a:p>
      </dgm:t>
    </dgm:pt>
    <dgm:pt modelId="{6D330E8D-8DF7-453F-9F8C-808CE4DDB0BA}" type="pres">
      <dgm:prSet presAssocID="{A19E05C4-893A-4C90-8ECA-4C74E5F005BE}" presName="sibTrans" presStyleLbl="sibTrans2D1" presStyleIdx="0" presStyleCnt="5"/>
      <dgm:spPr/>
      <dgm:t>
        <a:bodyPr/>
        <a:lstStyle/>
        <a:p>
          <a:endParaRPr lang="en-GB"/>
        </a:p>
      </dgm:t>
    </dgm:pt>
    <dgm:pt modelId="{A44153D3-4AD8-4898-8AB3-9691C70B5D6D}" type="pres">
      <dgm:prSet presAssocID="{A19E05C4-893A-4C90-8ECA-4C74E5F005BE}" presName="connectorText" presStyleLbl="sibTrans2D1" presStyleIdx="0" presStyleCnt="5"/>
      <dgm:spPr/>
      <dgm:t>
        <a:bodyPr/>
        <a:lstStyle/>
        <a:p>
          <a:endParaRPr lang="en-GB"/>
        </a:p>
      </dgm:t>
    </dgm:pt>
    <dgm:pt modelId="{736AF2CC-3FED-4D84-BB3F-944CA7063B0D}" type="pres">
      <dgm:prSet presAssocID="{0781B4BA-1DAD-4041-8082-D2E9BCA625B7}" presName="node" presStyleLbl="node1" presStyleIdx="1" presStyleCnt="5">
        <dgm:presLayoutVars>
          <dgm:bulletEnabled val="1"/>
        </dgm:presLayoutVars>
      </dgm:prSet>
      <dgm:spPr/>
      <dgm:t>
        <a:bodyPr/>
        <a:lstStyle/>
        <a:p>
          <a:endParaRPr lang="en-GB"/>
        </a:p>
      </dgm:t>
    </dgm:pt>
    <dgm:pt modelId="{A2AEBA2D-A8D1-459F-8900-5BB34C14F903}" type="pres">
      <dgm:prSet presAssocID="{3886DE3F-E823-4888-8716-220DC9095039}" presName="sibTrans" presStyleLbl="sibTrans2D1" presStyleIdx="1" presStyleCnt="5"/>
      <dgm:spPr/>
      <dgm:t>
        <a:bodyPr/>
        <a:lstStyle/>
        <a:p>
          <a:endParaRPr lang="en-GB"/>
        </a:p>
      </dgm:t>
    </dgm:pt>
    <dgm:pt modelId="{A98DB740-2A28-4317-A244-D9EEB6353A1B}" type="pres">
      <dgm:prSet presAssocID="{3886DE3F-E823-4888-8716-220DC9095039}" presName="connectorText" presStyleLbl="sibTrans2D1" presStyleIdx="1" presStyleCnt="5"/>
      <dgm:spPr/>
      <dgm:t>
        <a:bodyPr/>
        <a:lstStyle/>
        <a:p>
          <a:endParaRPr lang="en-GB"/>
        </a:p>
      </dgm:t>
    </dgm:pt>
    <dgm:pt modelId="{5309BE7F-D281-4205-AF18-22F68BDF70A4}" type="pres">
      <dgm:prSet presAssocID="{1BF38FC5-65BA-4862-9B1F-428D8D4FE0C1}" presName="node" presStyleLbl="node1" presStyleIdx="2" presStyleCnt="5">
        <dgm:presLayoutVars>
          <dgm:bulletEnabled val="1"/>
        </dgm:presLayoutVars>
      </dgm:prSet>
      <dgm:spPr/>
      <dgm:t>
        <a:bodyPr/>
        <a:lstStyle/>
        <a:p>
          <a:endParaRPr lang="en-GB"/>
        </a:p>
      </dgm:t>
    </dgm:pt>
    <dgm:pt modelId="{B772DD69-81C9-4405-9333-D7EC0F19B622}" type="pres">
      <dgm:prSet presAssocID="{C6F28C6D-0560-4820-BA3F-FBEB2363EB81}" presName="sibTrans" presStyleLbl="sibTrans2D1" presStyleIdx="2" presStyleCnt="5"/>
      <dgm:spPr/>
      <dgm:t>
        <a:bodyPr/>
        <a:lstStyle/>
        <a:p>
          <a:endParaRPr lang="en-GB"/>
        </a:p>
      </dgm:t>
    </dgm:pt>
    <dgm:pt modelId="{0F9DBE64-088C-4553-963C-46B3FD17B5C9}" type="pres">
      <dgm:prSet presAssocID="{C6F28C6D-0560-4820-BA3F-FBEB2363EB81}" presName="connectorText" presStyleLbl="sibTrans2D1" presStyleIdx="2" presStyleCnt="5"/>
      <dgm:spPr/>
      <dgm:t>
        <a:bodyPr/>
        <a:lstStyle/>
        <a:p>
          <a:endParaRPr lang="en-GB"/>
        </a:p>
      </dgm:t>
    </dgm:pt>
    <dgm:pt modelId="{2AD174A8-C3B5-4CA1-83F6-5F1DC2BB0C96}" type="pres">
      <dgm:prSet presAssocID="{90285069-9B15-41FF-AA9F-6ABC4ECCEE7B}" presName="node" presStyleLbl="node1" presStyleIdx="3" presStyleCnt="5">
        <dgm:presLayoutVars>
          <dgm:bulletEnabled val="1"/>
        </dgm:presLayoutVars>
      </dgm:prSet>
      <dgm:spPr/>
      <dgm:t>
        <a:bodyPr/>
        <a:lstStyle/>
        <a:p>
          <a:endParaRPr lang="en-GB"/>
        </a:p>
      </dgm:t>
    </dgm:pt>
    <dgm:pt modelId="{989D5D8D-45D8-477B-8578-F308B09C0B26}" type="pres">
      <dgm:prSet presAssocID="{E0DD44EE-E8A4-49C5-88ED-6A9D1419D284}" presName="sibTrans" presStyleLbl="sibTrans2D1" presStyleIdx="3" presStyleCnt="5"/>
      <dgm:spPr/>
      <dgm:t>
        <a:bodyPr/>
        <a:lstStyle/>
        <a:p>
          <a:endParaRPr lang="en-GB"/>
        </a:p>
      </dgm:t>
    </dgm:pt>
    <dgm:pt modelId="{DB6E1FEF-6333-4735-8CD4-76728C88723F}" type="pres">
      <dgm:prSet presAssocID="{E0DD44EE-E8A4-49C5-88ED-6A9D1419D284}" presName="connectorText" presStyleLbl="sibTrans2D1" presStyleIdx="3" presStyleCnt="5"/>
      <dgm:spPr/>
      <dgm:t>
        <a:bodyPr/>
        <a:lstStyle/>
        <a:p>
          <a:endParaRPr lang="en-GB"/>
        </a:p>
      </dgm:t>
    </dgm:pt>
    <dgm:pt modelId="{80C7F92C-B480-4B96-8E31-C548634B2324}" type="pres">
      <dgm:prSet presAssocID="{5895763C-AF24-4088-B278-8500401E672B}" presName="node" presStyleLbl="node1" presStyleIdx="4" presStyleCnt="5">
        <dgm:presLayoutVars>
          <dgm:bulletEnabled val="1"/>
        </dgm:presLayoutVars>
      </dgm:prSet>
      <dgm:spPr/>
      <dgm:t>
        <a:bodyPr/>
        <a:lstStyle/>
        <a:p>
          <a:endParaRPr lang="en-GB"/>
        </a:p>
      </dgm:t>
    </dgm:pt>
    <dgm:pt modelId="{EA6CB836-05B5-4456-A9B1-23E95E751F5A}" type="pres">
      <dgm:prSet presAssocID="{793BD392-1B78-4CD2-B5F4-E93A8C253F47}" presName="sibTrans" presStyleLbl="sibTrans2D1" presStyleIdx="4" presStyleCnt="5"/>
      <dgm:spPr/>
      <dgm:t>
        <a:bodyPr/>
        <a:lstStyle/>
        <a:p>
          <a:endParaRPr lang="en-GB"/>
        </a:p>
      </dgm:t>
    </dgm:pt>
    <dgm:pt modelId="{D21CEAAC-F1C9-4B88-B81C-885F83C067A2}" type="pres">
      <dgm:prSet presAssocID="{793BD392-1B78-4CD2-B5F4-E93A8C253F47}" presName="connectorText" presStyleLbl="sibTrans2D1" presStyleIdx="4" presStyleCnt="5"/>
      <dgm:spPr/>
      <dgm:t>
        <a:bodyPr/>
        <a:lstStyle/>
        <a:p>
          <a:endParaRPr lang="en-GB"/>
        </a:p>
      </dgm:t>
    </dgm:pt>
  </dgm:ptLst>
  <dgm:cxnLst>
    <dgm:cxn modelId="{FDDB75DE-6B5A-47B2-838E-4C522FB7CD7C}" type="presOf" srcId="{793BD392-1B78-4CD2-B5F4-E93A8C253F47}" destId="{D21CEAAC-F1C9-4B88-B81C-885F83C067A2}" srcOrd="1" destOrd="0" presId="urn:microsoft.com/office/officeart/2005/8/layout/cycle2"/>
    <dgm:cxn modelId="{59F2657C-2281-480A-AE88-253347C99CFE}" type="presOf" srcId="{C6F28C6D-0560-4820-BA3F-FBEB2363EB81}" destId="{0F9DBE64-088C-4553-963C-46B3FD17B5C9}" srcOrd="1" destOrd="0" presId="urn:microsoft.com/office/officeart/2005/8/layout/cycle2"/>
    <dgm:cxn modelId="{861CA736-42A9-4B86-B582-EE1488E00D9B}" type="presOf" srcId="{3886DE3F-E823-4888-8716-220DC9095039}" destId="{A98DB740-2A28-4317-A244-D9EEB6353A1B}" srcOrd="1" destOrd="0" presId="urn:microsoft.com/office/officeart/2005/8/layout/cycle2"/>
    <dgm:cxn modelId="{FC8ADF1A-DE03-4979-BA4B-0BE6C5F5B621}" type="presOf" srcId="{E0DD44EE-E8A4-49C5-88ED-6A9D1419D284}" destId="{DB6E1FEF-6333-4735-8CD4-76728C88723F}" srcOrd="1" destOrd="0" presId="urn:microsoft.com/office/officeart/2005/8/layout/cycle2"/>
    <dgm:cxn modelId="{5D97A68D-6C20-482F-BE8A-F0C85B60D0D7}" type="presOf" srcId="{793BD392-1B78-4CD2-B5F4-E93A8C253F47}" destId="{EA6CB836-05B5-4456-A9B1-23E95E751F5A}" srcOrd="0" destOrd="0" presId="urn:microsoft.com/office/officeart/2005/8/layout/cycle2"/>
    <dgm:cxn modelId="{A39A37A7-9261-47E8-B57B-AD763135B81E}" srcId="{91BAD9E6-8F55-4814-9AF0-05473B0D9DF9}" destId="{0781B4BA-1DAD-4041-8082-D2E9BCA625B7}" srcOrd="1" destOrd="0" parTransId="{AECF9DC9-DA35-4BC9-8FB1-BD748B46CCC9}" sibTransId="{3886DE3F-E823-4888-8716-220DC9095039}"/>
    <dgm:cxn modelId="{F010235C-D259-4A30-AE7C-1D56EAAEDF7C}" srcId="{91BAD9E6-8F55-4814-9AF0-05473B0D9DF9}" destId="{B0BC92C6-7BDF-497A-95A8-70EF18FCC73C}" srcOrd="0" destOrd="0" parTransId="{77CFC8EA-4CD0-406E-B5EB-A3655B4FA36D}" sibTransId="{A19E05C4-893A-4C90-8ECA-4C74E5F005BE}"/>
    <dgm:cxn modelId="{929AB649-B3D0-44DC-AC36-64050BECCE0C}" type="presOf" srcId="{B0BC92C6-7BDF-497A-95A8-70EF18FCC73C}" destId="{31821EAA-42B9-42B1-B804-B126D144892B}" srcOrd="0" destOrd="0" presId="urn:microsoft.com/office/officeart/2005/8/layout/cycle2"/>
    <dgm:cxn modelId="{F3FAB751-66C1-471F-88E0-E42E28F000D8}" type="presOf" srcId="{91BAD9E6-8F55-4814-9AF0-05473B0D9DF9}" destId="{9F3B8F76-DBB9-4F1A-B858-982807DAC4DC}" srcOrd="0" destOrd="0" presId="urn:microsoft.com/office/officeart/2005/8/layout/cycle2"/>
    <dgm:cxn modelId="{23977261-4347-45D3-8AB0-D285C9E2A4EE}" srcId="{91BAD9E6-8F55-4814-9AF0-05473B0D9DF9}" destId="{5895763C-AF24-4088-B278-8500401E672B}" srcOrd="4" destOrd="0" parTransId="{992E16C1-33E1-4A9C-90D9-37FC1065C51A}" sibTransId="{793BD392-1B78-4CD2-B5F4-E93A8C253F47}"/>
    <dgm:cxn modelId="{7A0FD850-5570-4AD6-8316-60AEDB4319C9}" type="presOf" srcId="{A19E05C4-893A-4C90-8ECA-4C74E5F005BE}" destId="{6D330E8D-8DF7-453F-9F8C-808CE4DDB0BA}" srcOrd="0" destOrd="0" presId="urn:microsoft.com/office/officeart/2005/8/layout/cycle2"/>
    <dgm:cxn modelId="{FDBB2BE0-C60C-488A-B219-39A024465A4B}" type="presOf" srcId="{5895763C-AF24-4088-B278-8500401E672B}" destId="{80C7F92C-B480-4B96-8E31-C548634B2324}" srcOrd="0" destOrd="0" presId="urn:microsoft.com/office/officeart/2005/8/layout/cycle2"/>
    <dgm:cxn modelId="{1DDBEB40-3D89-45F5-862F-1680DB7E7E49}" type="presOf" srcId="{90285069-9B15-41FF-AA9F-6ABC4ECCEE7B}" destId="{2AD174A8-C3B5-4CA1-83F6-5F1DC2BB0C96}" srcOrd="0" destOrd="0" presId="urn:microsoft.com/office/officeart/2005/8/layout/cycle2"/>
    <dgm:cxn modelId="{01ECBE49-63C8-4D5C-9DAB-AEE96497A597}" type="presOf" srcId="{A19E05C4-893A-4C90-8ECA-4C74E5F005BE}" destId="{A44153D3-4AD8-4898-8AB3-9691C70B5D6D}" srcOrd="1" destOrd="0" presId="urn:microsoft.com/office/officeart/2005/8/layout/cycle2"/>
    <dgm:cxn modelId="{E1775A73-5A34-402E-A79F-44F64908EAF1}" srcId="{91BAD9E6-8F55-4814-9AF0-05473B0D9DF9}" destId="{1BF38FC5-65BA-4862-9B1F-428D8D4FE0C1}" srcOrd="2" destOrd="0" parTransId="{EB6EFE19-FA3E-4E91-83DB-634BB0B69946}" sibTransId="{C6F28C6D-0560-4820-BA3F-FBEB2363EB81}"/>
    <dgm:cxn modelId="{50AE7173-E3FA-4B1D-B1AC-17A2834A5646}" type="presOf" srcId="{1BF38FC5-65BA-4862-9B1F-428D8D4FE0C1}" destId="{5309BE7F-D281-4205-AF18-22F68BDF70A4}" srcOrd="0" destOrd="0" presId="urn:microsoft.com/office/officeart/2005/8/layout/cycle2"/>
    <dgm:cxn modelId="{6141325A-83F0-429B-BC20-557B0F18135B}" type="presOf" srcId="{0781B4BA-1DAD-4041-8082-D2E9BCA625B7}" destId="{736AF2CC-3FED-4D84-BB3F-944CA7063B0D}" srcOrd="0" destOrd="0" presId="urn:microsoft.com/office/officeart/2005/8/layout/cycle2"/>
    <dgm:cxn modelId="{08A69D05-2D43-4D67-92A7-3B773F891835}" type="presOf" srcId="{3886DE3F-E823-4888-8716-220DC9095039}" destId="{A2AEBA2D-A8D1-459F-8900-5BB34C14F903}" srcOrd="0" destOrd="0" presId="urn:microsoft.com/office/officeart/2005/8/layout/cycle2"/>
    <dgm:cxn modelId="{E3BB4CE0-09D3-467B-A94F-9A2EAF25E0DF}" srcId="{91BAD9E6-8F55-4814-9AF0-05473B0D9DF9}" destId="{90285069-9B15-41FF-AA9F-6ABC4ECCEE7B}" srcOrd="3" destOrd="0" parTransId="{D7D93D43-83B2-4D10-AE52-C382B5DCCD1A}" sibTransId="{E0DD44EE-E8A4-49C5-88ED-6A9D1419D284}"/>
    <dgm:cxn modelId="{D5B51C02-0CC8-4423-800A-857784606CBA}" type="presOf" srcId="{E0DD44EE-E8A4-49C5-88ED-6A9D1419D284}" destId="{989D5D8D-45D8-477B-8578-F308B09C0B26}" srcOrd="0" destOrd="0" presId="urn:microsoft.com/office/officeart/2005/8/layout/cycle2"/>
    <dgm:cxn modelId="{ED3EAFEA-C773-4FF0-8947-4AC3A3EFCCF2}" type="presOf" srcId="{C6F28C6D-0560-4820-BA3F-FBEB2363EB81}" destId="{B772DD69-81C9-4405-9333-D7EC0F19B622}" srcOrd="0" destOrd="0" presId="urn:microsoft.com/office/officeart/2005/8/layout/cycle2"/>
    <dgm:cxn modelId="{576571C7-38B1-4FA2-BF12-CEC2768B6478}" type="presParOf" srcId="{9F3B8F76-DBB9-4F1A-B858-982807DAC4DC}" destId="{31821EAA-42B9-42B1-B804-B126D144892B}" srcOrd="0" destOrd="0" presId="urn:microsoft.com/office/officeart/2005/8/layout/cycle2"/>
    <dgm:cxn modelId="{320569F4-5C97-496A-BE37-364DB30545F0}" type="presParOf" srcId="{9F3B8F76-DBB9-4F1A-B858-982807DAC4DC}" destId="{6D330E8D-8DF7-453F-9F8C-808CE4DDB0BA}" srcOrd="1" destOrd="0" presId="urn:microsoft.com/office/officeart/2005/8/layout/cycle2"/>
    <dgm:cxn modelId="{468F9610-494C-4B5B-B81B-AA20F4239103}" type="presParOf" srcId="{6D330E8D-8DF7-453F-9F8C-808CE4DDB0BA}" destId="{A44153D3-4AD8-4898-8AB3-9691C70B5D6D}" srcOrd="0" destOrd="0" presId="urn:microsoft.com/office/officeart/2005/8/layout/cycle2"/>
    <dgm:cxn modelId="{10FE4D86-E96C-4D2F-B78C-0858A0BE4760}" type="presParOf" srcId="{9F3B8F76-DBB9-4F1A-B858-982807DAC4DC}" destId="{736AF2CC-3FED-4D84-BB3F-944CA7063B0D}" srcOrd="2" destOrd="0" presId="urn:microsoft.com/office/officeart/2005/8/layout/cycle2"/>
    <dgm:cxn modelId="{AB9FA0F0-5D25-425C-96BB-85DA0E5D9F00}" type="presParOf" srcId="{9F3B8F76-DBB9-4F1A-B858-982807DAC4DC}" destId="{A2AEBA2D-A8D1-459F-8900-5BB34C14F903}" srcOrd="3" destOrd="0" presId="urn:microsoft.com/office/officeart/2005/8/layout/cycle2"/>
    <dgm:cxn modelId="{B77FEE65-B046-48CE-A03E-22F97BBFB31F}" type="presParOf" srcId="{A2AEBA2D-A8D1-459F-8900-5BB34C14F903}" destId="{A98DB740-2A28-4317-A244-D9EEB6353A1B}" srcOrd="0" destOrd="0" presId="urn:microsoft.com/office/officeart/2005/8/layout/cycle2"/>
    <dgm:cxn modelId="{1D814370-82FC-455B-BD0E-F2713D061AFB}" type="presParOf" srcId="{9F3B8F76-DBB9-4F1A-B858-982807DAC4DC}" destId="{5309BE7F-D281-4205-AF18-22F68BDF70A4}" srcOrd="4" destOrd="0" presId="urn:microsoft.com/office/officeart/2005/8/layout/cycle2"/>
    <dgm:cxn modelId="{28F379F1-6304-4BE9-8BCB-17F6A9C58CB8}" type="presParOf" srcId="{9F3B8F76-DBB9-4F1A-B858-982807DAC4DC}" destId="{B772DD69-81C9-4405-9333-D7EC0F19B622}" srcOrd="5" destOrd="0" presId="urn:microsoft.com/office/officeart/2005/8/layout/cycle2"/>
    <dgm:cxn modelId="{A1F6FDBA-CE0A-4766-A29F-09DFF43F383E}" type="presParOf" srcId="{B772DD69-81C9-4405-9333-D7EC0F19B622}" destId="{0F9DBE64-088C-4553-963C-46B3FD17B5C9}" srcOrd="0" destOrd="0" presId="urn:microsoft.com/office/officeart/2005/8/layout/cycle2"/>
    <dgm:cxn modelId="{536086FF-BA7A-4175-BD90-6CDE066A2AE0}" type="presParOf" srcId="{9F3B8F76-DBB9-4F1A-B858-982807DAC4DC}" destId="{2AD174A8-C3B5-4CA1-83F6-5F1DC2BB0C96}" srcOrd="6" destOrd="0" presId="urn:microsoft.com/office/officeart/2005/8/layout/cycle2"/>
    <dgm:cxn modelId="{21F4FB10-6540-4B19-9D92-395642D78B47}" type="presParOf" srcId="{9F3B8F76-DBB9-4F1A-B858-982807DAC4DC}" destId="{989D5D8D-45D8-477B-8578-F308B09C0B26}" srcOrd="7" destOrd="0" presId="urn:microsoft.com/office/officeart/2005/8/layout/cycle2"/>
    <dgm:cxn modelId="{B434A900-9F02-45EA-B7DE-9B59A5A1CA9B}" type="presParOf" srcId="{989D5D8D-45D8-477B-8578-F308B09C0B26}" destId="{DB6E1FEF-6333-4735-8CD4-76728C88723F}" srcOrd="0" destOrd="0" presId="urn:microsoft.com/office/officeart/2005/8/layout/cycle2"/>
    <dgm:cxn modelId="{43889E30-32B4-450D-AB98-809710E9B955}" type="presParOf" srcId="{9F3B8F76-DBB9-4F1A-B858-982807DAC4DC}" destId="{80C7F92C-B480-4B96-8E31-C548634B2324}" srcOrd="8" destOrd="0" presId="urn:microsoft.com/office/officeart/2005/8/layout/cycle2"/>
    <dgm:cxn modelId="{1F497DB5-F5E8-4DF4-8C82-76674819565D}" type="presParOf" srcId="{9F3B8F76-DBB9-4F1A-B858-982807DAC4DC}" destId="{EA6CB836-05B5-4456-A9B1-23E95E751F5A}" srcOrd="9" destOrd="0" presId="urn:microsoft.com/office/officeart/2005/8/layout/cycle2"/>
    <dgm:cxn modelId="{A1320E05-E5CD-4EA5-9171-63B25FBF0BD5}" type="presParOf" srcId="{EA6CB836-05B5-4456-A9B1-23E95E751F5A}" destId="{D21CEAAC-F1C9-4B88-B81C-885F83C067A2}" srcOrd="0" destOrd="0" presId="urn:microsoft.com/office/officeart/2005/8/layout/cycle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1821EAA-42B9-42B1-B804-B126D144892B}">
      <dsp:nvSpPr>
        <dsp:cNvPr id="0" name=""/>
        <dsp:cNvSpPr/>
      </dsp:nvSpPr>
      <dsp:spPr>
        <a:xfrm>
          <a:off x="4524619" y="108"/>
          <a:ext cx="1607944" cy="160794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0320" tIns="20320" rIns="20320" bIns="20320" numCol="1" spcCol="1270" anchor="ctr" anchorCtr="0">
          <a:noAutofit/>
        </a:bodyPr>
        <a:lstStyle/>
        <a:p>
          <a:pPr lvl="0" algn="ctr" defTabSz="711200">
            <a:lnSpc>
              <a:spcPct val="90000"/>
            </a:lnSpc>
            <a:spcBef>
              <a:spcPct val="0"/>
            </a:spcBef>
            <a:spcAft>
              <a:spcPct val="35000"/>
            </a:spcAft>
          </a:pPr>
          <a:r>
            <a:rPr lang="en-GB" sz="1600" b="1" kern="1200" dirty="0" smtClean="0">
              <a:solidFill>
                <a:schemeClr val="bg1"/>
              </a:solidFill>
            </a:rPr>
            <a:t>Invisibility/ autonomy</a:t>
          </a:r>
        </a:p>
        <a:p>
          <a:pPr lvl="0" algn="ctr" defTabSz="711200">
            <a:lnSpc>
              <a:spcPct val="90000"/>
            </a:lnSpc>
            <a:spcBef>
              <a:spcPct val="0"/>
            </a:spcBef>
            <a:spcAft>
              <a:spcPct val="35000"/>
            </a:spcAft>
          </a:pPr>
          <a:r>
            <a:rPr lang="en-GB" sz="1600" b="1" kern="1200" dirty="0" smtClean="0">
              <a:solidFill>
                <a:schemeClr val="bg1"/>
              </a:solidFill>
            </a:rPr>
            <a:t>(disinhibit-ion)</a:t>
          </a:r>
          <a:endParaRPr lang="en-GB" sz="1600" b="1" kern="1200" dirty="0">
            <a:solidFill>
              <a:schemeClr val="bg1"/>
            </a:solidFill>
          </a:endParaRPr>
        </a:p>
      </dsp:txBody>
      <dsp:txXfrm>
        <a:off x="4760097" y="235586"/>
        <a:ext cx="1136988" cy="1136988"/>
      </dsp:txXfrm>
    </dsp:sp>
    <dsp:sp modelId="{6D330E8D-8DF7-453F-9F8C-808CE4DDB0BA}">
      <dsp:nvSpPr>
        <dsp:cNvPr id="0" name=""/>
        <dsp:cNvSpPr/>
      </dsp:nvSpPr>
      <dsp:spPr>
        <a:xfrm rot="2160000">
          <a:off x="6082157" y="1236139"/>
          <a:ext cx="429161" cy="54268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GB" sz="1400" kern="1200"/>
        </a:p>
      </dsp:txBody>
      <dsp:txXfrm>
        <a:off x="6094451" y="1306837"/>
        <a:ext cx="300413" cy="325609"/>
      </dsp:txXfrm>
    </dsp:sp>
    <dsp:sp modelId="{736AF2CC-3FED-4D84-BB3F-944CA7063B0D}">
      <dsp:nvSpPr>
        <dsp:cNvPr id="0" name=""/>
        <dsp:cNvSpPr/>
      </dsp:nvSpPr>
      <dsp:spPr>
        <a:xfrm>
          <a:off x="6480565" y="1421186"/>
          <a:ext cx="1607944" cy="160794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en-GB" sz="1800" b="1" kern="1200" dirty="0" smtClean="0">
              <a:solidFill>
                <a:schemeClr val="bg1"/>
              </a:solidFill>
            </a:rPr>
            <a:t>Lack of physical/social cues</a:t>
          </a:r>
          <a:endParaRPr lang="en-GB" sz="1800" b="1" kern="1200" dirty="0">
            <a:solidFill>
              <a:schemeClr val="bg1"/>
            </a:solidFill>
          </a:endParaRPr>
        </a:p>
      </dsp:txBody>
      <dsp:txXfrm>
        <a:off x="6716043" y="1656664"/>
        <a:ext cx="1136988" cy="1136988"/>
      </dsp:txXfrm>
    </dsp:sp>
    <dsp:sp modelId="{A2AEBA2D-A8D1-459F-8900-5BB34C14F903}">
      <dsp:nvSpPr>
        <dsp:cNvPr id="0" name=""/>
        <dsp:cNvSpPr/>
      </dsp:nvSpPr>
      <dsp:spPr>
        <a:xfrm rot="6480000">
          <a:off x="6700157" y="3091942"/>
          <a:ext cx="429161" cy="54268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GB" sz="1400" kern="1200"/>
        </a:p>
      </dsp:txBody>
      <dsp:txXfrm rot="10800000">
        <a:off x="6784424" y="3139255"/>
        <a:ext cx="300413" cy="325609"/>
      </dsp:txXfrm>
    </dsp:sp>
    <dsp:sp modelId="{5309BE7F-D281-4205-AF18-22F68BDF70A4}">
      <dsp:nvSpPr>
        <dsp:cNvPr id="0" name=""/>
        <dsp:cNvSpPr/>
      </dsp:nvSpPr>
      <dsp:spPr>
        <a:xfrm>
          <a:off x="5733460" y="3720539"/>
          <a:ext cx="1607944" cy="160794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en-GB" sz="1800" b="1" kern="1200" dirty="0" smtClean="0">
              <a:solidFill>
                <a:schemeClr val="bg1"/>
              </a:solidFill>
            </a:rPr>
            <a:t>No place to hide</a:t>
          </a:r>
          <a:endParaRPr lang="en-GB" sz="1800" b="1" kern="1200" dirty="0">
            <a:solidFill>
              <a:schemeClr val="bg1"/>
            </a:solidFill>
          </a:endParaRPr>
        </a:p>
      </dsp:txBody>
      <dsp:txXfrm>
        <a:off x="5968938" y="3956017"/>
        <a:ext cx="1136988" cy="1136988"/>
      </dsp:txXfrm>
    </dsp:sp>
    <dsp:sp modelId="{B772DD69-81C9-4405-9333-D7EC0F19B622}">
      <dsp:nvSpPr>
        <dsp:cNvPr id="0" name=""/>
        <dsp:cNvSpPr/>
      </dsp:nvSpPr>
      <dsp:spPr>
        <a:xfrm rot="10800000">
          <a:off x="5126156" y="4253170"/>
          <a:ext cx="429161" cy="54268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GB" sz="1400" kern="1200"/>
        </a:p>
      </dsp:txBody>
      <dsp:txXfrm rot="10800000">
        <a:off x="5254904" y="4361706"/>
        <a:ext cx="300413" cy="325609"/>
      </dsp:txXfrm>
    </dsp:sp>
    <dsp:sp modelId="{2AD174A8-C3B5-4CA1-83F6-5F1DC2BB0C96}">
      <dsp:nvSpPr>
        <dsp:cNvPr id="0" name=""/>
        <dsp:cNvSpPr/>
      </dsp:nvSpPr>
      <dsp:spPr>
        <a:xfrm>
          <a:off x="3315778" y="3720539"/>
          <a:ext cx="1607944" cy="160794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en-GB" sz="1800" b="1" kern="1200" dirty="0" smtClean="0">
              <a:solidFill>
                <a:schemeClr val="bg1"/>
              </a:solidFill>
            </a:rPr>
            <a:t>Breadth of potential audience</a:t>
          </a:r>
          <a:endParaRPr lang="en-GB" sz="1800" b="1" kern="1200" dirty="0">
            <a:solidFill>
              <a:schemeClr val="bg1"/>
            </a:solidFill>
          </a:endParaRPr>
        </a:p>
      </dsp:txBody>
      <dsp:txXfrm>
        <a:off x="3551256" y="3956017"/>
        <a:ext cx="1136988" cy="1136988"/>
      </dsp:txXfrm>
    </dsp:sp>
    <dsp:sp modelId="{989D5D8D-45D8-477B-8578-F308B09C0B26}">
      <dsp:nvSpPr>
        <dsp:cNvPr id="0" name=""/>
        <dsp:cNvSpPr/>
      </dsp:nvSpPr>
      <dsp:spPr>
        <a:xfrm rot="15120000">
          <a:off x="3535370" y="3115045"/>
          <a:ext cx="429161" cy="54268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GB" sz="1400" kern="1200"/>
        </a:p>
      </dsp:txBody>
      <dsp:txXfrm rot="10800000">
        <a:off x="3619637" y="3284804"/>
        <a:ext cx="300413" cy="325609"/>
      </dsp:txXfrm>
    </dsp:sp>
    <dsp:sp modelId="{80C7F92C-B480-4B96-8E31-C548634B2324}">
      <dsp:nvSpPr>
        <dsp:cNvPr id="0" name=""/>
        <dsp:cNvSpPr/>
      </dsp:nvSpPr>
      <dsp:spPr>
        <a:xfrm>
          <a:off x="2568673" y="1421186"/>
          <a:ext cx="1607944" cy="1607944"/>
        </a:xfrm>
        <a:prstGeom prst="ellipse">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lvl="0" algn="ctr" defTabSz="800100">
            <a:lnSpc>
              <a:spcPct val="90000"/>
            </a:lnSpc>
            <a:spcBef>
              <a:spcPct val="0"/>
            </a:spcBef>
            <a:spcAft>
              <a:spcPct val="35000"/>
            </a:spcAft>
          </a:pPr>
          <a:r>
            <a:rPr lang="en-GB" sz="1800" b="1" kern="1200" dirty="0" smtClean="0">
              <a:solidFill>
                <a:schemeClr val="bg1"/>
              </a:solidFill>
            </a:rPr>
            <a:t>Complex </a:t>
          </a:r>
          <a:r>
            <a:rPr lang="en-GB" sz="1800" b="1" kern="1200" dirty="0" err="1" smtClean="0">
              <a:solidFill>
                <a:schemeClr val="bg1"/>
              </a:solidFill>
            </a:rPr>
            <a:t>bystand-ers</a:t>
          </a:r>
          <a:r>
            <a:rPr lang="en-GB" sz="1800" b="1" kern="1200" dirty="0" smtClean="0">
              <a:solidFill>
                <a:schemeClr val="bg1"/>
              </a:solidFill>
            </a:rPr>
            <a:t> role</a:t>
          </a:r>
          <a:endParaRPr lang="en-GB" sz="1800" b="1" kern="1200" dirty="0">
            <a:solidFill>
              <a:schemeClr val="bg1"/>
            </a:solidFill>
          </a:endParaRPr>
        </a:p>
      </dsp:txBody>
      <dsp:txXfrm>
        <a:off x="2804151" y="1656664"/>
        <a:ext cx="1136988" cy="1136988"/>
      </dsp:txXfrm>
    </dsp:sp>
    <dsp:sp modelId="{EA6CB836-05B5-4456-A9B1-23E95E751F5A}">
      <dsp:nvSpPr>
        <dsp:cNvPr id="0" name=""/>
        <dsp:cNvSpPr/>
      </dsp:nvSpPr>
      <dsp:spPr>
        <a:xfrm rot="19440000">
          <a:off x="4126211" y="1250418"/>
          <a:ext cx="429161" cy="54268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622300">
            <a:lnSpc>
              <a:spcPct val="90000"/>
            </a:lnSpc>
            <a:spcBef>
              <a:spcPct val="0"/>
            </a:spcBef>
            <a:spcAft>
              <a:spcPct val="35000"/>
            </a:spcAft>
          </a:pPr>
          <a:endParaRPr lang="en-GB" sz="1400" kern="1200"/>
        </a:p>
      </dsp:txBody>
      <dsp:txXfrm>
        <a:off x="4138505" y="1396792"/>
        <a:ext cx="300413" cy="325609"/>
      </dsp:txXfrm>
    </dsp:sp>
  </dsp:spTree>
</dsp:drawing>
</file>

<file path=ppt/diagrams/layout1.xml><?xml version="1.0" encoding="utf-8"?>
<dgm:layoutDef xmlns:dgm="http://schemas.openxmlformats.org/drawingml/2006/diagram" xmlns:a="http://schemas.openxmlformats.org/drawingml/2006/main" uniqueId="urn:microsoft.com/office/officeart/2005/8/layout/cycle2">
  <dgm:title val=""/>
  <dgm:desc val=""/>
  <dgm:catLst>
    <dgm:cat type="cycle" pri="1000"/>
    <dgm:cat type="convert" pri="100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 modelId="3"/>
      </dgm:ptLst>
      <dgm:cxnLst>
        <dgm:cxn modelId="4" srcId="0" destId="1" srcOrd="0" destOrd="0"/>
        <dgm:cxn modelId="5" srcId="0" destId="2" srcOrd="1" destOrd="0"/>
        <dgm:cxn modelId="6" srcId="0" destId="3" srcOrd="2"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cycle">
    <dgm:varLst>
      <dgm:dir/>
      <dgm:resizeHandles val="exact"/>
    </dgm:varLst>
    <dgm:choose name="Name0">
      <dgm:if name="Name1" func="var" arg="dir" op="equ" val="norm">
        <dgm:choose name="Name2">
          <dgm:if name="Name3" axis="ch" ptType="node" func="cnt" op="gt" val="2">
            <dgm:alg type="cycle">
              <dgm:param type="stAng" val="0"/>
              <dgm:param type="spanAng" val="360"/>
            </dgm:alg>
          </dgm:if>
          <dgm:else name="Name4">
            <dgm:alg type="cycle">
              <dgm:param type="stAng" val="-90"/>
              <dgm:param type="spanAng" val="360"/>
            </dgm:alg>
          </dgm:else>
        </dgm:choose>
      </dgm:if>
      <dgm:else name="Name5">
        <dgm:choose name="Name6">
          <dgm:if name="Name7" axis="ch" ptType="node" func="cnt" op="gt" val="2">
            <dgm:alg type="cycle">
              <dgm:param type="stAng" val="0"/>
              <dgm:param type="spanAng" val="-360"/>
            </dgm:alg>
          </dgm:if>
          <dgm:else name="Name8">
            <dgm:alg type="cycle">
              <dgm:param type="stAng" val="90"/>
              <dgm:param type="spanAng" val="-360"/>
            </dgm:alg>
          </dgm:else>
        </dgm:choose>
      </dgm:else>
    </dgm:choose>
    <dgm:shape xmlns:r="http://schemas.openxmlformats.org/officeDocument/2006/relationships" r:blip="">
      <dgm:adjLst/>
    </dgm:shape>
    <dgm:presOf/>
    <dgm:constrLst>
      <dgm:constr type="w" for="ch" ptType="node" refType="w"/>
      <dgm:constr type="w" for="ch" ptType="sibTrans" refType="w" refFor="ch" refPtType="node" op="equ" fact="0.25"/>
      <dgm:constr type="sibSp" refType="w" refFor="ch" refPtType="node" fact="0.5"/>
      <dgm:constr type="primFontSz" for="ch" ptType="node" op="equ" val="65"/>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param type="txAnchorVertCh" val="mid"/>
        </dgm:alg>
        <dgm:shape xmlns:r="http://schemas.openxmlformats.org/officeDocument/2006/relationships" type="ellipse" r:blip="">
          <dgm:adjLst/>
        </dgm:shape>
        <dgm:presOf axis="desOrSelf" ptType="node"/>
        <dgm:constrLst>
          <dgm:constr type="h" refType="w"/>
          <dgm:constr type="lMarg" refType="primFontSz" fact="0.1"/>
          <dgm:constr type="rMarg" refType="primFontSz" fact="0.1"/>
          <dgm:constr type="tMarg" refType="primFontSz" fact="0.1"/>
          <dgm:constr type="bMarg" refType="primFontSz" fact="0.1"/>
        </dgm:constrLst>
        <dgm:ruleLst>
          <dgm:rule type="primFontSz" val="5" fact="NaN" max="NaN"/>
        </dgm:ruleLst>
      </dgm:layoutNode>
      <dgm:choose name="Name9">
        <dgm:if name="Name10" axis="par ch" ptType="doc node" func="cnt" op="gt" val="1">
          <dgm:forEach name="sibTransForEach" axis="followSib" ptType="sibTrans" hideLastTrans="0" cnt="1">
            <dgm:layoutNode name="sibTrans">
              <dgm:choose name="Name11">
                <dgm:if name="Name12" axis="par ch" ptType="doc node" func="cnt" op="lt" val="3">
                  <dgm:alg type="conn">
                    <dgm:param type="begPts" val="radial"/>
                    <dgm:param type="endPts" val="radial"/>
                  </dgm:alg>
                </dgm:if>
                <dgm:else name="Name13">
                  <dgm:alg type="conn">
                    <dgm:param type="begPts" val="auto"/>
                    <dgm:param type="endPts" val="auto"/>
                  </dgm:alg>
                </dgm:else>
              </dgm:choose>
              <dgm:shape xmlns:r="http://schemas.openxmlformats.org/officeDocument/2006/relationships" type="conn" r:blip="">
                <dgm:adjLst/>
              </dgm:shape>
              <dgm:presOf axis="self"/>
              <dgm:constrLst>
                <dgm:constr type="h" refType="w" fact="1.35"/>
                <dgm:constr type="connDist"/>
                <dgm:constr type="w" for="ch" refType="connDist" fact="0.45"/>
                <dgm:constr type="h" for="ch" refType="h"/>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if>
        <dgm:else name="Name14"/>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sz="quarter" idx="1"/>
          </p:nvPr>
        </p:nvSpPr>
        <p:spPr>
          <a:xfrm>
            <a:off x="3884613" y="0"/>
            <a:ext cx="2971800" cy="458788"/>
          </a:xfrm>
          <a:prstGeom prst="rect">
            <a:avLst/>
          </a:prstGeom>
        </p:spPr>
        <p:txBody>
          <a:bodyPr vert="horz" lIns="91440" tIns="45720" rIns="91440" bIns="45720" rtlCol="0"/>
          <a:lstStyle>
            <a:lvl1pPr algn="r">
              <a:defRPr sz="1200"/>
            </a:lvl1pPr>
          </a:lstStyle>
          <a:p>
            <a:fld id="{59088EAF-6ECA-4616-85EF-35AA19C641F3}" type="datetimeFigureOut">
              <a:rPr lang="en-US"/>
              <a:t>2/12/2018</a:t>
            </a:fld>
            <a:endParaRPr/>
          </a:p>
        </p:txBody>
      </p:sp>
      <p:sp>
        <p:nvSpPr>
          <p:cNvPr id="4" name="Footer Placeholder 3"/>
          <p:cNvSpPr>
            <a:spLocks noGrp="1"/>
          </p:cNvSpPr>
          <p:nvPr>
            <p:ph type="ftr" sz="quarter" idx="2"/>
          </p:nvPr>
        </p:nvSpPr>
        <p:spPr>
          <a:xfrm>
            <a:off x="0" y="8685213"/>
            <a:ext cx="2971800" cy="458787"/>
          </a:xfrm>
          <a:prstGeom prst="rect">
            <a:avLst/>
          </a:prstGeom>
        </p:spPr>
        <p:txBody>
          <a:bodyPr vert="horz" lIns="91440" tIns="45720" rIns="91440" bIns="45720" rtlCol="0" anchor="b"/>
          <a:lstStyle>
            <a:lvl1pPr algn="l">
              <a:defRPr sz="1200"/>
            </a:lvl1pPr>
          </a:lstStyle>
          <a:p>
            <a:endParaRPr/>
          </a:p>
        </p:txBody>
      </p:sp>
      <p:sp>
        <p:nvSpPr>
          <p:cNvPr id="5" name="Slide Number Placeholder 4"/>
          <p:cNvSpPr>
            <a:spLocks noGrp="1"/>
          </p:cNvSpPr>
          <p:nvPr>
            <p:ph type="sldNum" sz="quarter" idx="3"/>
          </p:nvPr>
        </p:nvSpPr>
        <p:spPr>
          <a:xfrm>
            <a:off x="3884613" y="8685213"/>
            <a:ext cx="2971800" cy="458787"/>
          </a:xfrm>
          <a:prstGeom prst="rect">
            <a:avLst/>
          </a:prstGeom>
        </p:spPr>
        <p:txBody>
          <a:bodyPr vert="horz" lIns="91440" tIns="45720" rIns="91440" bIns="45720" rtlCol="0" anchor="b"/>
          <a:lstStyle>
            <a:lvl1pPr algn="r">
              <a:defRPr sz="1200"/>
            </a:lvl1pPr>
          </a:lstStyle>
          <a:p>
            <a:fld id="{D9F912AB-2776-42F2-A957-313FC7EFEDB9}" type="slidenum">
              <a:rPr/>
              <a:t>‹#›</a:t>
            </a:fld>
            <a:endParaRPr/>
          </a:p>
        </p:txBody>
      </p:sp>
    </p:spTree>
    <p:extLst>
      <p:ext uri="{BB962C8B-B14F-4D97-AF65-F5344CB8AC3E}">
        <p14:creationId xmlns:p14="http://schemas.microsoft.com/office/powerpoint/2010/main" val="3932065745"/>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3ABD2D7A-D230-4F91-BD59-0A39C2703BA8}" type="datetimeFigureOut">
              <a:rPr lang="en-US"/>
              <a:t>2/12/2018</a:t>
            </a:fld>
            <a:endParaRPr/>
          </a:p>
        </p:txBody>
      </p:sp>
      <p:sp>
        <p:nvSpPr>
          <p:cNvPr id="4" name="Slide Image Placeholder 3"/>
          <p:cNvSpPr>
            <a:spLocks noGrp="1" noRot="1" noChangeAspect="1"/>
          </p:cNvSpPr>
          <p:nvPr>
            <p:ph type="sldImg" idx="2"/>
          </p:nvPr>
        </p:nvSpPr>
        <p:spPr>
          <a:xfrm>
            <a:off x="382588" y="685800"/>
            <a:ext cx="6092825" cy="3429000"/>
          </a:xfrm>
          <a:prstGeom prst="rect">
            <a:avLst/>
          </a:prstGeom>
          <a:noFill/>
          <a:ln w="12700">
            <a:solidFill>
              <a:prstClr val="black"/>
            </a:solidFill>
          </a:ln>
        </p:spPr>
        <p:txBody>
          <a:bodyPr vert="horz" lIns="91440" tIns="45720" rIns="91440" bIns="45720" rtlCol="0" anchor="ctr"/>
          <a:lstStyle/>
          <a:p>
            <a:endParaRPr/>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a:t>Click to edit Master text styles</a:t>
            </a:r>
          </a:p>
          <a:p>
            <a:pPr lvl="1"/>
            <a:r>
              <a:rPr/>
              <a:t>Second level</a:t>
            </a:r>
          </a:p>
          <a:p>
            <a:pPr lvl="2"/>
            <a:r>
              <a:rPr/>
              <a:t>Third level</a:t>
            </a:r>
          </a:p>
          <a:p>
            <a:pPr lvl="3"/>
            <a:r>
              <a:rPr/>
              <a:t>Fourth level</a:t>
            </a:r>
          </a:p>
          <a:p>
            <a:pPr lvl="4"/>
            <a:r>
              <a:rPr/>
              <a:t>Fifth level</a:t>
            </a:r>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F93199CD-3E1B-4AE6-990F-76F925F5EA9F}" type="slidenum">
              <a:rPr/>
              <a:t>‹#›</a:t>
            </a:fld>
            <a:endParaRPr/>
          </a:p>
        </p:txBody>
      </p:sp>
    </p:spTree>
    <p:extLst>
      <p:ext uri="{BB962C8B-B14F-4D97-AF65-F5344CB8AC3E}">
        <p14:creationId xmlns:p14="http://schemas.microsoft.com/office/powerpoint/2010/main" val="4276579820"/>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10"/>
          </p:nvPr>
        </p:nvSpPr>
        <p:spPr/>
        <p:txBody>
          <a:bodyPr/>
          <a:lstStyle/>
          <a:p>
            <a:fld id="{F93199CD-3E1B-4AE6-990F-76F925F5EA9F}" type="slidenum">
              <a:rPr lang="en-US" smtClean="0"/>
              <a:t>1</a:t>
            </a:fld>
            <a:endParaRPr lang="en-US"/>
          </a:p>
        </p:txBody>
      </p:sp>
    </p:spTree>
    <p:extLst>
      <p:ext uri="{BB962C8B-B14F-4D97-AF65-F5344CB8AC3E}">
        <p14:creationId xmlns:p14="http://schemas.microsoft.com/office/powerpoint/2010/main" val="3622955382"/>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bwMode="ltGray">
      <p:bgPr>
        <a:blipFill dpi="0" rotWithShape="1">
          <a:blip r:embed="rId2">
            <a:lum/>
          </a:blip>
          <a:srcRect/>
          <a:stretch>
            <a:fillRect t="-17000" b="-17000"/>
          </a:stretch>
        </a:blipFill>
        <a:effectLst/>
      </p:bgPr>
    </p:bg>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065213" y="4800600"/>
            <a:ext cx="8229600" cy="1219200"/>
          </a:xfrm>
        </p:spPr>
        <p:txBody>
          <a:bodyPr>
            <a:normAutofit/>
          </a:bodyPr>
          <a:lstStyle>
            <a:lvl1pPr marL="0" indent="0" algn="l">
              <a:spcBef>
                <a:spcPts val="0"/>
              </a:spcBef>
              <a:buNone/>
              <a:defRPr sz="2000" b="1" cap="all" spc="200" baseline="0">
                <a:solidFill>
                  <a:schemeClr val="accent1"/>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dirty="0"/>
          </a:p>
        </p:txBody>
      </p:sp>
      <p:sp>
        <p:nvSpPr>
          <p:cNvPr id="2" name="Title 1"/>
          <p:cNvSpPr>
            <a:spLocks noGrp="1"/>
          </p:cNvSpPr>
          <p:nvPr>
            <p:ph type="ctrTitle"/>
          </p:nvPr>
        </p:nvSpPr>
        <p:spPr>
          <a:xfrm>
            <a:off x="1065214" y="1828800"/>
            <a:ext cx="8229600" cy="2895600"/>
          </a:xfrm>
        </p:spPr>
        <p:txBody>
          <a:bodyPr anchor="b">
            <a:normAutofit/>
          </a:bodyPr>
          <a:lstStyle>
            <a:lvl1pPr>
              <a:lnSpc>
                <a:spcPct val="80000"/>
              </a:lnSpc>
              <a:defRPr sz="6600" b="1" cap="none" spc="0">
                <a:ln w="9525">
                  <a:noFill/>
                  <a:prstDash val="solid"/>
                </a:ln>
                <a:solidFill>
                  <a:schemeClr val="tx1"/>
                </a:solidFill>
                <a:effectLst/>
              </a:defRPr>
            </a:lvl1pPr>
          </a:lstStyle>
          <a:p>
            <a:r>
              <a:rPr lang="en-US" smtClean="0"/>
              <a:t>Click to edit Master title style</a:t>
            </a:r>
            <a:endParaRPr dirty="0"/>
          </a:p>
        </p:txBody>
      </p:sp>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A013F82-EE5E-44EE-A61D-E31C6657F26F}" type="slidenum">
              <a:rPr lang="en-US" smtClean="0"/>
              <a:pPr/>
              <a:t>‹#›</a:t>
            </a:fld>
            <a:endParaRPr lang="en-US"/>
          </a:p>
        </p:txBody>
      </p:sp>
    </p:spTree>
    <p:extLst>
      <p:ext uri="{BB962C8B-B14F-4D97-AF65-F5344CB8AC3E}">
        <p14:creationId xmlns:p14="http://schemas.microsoft.com/office/powerpoint/2010/main" val="146780727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A013F82-EE5E-44EE-A61D-E31C6657F26F}" type="slidenum">
              <a:rPr lang="en-US" smtClean="0"/>
              <a:t>‹#›</a:t>
            </a:fld>
            <a:endParaRPr lang="en-US"/>
          </a:p>
        </p:txBody>
      </p:sp>
      <p:sp>
        <p:nvSpPr>
          <p:cNvPr id="3" name="Content Placeholder 2"/>
          <p:cNvSpPr>
            <a:spLocks noGrp="1"/>
          </p:cNvSpPr>
          <p:nvPr>
            <p:ph idx="1"/>
          </p:nvPr>
        </p:nvSpPr>
        <p:spPr/>
        <p:txBody>
          <a:bodyPr/>
          <a:lstStyle>
            <a:lvl5pPr>
              <a:defRPr/>
            </a:lvl5pPr>
            <a:lvl6pPr>
              <a:defRPr/>
            </a:lvl6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2" name="Title 1"/>
          <p:cNvSpPr>
            <a:spLocks noGrp="1"/>
          </p:cNvSpPr>
          <p:nvPr>
            <p:ph type="title"/>
          </p:nvPr>
        </p:nvSpPr>
        <p:spPr/>
        <p:txBody>
          <a:bodyPr/>
          <a:lstStyle/>
          <a:p>
            <a:r>
              <a:rPr lang="en-US" smtClean="0"/>
              <a:t>Click to edit Master title style</a:t>
            </a:r>
            <a:endParaRPr/>
          </a:p>
        </p:txBody>
      </p:sp>
    </p:spTree>
    <p:extLst>
      <p:ext uri="{BB962C8B-B14F-4D97-AF65-F5344CB8AC3E}">
        <p14:creationId xmlns:p14="http://schemas.microsoft.com/office/powerpoint/2010/main" val="293880745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A013F82-EE5E-44EE-A61D-E31C6657F26F}" type="slidenum">
              <a:rPr lang="en-US" smtClean="0"/>
              <a:t>‹#›</a:t>
            </a:fld>
            <a:endParaRPr lang="en-US"/>
          </a:p>
        </p:txBody>
      </p:sp>
      <p:sp>
        <p:nvSpPr>
          <p:cNvPr id="3" name="Text Placeholder 2"/>
          <p:cNvSpPr>
            <a:spLocks noGrp="1"/>
          </p:cNvSpPr>
          <p:nvPr>
            <p:ph type="body" idx="1"/>
          </p:nvPr>
        </p:nvSpPr>
        <p:spPr>
          <a:xfrm>
            <a:off x="1065213" y="5410200"/>
            <a:ext cx="8687333" cy="609601"/>
          </a:xfrm>
        </p:spPr>
        <p:txBody>
          <a:bodyPr anchor="t">
            <a:normAutofit/>
          </a:bodyPr>
          <a:lstStyle>
            <a:lvl1pPr marL="0" indent="0">
              <a:spcBef>
                <a:spcPts val="0"/>
              </a:spcBef>
              <a:buNone/>
              <a:defRPr sz="2000" cap="all" spc="200" baseline="0">
                <a:solidFill>
                  <a:schemeClr val="accent1"/>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2" name="Title 1"/>
          <p:cNvSpPr>
            <a:spLocks noGrp="1"/>
          </p:cNvSpPr>
          <p:nvPr>
            <p:ph type="title"/>
          </p:nvPr>
        </p:nvSpPr>
        <p:spPr>
          <a:xfrm>
            <a:off x="1059614" y="2514600"/>
            <a:ext cx="8692399" cy="2819400"/>
          </a:xfrm>
        </p:spPr>
        <p:txBody>
          <a:bodyPr anchor="b">
            <a:normAutofit/>
          </a:bodyPr>
          <a:lstStyle>
            <a:lvl1pPr algn="l">
              <a:lnSpc>
                <a:spcPct val="80000"/>
              </a:lnSpc>
              <a:defRPr sz="4800" b="0" cap="none" baseline="0">
                <a:effectLst/>
              </a:defRPr>
            </a:lvl1pPr>
          </a:lstStyle>
          <a:p>
            <a:r>
              <a:rPr lang="en-US" smtClean="0"/>
              <a:t>Click to edit Master title style</a:t>
            </a:r>
            <a:endParaRPr dirty="0"/>
          </a:p>
        </p:txBody>
      </p:sp>
    </p:spTree>
    <p:extLst>
      <p:ext uri="{BB962C8B-B14F-4D97-AF65-F5344CB8AC3E}">
        <p14:creationId xmlns:p14="http://schemas.microsoft.com/office/powerpoint/2010/main" val="169967225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A013F82-EE5E-44EE-A61D-E31C6657F26F}" type="slidenum">
              <a:rPr lang="en-US" smtClean="0"/>
              <a:t>‹#›</a:t>
            </a:fld>
            <a:endParaRPr lang="en-US"/>
          </a:p>
        </p:txBody>
      </p:sp>
      <p:sp>
        <p:nvSpPr>
          <p:cNvPr id="4" name="Content Placeholder 3"/>
          <p:cNvSpPr>
            <a:spLocks noGrp="1"/>
          </p:cNvSpPr>
          <p:nvPr>
            <p:ph sz="half" idx="2"/>
          </p:nvPr>
        </p:nvSpPr>
        <p:spPr>
          <a:xfrm>
            <a:off x="6229183" y="1905001"/>
            <a:ext cx="4419600" cy="41148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3" name="Content Placeholder 2"/>
          <p:cNvSpPr>
            <a:spLocks noGrp="1"/>
          </p:cNvSpPr>
          <p:nvPr>
            <p:ph sz="half" idx="1"/>
          </p:nvPr>
        </p:nvSpPr>
        <p:spPr>
          <a:xfrm>
            <a:off x="1504781" y="1905001"/>
            <a:ext cx="4419599" cy="41148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2" name="Title 1"/>
          <p:cNvSpPr>
            <a:spLocks noGrp="1"/>
          </p:cNvSpPr>
          <p:nvPr>
            <p:ph type="title"/>
          </p:nvPr>
        </p:nvSpPr>
        <p:spPr>
          <a:xfrm>
            <a:off x="1522412" y="381000"/>
            <a:ext cx="9144002" cy="1371600"/>
          </a:xfrm>
        </p:spPr>
        <p:txBody>
          <a:bodyPr/>
          <a:lstStyle/>
          <a:p>
            <a:r>
              <a:rPr lang="en-US" smtClean="0"/>
              <a:t>Click to edit Master title style</a:t>
            </a:r>
            <a:endParaRPr/>
          </a:p>
        </p:txBody>
      </p:sp>
    </p:spTree>
    <p:extLst>
      <p:ext uri="{BB962C8B-B14F-4D97-AF65-F5344CB8AC3E}">
        <p14:creationId xmlns:p14="http://schemas.microsoft.com/office/powerpoint/2010/main" val="346189433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7" name="Date Placeholder 6"/>
          <p:cNvSpPr>
            <a:spLocks noGrp="1"/>
          </p:cNvSpPr>
          <p:nvPr>
            <p:ph type="dt" sz="half" idx="10"/>
          </p:nvPr>
        </p:nvSpPr>
        <p:spPr/>
        <p:txBody>
          <a:bodyPr/>
          <a:lstStyle/>
          <a:p>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2A013F82-EE5E-44EE-A61D-E31C6657F26F}" type="slidenum">
              <a:rPr lang="en-US" smtClean="0"/>
              <a:t>‹#›</a:t>
            </a:fld>
            <a:endParaRPr lang="en-US"/>
          </a:p>
        </p:txBody>
      </p:sp>
      <p:sp>
        <p:nvSpPr>
          <p:cNvPr id="6" name="Content Placeholder 5"/>
          <p:cNvSpPr>
            <a:spLocks noGrp="1"/>
          </p:cNvSpPr>
          <p:nvPr>
            <p:ph sz="quarter" idx="4"/>
          </p:nvPr>
        </p:nvSpPr>
        <p:spPr>
          <a:xfrm>
            <a:off x="6249861" y="2743201"/>
            <a:ext cx="4416552" cy="32766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5" name="Text Placeholder 4"/>
          <p:cNvSpPr>
            <a:spLocks noGrp="1"/>
          </p:cNvSpPr>
          <p:nvPr>
            <p:ph type="body" sz="quarter" idx="3"/>
          </p:nvPr>
        </p:nvSpPr>
        <p:spPr>
          <a:xfrm>
            <a:off x="6249861" y="1905000"/>
            <a:ext cx="4416552" cy="762000"/>
          </a:xfrm>
        </p:spPr>
        <p:txBody>
          <a:bodyPr anchor="ctr">
            <a:noAutofit/>
          </a:bodyPr>
          <a:lstStyle>
            <a:lvl1pPr marL="0" indent="0">
              <a:spcBef>
                <a:spcPts val="0"/>
              </a:spcBef>
              <a:buNone/>
              <a:defRPr sz="2000" b="0" cap="all" spc="20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1522411" y="2743201"/>
            <a:ext cx="4416552" cy="32766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3" name="Text Placeholder 2"/>
          <p:cNvSpPr>
            <a:spLocks noGrp="1"/>
          </p:cNvSpPr>
          <p:nvPr>
            <p:ph type="body" idx="1"/>
          </p:nvPr>
        </p:nvSpPr>
        <p:spPr>
          <a:xfrm>
            <a:off x="1522411" y="1905000"/>
            <a:ext cx="4416552" cy="762000"/>
          </a:xfrm>
        </p:spPr>
        <p:txBody>
          <a:bodyPr anchor="ctr">
            <a:noAutofit/>
          </a:bodyPr>
          <a:lstStyle>
            <a:lvl1pPr marL="0" indent="0">
              <a:spcBef>
                <a:spcPts val="0"/>
              </a:spcBef>
              <a:buNone/>
              <a:defRPr sz="2000" b="0" cap="all" spc="200" baseline="0">
                <a:solidFill>
                  <a:schemeClr val="accent1"/>
                </a:solidFill>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2" name="Title 1"/>
          <p:cNvSpPr>
            <a:spLocks noGrp="1"/>
          </p:cNvSpPr>
          <p:nvPr>
            <p:ph type="title"/>
          </p:nvPr>
        </p:nvSpPr>
        <p:spPr>
          <a:xfrm>
            <a:off x="1522412" y="381000"/>
            <a:ext cx="9144002" cy="1371600"/>
          </a:xfrm>
        </p:spPr>
        <p:txBody>
          <a:bodyPr/>
          <a:lstStyle>
            <a:lvl1pPr>
              <a:defRPr/>
            </a:lvl1pPr>
          </a:lstStyle>
          <a:p>
            <a:r>
              <a:rPr lang="en-US" smtClean="0"/>
              <a:t>Click to edit Master title style</a:t>
            </a:r>
            <a:endParaRPr/>
          </a:p>
        </p:txBody>
      </p:sp>
    </p:spTree>
    <p:extLst>
      <p:ext uri="{BB962C8B-B14F-4D97-AF65-F5344CB8AC3E}">
        <p14:creationId xmlns:p14="http://schemas.microsoft.com/office/powerpoint/2010/main" val="18119934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2A013F82-EE5E-44EE-A61D-E31C6657F26F}" type="slidenum">
              <a:rPr lang="en-US" smtClean="0"/>
              <a:t>‹#›</a:t>
            </a:fld>
            <a:endParaRPr lang="en-US"/>
          </a:p>
        </p:txBody>
      </p:sp>
      <p:sp>
        <p:nvSpPr>
          <p:cNvPr id="2" name="Title 1"/>
          <p:cNvSpPr>
            <a:spLocks noGrp="1"/>
          </p:cNvSpPr>
          <p:nvPr>
            <p:ph type="title"/>
          </p:nvPr>
        </p:nvSpPr>
        <p:spPr/>
        <p:txBody>
          <a:bodyPr/>
          <a:lstStyle/>
          <a:p>
            <a:r>
              <a:rPr lang="en-US" smtClean="0"/>
              <a:t>Click to edit Master title style</a:t>
            </a:r>
            <a:endParaRPr dirty="0"/>
          </a:p>
        </p:txBody>
      </p:sp>
    </p:spTree>
    <p:extLst>
      <p:ext uri="{BB962C8B-B14F-4D97-AF65-F5344CB8AC3E}">
        <p14:creationId xmlns:p14="http://schemas.microsoft.com/office/powerpoint/2010/main" val="105458506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2A013F82-EE5E-44EE-A61D-E31C6657F26F}" type="slidenum">
              <a:rPr lang="en-US" smtClean="0"/>
              <a:t>‹#›</a:t>
            </a:fld>
            <a:endParaRPr lang="en-US"/>
          </a:p>
        </p:txBody>
      </p:sp>
    </p:spTree>
    <p:extLst>
      <p:ext uri="{BB962C8B-B14F-4D97-AF65-F5344CB8AC3E}">
        <p14:creationId xmlns:p14="http://schemas.microsoft.com/office/powerpoint/2010/main" val="3084914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A013F82-EE5E-44EE-A61D-E31C6657F26F}" type="slidenum">
              <a:rPr lang="en-US" smtClean="0"/>
              <a:t>‹#›</a:t>
            </a:fld>
            <a:endParaRPr lang="en-US"/>
          </a:p>
        </p:txBody>
      </p:sp>
      <p:sp>
        <p:nvSpPr>
          <p:cNvPr id="3" name="Content Placeholder 2"/>
          <p:cNvSpPr>
            <a:spLocks noGrp="1"/>
          </p:cNvSpPr>
          <p:nvPr>
            <p:ph idx="1"/>
          </p:nvPr>
        </p:nvSpPr>
        <p:spPr>
          <a:xfrm>
            <a:off x="4951414" y="685800"/>
            <a:ext cx="6400800" cy="5334000"/>
          </a:xfrm>
        </p:spPr>
        <p:txBody>
          <a:bodyPr>
            <a:normAutofit/>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4" name="Text Placeholder 3"/>
          <p:cNvSpPr>
            <a:spLocks noGrp="1"/>
          </p:cNvSpPr>
          <p:nvPr>
            <p:ph type="body" sz="half" idx="2"/>
          </p:nvPr>
        </p:nvSpPr>
        <p:spPr>
          <a:xfrm>
            <a:off x="1065213" y="4648200"/>
            <a:ext cx="3581399" cy="1371600"/>
          </a:xfrm>
        </p:spPr>
        <p:txBody>
          <a:bodyPr>
            <a:normAutofit/>
          </a:bodyPr>
          <a:lstStyle>
            <a:lvl1pPr marL="0" indent="0">
              <a:lnSpc>
                <a:spcPct val="90000"/>
              </a:lnSpc>
              <a:spcBef>
                <a:spcPts val="12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 name="Title 1"/>
          <p:cNvSpPr>
            <a:spLocks noGrp="1"/>
          </p:cNvSpPr>
          <p:nvPr>
            <p:ph type="title"/>
          </p:nvPr>
        </p:nvSpPr>
        <p:spPr>
          <a:xfrm>
            <a:off x="1055604" y="1905000"/>
            <a:ext cx="3596607" cy="2667000"/>
          </a:xfrm>
        </p:spPr>
        <p:txBody>
          <a:bodyPr anchor="b">
            <a:noAutofit/>
          </a:bodyPr>
          <a:lstStyle>
            <a:lvl1pPr algn="l">
              <a:lnSpc>
                <a:spcPct val="90000"/>
              </a:lnSpc>
              <a:defRPr sz="3600" b="0" baseline="0">
                <a:solidFill>
                  <a:schemeClr val="tx1"/>
                </a:solidFill>
              </a:defRPr>
            </a:lvl1pPr>
          </a:lstStyle>
          <a:p>
            <a:r>
              <a:rPr lang="en-US" smtClean="0"/>
              <a:t>Click to edit Master title style</a:t>
            </a:r>
            <a:endParaRPr/>
          </a:p>
        </p:txBody>
      </p:sp>
    </p:spTree>
    <p:extLst>
      <p:ext uri="{BB962C8B-B14F-4D97-AF65-F5344CB8AC3E}">
        <p14:creationId xmlns:p14="http://schemas.microsoft.com/office/powerpoint/2010/main" val="46556998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5" name="Date Placeholder 4"/>
          <p:cNvSpPr>
            <a:spLocks noGrp="1"/>
          </p:cNvSpPr>
          <p:nvPr>
            <p:ph type="dt" sz="half" idx="10"/>
          </p:nvPr>
        </p:nvSpPr>
        <p:spPr/>
        <p:txBody>
          <a:bodyPr/>
          <a:lstStyle/>
          <a:p>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2A013F82-EE5E-44EE-A61D-E31C6657F26F}" type="slidenum">
              <a:rPr lang="en-US" smtClean="0"/>
              <a:pPr/>
              <a:t>‹#›</a:t>
            </a:fld>
            <a:endParaRPr lang="en-US"/>
          </a:p>
        </p:txBody>
      </p:sp>
      <p:sp>
        <p:nvSpPr>
          <p:cNvPr id="3" name="Picture Placeholder 2"/>
          <p:cNvSpPr>
            <a:spLocks noGrp="1"/>
          </p:cNvSpPr>
          <p:nvPr>
            <p:ph type="pic" idx="1"/>
          </p:nvPr>
        </p:nvSpPr>
        <p:spPr>
          <a:xfrm>
            <a:off x="4951414" y="685800"/>
            <a:ext cx="6400799" cy="5334000"/>
          </a:xfrm>
          <a:solidFill>
            <a:schemeClr val="bg2"/>
          </a:solidFill>
          <a:ln w="76200">
            <a:solidFill>
              <a:schemeClr val="tx1"/>
            </a:solidFill>
            <a:miter lim="800000"/>
          </a:ln>
        </p:spPr>
        <p:txBody>
          <a:bodyPr>
            <a:normAutofit/>
          </a:bodyPr>
          <a:lstStyle>
            <a:lvl1pPr marL="0" indent="0" algn="ctr">
              <a:buNone/>
              <a:defRPr sz="24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smtClean="0"/>
              <a:t>Click icon to add picture</a:t>
            </a:r>
            <a:endParaRPr/>
          </a:p>
        </p:txBody>
      </p:sp>
      <p:sp>
        <p:nvSpPr>
          <p:cNvPr id="4" name="Text Placeholder 3"/>
          <p:cNvSpPr>
            <a:spLocks noGrp="1"/>
          </p:cNvSpPr>
          <p:nvPr>
            <p:ph type="body" sz="half" idx="2"/>
          </p:nvPr>
        </p:nvSpPr>
        <p:spPr>
          <a:xfrm>
            <a:off x="1065213" y="4648200"/>
            <a:ext cx="3581399" cy="1371600"/>
          </a:xfrm>
        </p:spPr>
        <p:txBody>
          <a:bodyPr>
            <a:normAutofit/>
          </a:bodyPr>
          <a:lstStyle>
            <a:lvl1pPr marL="0" indent="0">
              <a:lnSpc>
                <a:spcPct val="90000"/>
              </a:lnSpc>
              <a:spcBef>
                <a:spcPts val="1200"/>
              </a:spcBef>
              <a:buNone/>
              <a:defRPr sz="18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2" name="Title 1"/>
          <p:cNvSpPr>
            <a:spLocks noGrp="1"/>
          </p:cNvSpPr>
          <p:nvPr>
            <p:ph type="title"/>
          </p:nvPr>
        </p:nvSpPr>
        <p:spPr>
          <a:xfrm>
            <a:off x="1055604" y="1905000"/>
            <a:ext cx="3596607" cy="2667000"/>
          </a:xfrm>
        </p:spPr>
        <p:txBody>
          <a:bodyPr anchor="b">
            <a:normAutofit/>
          </a:bodyPr>
          <a:lstStyle>
            <a:lvl1pPr algn="l">
              <a:lnSpc>
                <a:spcPct val="90000"/>
              </a:lnSpc>
              <a:defRPr sz="3600" b="0" i="0" baseline="0">
                <a:solidFill>
                  <a:schemeClr val="tx1"/>
                </a:solidFill>
              </a:defRPr>
            </a:lvl1pPr>
          </a:lstStyle>
          <a:p>
            <a:r>
              <a:rPr lang="en-US" smtClean="0"/>
              <a:t>Click to edit Master title style</a:t>
            </a:r>
            <a:endParaRPr/>
          </a:p>
        </p:txBody>
      </p:sp>
    </p:spTree>
    <p:extLst>
      <p:ext uri="{BB962C8B-B14F-4D97-AF65-F5344CB8AC3E}">
        <p14:creationId xmlns:p14="http://schemas.microsoft.com/office/powerpoint/2010/main" val="8511531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A013F82-EE5E-44EE-A61D-E31C6657F26F}" type="slidenum">
              <a:rPr lang="en-US" smtClean="0"/>
              <a:t>‹#›</a:t>
            </a:fld>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2" name="Title 1"/>
          <p:cNvSpPr>
            <a:spLocks noGrp="1"/>
          </p:cNvSpPr>
          <p:nvPr>
            <p:ph type="title"/>
          </p:nvPr>
        </p:nvSpPr>
        <p:spPr/>
        <p:txBody>
          <a:bodyPr/>
          <a:lstStyle/>
          <a:p>
            <a:r>
              <a:rPr lang="en-US" smtClean="0"/>
              <a:t>Click to edit Master title style</a:t>
            </a:r>
            <a:endParaRPr dirty="0"/>
          </a:p>
        </p:txBody>
      </p:sp>
    </p:spTree>
    <p:extLst>
      <p:ext uri="{BB962C8B-B14F-4D97-AF65-F5344CB8AC3E}">
        <p14:creationId xmlns:p14="http://schemas.microsoft.com/office/powerpoint/2010/main" val="34139595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4" name="Date Placeholder 3"/>
          <p:cNvSpPr>
            <a:spLocks noGrp="1"/>
          </p:cNvSpPr>
          <p:nvPr>
            <p:ph type="dt" sz="half" idx="10"/>
          </p:nvPr>
        </p:nvSpPr>
        <p:spPr/>
        <p:txBody>
          <a:bodyPr/>
          <a:lstStyle/>
          <a:p>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2A013F82-EE5E-44EE-A61D-E31C6657F26F}" type="slidenum">
              <a:rPr lang="en-US" smtClean="0"/>
              <a:t>‹#›</a:t>
            </a:fld>
            <a:endParaRPr lang="en-US"/>
          </a:p>
        </p:txBody>
      </p:sp>
      <p:sp>
        <p:nvSpPr>
          <p:cNvPr id="3" name="Vertical Text Placeholder 2"/>
          <p:cNvSpPr>
            <a:spLocks noGrp="1"/>
          </p:cNvSpPr>
          <p:nvPr>
            <p:ph type="body" orient="vert" idx="1"/>
          </p:nvPr>
        </p:nvSpPr>
        <p:spPr>
          <a:xfrm>
            <a:off x="1522412" y="381001"/>
            <a:ext cx="7391399" cy="56388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a:p>
        </p:txBody>
      </p:sp>
      <p:sp>
        <p:nvSpPr>
          <p:cNvPr id="2" name="Vertical Title 1"/>
          <p:cNvSpPr>
            <a:spLocks noGrp="1"/>
          </p:cNvSpPr>
          <p:nvPr>
            <p:ph type="title" orient="vert"/>
          </p:nvPr>
        </p:nvSpPr>
        <p:spPr>
          <a:xfrm>
            <a:off x="9142412" y="381001"/>
            <a:ext cx="1524001" cy="5638800"/>
          </a:xfrm>
        </p:spPr>
        <p:txBody>
          <a:bodyPr vert="eaVert"/>
          <a:lstStyle/>
          <a:p>
            <a:r>
              <a:rPr lang="en-US" smtClean="0"/>
              <a:t>Click to edit Master title style</a:t>
            </a:r>
            <a:endParaRPr dirty="0"/>
          </a:p>
        </p:txBody>
      </p:sp>
    </p:spTree>
    <p:extLst>
      <p:ext uri="{BB962C8B-B14F-4D97-AF65-F5344CB8AC3E}">
        <p14:creationId xmlns:p14="http://schemas.microsoft.com/office/powerpoint/2010/main" val="6893052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bwMode="invGray">
      <p:bgPr>
        <a:blipFill dpi="0" rotWithShape="1">
          <a:blip r:embed="rId13">
            <a:lum/>
          </a:blip>
          <a:srcRect/>
          <a:stretch>
            <a:fillRect t="-17000" b="-17000"/>
          </a:stretch>
        </a:blipFill>
        <a:effectLst/>
      </p:bgPr>
    </p:bg>
    <p:spTree>
      <p:nvGrpSpPr>
        <p:cNvPr id="1" name=""/>
        <p:cNvGrpSpPr/>
        <p:nvPr/>
      </p:nvGrpSpPr>
      <p:grpSpPr>
        <a:xfrm>
          <a:off x="0" y="0"/>
          <a:ext cx="0" cy="0"/>
          <a:chOff x="0" y="0"/>
          <a:chExt cx="0" cy="0"/>
        </a:xfrm>
      </p:grpSpPr>
      <p:sp>
        <p:nvSpPr>
          <p:cNvPr id="4" name="Date Placeholder 3"/>
          <p:cNvSpPr>
            <a:spLocks noGrp="1"/>
          </p:cNvSpPr>
          <p:nvPr>
            <p:ph type="dt" sz="half" idx="2"/>
          </p:nvPr>
        </p:nvSpPr>
        <p:spPr>
          <a:xfrm>
            <a:off x="8226422" y="6400800"/>
            <a:ext cx="1449389" cy="276228"/>
          </a:xfrm>
          <a:prstGeom prst="rect">
            <a:avLst/>
          </a:prstGeom>
        </p:spPr>
        <p:txBody>
          <a:bodyPr vert="horz" lIns="91440" tIns="45720" rIns="91440" bIns="45720" rtlCol="0" anchor="ctr"/>
          <a:lstStyle>
            <a:lvl1pPr algn="r">
              <a:defRPr sz="1000">
                <a:solidFill>
                  <a:schemeClr val="tx1">
                    <a:tint val="75000"/>
                  </a:schemeClr>
                </a:solidFill>
              </a:defRPr>
            </a:lvl1pPr>
          </a:lstStyle>
          <a:p>
            <a:endParaRPr lang="en-US"/>
          </a:p>
        </p:txBody>
      </p:sp>
      <p:sp>
        <p:nvSpPr>
          <p:cNvPr id="5" name="Footer Placeholder 4"/>
          <p:cNvSpPr>
            <a:spLocks noGrp="1"/>
          </p:cNvSpPr>
          <p:nvPr>
            <p:ph type="ftr" sz="quarter" idx="3"/>
          </p:nvPr>
        </p:nvSpPr>
        <p:spPr>
          <a:xfrm>
            <a:off x="1522413" y="6400800"/>
            <a:ext cx="6553199" cy="276228"/>
          </a:xfrm>
          <a:prstGeom prst="rect">
            <a:avLst/>
          </a:prstGeom>
        </p:spPr>
        <p:txBody>
          <a:bodyPr vert="horz" lIns="91440" tIns="45720" rIns="91440" bIns="45720" rtlCol="0" anchor="ctr"/>
          <a:lstStyle>
            <a:lvl1pPr algn="l">
              <a:defRPr sz="10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9828211" y="6400800"/>
            <a:ext cx="838201" cy="276228"/>
          </a:xfrm>
          <a:prstGeom prst="rect">
            <a:avLst/>
          </a:prstGeom>
        </p:spPr>
        <p:txBody>
          <a:bodyPr vert="horz" lIns="91440" tIns="45720" rIns="91440" bIns="45720" rtlCol="0" anchor="ctr"/>
          <a:lstStyle>
            <a:lvl1pPr algn="r">
              <a:defRPr sz="1000">
                <a:solidFill>
                  <a:schemeClr val="tx1">
                    <a:tint val="75000"/>
                  </a:schemeClr>
                </a:solidFill>
              </a:defRPr>
            </a:lvl1pPr>
          </a:lstStyle>
          <a:p>
            <a:fld id="{2A013F82-EE5E-44EE-A61D-E31C6657F26F}" type="slidenum">
              <a:rPr lang="en-US" smtClean="0"/>
              <a:pPr/>
              <a:t>‹#›</a:t>
            </a:fld>
            <a:endParaRPr lang="en-US"/>
          </a:p>
        </p:txBody>
      </p:sp>
      <p:sp>
        <p:nvSpPr>
          <p:cNvPr id="3" name="Text Placeholder 2"/>
          <p:cNvSpPr>
            <a:spLocks noGrp="1"/>
          </p:cNvSpPr>
          <p:nvPr>
            <p:ph type="body" idx="1"/>
          </p:nvPr>
        </p:nvSpPr>
        <p:spPr>
          <a:xfrm>
            <a:off x="1522413" y="1904999"/>
            <a:ext cx="9134391" cy="4114801"/>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dirty="0" smtClean="0"/>
          </a:p>
        </p:txBody>
      </p:sp>
      <p:sp>
        <p:nvSpPr>
          <p:cNvPr id="2" name="Title Placeholder 1"/>
          <p:cNvSpPr>
            <a:spLocks noGrp="1"/>
          </p:cNvSpPr>
          <p:nvPr>
            <p:ph type="title"/>
          </p:nvPr>
        </p:nvSpPr>
        <p:spPr>
          <a:xfrm>
            <a:off x="1522413" y="381000"/>
            <a:ext cx="9144001" cy="1371600"/>
          </a:xfrm>
          <a:prstGeom prst="rect">
            <a:avLst/>
          </a:prstGeom>
          <a:ln>
            <a:noFill/>
          </a:ln>
        </p:spPr>
        <p:txBody>
          <a:bodyPr vert="horz" lIns="91440" tIns="45720" rIns="91440" bIns="45720" rtlCol="0" anchor="b">
            <a:normAutofit/>
          </a:bodyPr>
          <a:lstStyle/>
          <a:p>
            <a:r>
              <a:rPr lang="en-US" smtClean="0"/>
              <a:t>Click to edit Master title style</a:t>
            </a:r>
            <a:endParaRPr dirty="0"/>
          </a:p>
        </p:txBody>
      </p:sp>
    </p:spTree>
    <p:extLst>
      <p:ext uri="{BB962C8B-B14F-4D97-AF65-F5344CB8AC3E}">
        <p14:creationId xmlns:p14="http://schemas.microsoft.com/office/powerpoint/2010/main" val="2445344209"/>
      </p:ext>
    </p:extLst>
  </p:cSld>
  <p:clrMap bg1="dk1" tx1="lt1" bg2="dk2" tx2="lt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Lst>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timing>
    <p:tnLst>
      <p:par>
        <p:cTn id="1" dur="indefinite" restart="never" nodeType="tmRoot"/>
      </p:par>
    </p:tnLst>
  </p:timing>
  <p:hf sldNum="0" hdr="0" ftr="0" dt="0"/>
  <p:txStyles>
    <p:titleStyle>
      <a:lvl1pPr algn="l" defTabSz="914400" rtl="0" eaLnBrk="1" latinLnBrk="0" hangingPunct="1">
        <a:lnSpc>
          <a:spcPct val="90000"/>
        </a:lnSpc>
        <a:spcBef>
          <a:spcPct val="0"/>
        </a:spcBef>
        <a:buNone/>
        <a:defRPr sz="3600" b="1" kern="1200" cap="none" spc="0" baseline="0">
          <a:ln w="9525">
            <a:noFill/>
            <a:prstDash val="solid"/>
          </a:ln>
          <a:solidFill>
            <a:schemeClr val="accent5"/>
          </a:solidFill>
          <a:effectLst/>
          <a:latin typeface="+mj-lt"/>
          <a:ea typeface="+mj-ea"/>
          <a:cs typeface="+mj-cs"/>
        </a:defRPr>
      </a:lvl1pPr>
    </p:titleStyle>
    <p:bodyStyle>
      <a:lvl1pPr marL="223838" indent="-223838" algn="l" defTabSz="914400" rtl="0" eaLnBrk="1" latinLnBrk="0" hangingPunct="1">
        <a:lnSpc>
          <a:spcPct val="90000"/>
        </a:lnSpc>
        <a:spcBef>
          <a:spcPts val="1800"/>
        </a:spcBef>
        <a:buClr>
          <a:schemeClr val="accent1"/>
        </a:buClr>
        <a:buSzPct val="100000"/>
        <a:buFont typeface="Arial" pitchFamily="34" charset="0"/>
        <a:buChar char="•"/>
        <a:defRPr sz="2400" kern="1200">
          <a:solidFill>
            <a:schemeClr val="tx1"/>
          </a:solidFill>
          <a:latin typeface="+mn-lt"/>
          <a:ea typeface="+mn-ea"/>
          <a:cs typeface="+mn-cs"/>
        </a:defRPr>
      </a:lvl1pPr>
      <a:lvl2pPr marL="463550" indent="-231775" algn="l" defTabSz="914400" rtl="0" eaLnBrk="1" latinLnBrk="0" hangingPunct="1">
        <a:lnSpc>
          <a:spcPct val="90000"/>
        </a:lnSpc>
        <a:spcBef>
          <a:spcPts val="1200"/>
        </a:spcBef>
        <a:buClr>
          <a:schemeClr val="accent1"/>
        </a:buClr>
        <a:buSzPct val="100000"/>
        <a:buFont typeface="Arial" pitchFamily="34" charset="0"/>
        <a:buChar char="•"/>
        <a:defRPr sz="2000" kern="1200">
          <a:solidFill>
            <a:schemeClr val="tx1"/>
          </a:solidFill>
          <a:latin typeface="+mn-lt"/>
          <a:ea typeface="+mn-ea"/>
          <a:cs typeface="+mn-cs"/>
        </a:defRPr>
      </a:lvl2pPr>
      <a:lvl3pPr marL="682625" indent="-219075" algn="l" defTabSz="914400" rtl="0" eaLnBrk="1" latinLnBrk="0" hangingPunct="1">
        <a:lnSpc>
          <a:spcPct val="90000"/>
        </a:lnSpc>
        <a:spcBef>
          <a:spcPts val="600"/>
        </a:spcBef>
        <a:buClr>
          <a:schemeClr val="accent1"/>
        </a:buClr>
        <a:buSzPct val="100000"/>
        <a:buFont typeface="Arial" pitchFamily="34" charset="0"/>
        <a:buChar char="•"/>
        <a:defRPr sz="1800" kern="1200">
          <a:solidFill>
            <a:schemeClr val="tx1"/>
          </a:solidFill>
          <a:latin typeface="+mn-lt"/>
          <a:ea typeface="+mn-ea"/>
          <a:cs typeface="+mn-cs"/>
        </a:defRPr>
      </a:lvl3pPr>
      <a:lvl4pPr marL="857250" indent="-174625" algn="l" defTabSz="914400" rtl="0" eaLnBrk="1" latinLnBrk="0" hangingPunct="1">
        <a:lnSpc>
          <a:spcPct val="90000"/>
        </a:lnSpc>
        <a:spcBef>
          <a:spcPts val="600"/>
        </a:spcBef>
        <a:buClr>
          <a:schemeClr val="accent1"/>
        </a:buClr>
        <a:buSzPct val="100000"/>
        <a:buFont typeface="Arial" pitchFamily="34" charset="0"/>
        <a:buChar char="•"/>
        <a:defRPr sz="1800" kern="1200">
          <a:solidFill>
            <a:schemeClr val="tx1"/>
          </a:solidFill>
          <a:latin typeface="+mn-lt"/>
          <a:ea typeface="+mn-ea"/>
          <a:cs typeface="+mn-cs"/>
        </a:defRPr>
      </a:lvl4pPr>
      <a:lvl5pPr marL="1030288" indent="-173038" algn="l" defTabSz="914400" rtl="0" eaLnBrk="1" latinLnBrk="0" hangingPunct="1">
        <a:lnSpc>
          <a:spcPct val="90000"/>
        </a:lnSpc>
        <a:spcBef>
          <a:spcPts val="600"/>
        </a:spcBef>
        <a:buClr>
          <a:schemeClr val="accent1"/>
        </a:buClr>
        <a:buSzPct val="100000"/>
        <a:buFont typeface="Arial" pitchFamily="34" charset="0"/>
        <a:buChar char="•"/>
        <a:defRPr sz="1800" kern="1200">
          <a:solidFill>
            <a:schemeClr val="tx1"/>
          </a:solidFill>
          <a:latin typeface="+mn-lt"/>
          <a:ea typeface="+mn-ea"/>
          <a:cs typeface="+mn-cs"/>
        </a:defRPr>
      </a:lvl5pPr>
      <a:lvl6pPr marL="1207008" indent="-173736" algn="l" defTabSz="914400" rtl="0" eaLnBrk="1" latinLnBrk="0" hangingPunct="1">
        <a:spcBef>
          <a:spcPts val="600"/>
        </a:spcBef>
        <a:buClr>
          <a:schemeClr val="accent1"/>
        </a:buClr>
        <a:buFont typeface="Arial" pitchFamily="34" charset="0"/>
        <a:buChar char="•"/>
        <a:defRPr sz="1800" kern="1200">
          <a:solidFill>
            <a:schemeClr val="tx1"/>
          </a:solidFill>
          <a:latin typeface="+mn-lt"/>
          <a:ea typeface="+mn-ea"/>
          <a:cs typeface="+mn-cs"/>
        </a:defRPr>
      </a:lvl6pPr>
      <a:lvl7pPr marL="1380744" indent="-173736" algn="l" defTabSz="914400" rtl="0" eaLnBrk="1" latinLnBrk="0" hangingPunct="1">
        <a:spcBef>
          <a:spcPts val="600"/>
        </a:spcBef>
        <a:buClr>
          <a:schemeClr val="accent1"/>
        </a:buClr>
        <a:buFont typeface="Arial" pitchFamily="34" charset="0"/>
        <a:buChar char="•"/>
        <a:defRPr sz="1800" kern="1200">
          <a:solidFill>
            <a:schemeClr val="tx1"/>
          </a:solidFill>
          <a:latin typeface="+mn-lt"/>
          <a:ea typeface="+mn-ea"/>
          <a:cs typeface="+mn-cs"/>
        </a:defRPr>
      </a:lvl7pPr>
      <a:lvl8pPr marL="1554480" indent="-173736" algn="l" defTabSz="914400" rtl="0" eaLnBrk="1" latinLnBrk="0" hangingPunct="1">
        <a:spcBef>
          <a:spcPts val="600"/>
        </a:spcBef>
        <a:buClr>
          <a:schemeClr val="accent1"/>
        </a:buClr>
        <a:buFont typeface="Arial" pitchFamily="34" charset="0"/>
        <a:buChar char="•"/>
        <a:defRPr sz="1800" kern="1200">
          <a:solidFill>
            <a:schemeClr val="tx1"/>
          </a:solidFill>
          <a:latin typeface="+mn-lt"/>
          <a:ea typeface="+mn-ea"/>
          <a:cs typeface="+mn-cs"/>
        </a:defRPr>
      </a:lvl8pPr>
      <a:lvl9pPr marL="1728216" indent="-173736" algn="l" defTabSz="914400" rtl="0" eaLnBrk="1" latinLnBrk="0" hangingPunct="1">
        <a:spcBef>
          <a:spcPts val="600"/>
        </a:spcBef>
        <a:buClr>
          <a:schemeClr val="accent1"/>
        </a:buClr>
        <a:buFont typeface="Arial" pitchFamily="34" charset="0"/>
        <a:buChar char="•"/>
        <a:defRPr sz="1800" kern="1200">
          <a:solidFill>
            <a:schemeClr val="tx1"/>
          </a:solidFill>
          <a:latin typeface="+mn-lt"/>
          <a:ea typeface="+mn-ea"/>
          <a:cs typeface="+mn-cs"/>
        </a:defRPr>
      </a:lvl9pPr>
    </p:bodyStyle>
    <p:otherStyle>
      <a:defPPr>
        <a:defRPr/>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hyperlink" Target="https://www.youtube.com/watch?v=za9XTbRZD10" TargetMode="External"/><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7.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0.xml.rels><?xml version="1.0" encoding="UTF-8" standalone="yes"?>
<Relationships xmlns="http://schemas.openxmlformats.org/package/2006/relationships"><Relationship Id="rId3" Type="http://schemas.openxmlformats.org/officeDocument/2006/relationships/image" Target="../media/image9.png"/><Relationship Id="rId2" Type="http://schemas.openxmlformats.org/officeDocument/2006/relationships/image" Target="../media/image8.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p:cNvSpPr>
            <a:spLocks noGrp="1"/>
          </p:cNvSpPr>
          <p:nvPr>
            <p:ph type="subTitle" idx="1"/>
          </p:nvPr>
        </p:nvSpPr>
        <p:spPr/>
        <p:txBody>
          <a:bodyPr/>
          <a:lstStyle/>
          <a:p>
            <a:r>
              <a:rPr lang="en-US" dirty="0" smtClean="0"/>
              <a:t>A Recent case… </a:t>
            </a:r>
          </a:p>
          <a:p>
            <a:endParaRPr lang="en-US" dirty="0"/>
          </a:p>
          <a:p>
            <a:r>
              <a:rPr lang="en-US" dirty="0">
                <a:hlinkClick r:id="rId3"/>
              </a:rPr>
              <a:t>https://</a:t>
            </a:r>
            <a:r>
              <a:rPr lang="en-US" dirty="0" smtClean="0">
                <a:hlinkClick r:id="rId3"/>
              </a:rPr>
              <a:t>www.youtube.com/watch?v=za9XTbRZD10</a:t>
            </a:r>
            <a:endParaRPr lang="en-US" dirty="0" smtClean="0"/>
          </a:p>
          <a:p>
            <a:endParaRPr lang="en-US" dirty="0"/>
          </a:p>
        </p:txBody>
      </p:sp>
      <p:sp>
        <p:nvSpPr>
          <p:cNvPr id="2" name="Title 1"/>
          <p:cNvSpPr>
            <a:spLocks noGrp="1"/>
          </p:cNvSpPr>
          <p:nvPr>
            <p:ph type="ctrTitle"/>
          </p:nvPr>
        </p:nvSpPr>
        <p:spPr/>
        <p:txBody>
          <a:bodyPr/>
          <a:lstStyle/>
          <a:p>
            <a:r>
              <a:rPr lang="en-US" dirty="0" smtClean="0"/>
              <a:t>Lecture 5: Cyberbullying</a:t>
            </a:r>
            <a:endParaRPr lang="en-US" dirty="0"/>
          </a:p>
        </p:txBody>
      </p:sp>
    </p:spTree>
    <p:extLst>
      <p:ext uri="{BB962C8B-B14F-4D97-AF65-F5344CB8AC3E}">
        <p14:creationId xmlns:p14="http://schemas.microsoft.com/office/powerpoint/2010/main" val="4214489819"/>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 name="Content Placeholder 13"/>
          <p:cNvSpPr>
            <a:spLocks noGrp="1"/>
          </p:cNvSpPr>
          <p:nvPr>
            <p:ph idx="1"/>
          </p:nvPr>
        </p:nvSpPr>
        <p:spPr>
          <a:xfrm>
            <a:off x="837828" y="1556793"/>
            <a:ext cx="10585175" cy="4896544"/>
          </a:xfrm>
          <a:solidFill>
            <a:schemeClr val="accent3">
              <a:lumMod val="20000"/>
              <a:lumOff val="80000"/>
            </a:schemeClr>
          </a:solidFill>
        </p:spPr>
        <p:txBody>
          <a:bodyPr>
            <a:normAutofit fontScale="77500" lnSpcReduction="20000"/>
          </a:bodyPr>
          <a:lstStyle/>
          <a:p>
            <a:pPr lvl="0"/>
            <a:endParaRPr lang="en-US" sz="3600" dirty="0" smtClean="0">
              <a:solidFill>
                <a:schemeClr val="accent6">
                  <a:lumMod val="50000"/>
                </a:schemeClr>
              </a:solidFill>
            </a:endParaRPr>
          </a:p>
          <a:p>
            <a:pPr lvl="0"/>
            <a:r>
              <a:rPr lang="en-US" sz="3600" dirty="0" smtClean="0">
                <a:solidFill>
                  <a:schemeClr val="accent6">
                    <a:lumMod val="50000"/>
                  </a:schemeClr>
                </a:solidFill>
              </a:rPr>
              <a:t>Bullying is a serious problem because it causes mental distress and psychological/physical harm to the victim.</a:t>
            </a:r>
          </a:p>
          <a:p>
            <a:pPr lvl="0"/>
            <a:r>
              <a:rPr lang="en-US" sz="3600" dirty="0" smtClean="0">
                <a:solidFill>
                  <a:schemeClr val="accent6">
                    <a:lumMod val="50000"/>
                  </a:schemeClr>
                </a:solidFill>
              </a:rPr>
              <a:t>However, unlike traditional bullying, the internet and social media have provided new venues for people to hurt their peers.</a:t>
            </a:r>
          </a:p>
          <a:p>
            <a:pPr lvl="0"/>
            <a:r>
              <a:rPr lang="en-US" sz="3600" dirty="0" smtClean="0">
                <a:solidFill>
                  <a:schemeClr val="accent6">
                    <a:lumMod val="50000"/>
                  </a:schemeClr>
                </a:solidFill>
              </a:rPr>
              <a:t>Smith et al., (2008) defines cyberbullying as</a:t>
            </a:r>
          </a:p>
          <a:p>
            <a:pPr marL="0" lvl="0" indent="0">
              <a:buNone/>
            </a:pPr>
            <a:r>
              <a:rPr lang="en-US" sz="3600" dirty="0" smtClean="0">
                <a:solidFill>
                  <a:schemeClr val="accent6">
                    <a:lumMod val="50000"/>
                  </a:schemeClr>
                </a:solidFill>
              </a:rPr>
              <a:t>“ an aggressive or intentional act carried out by a group or  an individual, using electronic forms of contact, repeatedly and over time against a victim who cannot easily defend him or herself”      p 376.</a:t>
            </a:r>
          </a:p>
          <a:p>
            <a:pPr marL="0" lvl="0" indent="0">
              <a:buNone/>
            </a:pPr>
            <a:r>
              <a:rPr lang="en-US" dirty="0">
                <a:solidFill>
                  <a:schemeClr val="accent6">
                    <a:lumMod val="50000"/>
                  </a:schemeClr>
                </a:solidFill>
              </a:rPr>
              <a:t> </a:t>
            </a:r>
            <a:r>
              <a:rPr lang="en-US" dirty="0" smtClean="0">
                <a:solidFill>
                  <a:schemeClr val="accent6">
                    <a:lumMod val="50000"/>
                  </a:schemeClr>
                </a:solidFill>
              </a:rPr>
              <a:t>             </a:t>
            </a:r>
          </a:p>
          <a:p>
            <a:pPr marL="0" lvl="0" indent="0">
              <a:buNone/>
            </a:pPr>
            <a:endParaRPr lang="en-US" dirty="0" smtClean="0"/>
          </a:p>
        </p:txBody>
      </p:sp>
      <p:sp>
        <p:nvSpPr>
          <p:cNvPr id="13" name="Title 12"/>
          <p:cNvSpPr>
            <a:spLocks noGrp="1"/>
          </p:cNvSpPr>
          <p:nvPr>
            <p:ph type="title"/>
          </p:nvPr>
        </p:nvSpPr>
        <p:spPr>
          <a:xfrm>
            <a:off x="1522413" y="381000"/>
            <a:ext cx="9144001" cy="959768"/>
          </a:xfrm>
        </p:spPr>
        <p:txBody>
          <a:bodyPr/>
          <a:lstStyle/>
          <a:p>
            <a:r>
              <a:rPr lang="en-US" dirty="0" smtClean="0">
                <a:solidFill>
                  <a:schemeClr val="tx1"/>
                </a:solidFill>
              </a:rPr>
              <a:t>Introduction </a:t>
            </a:r>
            <a:endParaRPr lang="en-US" dirty="0">
              <a:solidFill>
                <a:schemeClr val="tx1"/>
              </a:solidFill>
            </a:endParaRPr>
          </a:p>
        </p:txBody>
      </p:sp>
    </p:spTree>
    <p:extLst>
      <p:ext uri="{BB962C8B-B14F-4D97-AF65-F5344CB8AC3E}">
        <p14:creationId xmlns:p14="http://schemas.microsoft.com/office/powerpoint/2010/main" val="1994694413"/>
      </p:ext>
    </p:extLst>
  </p:cSld>
  <p:clrMapOvr>
    <a:masterClrMapping/>
  </p:clrMapOvr>
  <mc:AlternateContent xmlns:mc="http://schemas.openxmlformats.org/markup-compatibility/2006" xmlns:p14="http://schemas.microsoft.com/office/powerpoint/2010/main">
    <mc:Choice Requires="p14">
      <p:transition p14:dur="0"/>
    </mc:Choice>
    <mc:Fallback xmlns="">
      <p:transition/>
    </mc:Fallback>
  </mc:AlternateContent>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05780" y="980728"/>
            <a:ext cx="11305256" cy="5472607"/>
          </a:xfrm>
          <a:solidFill>
            <a:schemeClr val="accent3">
              <a:lumMod val="20000"/>
              <a:lumOff val="80000"/>
            </a:schemeClr>
          </a:solidFill>
          <a:ln>
            <a:solidFill>
              <a:schemeClr val="accent1"/>
            </a:solidFill>
          </a:ln>
        </p:spPr>
        <p:txBody>
          <a:bodyPr>
            <a:normAutofit lnSpcReduction="10000"/>
          </a:bodyPr>
          <a:lstStyle/>
          <a:p>
            <a:endParaRPr lang="en-GB" dirty="0" smtClean="0">
              <a:solidFill>
                <a:schemeClr val="accent6">
                  <a:lumMod val="50000"/>
                </a:schemeClr>
              </a:solidFill>
            </a:endParaRPr>
          </a:p>
          <a:p>
            <a:r>
              <a:rPr lang="en-GB" dirty="0" smtClean="0">
                <a:solidFill>
                  <a:schemeClr val="accent6">
                    <a:lumMod val="50000"/>
                  </a:schemeClr>
                </a:solidFill>
              </a:rPr>
              <a:t>Electronic forms provide endless sources of contact through </a:t>
            </a:r>
            <a:r>
              <a:rPr lang="en-GB" dirty="0" err="1" smtClean="0">
                <a:solidFill>
                  <a:schemeClr val="accent6">
                    <a:lumMod val="50000"/>
                  </a:schemeClr>
                </a:solidFill>
              </a:rPr>
              <a:t>facebook</a:t>
            </a:r>
            <a:r>
              <a:rPr lang="en-GB" dirty="0" smtClean="0">
                <a:solidFill>
                  <a:schemeClr val="accent6">
                    <a:lumMod val="50000"/>
                  </a:schemeClr>
                </a:solidFill>
              </a:rPr>
              <a:t>, twitter, text messaging, online gaming, chat rooms, forums, instant messaging, video messaging and picture messaging.</a:t>
            </a:r>
          </a:p>
          <a:p>
            <a:endParaRPr lang="en-GB" dirty="0" smtClean="0">
              <a:solidFill>
                <a:schemeClr val="accent6">
                  <a:lumMod val="50000"/>
                </a:schemeClr>
              </a:solidFill>
            </a:endParaRPr>
          </a:p>
          <a:p>
            <a:r>
              <a:rPr lang="en-GB" dirty="0" smtClean="0">
                <a:solidFill>
                  <a:schemeClr val="accent6">
                    <a:lumMod val="50000"/>
                  </a:schemeClr>
                </a:solidFill>
              </a:rPr>
              <a:t>Most people conceptualize bullying as a particular entity or behaviour, but Willard (2006) cites many more examples; aggressive behaviour, harassment, insults, denigration, impersonation, exclusion, outing others` sexual preferences, hacking, stealing information, breaking into accounts and creating damaging websites or profiles to defame another.</a:t>
            </a:r>
          </a:p>
          <a:p>
            <a:endParaRPr lang="en-GB" dirty="0" smtClean="0">
              <a:solidFill>
                <a:schemeClr val="accent6">
                  <a:lumMod val="50000"/>
                </a:schemeClr>
              </a:solidFill>
            </a:endParaRPr>
          </a:p>
          <a:p>
            <a:r>
              <a:rPr lang="en-GB" dirty="0" smtClean="0">
                <a:solidFill>
                  <a:schemeClr val="accent6">
                    <a:lumMod val="50000"/>
                  </a:schemeClr>
                </a:solidFill>
              </a:rPr>
              <a:t>Cyberbullying can be just as harmful if not more so than traditional bullying.</a:t>
            </a:r>
          </a:p>
        </p:txBody>
      </p:sp>
      <p:sp>
        <p:nvSpPr>
          <p:cNvPr id="3" name="Title 2"/>
          <p:cNvSpPr>
            <a:spLocks noGrp="1"/>
          </p:cNvSpPr>
          <p:nvPr>
            <p:ph type="title"/>
          </p:nvPr>
        </p:nvSpPr>
        <p:spPr>
          <a:xfrm>
            <a:off x="1522413" y="381000"/>
            <a:ext cx="9144001" cy="167680"/>
          </a:xfrm>
        </p:spPr>
        <p:txBody>
          <a:bodyPr>
            <a:normAutofit fontScale="90000"/>
          </a:bodyPr>
          <a:lstStyle/>
          <a:p>
            <a:endParaRPr lang="en-GB" dirty="0"/>
          </a:p>
        </p:txBody>
      </p:sp>
    </p:spTree>
    <p:extLst>
      <p:ext uri="{BB962C8B-B14F-4D97-AF65-F5344CB8AC3E}">
        <p14:creationId xmlns:p14="http://schemas.microsoft.com/office/powerpoint/2010/main" val="269116118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77788" y="1268760"/>
            <a:ext cx="11187128" cy="4751040"/>
          </a:xfrm>
          <a:solidFill>
            <a:schemeClr val="accent3">
              <a:lumMod val="20000"/>
              <a:lumOff val="80000"/>
            </a:schemeClr>
          </a:solidFill>
        </p:spPr>
        <p:txBody>
          <a:bodyPr/>
          <a:lstStyle/>
          <a:p>
            <a:endParaRPr lang="en-GB" dirty="0" smtClean="0">
              <a:solidFill>
                <a:schemeClr val="accent6">
                  <a:lumMod val="50000"/>
                </a:schemeClr>
              </a:solidFill>
            </a:endParaRPr>
          </a:p>
          <a:p>
            <a:r>
              <a:rPr lang="en-GB" dirty="0" smtClean="0">
                <a:solidFill>
                  <a:schemeClr val="accent6">
                    <a:lumMod val="50000"/>
                  </a:schemeClr>
                </a:solidFill>
              </a:rPr>
              <a:t>Traditional </a:t>
            </a:r>
            <a:r>
              <a:rPr lang="en-GB" dirty="0">
                <a:solidFill>
                  <a:schemeClr val="accent6">
                    <a:lumMod val="50000"/>
                  </a:schemeClr>
                </a:solidFill>
              </a:rPr>
              <a:t>bullying is face to face, which has a physical component, whereas cyberbullying does not. The perpetrator can act without regard for the victim, the consequences or the accountability. </a:t>
            </a:r>
          </a:p>
          <a:p>
            <a:r>
              <a:rPr lang="en-GB" dirty="0">
                <a:solidFill>
                  <a:schemeClr val="accent6">
                    <a:lumMod val="50000"/>
                  </a:schemeClr>
                </a:solidFill>
              </a:rPr>
              <a:t>For the victim, not knowing their perpetrator can heighten anxiety.</a:t>
            </a:r>
          </a:p>
          <a:p>
            <a:r>
              <a:rPr lang="en-GB" dirty="0">
                <a:solidFill>
                  <a:schemeClr val="accent6">
                    <a:lumMod val="50000"/>
                  </a:schemeClr>
                </a:solidFill>
              </a:rPr>
              <a:t>In addition, cyberbullying can occur anywhere and at anytime. Even if the victim remains off line, they can be constantly faced with worry.</a:t>
            </a:r>
          </a:p>
          <a:p>
            <a:r>
              <a:rPr lang="en-GB" dirty="0">
                <a:solidFill>
                  <a:schemeClr val="accent6">
                    <a:lumMod val="50000"/>
                  </a:schemeClr>
                </a:solidFill>
              </a:rPr>
              <a:t>The internet also makes it very easy for information to spread rapidly and reach large audiences.</a:t>
            </a:r>
          </a:p>
          <a:p>
            <a:endParaRPr lang="en-GB" dirty="0"/>
          </a:p>
        </p:txBody>
      </p:sp>
      <p:sp>
        <p:nvSpPr>
          <p:cNvPr id="3" name="Title 2"/>
          <p:cNvSpPr>
            <a:spLocks noGrp="1"/>
          </p:cNvSpPr>
          <p:nvPr>
            <p:ph type="title"/>
          </p:nvPr>
        </p:nvSpPr>
        <p:spPr>
          <a:xfrm>
            <a:off x="1522413" y="381000"/>
            <a:ext cx="9144001" cy="455712"/>
          </a:xfrm>
        </p:spPr>
        <p:txBody>
          <a:bodyPr>
            <a:normAutofit fontScale="90000"/>
          </a:bodyPr>
          <a:lstStyle/>
          <a:p>
            <a:endParaRPr lang="en-GB" dirty="0"/>
          </a:p>
        </p:txBody>
      </p:sp>
    </p:spTree>
    <p:extLst>
      <p:ext uri="{BB962C8B-B14F-4D97-AF65-F5344CB8AC3E}">
        <p14:creationId xmlns:p14="http://schemas.microsoft.com/office/powerpoint/2010/main" val="60845578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477788" y="908720"/>
            <a:ext cx="11305256" cy="5472607"/>
          </a:xfrm>
          <a:solidFill>
            <a:schemeClr val="accent3">
              <a:lumMod val="20000"/>
              <a:lumOff val="80000"/>
            </a:schemeClr>
          </a:solidFill>
        </p:spPr>
        <p:txBody>
          <a:bodyPr>
            <a:normAutofit/>
          </a:bodyPr>
          <a:lstStyle/>
          <a:p>
            <a:endParaRPr lang="en-GB" dirty="0" smtClean="0">
              <a:solidFill>
                <a:schemeClr val="accent6">
                  <a:lumMod val="50000"/>
                </a:schemeClr>
              </a:solidFill>
            </a:endParaRPr>
          </a:p>
          <a:p>
            <a:r>
              <a:rPr lang="en-GB" dirty="0" smtClean="0">
                <a:solidFill>
                  <a:schemeClr val="accent6">
                    <a:lumMod val="50000"/>
                  </a:schemeClr>
                </a:solidFill>
              </a:rPr>
              <a:t>Children and adolescents who are victims have high levels of depression and low self esteem. They report academic problems, anger, sadness, hostility and delinquency (</a:t>
            </a:r>
            <a:r>
              <a:rPr lang="en-GB" dirty="0" err="1" smtClean="0">
                <a:solidFill>
                  <a:schemeClr val="accent6">
                    <a:lumMod val="50000"/>
                  </a:schemeClr>
                </a:solidFill>
              </a:rPr>
              <a:t>Beran</a:t>
            </a:r>
            <a:r>
              <a:rPr lang="en-GB" dirty="0" smtClean="0">
                <a:solidFill>
                  <a:schemeClr val="accent6">
                    <a:lumMod val="50000"/>
                  </a:schemeClr>
                </a:solidFill>
              </a:rPr>
              <a:t> &amp; Li, 2007).</a:t>
            </a:r>
          </a:p>
          <a:p>
            <a:r>
              <a:rPr lang="en-GB" dirty="0" smtClean="0">
                <a:solidFill>
                  <a:schemeClr val="accent6">
                    <a:lumMod val="50000"/>
                  </a:schemeClr>
                </a:solidFill>
              </a:rPr>
              <a:t>32% of adolescents have experienced online harassment, of these, girls 15-17 as most likely to be victims and boys 12-14 are least likely to be victims.</a:t>
            </a:r>
          </a:p>
          <a:p>
            <a:r>
              <a:rPr lang="en-GB" dirty="0" smtClean="0">
                <a:solidFill>
                  <a:schemeClr val="accent6">
                    <a:lumMod val="50000"/>
                  </a:schemeClr>
                </a:solidFill>
              </a:rPr>
              <a:t>Since it occurs online, it is difficult to control, monitor and almost impossible to detect if anonymous.</a:t>
            </a:r>
          </a:p>
          <a:p>
            <a:r>
              <a:rPr lang="en-GB" dirty="0" smtClean="0">
                <a:solidFill>
                  <a:schemeClr val="accent6">
                    <a:lumMod val="50000"/>
                  </a:schemeClr>
                </a:solidFill>
              </a:rPr>
              <a:t>However, for our young people, SNS play an important role in their social world and despite the potential for harm, they continue to use it.</a:t>
            </a:r>
            <a:endParaRPr lang="en-GB" dirty="0">
              <a:solidFill>
                <a:schemeClr val="accent6">
                  <a:lumMod val="50000"/>
                </a:schemeClr>
              </a:solidFill>
            </a:endParaRPr>
          </a:p>
        </p:txBody>
      </p:sp>
      <p:sp>
        <p:nvSpPr>
          <p:cNvPr id="3" name="Title 2"/>
          <p:cNvSpPr>
            <a:spLocks noGrp="1"/>
          </p:cNvSpPr>
          <p:nvPr>
            <p:ph type="title"/>
          </p:nvPr>
        </p:nvSpPr>
        <p:spPr>
          <a:xfrm>
            <a:off x="1522413" y="381000"/>
            <a:ext cx="9144001" cy="239688"/>
          </a:xfrm>
        </p:spPr>
        <p:txBody>
          <a:bodyPr>
            <a:normAutofit fontScale="90000"/>
          </a:bodyPr>
          <a:lstStyle/>
          <a:p>
            <a:endParaRPr lang="en-GB" dirty="0"/>
          </a:p>
        </p:txBody>
      </p:sp>
    </p:spTree>
    <p:extLst>
      <p:ext uri="{BB962C8B-B14F-4D97-AF65-F5344CB8AC3E}">
        <p14:creationId xmlns:p14="http://schemas.microsoft.com/office/powerpoint/2010/main" val="314133475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Content Placeholder 1"/>
          <p:cNvSpPr>
            <a:spLocks noGrp="1"/>
          </p:cNvSpPr>
          <p:nvPr>
            <p:ph idx="1"/>
          </p:nvPr>
        </p:nvSpPr>
        <p:spPr>
          <a:xfrm>
            <a:off x="549796" y="692696"/>
            <a:ext cx="11233248" cy="5760639"/>
          </a:xfrm>
          <a:solidFill>
            <a:schemeClr val="accent3">
              <a:lumMod val="20000"/>
              <a:lumOff val="80000"/>
            </a:schemeClr>
          </a:solidFill>
        </p:spPr>
        <p:txBody>
          <a:bodyPr>
            <a:normAutofit lnSpcReduction="10000"/>
          </a:bodyPr>
          <a:lstStyle/>
          <a:p>
            <a:r>
              <a:rPr lang="en-GB" dirty="0" smtClean="0">
                <a:solidFill>
                  <a:schemeClr val="accent6">
                    <a:lumMod val="50000"/>
                  </a:schemeClr>
                </a:solidFill>
              </a:rPr>
              <a:t>Some individuals are in favour of online communication, as it can have a positive effect by providing a forum for developing and expressing one`s identity (Livingstone, 2008). </a:t>
            </a:r>
          </a:p>
          <a:p>
            <a:r>
              <a:rPr lang="en-GB" dirty="0" smtClean="0">
                <a:solidFill>
                  <a:schemeClr val="accent6">
                    <a:lumMod val="50000"/>
                  </a:schemeClr>
                </a:solidFill>
              </a:rPr>
              <a:t>One study reported that 68% of 2,500 respondents said that online sharing sites helped them get a better understanding of themselves and the things most important to them.</a:t>
            </a:r>
          </a:p>
          <a:p>
            <a:r>
              <a:rPr lang="en-GB" dirty="0" smtClean="0">
                <a:solidFill>
                  <a:schemeClr val="accent6">
                    <a:lumMod val="50000"/>
                  </a:schemeClr>
                </a:solidFill>
              </a:rPr>
              <a:t>Opposing groups view SNS with negativity, emphasising that they promote self obsession and narcissism (Rosen, 2007). </a:t>
            </a:r>
          </a:p>
          <a:p>
            <a:r>
              <a:rPr lang="en-GB" dirty="0" smtClean="0">
                <a:solidFill>
                  <a:schemeClr val="accent6">
                    <a:lumMod val="50000"/>
                  </a:schemeClr>
                </a:solidFill>
              </a:rPr>
              <a:t>They focus on the fraudulent way in which people present themselves. This could be because of anonymity and the removal of social inhibition and norms.</a:t>
            </a:r>
          </a:p>
          <a:p>
            <a:r>
              <a:rPr lang="en-GB" dirty="0" smtClean="0">
                <a:solidFill>
                  <a:schemeClr val="accent6">
                    <a:lumMod val="50000"/>
                  </a:schemeClr>
                </a:solidFill>
              </a:rPr>
              <a:t>Cassidy et al., (2009) found pretence online was carried out in 52% of adolescents pretending to be older, 23% another gender, 19% adopting another physical appearance and 15% acting contrary to how they would in life.</a:t>
            </a:r>
            <a:endParaRPr lang="en-GB" dirty="0">
              <a:solidFill>
                <a:schemeClr val="accent6">
                  <a:lumMod val="50000"/>
                </a:schemeClr>
              </a:solidFill>
            </a:endParaRPr>
          </a:p>
        </p:txBody>
      </p:sp>
      <p:sp>
        <p:nvSpPr>
          <p:cNvPr id="3" name="Title 2"/>
          <p:cNvSpPr>
            <a:spLocks noGrp="1"/>
          </p:cNvSpPr>
          <p:nvPr>
            <p:ph type="title"/>
          </p:nvPr>
        </p:nvSpPr>
        <p:spPr>
          <a:xfrm>
            <a:off x="1522413" y="381000"/>
            <a:ext cx="9144001" cy="167680"/>
          </a:xfrm>
        </p:spPr>
        <p:txBody>
          <a:bodyPr>
            <a:normAutofit fontScale="90000"/>
          </a:bodyPr>
          <a:lstStyle/>
          <a:p>
            <a:endParaRPr lang="en-GB" dirty="0"/>
          </a:p>
        </p:txBody>
      </p:sp>
    </p:spTree>
    <p:extLst>
      <p:ext uri="{BB962C8B-B14F-4D97-AF65-F5344CB8AC3E}">
        <p14:creationId xmlns:p14="http://schemas.microsoft.com/office/powerpoint/2010/main" val="108750412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Content Placeholder 3"/>
          <p:cNvGraphicFramePr>
            <a:graphicFrameLocks noGrp="1"/>
          </p:cNvGraphicFramePr>
          <p:nvPr>
            <p:ph idx="1"/>
            <p:extLst>
              <p:ext uri="{D42A27DB-BD31-4B8C-83A1-F6EECF244321}">
                <p14:modId xmlns:p14="http://schemas.microsoft.com/office/powerpoint/2010/main" val="829894395"/>
              </p:ext>
            </p:extLst>
          </p:nvPr>
        </p:nvGraphicFramePr>
        <p:xfrm>
          <a:off x="405780" y="908721"/>
          <a:ext cx="11305256" cy="5688630"/>
        </p:xfrm>
        <a:graphic>
          <a:graphicData uri="http://schemas.openxmlformats.org/drawingml/2006/table">
            <a:tbl>
              <a:tblPr firstRow="1" bandRow="1">
                <a:tableStyleId>{5C22544A-7EE6-4342-B048-85BDC9FD1C3A}</a:tableStyleId>
              </a:tblPr>
              <a:tblGrid>
                <a:gridCol w="8599497"/>
                <a:gridCol w="1336807"/>
                <a:gridCol w="1368952"/>
              </a:tblGrid>
              <a:tr h="379242">
                <a:tc>
                  <a:txBody>
                    <a:bodyPr/>
                    <a:lstStyle/>
                    <a:p>
                      <a:r>
                        <a:rPr lang="en-GB" dirty="0" smtClean="0">
                          <a:solidFill>
                            <a:srgbClr val="002060"/>
                          </a:solidFill>
                        </a:rPr>
                        <a:t>Description</a:t>
                      </a:r>
                      <a:r>
                        <a:rPr lang="en-GB" dirty="0" smtClean="0"/>
                        <a:t> </a:t>
                      </a:r>
                      <a:endParaRPr lang="en-GB" dirty="0"/>
                    </a:p>
                  </a:txBody>
                  <a:tcPr/>
                </a:tc>
                <a:tc>
                  <a:txBody>
                    <a:bodyPr/>
                    <a:lstStyle/>
                    <a:p>
                      <a:r>
                        <a:rPr lang="en-GB" dirty="0" smtClean="0">
                          <a:solidFill>
                            <a:srgbClr val="002060"/>
                          </a:solidFill>
                        </a:rPr>
                        <a:t>Cyber B</a:t>
                      </a:r>
                      <a:endParaRPr lang="en-GB" dirty="0">
                        <a:solidFill>
                          <a:srgbClr val="002060"/>
                        </a:solidFill>
                      </a:endParaRPr>
                    </a:p>
                  </a:txBody>
                  <a:tcPr/>
                </a:tc>
                <a:tc>
                  <a:txBody>
                    <a:bodyPr/>
                    <a:lstStyle/>
                    <a:p>
                      <a:r>
                        <a:rPr lang="en-GB" dirty="0" smtClean="0">
                          <a:solidFill>
                            <a:srgbClr val="002060"/>
                          </a:solidFill>
                        </a:rPr>
                        <a:t>Bullying</a:t>
                      </a:r>
                      <a:endParaRPr lang="en-GB" dirty="0">
                        <a:solidFill>
                          <a:srgbClr val="002060"/>
                        </a:solidFill>
                      </a:endParaRPr>
                    </a:p>
                  </a:txBody>
                  <a:tcPr/>
                </a:tc>
              </a:tr>
              <a:tr h="379242">
                <a:tc>
                  <a:txBody>
                    <a:bodyPr/>
                    <a:lstStyle/>
                    <a:p>
                      <a:r>
                        <a:rPr lang="en-GB" dirty="0" smtClean="0"/>
                        <a:t>Face to face with physical context</a:t>
                      </a:r>
                      <a:endParaRPr lang="en-GB" dirty="0"/>
                    </a:p>
                  </a:txBody>
                  <a:tcPr/>
                </a:tc>
                <a:tc>
                  <a:txBody>
                    <a:bodyPr/>
                    <a:lstStyle/>
                    <a:p>
                      <a:endParaRPr lang="en-GB"/>
                    </a:p>
                  </a:txBody>
                  <a:tcPr/>
                </a:tc>
                <a:tc>
                  <a:txBody>
                    <a:bodyPr/>
                    <a:lstStyle/>
                    <a:p>
                      <a:r>
                        <a:rPr lang="en-GB" dirty="0" smtClean="0"/>
                        <a:t>x</a:t>
                      </a:r>
                      <a:endParaRPr lang="en-GB" dirty="0"/>
                    </a:p>
                  </a:txBody>
                  <a:tcPr/>
                </a:tc>
              </a:tr>
              <a:tr h="379242">
                <a:tc>
                  <a:txBody>
                    <a:bodyPr/>
                    <a:lstStyle/>
                    <a:p>
                      <a:r>
                        <a:rPr lang="en-GB" dirty="0" smtClean="0"/>
                        <a:t>Can happen 24/7 anywhere</a:t>
                      </a:r>
                      <a:endParaRPr lang="en-GB" dirty="0"/>
                    </a:p>
                  </a:txBody>
                  <a:tcPr/>
                </a:tc>
                <a:tc>
                  <a:txBody>
                    <a:bodyPr/>
                    <a:lstStyle/>
                    <a:p>
                      <a:r>
                        <a:rPr lang="en-GB" dirty="0" smtClean="0"/>
                        <a:t>x</a:t>
                      </a:r>
                      <a:endParaRPr lang="en-GB" dirty="0"/>
                    </a:p>
                  </a:txBody>
                  <a:tcPr/>
                </a:tc>
                <a:tc>
                  <a:txBody>
                    <a:bodyPr/>
                    <a:lstStyle/>
                    <a:p>
                      <a:endParaRPr lang="en-GB"/>
                    </a:p>
                  </a:txBody>
                  <a:tcPr/>
                </a:tc>
              </a:tr>
              <a:tr h="379242">
                <a:tc>
                  <a:txBody>
                    <a:bodyPr/>
                    <a:lstStyle/>
                    <a:p>
                      <a:r>
                        <a:rPr lang="en-GB" dirty="0" smtClean="0"/>
                        <a:t>Can rapidly,</a:t>
                      </a:r>
                      <a:r>
                        <a:rPr lang="en-GB" baseline="0" dirty="0" smtClean="0"/>
                        <a:t> widely and easily spread</a:t>
                      </a:r>
                      <a:endParaRPr lang="en-GB" dirty="0"/>
                    </a:p>
                  </a:txBody>
                  <a:tcPr/>
                </a:tc>
                <a:tc>
                  <a:txBody>
                    <a:bodyPr/>
                    <a:lstStyle/>
                    <a:p>
                      <a:r>
                        <a:rPr lang="en-GB" dirty="0" smtClean="0"/>
                        <a:t>x</a:t>
                      </a:r>
                      <a:endParaRPr lang="en-GB" dirty="0"/>
                    </a:p>
                  </a:txBody>
                  <a:tcPr/>
                </a:tc>
                <a:tc>
                  <a:txBody>
                    <a:bodyPr/>
                    <a:lstStyle/>
                    <a:p>
                      <a:endParaRPr lang="en-GB"/>
                    </a:p>
                  </a:txBody>
                  <a:tcPr/>
                </a:tc>
              </a:tr>
              <a:tr h="379242">
                <a:tc>
                  <a:txBody>
                    <a:bodyPr/>
                    <a:lstStyle/>
                    <a:p>
                      <a:r>
                        <a:rPr lang="en-GB" dirty="0" smtClean="0"/>
                        <a:t>Repetitive acts or behaviours</a:t>
                      </a:r>
                      <a:endParaRPr lang="en-GB" dirty="0"/>
                    </a:p>
                  </a:txBody>
                  <a:tcPr/>
                </a:tc>
                <a:tc>
                  <a:txBody>
                    <a:bodyPr/>
                    <a:lstStyle/>
                    <a:p>
                      <a:r>
                        <a:rPr lang="en-GB" dirty="0" smtClean="0"/>
                        <a:t>x</a:t>
                      </a:r>
                      <a:endParaRPr lang="en-GB" dirty="0"/>
                    </a:p>
                  </a:txBody>
                  <a:tcPr/>
                </a:tc>
                <a:tc>
                  <a:txBody>
                    <a:bodyPr/>
                    <a:lstStyle/>
                    <a:p>
                      <a:r>
                        <a:rPr lang="en-GB" dirty="0" smtClean="0"/>
                        <a:t>x</a:t>
                      </a:r>
                      <a:endParaRPr lang="en-GB" dirty="0"/>
                    </a:p>
                  </a:txBody>
                  <a:tcPr/>
                </a:tc>
              </a:tr>
              <a:tr h="379242">
                <a:tc>
                  <a:txBody>
                    <a:bodyPr/>
                    <a:lstStyle/>
                    <a:p>
                      <a:r>
                        <a:rPr lang="en-GB" dirty="0" smtClean="0"/>
                        <a:t>Bully acts without regard for consequences</a:t>
                      </a:r>
                      <a:endParaRPr lang="en-GB" dirty="0"/>
                    </a:p>
                  </a:txBody>
                  <a:tcPr/>
                </a:tc>
                <a:tc>
                  <a:txBody>
                    <a:bodyPr/>
                    <a:lstStyle/>
                    <a:p>
                      <a:r>
                        <a:rPr lang="en-GB" dirty="0" smtClean="0"/>
                        <a:t>x</a:t>
                      </a:r>
                      <a:endParaRPr lang="en-GB" dirty="0"/>
                    </a:p>
                  </a:txBody>
                  <a:tcPr/>
                </a:tc>
                <a:tc>
                  <a:txBody>
                    <a:bodyPr/>
                    <a:lstStyle/>
                    <a:p>
                      <a:r>
                        <a:rPr lang="en-GB" dirty="0" smtClean="0"/>
                        <a:t>x</a:t>
                      </a:r>
                      <a:endParaRPr lang="en-GB" dirty="0"/>
                    </a:p>
                  </a:txBody>
                  <a:tcPr/>
                </a:tc>
              </a:tr>
              <a:tr h="379242">
                <a:tc>
                  <a:txBody>
                    <a:bodyPr/>
                    <a:lstStyle/>
                    <a:p>
                      <a:r>
                        <a:rPr lang="en-GB" dirty="0" smtClean="0"/>
                        <a:t>Bully</a:t>
                      </a:r>
                      <a:r>
                        <a:rPr lang="en-GB" baseline="0" dirty="0" smtClean="0"/>
                        <a:t> feels less guilty because he/she does not have to face victim</a:t>
                      </a:r>
                      <a:endParaRPr lang="en-GB" dirty="0"/>
                    </a:p>
                  </a:txBody>
                  <a:tcPr/>
                </a:tc>
                <a:tc>
                  <a:txBody>
                    <a:bodyPr/>
                    <a:lstStyle/>
                    <a:p>
                      <a:r>
                        <a:rPr lang="en-GB" dirty="0" smtClean="0"/>
                        <a:t>x</a:t>
                      </a:r>
                      <a:endParaRPr lang="en-GB" dirty="0"/>
                    </a:p>
                  </a:txBody>
                  <a:tcPr/>
                </a:tc>
                <a:tc>
                  <a:txBody>
                    <a:bodyPr/>
                    <a:lstStyle/>
                    <a:p>
                      <a:endParaRPr lang="en-GB"/>
                    </a:p>
                  </a:txBody>
                  <a:tcPr/>
                </a:tc>
              </a:tr>
              <a:tr h="379242">
                <a:tc>
                  <a:txBody>
                    <a:bodyPr/>
                    <a:lstStyle/>
                    <a:p>
                      <a:r>
                        <a:rPr lang="en-GB" dirty="0" smtClean="0"/>
                        <a:t>Bully can be anonymous</a:t>
                      </a:r>
                      <a:endParaRPr lang="en-GB" dirty="0"/>
                    </a:p>
                  </a:txBody>
                  <a:tcPr/>
                </a:tc>
                <a:tc>
                  <a:txBody>
                    <a:bodyPr/>
                    <a:lstStyle/>
                    <a:p>
                      <a:r>
                        <a:rPr lang="en-GB" dirty="0" smtClean="0"/>
                        <a:t>x</a:t>
                      </a:r>
                      <a:endParaRPr lang="en-GB" dirty="0"/>
                    </a:p>
                  </a:txBody>
                  <a:tcPr/>
                </a:tc>
                <a:tc>
                  <a:txBody>
                    <a:bodyPr/>
                    <a:lstStyle/>
                    <a:p>
                      <a:endParaRPr lang="en-GB" dirty="0"/>
                    </a:p>
                  </a:txBody>
                  <a:tcPr/>
                </a:tc>
              </a:tr>
              <a:tr h="379242">
                <a:tc>
                  <a:txBody>
                    <a:bodyPr/>
                    <a:lstStyle/>
                    <a:p>
                      <a:r>
                        <a:rPr lang="en-GB" dirty="0" smtClean="0"/>
                        <a:t>Bully does not fear punishment</a:t>
                      </a:r>
                      <a:endParaRPr lang="en-GB" dirty="0"/>
                    </a:p>
                  </a:txBody>
                  <a:tcPr/>
                </a:tc>
                <a:tc>
                  <a:txBody>
                    <a:bodyPr/>
                    <a:lstStyle/>
                    <a:p>
                      <a:r>
                        <a:rPr lang="en-GB" dirty="0" smtClean="0"/>
                        <a:t>x</a:t>
                      </a:r>
                      <a:endParaRPr lang="en-GB" dirty="0"/>
                    </a:p>
                  </a:txBody>
                  <a:tcPr/>
                </a:tc>
                <a:tc>
                  <a:txBody>
                    <a:bodyPr/>
                    <a:lstStyle/>
                    <a:p>
                      <a:endParaRPr lang="en-GB" dirty="0"/>
                    </a:p>
                  </a:txBody>
                  <a:tcPr/>
                </a:tc>
              </a:tr>
              <a:tr h="379242">
                <a:tc>
                  <a:txBody>
                    <a:bodyPr/>
                    <a:lstStyle/>
                    <a:p>
                      <a:r>
                        <a:rPr lang="en-GB" dirty="0" smtClean="0"/>
                        <a:t>Harmful psychological effects</a:t>
                      </a:r>
                      <a:endParaRPr lang="en-GB" dirty="0"/>
                    </a:p>
                  </a:txBody>
                  <a:tcPr/>
                </a:tc>
                <a:tc>
                  <a:txBody>
                    <a:bodyPr/>
                    <a:lstStyle/>
                    <a:p>
                      <a:r>
                        <a:rPr lang="en-GB" dirty="0" smtClean="0"/>
                        <a:t>x</a:t>
                      </a:r>
                      <a:endParaRPr lang="en-GB" dirty="0"/>
                    </a:p>
                  </a:txBody>
                  <a:tcPr/>
                </a:tc>
                <a:tc>
                  <a:txBody>
                    <a:bodyPr/>
                    <a:lstStyle/>
                    <a:p>
                      <a:r>
                        <a:rPr lang="en-GB" dirty="0" smtClean="0"/>
                        <a:t>x</a:t>
                      </a:r>
                      <a:endParaRPr lang="en-GB" dirty="0"/>
                    </a:p>
                  </a:txBody>
                  <a:tcPr/>
                </a:tc>
              </a:tr>
              <a:tr h="379242">
                <a:tc>
                  <a:txBody>
                    <a:bodyPr/>
                    <a:lstStyle/>
                    <a:p>
                      <a:r>
                        <a:rPr lang="en-GB" dirty="0" smtClean="0"/>
                        <a:t>Anxiety and fear of encountering bully in real life</a:t>
                      </a:r>
                      <a:endParaRPr lang="en-GB" dirty="0"/>
                    </a:p>
                  </a:txBody>
                  <a:tcPr/>
                </a:tc>
                <a:tc>
                  <a:txBody>
                    <a:bodyPr/>
                    <a:lstStyle/>
                    <a:p>
                      <a:r>
                        <a:rPr lang="en-GB" dirty="0" smtClean="0"/>
                        <a:t>x</a:t>
                      </a:r>
                      <a:endParaRPr lang="en-GB" dirty="0"/>
                    </a:p>
                  </a:txBody>
                  <a:tcPr/>
                </a:tc>
                <a:tc>
                  <a:txBody>
                    <a:bodyPr/>
                    <a:lstStyle/>
                    <a:p>
                      <a:endParaRPr lang="en-GB" dirty="0"/>
                    </a:p>
                  </a:txBody>
                  <a:tcPr/>
                </a:tc>
              </a:tr>
              <a:tr h="379242">
                <a:tc>
                  <a:txBody>
                    <a:bodyPr/>
                    <a:lstStyle/>
                    <a:p>
                      <a:r>
                        <a:rPr lang="en-GB" dirty="0" smtClean="0"/>
                        <a:t>Higher levels of depression and low self esteem</a:t>
                      </a:r>
                      <a:endParaRPr lang="en-GB" dirty="0"/>
                    </a:p>
                  </a:txBody>
                  <a:tcPr/>
                </a:tc>
                <a:tc>
                  <a:txBody>
                    <a:bodyPr/>
                    <a:lstStyle/>
                    <a:p>
                      <a:r>
                        <a:rPr lang="en-GB" dirty="0" smtClean="0"/>
                        <a:t>x</a:t>
                      </a:r>
                      <a:endParaRPr lang="en-GB" dirty="0"/>
                    </a:p>
                  </a:txBody>
                  <a:tcPr/>
                </a:tc>
                <a:tc>
                  <a:txBody>
                    <a:bodyPr/>
                    <a:lstStyle/>
                    <a:p>
                      <a:r>
                        <a:rPr lang="en-GB" dirty="0" smtClean="0"/>
                        <a:t>x</a:t>
                      </a:r>
                      <a:endParaRPr lang="en-GB" dirty="0"/>
                    </a:p>
                  </a:txBody>
                  <a:tcPr/>
                </a:tc>
              </a:tr>
              <a:tr h="379242">
                <a:tc>
                  <a:txBody>
                    <a:bodyPr/>
                    <a:lstStyle/>
                    <a:p>
                      <a:r>
                        <a:rPr lang="en-GB" dirty="0" smtClean="0"/>
                        <a:t>Fewer friends and trouble adjusting socially</a:t>
                      </a:r>
                      <a:endParaRPr lang="en-GB" dirty="0"/>
                    </a:p>
                  </a:txBody>
                  <a:tcPr/>
                </a:tc>
                <a:tc>
                  <a:txBody>
                    <a:bodyPr/>
                    <a:lstStyle/>
                    <a:p>
                      <a:r>
                        <a:rPr lang="en-GB" dirty="0" smtClean="0"/>
                        <a:t>x</a:t>
                      </a:r>
                      <a:endParaRPr lang="en-GB" dirty="0"/>
                    </a:p>
                  </a:txBody>
                  <a:tcPr/>
                </a:tc>
                <a:tc>
                  <a:txBody>
                    <a:bodyPr/>
                    <a:lstStyle/>
                    <a:p>
                      <a:endParaRPr lang="en-GB" dirty="0"/>
                    </a:p>
                  </a:txBody>
                  <a:tcPr/>
                </a:tc>
              </a:tr>
              <a:tr h="379242">
                <a:tc>
                  <a:txBody>
                    <a:bodyPr/>
                    <a:lstStyle/>
                    <a:p>
                      <a:r>
                        <a:rPr lang="en-GB" dirty="0" smtClean="0"/>
                        <a:t>Hard to track down perpetrator</a:t>
                      </a:r>
                      <a:endParaRPr lang="en-GB" dirty="0"/>
                    </a:p>
                  </a:txBody>
                  <a:tcPr/>
                </a:tc>
                <a:tc>
                  <a:txBody>
                    <a:bodyPr/>
                    <a:lstStyle/>
                    <a:p>
                      <a:r>
                        <a:rPr lang="en-GB" dirty="0" smtClean="0"/>
                        <a:t>x</a:t>
                      </a:r>
                      <a:endParaRPr lang="en-GB" dirty="0"/>
                    </a:p>
                  </a:txBody>
                  <a:tcPr/>
                </a:tc>
                <a:tc>
                  <a:txBody>
                    <a:bodyPr/>
                    <a:lstStyle/>
                    <a:p>
                      <a:endParaRPr lang="en-GB" dirty="0"/>
                    </a:p>
                  </a:txBody>
                  <a:tcPr/>
                </a:tc>
              </a:tr>
              <a:tr h="379242">
                <a:tc>
                  <a:txBody>
                    <a:bodyPr/>
                    <a:lstStyle/>
                    <a:p>
                      <a:r>
                        <a:rPr lang="en-GB" dirty="0" smtClean="0"/>
                        <a:t>Enforcement is difficult due</a:t>
                      </a:r>
                      <a:r>
                        <a:rPr lang="en-GB" baseline="0" dirty="0" smtClean="0"/>
                        <a:t> to free speech rights</a:t>
                      </a:r>
                      <a:endParaRPr lang="en-GB" dirty="0"/>
                    </a:p>
                  </a:txBody>
                  <a:tcPr/>
                </a:tc>
                <a:tc>
                  <a:txBody>
                    <a:bodyPr/>
                    <a:lstStyle/>
                    <a:p>
                      <a:r>
                        <a:rPr lang="en-GB" dirty="0" smtClean="0"/>
                        <a:t>x</a:t>
                      </a:r>
                      <a:endParaRPr lang="en-GB" dirty="0"/>
                    </a:p>
                  </a:txBody>
                  <a:tcPr/>
                </a:tc>
                <a:tc>
                  <a:txBody>
                    <a:bodyPr/>
                    <a:lstStyle/>
                    <a:p>
                      <a:endParaRPr lang="en-GB" dirty="0"/>
                    </a:p>
                  </a:txBody>
                  <a:tcPr/>
                </a:tc>
              </a:tr>
            </a:tbl>
          </a:graphicData>
        </a:graphic>
      </p:graphicFrame>
      <p:sp>
        <p:nvSpPr>
          <p:cNvPr id="3" name="Title 2"/>
          <p:cNvSpPr>
            <a:spLocks noGrp="1"/>
          </p:cNvSpPr>
          <p:nvPr>
            <p:ph type="title"/>
          </p:nvPr>
        </p:nvSpPr>
        <p:spPr>
          <a:xfrm>
            <a:off x="1522413" y="381000"/>
            <a:ext cx="9144001" cy="455712"/>
          </a:xfrm>
        </p:spPr>
        <p:txBody>
          <a:bodyPr>
            <a:normAutofit fontScale="90000"/>
          </a:bodyPr>
          <a:lstStyle/>
          <a:p>
            <a:r>
              <a:rPr lang="en-GB" dirty="0" smtClean="0">
                <a:solidFill>
                  <a:schemeClr val="tx1"/>
                </a:solidFill>
              </a:rPr>
              <a:t>Cyberbullying versus traditional bullying</a:t>
            </a:r>
            <a:endParaRPr lang="en-GB" dirty="0">
              <a:solidFill>
                <a:schemeClr val="tx1"/>
              </a:solidFill>
            </a:endParaRPr>
          </a:p>
        </p:txBody>
      </p:sp>
    </p:spTree>
    <p:extLst>
      <p:ext uri="{BB962C8B-B14F-4D97-AF65-F5344CB8AC3E}">
        <p14:creationId xmlns:p14="http://schemas.microsoft.com/office/powerpoint/2010/main" val="8842381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a:xfrm>
            <a:off x="1522413" y="381000"/>
            <a:ext cx="9144001" cy="671736"/>
          </a:xfrm>
          <a:solidFill>
            <a:schemeClr val="accent3">
              <a:lumMod val="20000"/>
              <a:lumOff val="80000"/>
            </a:schemeClr>
          </a:solidFill>
        </p:spPr>
        <p:txBody>
          <a:bodyPr/>
          <a:lstStyle/>
          <a:p>
            <a:r>
              <a:rPr lang="en-GB" dirty="0" smtClean="0">
                <a:solidFill>
                  <a:schemeClr val="bg1"/>
                </a:solidFill>
              </a:rPr>
              <a:t>Cyberbullying versus traditional bullying</a:t>
            </a:r>
            <a:endParaRPr lang="en-GB" dirty="0">
              <a:solidFill>
                <a:schemeClr val="bg1"/>
              </a:solidFill>
            </a:endParaRPr>
          </a:p>
        </p:txBody>
      </p:sp>
      <p:graphicFrame>
        <p:nvGraphicFramePr>
          <p:cNvPr id="6" name="Content Placeholder 5"/>
          <p:cNvGraphicFramePr>
            <a:graphicFrameLocks noGrp="1"/>
          </p:cNvGraphicFramePr>
          <p:nvPr>
            <p:ph idx="1"/>
            <p:extLst>
              <p:ext uri="{D42A27DB-BD31-4B8C-83A1-F6EECF244321}">
                <p14:modId xmlns:p14="http://schemas.microsoft.com/office/powerpoint/2010/main" val="1348183238"/>
              </p:ext>
            </p:extLst>
          </p:nvPr>
        </p:nvGraphicFramePr>
        <p:xfrm>
          <a:off x="765820" y="1268760"/>
          <a:ext cx="10657183" cy="532859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39582853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extBox 3"/>
          <p:cNvSpPr txBox="1"/>
          <p:nvPr/>
        </p:nvSpPr>
        <p:spPr>
          <a:xfrm>
            <a:off x="333772" y="476672"/>
            <a:ext cx="5616624" cy="2585323"/>
          </a:xfrm>
          <a:prstGeom prst="rect">
            <a:avLst/>
          </a:prstGeom>
          <a:solidFill>
            <a:schemeClr val="accent3">
              <a:lumMod val="60000"/>
              <a:lumOff val="40000"/>
            </a:schemeClr>
          </a:solidFill>
          <a:ln>
            <a:solidFill>
              <a:schemeClr val="bg2"/>
            </a:solidFill>
          </a:ln>
        </p:spPr>
        <p:txBody>
          <a:bodyPr wrap="square" rtlCol="0" anchor="ctr" anchorCtr="1">
            <a:spAutoFit/>
          </a:bodyPr>
          <a:lstStyle/>
          <a:p>
            <a:r>
              <a:rPr lang="en-GB" sz="2400" dirty="0" smtClean="0">
                <a:solidFill>
                  <a:schemeClr val="bg1"/>
                </a:solidFill>
              </a:rPr>
              <a:t>Whilst cyberbullying is a relatively new term, aggressive online actions have been investigated for some time (Rivers et al., 2011).</a:t>
            </a:r>
          </a:p>
          <a:p>
            <a:r>
              <a:rPr lang="en-GB" sz="2400" dirty="0" smtClean="0">
                <a:solidFill>
                  <a:schemeClr val="bg1"/>
                </a:solidFill>
              </a:rPr>
              <a:t>Flaming, flooding, kicking and spamming.</a:t>
            </a:r>
          </a:p>
          <a:p>
            <a:endParaRPr lang="en-GB" dirty="0" smtClean="0">
              <a:solidFill>
                <a:schemeClr val="bg1"/>
              </a:solidFill>
            </a:endParaRPr>
          </a:p>
        </p:txBody>
      </p:sp>
      <p:sp>
        <p:nvSpPr>
          <p:cNvPr id="5" name="TextBox 4"/>
          <p:cNvSpPr txBox="1"/>
          <p:nvPr/>
        </p:nvSpPr>
        <p:spPr>
          <a:xfrm>
            <a:off x="6454452" y="82080"/>
            <a:ext cx="5256584" cy="4893647"/>
          </a:xfrm>
          <a:prstGeom prst="rect">
            <a:avLst/>
          </a:prstGeom>
          <a:solidFill>
            <a:schemeClr val="accent3">
              <a:lumMod val="40000"/>
              <a:lumOff val="60000"/>
            </a:schemeClr>
          </a:solidFill>
          <a:ln>
            <a:solidFill>
              <a:schemeClr val="bg2"/>
            </a:solidFill>
          </a:ln>
        </p:spPr>
        <p:txBody>
          <a:bodyPr wrap="square" rtlCol="0" anchor="ctr" anchorCtr="1">
            <a:spAutoFit/>
          </a:bodyPr>
          <a:lstStyle/>
          <a:p>
            <a:r>
              <a:rPr lang="en-GB" sz="2400" dirty="0" smtClean="0">
                <a:solidFill>
                  <a:schemeClr val="bg1"/>
                </a:solidFill>
              </a:rPr>
              <a:t>Willard (2006) identified many forms of bullying and Huang &amp; Chou (2010) investigated the role of three groups in bullying; victims, aggressors and bystanders.</a:t>
            </a:r>
          </a:p>
          <a:p>
            <a:r>
              <a:rPr lang="en-GB" sz="2400" dirty="0" smtClean="0">
                <a:solidFill>
                  <a:schemeClr val="bg1"/>
                </a:solidFill>
              </a:rPr>
              <a:t>Victims reported threats and harassment as most common, followed by making fun and the least common being spreading rumours.</a:t>
            </a:r>
          </a:p>
          <a:p>
            <a:r>
              <a:rPr lang="en-GB" sz="2400" dirty="0" smtClean="0">
                <a:solidFill>
                  <a:schemeClr val="bg1"/>
                </a:solidFill>
              </a:rPr>
              <a:t>New behaviours of sexting, trolling and </a:t>
            </a:r>
            <a:r>
              <a:rPr lang="en-GB" sz="2400" dirty="0" err="1" smtClean="0">
                <a:solidFill>
                  <a:schemeClr val="bg1"/>
                </a:solidFill>
              </a:rPr>
              <a:t>griefing</a:t>
            </a:r>
            <a:r>
              <a:rPr lang="en-GB" sz="2400" dirty="0" smtClean="0">
                <a:solidFill>
                  <a:schemeClr val="bg1"/>
                </a:solidFill>
              </a:rPr>
              <a:t> were identified.</a:t>
            </a:r>
          </a:p>
          <a:p>
            <a:endParaRPr lang="en-GB" sz="2400" dirty="0" smtClean="0">
              <a:solidFill>
                <a:schemeClr val="bg1"/>
              </a:solidFill>
            </a:endParaRPr>
          </a:p>
        </p:txBody>
      </p:sp>
      <p:sp>
        <p:nvSpPr>
          <p:cNvPr id="6" name="TextBox 5"/>
          <p:cNvSpPr txBox="1"/>
          <p:nvPr/>
        </p:nvSpPr>
        <p:spPr>
          <a:xfrm>
            <a:off x="1089856" y="3452233"/>
            <a:ext cx="5112568" cy="3046988"/>
          </a:xfrm>
          <a:prstGeom prst="rect">
            <a:avLst/>
          </a:prstGeom>
          <a:solidFill>
            <a:schemeClr val="accent3">
              <a:lumMod val="20000"/>
              <a:lumOff val="80000"/>
            </a:schemeClr>
          </a:solidFill>
          <a:ln>
            <a:solidFill>
              <a:schemeClr val="bg2"/>
            </a:solidFill>
          </a:ln>
        </p:spPr>
        <p:txBody>
          <a:bodyPr wrap="square" rtlCol="0" anchor="ctr" anchorCtr="1">
            <a:spAutoFit/>
          </a:bodyPr>
          <a:lstStyle/>
          <a:p>
            <a:r>
              <a:rPr lang="en-GB" sz="2400" dirty="0" err="1" smtClean="0">
                <a:solidFill>
                  <a:schemeClr val="bg1"/>
                </a:solidFill>
              </a:rPr>
              <a:t>Langos</a:t>
            </a:r>
            <a:r>
              <a:rPr lang="en-GB" sz="2400" dirty="0" smtClean="0">
                <a:solidFill>
                  <a:schemeClr val="bg1"/>
                </a:solidFill>
              </a:rPr>
              <a:t> (2012) identified two groups; direct and indirect cyberbullying. Direct is in the private domain and aimed at one person, whereas indirect is in public cyberspace and is out there for all to see. E.g. public forum or blog.</a:t>
            </a:r>
          </a:p>
        </p:txBody>
      </p:sp>
    </p:spTree>
    <p:extLst>
      <p:ext uri="{BB962C8B-B14F-4D97-AF65-F5344CB8AC3E}">
        <p14:creationId xmlns:p14="http://schemas.microsoft.com/office/powerpoint/2010/main" val="2602845904"/>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61764" y="260648"/>
            <a:ext cx="5328592" cy="2308324"/>
          </a:xfrm>
          <a:prstGeom prst="rect">
            <a:avLst/>
          </a:prstGeom>
          <a:solidFill>
            <a:schemeClr val="accent6">
              <a:lumMod val="40000"/>
              <a:lumOff val="60000"/>
            </a:schemeClr>
          </a:solidFill>
          <a:ln>
            <a:solidFill>
              <a:schemeClr val="bg2"/>
            </a:solidFill>
          </a:ln>
        </p:spPr>
        <p:txBody>
          <a:bodyPr wrap="square" rtlCol="0" anchor="ctr" anchorCtr="1">
            <a:spAutoFit/>
          </a:bodyPr>
          <a:lstStyle/>
          <a:p>
            <a:r>
              <a:rPr lang="en-GB" sz="2400" dirty="0" smtClean="0">
                <a:solidFill>
                  <a:schemeClr val="bg1"/>
                </a:solidFill>
              </a:rPr>
              <a:t>Advances in technology have opened up the arena for a variety of types of aggressive acts, all with the core aspects of intention to harm, repetition and power imbalance (</a:t>
            </a:r>
            <a:r>
              <a:rPr lang="en-GB" sz="2400" dirty="0" err="1" smtClean="0">
                <a:solidFill>
                  <a:schemeClr val="bg1"/>
                </a:solidFill>
              </a:rPr>
              <a:t>Nocentini</a:t>
            </a:r>
            <a:r>
              <a:rPr lang="en-GB" sz="2400" dirty="0" smtClean="0">
                <a:solidFill>
                  <a:schemeClr val="bg1"/>
                </a:solidFill>
              </a:rPr>
              <a:t> et al., 2010)</a:t>
            </a:r>
          </a:p>
        </p:txBody>
      </p:sp>
      <p:sp>
        <p:nvSpPr>
          <p:cNvPr id="3" name="TextBox 2"/>
          <p:cNvSpPr txBox="1"/>
          <p:nvPr/>
        </p:nvSpPr>
        <p:spPr>
          <a:xfrm>
            <a:off x="5847861" y="764704"/>
            <a:ext cx="6048672" cy="2308324"/>
          </a:xfrm>
          <a:prstGeom prst="rect">
            <a:avLst/>
          </a:prstGeom>
          <a:solidFill>
            <a:schemeClr val="tx2">
              <a:lumMod val="90000"/>
            </a:schemeClr>
          </a:solidFill>
          <a:ln>
            <a:solidFill>
              <a:schemeClr val="bg2"/>
            </a:solidFill>
          </a:ln>
        </p:spPr>
        <p:txBody>
          <a:bodyPr wrap="square" rtlCol="0" anchor="ctr" anchorCtr="1">
            <a:spAutoFit/>
          </a:bodyPr>
          <a:lstStyle/>
          <a:p>
            <a:r>
              <a:rPr lang="en-GB" sz="2400" dirty="0" smtClean="0">
                <a:solidFill>
                  <a:schemeClr val="bg1"/>
                </a:solidFill>
              </a:rPr>
              <a:t>Intention-</a:t>
            </a:r>
          </a:p>
          <a:p>
            <a:r>
              <a:rPr lang="en-GB" sz="2400" dirty="0" smtClean="0">
                <a:solidFill>
                  <a:schemeClr val="bg1"/>
                </a:solidFill>
              </a:rPr>
              <a:t>Very difficult to establish this, because even jokes can have the same effect as intentional comments. Should it then be more appropriate to consider the victims perceptions?</a:t>
            </a:r>
          </a:p>
        </p:txBody>
      </p:sp>
      <p:sp>
        <p:nvSpPr>
          <p:cNvPr id="4" name="TextBox 3"/>
          <p:cNvSpPr txBox="1"/>
          <p:nvPr/>
        </p:nvSpPr>
        <p:spPr>
          <a:xfrm>
            <a:off x="297768" y="2780928"/>
            <a:ext cx="5256584" cy="2308324"/>
          </a:xfrm>
          <a:prstGeom prst="rect">
            <a:avLst/>
          </a:prstGeom>
          <a:solidFill>
            <a:schemeClr val="tx1">
              <a:lumMod val="85000"/>
            </a:schemeClr>
          </a:solidFill>
          <a:ln>
            <a:solidFill>
              <a:schemeClr val="bg2"/>
            </a:solidFill>
          </a:ln>
        </p:spPr>
        <p:txBody>
          <a:bodyPr wrap="square" rtlCol="0" anchor="ctr" anchorCtr="1">
            <a:spAutoFit/>
          </a:bodyPr>
          <a:lstStyle/>
          <a:p>
            <a:r>
              <a:rPr lang="en-GB" sz="2400" dirty="0" smtClean="0">
                <a:solidFill>
                  <a:schemeClr val="bg1"/>
                </a:solidFill>
              </a:rPr>
              <a:t>Repetition-</a:t>
            </a:r>
          </a:p>
          <a:p>
            <a:r>
              <a:rPr lang="en-GB" sz="2400" dirty="0" smtClean="0">
                <a:solidFill>
                  <a:schemeClr val="bg1"/>
                </a:solidFill>
              </a:rPr>
              <a:t>Usually you would expect to see repeated attempts at bullying, however with cyberbullying one single episode can be repeated over and over by others.</a:t>
            </a:r>
          </a:p>
        </p:txBody>
      </p:sp>
      <p:sp>
        <p:nvSpPr>
          <p:cNvPr id="5" name="TextBox 4"/>
          <p:cNvSpPr txBox="1"/>
          <p:nvPr/>
        </p:nvSpPr>
        <p:spPr>
          <a:xfrm>
            <a:off x="5870681" y="3356992"/>
            <a:ext cx="6015101" cy="3046988"/>
          </a:xfrm>
          <a:prstGeom prst="rect">
            <a:avLst/>
          </a:prstGeom>
          <a:solidFill>
            <a:schemeClr val="accent3">
              <a:lumMod val="60000"/>
              <a:lumOff val="40000"/>
            </a:schemeClr>
          </a:solidFill>
          <a:ln>
            <a:solidFill>
              <a:schemeClr val="bg2"/>
            </a:solidFill>
          </a:ln>
        </p:spPr>
        <p:txBody>
          <a:bodyPr wrap="square" rtlCol="0" anchor="ctr" anchorCtr="1">
            <a:spAutoFit/>
          </a:bodyPr>
          <a:lstStyle/>
          <a:p>
            <a:r>
              <a:rPr lang="en-GB" sz="2400" dirty="0" smtClean="0">
                <a:solidFill>
                  <a:schemeClr val="bg1"/>
                </a:solidFill>
              </a:rPr>
              <a:t>Power imbalance-</a:t>
            </a:r>
          </a:p>
          <a:p>
            <a:r>
              <a:rPr lang="en-GB" sz="2400" dirty="0" smtClean="0">
                <a:solidFill>
                  <a:schemeClr val="bg1"/>
                </a:solidFill>
              </a:rPr>
              <a:t>The technologically savvy individuals hold the power (Law et al., 2012). Cyberbullies rate themselves as better experts than those who do not bully. Dooley et al., (2009) argue that it is not the level or power of the perpetrator, but the lack of power in the victim.</a:t>
            </a:r>
          </a:p>
        </p:txBody>
      </p:sp>
    </p:spTree>
    <p:extLst>
      <p:ext uri="{BB962C8B-B14F-4D97-AF65-F5344CB8AC3E}">
        <p14:creationId xmlns:p14="http://schemas.microsoft.com/office/powerpoint/2010/main" val="38935611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494012" y="616333"/>
            <a:ext cx="6840760" cy="584775"/>
          </a:xfrm>
          <a:prstGeom prst="rect">
            <a:avLst/>
          </a:prstGeom>
          <a:solidFill>
            <a:schemeClr val="accent1"/>
          </a:solidFill>
          <a:ln>
            <a:solidFill>
              <a:schemeClr val="bg2"/>
            </a:solidFill>
          </a:ln>
        </p:spPr>
        <p:txBody>
          <a:bodyPr wrap="square" rtlCol="0" anchor="ctr" anchorCtr="1">
            <a:spAutoFit/>
          </a:bodyPr>
          <a:lstStyle/>
          <a:p>
            <a:r>
              <a:rPr lang="en-GB" sz="3200" dirty="0" smtClean="0">
                <a:solidFill>
                  <a:schemeClr val="bg1"/>
                </a:solidFill>
              </a:rPr>
              <a:t>Workplace bullying</a:t>
            </a:r>
          </a:p>
        </p:txBody>
      </p:sp>
      <p:sp>
        <p:nvSpPr>
          <p:cNvPr id="3" name="TextBox 2"/>
          <p:cNvSpPr txBox="1"/>
          <p:nvPr/>
        </p:nvSpPr>
        <p:spPr>
          <a:xfrm>
            <a:off x="1053852" y="1556792"/>
            <a:ext cx="10081120" cy="3046988"/>
          </a:xfrm>
          <a:prstGeom prst="rect">
            <a:avLst/>
          </a:prstGeom>
          <a:solidFill>
            <a:schemeClr val="accent3">
              <a:lumMod val="40000"/>
              <a:lumOff val="60000"/>
            </a:schemeClr>
          </a:solidFill>
          <a:ln>
            <a:solidFill>
              <a:schemeClr val="bg2"/>
            </a:solidFill>
          </a:ln>
        </p:spPr>
        <p:txBody>
          <a:bodyPr wrap="square" rtlCol="0" anchor="ctr" anchorCtr="1">
            <a:spAutoFit/>
          </a:bodyPr>
          <a:lstStyle/>
          <a:p>
            <a:r>
              <a:rPr lang="en-GB" sz="2400" dirty="0" smtClean="0">
                <a:solidFill>
                  <a:schemeClr val="bg1"/>
                </a:solidFill>
              </a:rPr>
              <a:t>As yet, the research in this area is relatively sparse. </a:t>
            </a:r>
            <a:r>
              <a:rPr lang="en-GB" sz="2400" dirty="0" err="1" smtClean="0">
                <a:solidFill>
                  <a:schemeClr val="bg1"/>
                </a:solidFill>
              </a:rPr>
              <a:t>Wetherbee</a:t>
            </a:r>
            <a:r>
              <a:rPr lang="en-GB" sz="2400" dirty="0" smtClean="0">
                <a:solidFill>
                  <a:schemeClr val="bg1"/>
                </a:solidFill>
              </a:rPr>
              <a:t> &amp; </a:t>
            </a:r>
            <a:r>
              <a:rPr lang="en-GB" sz="2400" dirty="0" err="1" smtClean="0">
                <a:solidFill>
                  <a:schemeClr val="bg1"/>
                </a:solidFill>
              </a:rPr>
              <a:t>Kelloway</a:t>
            </a:r>
            <a:r>
              <a:rPr lang="en-GB" sz="2400" dirty="0" smtClean="0">
                <a:solidFill>
                  <a:schemeClr val="bg1"/>
                </a:solidFill>
              </a:rPr>
              <a:t> (2006) define it as `aggression expressed in a communication between two or more people using ICT`s wherein at least one person in the communication aggresses against another in order to effect harm`.</a:t>
            </a:r>
          </a:p>
          <a:p>
            <a:r>
              <a:rPr lang="en-GB" sz="2400" dirty="0" smtClean="0">
                <a:solidFill>
                  <a:schemeClr val="bg1"/>
                </a:solidFill>
              </a:rPr>
              <a:t>Coyne et al., (in review) argue that workplace bullying differs from usual cyberbullying as it does not involve outsiders and is generally focused on higher intensity behaviours. </a:t>
            </a:r>
          </a:p>
        </p:txBody>
      </p:sp>
      <p:pic>
        <p:nvPicPr>
          <p:cNvPr id="4" name="Picture 3"/>
          <p:cNvPicPr>
            <a:picLocks noChangeAspect="1"/>
          </p:cNvPicPr>
          <p:nvPr/>
        </p:nvPicPr>
        <p:blipFill>
          <a:blip r:embed="rId2"/>
          <a:stretch>
            <a:fillRect/>
          </a:stretch>
        </p:blipFill>
        <p:spPr>
          <a:xfrm>
            <a:off x="4604704" y="4869160"/>
            <a:ext cx="2619375" cy="1743075"/>
          </a:xfrm>
          <a:prstGeom prst="rect">
            <a:avLst/>
          </a:prstGeom>
        </p:spPr>
      </p:pic>
    </p:spTree>
    <p:extLst>
      <p:ext uri="{BB962C8B-B14F-4D97-AF65-F5344CB8AC3E}">
        <p14:creationId xmlns:p14="http://schemas.microsoft.com/office/powerpoint/2010/main" val="385891102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269876" y="760349"/>
            <a:ext cx="9433048" cy="584775"/>
          </a:xfrm>
          <a:prstGeom prst="rect">
            <a:avLst/>
          </a:prstGeom>
          <a:solidFill>
            <a:schemeClr val="accent3">
              <a:lumMod val="20000"/>
              <a:lumOff val="80000"/>
            </a:schemeClr>
          </a:solidFill>
          <a:ln>
            <a:solidFill>
              <a:schemeClr val="bg2"/>
            </a:solidFill>
          </a:ln>
        </p:spPr>
        <p:txBody>
          <a:bodyPr wrap="square" rtlCol="0" anchor="ctr" anchorCtr="1">
            <a:spAutoFit/>
          </a:bodyPr>
          <a:lstStyle/>
          <a:p>
            <a:r>
              <a:rPr lang="en-GB" sz="3200" b="1" dirty="0" smtClean="0">
                <a:solidFill>
                  <a:schemeClr val="bg1"/>
                </a:solidFill>
              </a:rPr>
              <a:t>Prevalence rates and methodological issues</a:t>
            </a:r>
          </a:p>
        </p:txBody>
      </p:sp>
      <p:sp>
        <p:nvSpPr>
          <p:cNvPr id="3" name="TextBox 2"/>
          <p:cNvSpPr txBox="1"/>
          <p:nvPr/>
        </p:nvSpPr>
        <p:spPr>
          <a:xfrm>
            <a:off x="405780" y="1628800"/>
            <a:ext cx="3672408" cy="1569660"/>
          </a:xfrm>
          <a:prstGeom prst="rect">
            <a:avLst/>
          </a:prstGeom>
          <a:solidFill>
            <a:schemeClr val="accent6">
              <a:lumMod val="40000"/>
              <a:lumOff val="60000"/>
            </a:schemeClr>
          </a:solidFill>
          <a:ln>
            <a:solidFill>
              <a:schemeClr val="bg2"/>
            </a:solidFill>
          </a:ln>
        </p:spPr>
        <p:txBody>
          <a:bodyPr wrap="square" rtlCol="0" anchor="ctr" anchorCtr="1">
            <a:spAutoFit/>
          </a:bodyPr>
          <a:lstStyle/>
          <a:p>
            <a:r>
              <a:rPr lang="en-GB" sz="2400" dirty="0" smtClean="0">
                <a:solidFill>
                  <a:schemeClr val="bg1"/>
                </a:solidFill>
              </a:rPr>
              <a:t>Rates from a number of countries vary between 10-72% (Smith et al., 2005)</a:t>
            </a:r>
          </a:p>
        </p:txBody>
      </p:sp>
      <p:sp>
        <p:nvSpPr>
          <p:cNvPr id="4" name="TextBox 3"/>
          <p:cNvSpPr txBox="1"/>
          <p:nvPr/>
        </p:nvSpPr>
        <p:spPr>
          <a:xfrm>
            <a:off x="389046" y="3356992"/>
            <a:ext cx="3672408" cy="3046988"/>
          </a:xfrm>
          <a:prstGeom prst="rect">
            <a:avLst/>
          </a:prstGeom>
          <a:solidFill>
            <a:schemeClr val="accent1">
              <a:lumMod val="40000"/>
              <a:lumOff val="60000"/>
            </a:schemeClr>
          </a:solidFill>
          <a:ln>
            <a:solidFill>
              <a:schemeClr val="bg2"/>
            </a:solidFill>
          </a:ln>
        </p:spPr>
        <p:txBody>
          <a:bodyPr wrap="square" rtlCol="0" anchor="ctr" anchorCtr="1">
            <a:spAutoFit/>
          </a:bodyPr>
          <a:lstStyle/>
          <a:p>
            <a:r>
              <a:rPr lang="en-GB" sz="2400" dirty="0" smtClean="0">
                <a:solidFill>
                  <a:schemeClr val="bg1"/>
                </a:solidFill>
              </a:rPr>
              <a:t>UK- Rivers &amp; </a:t>
            </a:r>
            <a:r>
              <a:rPr lang="en-GB" sz="2400" dirty="0" err="1" smtClean="0">
                <a:solidFill>
                  <a:schemeClr val="bg1"/>
                </a:solidFill>
              </a:rPr>
              <a:t>Noret</a:t>
            </a:r>
            <a:r>
              <a:rPr lang="en-GB" sz="2400" dirty="0" smtClean="0">
                <a:solidFill>
                  <a:schemeClr val="bg1"/>
                </a:solidFill>
              </a:rPr>
              <a:t> (2010) in a 4 year study 15% of children received a nasty email or text.</a:t>
            </a:r>
          </a:p>
          <a:p>
            <a:r>
              <a:rPr lang="en-GB" sz="2400" dirty="0" smtClean="0">
                <a:solidFill>
                  <a:schemeClr val="bg1"/>
                </a:solidFill>
              </a:rPr>
              <a:t>In the workplace, 14-21% (Coyne et al., under review)</a:t>
            </a:r>
          </a:p>
        </p:txBody>
      </p:sp>
      <p:sp>
        <p:nvSpPr>
          <p:cNvPr id="5" name="TextBox 4"/>
          <p:cNvSpPr txBox="1"/>
          <p:nvPr/>
        </p:nvSpPr>
        <p:spPr>
          <a:xfrm>
            <a:off x="4366220" y="1480140"/>
            <a:ext cx="7344816" cy="1938992"/>
          </a:xfrm>
          <a:prstGeom prst="rect">
            <a:avLst/>
          </a:prstGeom>
          <a:solidFill>
            <a:schemeClr val="tx2">
              <a:lumMod val="90000"/>
            </a:schemeClr>
          </a:solidFill>
          <a:ln>
            <a:solidFill>
              <a:schemeClr val="bg2"/>
            </a:solidFill>
          </a:ln>
        </p:spPr>
        <p:txBody>
          <a:bodyPr wrap="square" rtlCol="0" anchor="ctr" anchorCtr="1">
            <a:spAutoFit/>
          </a:bodyPr>
          <a:lstStyle/>
          <a:p>
            <a:r>
              <a:rPr lang="en-GB" sz="2400" dirty="0" smtClean="0">
                <a:solidFill>
                  <a:schemeClr val="bg1"/>
                </a:solidFill>
              </a:rPr>
              <a:t>However, there are problems with the way in which the usage was measured-</a:t>
            </a:r>
          </a:p>
          <a:p>
            <a:r>
              <a:rPr lang="en-GB" sz="2400" dirty="0" smtClean="0">
                <a:solidFill>
                  <a:schemeClr val="bg1"/>
                </a:solidFill>
              </a:rPr>
              <a:t>In a specific time frame… or not…</a:t>
            </a:r>
          </a:p>
          <a:p>
            <a:r>
              <a:rPr lang="en-GB" sz="2400" dirty="0" smtClean="0">
                <a:solidFill>
                  <a:schemeClr val="bg1"/>
                </a:solidFill>
              </a:rPr>
              <a:t>The type of media and how many categories…</a:t>
            </a:r>
          </a:p>
          <a:p>
            <a:r>
              <a:rPr lang="en-GB" sz="2400" dirty="0" smtClean="0">
                <a:solidFill>
                  <a:schemeClr val="bg1"/>
                </a:solidFill>
              </a:rPr>
              <a:t>Cultural differences…</a:t>
            </a:r>
          </a:p>
        </p:txBody>
      </p:sp>
      <p:sp>
        <p:nvSpPr>
          <p:cNvPr id="6" name="TextBox 5"/>
          <p:cNvSpPr txBox="1"/>
          <p:nvPr/>
        </p:nvSpPr>
        <p:spPr>
          <a:xfrm>
            <a:off x="4366220" y="3861048"/>
            <a:ext cx="7344816" cy="2308324"/>
          </a:xfrm>
          <a:prstGeom prst="rect">
            <a:avLst/>
          </a:prstGeom>
          <a:solidFill>
            <a:schemeClr val="accent6">
              <a:lumMod val="60000"/>
              <a:lumOff val="40000"/>
            </a:schemeClr>
          </a:solidFill>
          <a:ln>
            <a:solidFill>
              <a:schemeClr val="bg2"/>
            </a:solidFill>
          </a:ln>
        </p:spPr>
        <p:txBody>
          <a:bodyPr wrap="square" rtlCol="0" anchor="ctr" anchorCtr="1">
            <a:spAutoFit/>
          </a:bodyPr>
          <a:lstStyle/>
          <a:p>
            <a:r>
              <a:rPr lang="en-GB" sz="2400" dirty="0" smtClean="0">
                <a:solidFill>
                  <a:schemeClr val="bg1"/>
                </a:solidFill>
              </a:rPr>
              <a:t>There are 3 main attempts to make comparisons across countries:</a:t>
            </a:r>
          </a:p>
          <a:p>
            <a:r>
              <a:rPr lang="en-GB" sz="2400" dirty="0" smtClean="0">
                <a:solidFill>
                  <a:schemeClr val="bg1"/>
                </a:solidFill>
              </a:rPr>
              <a:t>Euro Daphne programme (Italy, Spain &amp; England)</a:t>
            </a:r>
          </a:p>
          <a:p>
            <a:r>
              <a:rPr lang="en-GB" sz="2400" dirty="0" smtClean="0">
                <a:solidFill>
                  <a:schemeClr val="bg1"/>
                </a:solidFill>
              </a:rPr>
              <a:t>EU Kids Online (33 countries)</a:t>
            </a:r>
          </a:p>
          <a:p>
            <a:r>
              <a:rPr lang="en-GB" sz="2400" dirty="0" smtClean="0">
                <a:solidFill>
                  <a:schemeClr val="bg1"/>
                </a:solidFill>
              </a:rPr>
              <a:t>COST Action ISO801 (30 countries)</a:t>
            </a:r>
          </a:p>
        </p:txBody>
      </p:sp>
    </p:spTree>
    <p:extLst>
      <p:ext uri="{BB962C8B-B14F-4D97-AF65-F5344CB8AC3E}">
        <p14:creationId xmlns:p14="http://schemas.microsoft.com/office/powerpoint/2010/main" val="20352161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078188" y="332656"/>
            <a:ext cx="4032448" cy="584775"/>
          </a:xfrm>
          <a:prstGeom prst="rect">
            <a:avLst/>
          </a:prstGeom>
          <a:solidFill>
            <a:schemeClr val="accent6">
              <a:lumMod val="60000"/>
              <a:lumOff val="40000"/>
            </a:schemeClr>
          </a:solidFill>
          <a:ln>
            <a:solidFill>
              <a:schemeClr val="bg2"/>
            </a:solidFill>
          </a:ln>
        </p:spPr>
        <p:txBody>
          <a:bodyPr wrap="square" rtlCol="0" anchor="ctr" anchorCtr="1">
            <a:spAutoFit/>
          </a:bodyPr>
          <a:lstStyle/>
          <a:p>
            <a:r>
              <a:rPr lang="en-GB" sz="3200" b="1" dirty="0" smtClean="0">
                <a:solidFill>
                  <a:schemeClr val="bg1"/>
                </a:solidFill>
              </a:rPr>
              <a:t>Further limitations </a:t>
            </a:r>
          </a:p>
        </p:txBody>
      </p:sp>
      <p:sp>
        <p:nvSpPr>
          <p:cNvPr id="3" name="TextBox 2"/>
          <p:cNvSpPr txBox="1"/>
          <p:nvPr/>
        </p:nvSpPr>
        <p:spPr>
          <a:xfrm>
            <a:off x="117748" y="2160731"/>
            <a:ext cx="9001000" cy="3416320"/>
          </a:xfrm>
          <a:prstGeom prst="rect">
            <a:avLst/>
          </a:prstGeom>
          <a:solidFill>
            <a:schemeClr val="accent1">
              <a:lumMod val="40000"/>
              <a:lumOff val="60000"/>
            </a:schemeClr>
          </a:solidFill>
          <a:ln>
            <a:solidFill>
              <a:schemeClr val="bg2"/>
            </a:solidFill>
          </a:ln>
        </p:spPr>
        <p:txBody>
          <a:bodyPr wrap="square" rtlCol="0" anchor="ctr" anchorCtr="1">
            <a:spAutoFit/>
          </a:bodyPr>
          <a:lstStyle/>
          <a:p>
            <a:r>
              <a:rPr lang="en-GB" sz="2400" dirty="0" smtClean="0">
                <a:solidFill>
                  <a:schemeClr val="bg1"/>
                </a:solidFill>
              </a:rPr>
              <a:t>Global vs specific item assessment: </a:t>
            </a:r>
          </a:p>
          <a:p>
            <a:r>
              <a:rPr lang="en-GB" sz="2400" dirty="0" smtClean="0">
                <a:solidFill>
                  <a:schemeClr val="bg1"/>
                </a:solidFill>
              </a:rPr>
              <a:t>Depending on which type of assessment is used, different results are reported. Global asks about direct involvement with any media, whilst specific inquired regarding a specific form of media use. </a:t>
            </a:r>
          </a:p>
          <a:p>
            <a:r>
              <a:rPr lang="en-GB" sz="2400" dirty="0" smtClean="0">
                <a:solidFill>
                  <a:schemeClr val="bg1"/>
                </a:solidFill>
              </a:rPr>
              <a:t>Another problem is that the person has to be fully aware of the concept of cyberbullying and also, that specific behaviours are not the only behaviours that allow for cyberbullying.</a:t>
            </a:r>
          </a:p>
        </p:txBody>
      </p:sp>
      <p:pic>
        <p:nvPicPr>
          <p:cNvPr id="4" name="Picture 3"/>
          <p:cNvPicPr>
            <a:picLocks noChangeAspect="1"/>
          </p:cNvPicPr>
          <p:nvPr/>
        </p:nvPicPr>
        <p:blipFill>
          <a:blip r:embed="rId2"/>
          <a:stretch>
            <a:fillRect/>
          </a:stretch>
        </p:blipFill>
        <p:spPr>
          <a:xfrm>
            <a:off x="9190756" y="1844824"/>
            <a:ext cx="2880320" cy="4032448"/>
          </a:xfrm>
          <a:prstGeom prst="rect">
            <a:avLst/>
          </a:prstGeom>
        </p:spPr>
      </p:pic>
    </p:spTree>
    <p:extLst>
      <p:ext uri="{BB962C8B-B14F-4D97-AF65-F5344CB8AC3E}">
        <p14:creationId xmlns:p14="http://schemas.microsoft.com/office/powerpoint/2010/main" val="152632036"/>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566020" y="760349"/>
            <a:ext cx="6984776" cy="584775"/>
          </a:xfrm>
          <a:prstGeom prst="rect">
            <a:avLst/>
          </a:prstGeom>
          <a:solidFill>
            <a:schemeClr val="accent1">
              <a:lumMod val="40000"/>
              <a:lumOff val="60000"/>
            </a:schemeClr>
          </a:solidFill>
          <a:ln>
            <a:solidFill>
              <a:schemeClr val="bg2"/>
            </a:solidFill>
          </a:ln>
        </p:spPr>
        <p:txBody>
          <a:bodyPr wrap="square" rtlCol="0" anchor="ctr" anchorCtr="1">
            <a:spAutoFit/>
          </a:bodyPr>
          <a:lstStyle/>
          <a:p>
            <a:pPr algn="ctr"/>
            <a:r>
              <a:rPr lang="en-GB" sz="3200" b="1" dirty="0" smtClean="0">
                <a:solidFill>
                  <a:schemeClr val="bg1"/>
                </a:solidFill>
              </a:rPr>
              <a:t>Outcomes of cyberbullying</a:t>
            </a:r>
          </a:p>
        </p:txBody>
      </p:sp>
      <p:sp>
        <p:nvSpPr>
          <p:cNvPr id="3" name="TextBox 2"/>
          <p:cNvSpPr txBox="1"/>
          <p:nvPr/>
        </p:nvSpPr>
        <p:spPr>
          <a:xfrm>
            <a:off x="549796" y="1628800"/>
            <a:ext cx="11017224" cy="1569660"/>
          </a:xfrm>
          <a:prstGeom prst="rect">
            <a:avLst/>
          </a:prstGeom>
          <a:solidFill>
            <a:schemeClr val="accent2">
              <a:lumMod val="60000"/>
              <a:lumOff val="40000"/>
            </a:schemeClr>
          </a:solidFill>
          <a:ln>
            <a:solidFill>
              <a:schemeClr val="bg2"/>
            </a:solidFill>
          </a:ln>
        </p:spPr>
        <p:txBody>
          <a:bodyPr wrap="square" rtlCol="0" anchor="ctr" anchorCtr="1">
            <a:spAutoFit/>
          </a:bodyPr>
          <a:lstStyle/>
          <a:p>
            <a:r>
              <a:rPr lang="en-GB" sz="2400" dirty="0" smtClean="0">
                <a:solidFill>
                  <a:schemeClr val="bg1"/>
                </a:solidFill>
              </a:rPr>
              <a:t>Serious physical, social, psychological problems arise, from social anxiety, low self esteem, depression, sadness, despair, anger, frustration, vulnerability, fear to substance abuse, eating disorders and even suicide (</a:t>
            </a:r>
            <a:r>
              <a:rPr lang="en-GB" sz="2400" dirty="0" err="1" smtClean="0">
                <a:solidFill>
                  <a:schemeClr val="bg1"/>
                </a:solidFill>
              </a:rPr>
              <a:t>Hinduja</a:t>
            </a:r>
            <a:r>
              <a:rPr lang="en-GB" sz="2400" dirty="0" smtClean="0">
                <a:solidFill>
                  <a:schemeClr val="bg1"/>
                </a:solidFill>
              </a:rPr>
              <a:t> &amp; </a:t>
            </a:r>
            <a:r>
              <a:rPr lang="en-GB" sz="2400" dirty="0" err="1" smtClean="0">
                <a:solidFill>
                  <a:schemeClr val="bg1"/>
                </a:solidFill>
              </a:rPr>
              <a:t>Patchin</a:t>
            </a:r>
            <a:r>
              <a:rPr lang="en-GB" sz="2400" dirty="0" smtClean="0">
                <a:solidFill>
                  <a:schemeClr val="bg1"/>
                </a:solidFill>
              </a:rPr>
              <a:t> 2010).</a:t>
            </a:r>
          </a:p>
        </p:txBody>
      </p:sp>
      <p:sp>
        <p:nvSpPr>
          <p:cNvPr id="4" name="TextBox 3"/>
          <p:cNvSpPr txBox="1"/>
          <p:nvPr/>
        </p:nvSpPr>
        <p:spPr>
          <a:xfrm>
            <a:off x="549086" y="3642610"/>
            <a:ext cx="11017224" cy="1200329"/>
          </a:xfrm>
          <a:prstGeom prst="rect">
            <a:avLst/>
          </a:prstGeom>
          <a:solidFill>
            <a:schemeClr val="accent6">
              <a:lumMod val="75000"/>
            </a:schemeClr>
          </a:solidFill>
          <a:ln>
            <a:solidFill>
              <a:schemeClr val="bg2"/>
            </a:solidFill>
          </a:ln>
        </p:spPr>
        <p:txBody>
          <a:bodyPr wrap="square" rtlCol="0" anchor="ctr" anchorCtr="1">
            <a:spAutoFit/>
          </a:bodyPr>
          <a:lstStyle/>
          <a:p>
            <a:r>
              <a:rPr lang="en-GB" sz="2400" dirty="0" smtClean="0">
                <a:solidFill>
                  <a:schemeClr val="bg1"/>
                </a:solidFill>
              </a:rPr>
              <a:t>In children, decline in academic performance, the inability to concentrate, reduced attention, commitment to school and a negative school climate (Williams &amp; Guerra, 2007).</a:t>
            </a:r>
          </a:p>
        </p:txBody>
      </p:sp>
      <p:sp>
        <p:nvSpPr>
          <p:cNvPr id="5" name="TextBox 4"/>
          <p:cNvSpPr txBox="1"/>
          <p:nvPr/>
        </p:nvSpPr>
        <p:spPr>
          <a:xfrm>
            <a:off x="549086" y="5085184"/>
            <a:ext cx="11017224" cy="1200329"/>
          </a:xfrm>
          <a:prstGeom prst="rect">
            <a:avLst/>
          </a:prstGeom>
          <a:solidFill>
            <a:schemeClr val="tx2">
              <a:lumMod val="75000"/>
            </a:schemeClr>
          </a:solidFill>
          <a:ln>
            <a:solidFill>
              <a:schemeClr val="bg2"/>
            </a:solidFill>
          </a:ln>
        </p:spPr>
        <p:txBody>
          <a:bodyPr wrap="square" rtlCol="0" anchor="ctr" anchorCtr="1">
            <a:spAutoFit/>
          </a:bodyPr>
          <a:lstStyle/>
          <a:p>
            <a:r>
              <a:rPr lang="en-GB" sz="2400" dirty="0" smtClean="0">
                <a:solidFill>
                  <a:schemeClr val="bg1"/>
                </a:solidFill>
              </a:rPr>
              <a:t>Likewise in the workplace, anxiety, low job satisfaction, an intention to leave, decline in general well being, a loss of confidence, increased stress and sick leave, all can occur (ATL, 2009).</a:t>
            </a:r>
          </a:p>
        </p:txBody>
      </p:sp>
    </p:spTree>
    <p:extLst>
      <p:ext uri="{BB962C8B-B14F-4D97-AF65-F5344CB8AC3E}">
        <p14:creationId xmlns:p14="http://schemas.microsoft.com/office/powerpoint/2010/main" val="172998684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286100" y="665296"/>
            <a:ext cx="5400600" cy="584775"/>
          </a:xfrm>
          <a:prstGeom prst="rect">
            <a:avLst/>
          </a:prstGeom>
          <a:solidFill>
            <a:schemeClr val="accent6">
              <a:lumMod val="40000"/>
              <a:lumOff val="60000"/>
            </a:schemeClr>
          </a:solidFill>
          <a:ln>
            <a:solidFill>
              <a:schemeClr val="bg2"/>
            </a:solidFill>
          </a:ln>
        </p:spPr>
        <p:txBody>
          <a:bodyPr wrap="square" rtlCol="0" anchor="ctr" anchorCtr="1">
            <a:spAutoFit/>
          </a:bodyPr>
          <a:lstStyle/>
          <a:p>
            <a:r>
              <a:rPr lang="en-GB" sz="3200" b="1" dirty="0" smtClean="0">
                <a:solidFill>
                  <a:schemeClr val="bg1"/>
                </a:solidFill>
              </a:rPr>
              <a:t>Risk factors</a:t>
            </a:r>
          </a:p>
        </p:txBody>
      </p:sp>
      <p:sp>
        <p:nvSpPr>
          <p:cNvPr id="3" name="TextBox 2"/>
          <p:cNvSpPr txBox="1"/>
          <p:nvPr/>
        </p:nvSpPr>
        <p:spPr>
          <a:xfrm>
            <a:off x="693812" y="1628800"/>
            <a:ext cx="10585176" cy="3046988"/>
          </a:xfrm>
          <a:prstGeom prst="rect">
            <a:avLst/>
          </a:prstGeom>
          <a:solidFill>
            <a:schemeClr val="accent6">
              <a:lumMod val="75000"/>
            </a:schemeClr>
          </a:solidFill>
          <a:ln>
            <a:solidFill>
              <a:schemeClr val="bg2"/>
            </a:solidFill>
          </a:ln>
        </p:spPr>
        <p:txBody>
          <a:bodyPr wrap="square" rtlCol="0" anchor="ctr" anchorCtr="1">
            <a:spAutoFit/>
          </a:bodyPr>
          <a:lstStyle/>
          <a:p>
            <a:r>
              <a:rPr lang="en-GB" sz="2400" dirty="0" smtClean="0">
                <a:solidFill>
                  <a:schemeClr val="bg1"/>
                </a:solidFill>
              </a:rPr>
              <a:t>Most of the research has looked at risk factors, and not at predictors:</a:t>
            </a:r>
          </a:p>
          <a:p>
            <a:pPr marL="342900" indent="-342900">
              <a:buAutoNum type="arabicParenR"/>
            </a:pPr>
            <a:r>
              <a:rPr lang="en-GB" sz="2400" dirty="0" smtClean="0">
                <a:solidFill>
                  <a:schemeClr val="bg1"/>
                </a:solidFill>
              </a:rPr>
              <a:t>Intensive internet use allows for pressure from others in chat rooms etc. (</a:t>
            </a:r>
            <a:r>
              <a:rPr lang="en-GB" sz="2400" dirty="0" err="1" smtClean="0">
                <a:solidFill>
                  <a:schemeClr val="bg1"/>
                </a:solidFill>
              </a:rPr>
              <a:t>Wolak</a:t>
            </a:r>
            <a:r>
              <a:rPr lang="en-GB" sz="2400" dirty="0" smtClean="0">
                <a:solidFill>
                  <a:schemeClr val="bg1"/>
                </a:solidFill>
              </a:rPr>
              <a:t> et al., 2007)</a:t>
            </a:r>
          </a:p>
          <a:p>
            <a:pPr marL="342900" indent="-342900">
              <a:buAutoNum type="arabicParenR"/>
            </a:pPr>
            <a:r>
              <a:rPr lang="en-GB" sz="2400" dirty="0" smtClean="0">
                <a:solidFill>
                  <a:schemeClr val="bg1"/>
                </a:solidFill>
              </a:rPr>
              <a:t>Location of computer is important risk factor; if in bedroom then more likely to be at risk of violation. Also if the children are not aware of the risks they are easy targets, for example sharing of passwords and talking to `unknowns` (</a:t>
            </a:r>
            <a:r>
              <a:rPr lang="en-GB" sz="2400" dirty="0" err="1" smtClean="0">
                <a:solidFill>
                  <a:schemeClr val="bg1"/>
                </a:solidFill>
              </a:rPr>
              <a:t>Hunduja</a:t>
            </a:r>
            <a:r>
              <a:rPr lang="en-GB" sz="2400" dirty="0" smtClean="0">
                <a:solidFill>
                  <a:schemeClr val="bg1"/>
                </a:solidFill>
              </a:rPr>
              <a:t> &amp; </a:t>
            </a:r>
            <a:r>
              <a:rPr lang="en-GB" sz="2400" dirty="0" err="1" smtClean="0">
                <a:solidFill>
                  <a:schemeClr val="bg1"/>
                </a:solidFill>
              </a:rPr>
              <a:t>Patchin</a:t>
            </a:r>
            <a:r>
              <a:rPr lang="en-GB" sz="2400" dirty="0" smtClean="0">
                <a:solidFill>
                  <a:schemeClr val="bg1"/>
                </a:solidFill>
              </a:rPr>
              <a:t>)</a:t>
            </a:r>
          </a:p>
          <a:p>
            <a:pPr marL="342900" indent="-342900">
              <a:buAutoNum type="arabicParenR"/>
            </a:pPr>
            <a:r>
              <a:rPr lang="en-GB" sz="2400" dirty="0" smtClean="0">
                <a:solidFill>
                  <a:schemeClr val="bg1"/>
                </a:solidFill>
              </a:rPr>
              <a:t>Victims of physical bullying are often the perpetrators online, but…</a:t>
            </a:r>
          </a:p>
        </p:txBody>
      </p:sp>
      <p:pic>
        <p:nvPicPr>
          <p:cNvPr id="4" name="Picture 3"/>
          <p:cNvPicPr>
            <a:picLocks noChangeAspect="1"/>
          </p:cNvPicPr>
          <p:nvPr/>
        </p:nvPicPr>
        <p:blipFill>
          <a:blip r:embed="rId2"/>
          <a:stretch>
            <a:fillRect/>
          </a:stretch>
        </p:blipFill>
        <p:spPr>
          <a:xfrm>
            <a:off x="4671950" y="4869160"/>
            <a:ext cx="2628900" cy="1743075"/>
          </a:xfrm>
          <a:prstGeom prst="rect">
            <a:avLst/>
          </a:prstGeom>
        </p:spPr>
      </p:pic>
    </p:spTree>
    <p:extLst>
      <p:ext uri="{BB962C8B-B14F-4D97-AF65-F5344CB8AC3E}">
        <p14:creationId xmlns:p14="http://schemas.microsoft.com/office/powerpoint/2010/main" val="148935596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566020" y="321422"/>
            <a:ext cx="6480720" cy="584775"/>
          </a:xfrm>
          <a:prstGeom prst="rect">
            <a:avLst/>
          </a:prstGeom>
          <a:solidFill>
            <a:schemeClr val="accent1">
              <a:lumMod val="40000"/>
              <a:lumOff val="60000"/>
            </a:schemeClr>
          </a:solidFill>
          <a:ln>
            <a:solidFill>
              <a:schemeClr val="bg2"/>
            </a:solidFill>
          </a:ln>
        </p:spPr>
        <p:txBody>
          <a:bodyPr wrap="square" rtlCol="0" anchor="ctr" anchorCtr="1">
            <a:spAutoFit/>
          </a:bodyPr>
          <a:lstStyle/>
          <a:p>
            <a:r>
              <a:rPr lang="en-GB" sz="3200" b="1" dirty="0" smtClean="0">
                <a:solidFill>
                  <a:schemeClr val="bg1"/>
                </a:solidFill>
              </a:rPr>
              <a:t>Age and gender differences</a:t>
            </a:r>
          </a:p>
        </p:txBody>
      </p:sp>
      <p:sp>
        <p:nvSpPr>
          <p:cNvPr id="3" name="TextBox 2"/>
          <p:cNvSpPr txBox="1"/>
          <p:nvPr/>
        </p:nvSpPr>
        <p:spPr>
          <a:xfrm>
            <a:off x="231642" y="1034654"/>
            <a:ext cx="7560840" cy="3046988"/>
          </a:xfrm>
          <a:prstGeom prst="rect">
            <a:avLst/>
          </a:prstGeom>
          <a:solidFill>
            <a:schemeClr val="bg2">
              <a:lumMod val="20000"/>
              <a:lumOff val="80000"/>
            </a:schemeClr>
          </a:solidFill>
          <a:ln>
            <a:solidFill>
              <a:schemeClr val="bg2"/>
            </a:solidFill>
          </a:ln>
        </p:spPr>
        <p:txBody>
          <a:bodyPr wrap="square" rtlCol="0" anchor="ctr" anchorCtr="1">
            <a:spAutoFit/>
          </a:bodyPr>
          <a:lstStyle/>
          <a:p>
            <a:r>
              <a:rPr lang="en-GB" sz="2400" dirty="0" smtClean="0">
                <a:solidFill>
                  <a:schemeClr val="bg1"/>
                </a:solidFill>
              </a:rPr>
              <a:t>Traditional bullying peaks in adolescence with boys having more physical bullying than girls. Whilst we know less regarding cyberbullying, we know that all ages do it, but most of the research is centred around children.</a:t>
            </a:r>
          </a:p>
          <a:p>
            <a:r>
              <a:rPr lang="en-GB" sz="2400" dirty="0" smtClean="0">
                <a:solidFill>
                  <a:schemeClr val="bg1"/>
                </a:solidFill>
              </a:rPr>
              <a:t>Furthermore, the findings are completely contradictory, with some reporting differences and others not!</a:t>
            </a:r>
          </a:p>
        </p:txBody>
      </p:sp>
      <p:pic>
        <p:nvPicPr>
          <p:cNvPr id="4" name="Picture 3"/>
          <p:cNvPicPr>
            <a:picLocks noChangeAspect="1"/>
          </p:cNvPicPr>
          <p:nvPr/>
        </p:nvPicPr>
        <p:blipFill>
          <a:blip r:embed="rId2"/>
          <a:stretch>
            <a:fillRect/>
          </a:stretch>
        </p:blipFill>
        <p:spPr>
          <a:xfrm>
            <a:off x="8182644" y="1268760"/>
            <a:ext cx="3843511" cy="2557682"/>
          </a:xfrm>
          <a:prstGeom prst="rect">
            <a:avLst/>
          </a:prstGeom>
        </p:spPr>
      </p:pic>
      <p:sp>
        <p:nvSpPr>
          <p:cNvPr id="5" name="TextBox 4"/>
          <p:cNvSpPr txBox="1"/>
          <p:nvPr/>
        </p:nvSpPr>
        <p:spPr>
          <a:xfrm>
            <a:off x="245536" y="4227138"/>
            <a:ext cx="11335378" cy="2308324"/>
          </a:xfrm>
          <a:prstGeom prst="rect">
            <a:avLst/>
          </a:prstGeom>
          <a:solidFill>
            <a:schemeClr val="accent1"/>
          </a:solidFill>
          <a:ln>
            <a:solidFill>
              <a:schemeClr val="bg2"/>
            </a:solidFill>
          </a:ln>
        </p:spPr>
        <p:txBody>
          <a:bodyPr wrap="square" rtlCol="0" anchor="ctr" anchorCtr="1">
            <a:spAutoFit/>
          </a:bodyPr>
          <a:lstStyle/>
          <a:p>
            <a:r>
              <a:rPr lang="en-GB" sz="2400" dirty="0">
                <a:solidFill>
                  <a:schemeClr val="bg1"/>
                </a:solidFill>
              </a:rPr>
              <a:t>Moreover, some findings state that girls are more likely to use relational bullying (Keith &amp; Martin 2005)but some studies report no difference.</a:t>
            </a:r>
          </a:p>
          <a:p>
            <a:r>
              <a:rPr lang="en-GB" sz="2400" dirty="0">
                <a:solidFill>
                  <a:schemeClr val="bg1"/>
                </a:solidFill>
              </a:rPr>
              <a:t>Some studies report that girls bully boys more because they use texts and emails more </a:t>
            </a:r>
            <a:r>
              <a:rPr lang="en-GB" sz="2400" dirty="0" smtClean="0">
                <a:solidFill>
                  <a:schemeClr val="bg1"/>
                </a:solidFill>
              </a:rPr>
              <a:t>often.</a:t>
            </a:r>
          </a:p>
          <a:p>
            <a:r>
              <a:rPr lang="en-GB" sz="2400" dirty="0" smtClean="0">
                <a:solidFill>
                  <a:schemeClr val="bg1"/>
                </a:solidFill>
              </a:rPr>
              <a:t>The content is different too- boys are homophobic whilst girls spread rumours (Bond et al., 2011)</a:t>
            </a:r>
            <a:endParaRPr lang="en-GB" sz="2400" dirty="0">
              <a:solidFill>
                <a:schemeClr val="bg1"/>
              </a:solidFill>
            </a:endParaRPr>
          </a:p>
        </p:txBody>
      </p:sp>
    </p:spTree>
    <p:extLst>
      <p:ext uri="{BB962C8B-B14F-4D97-AF65-F5344CB8AC3E}">
        <p14:creationId xmlns:p14="http://schemas.microsoft.com/office/powerpoint/2010/main" val="85940336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710036" y="404664"/>
            <a:ext cx="6624736" cy="584775"/>
          </a:xfrm>
          <a:prstGeom prst="rect">
            <a:avLst/>
          </a:prstGeom>
          <a:solidFill>
            <a:schemeClr val="accent6">
              <a:lumMod val="60000"/>
              <a:lumOff val="40000"/>
            </a:schemeClr>
          </a:solidFill>
          <a:ln>
            <a:solidFill>
              <a:schemeClr val="bg2"/>
            </a:solidFill>
          </a:ln>
        </p:spPr>
        <p:txBody>
          <a:bodyPr wrap="square" rtlCol="0" anchor="ctr" anchorCtr="1">
            <a:spAutoFit/>
          </a:bodyPr>
          <a:lstStyle/>
          <a:p>
            <a:r>
              <a:rPr lang="en-GB" sz="3200" b="1" dirty="0" smtClean="0">
                <a:solidFill>
                  <a:schemeClr val="bg1"/>
                </a:solidFill>
              </a:rPr>
              <a:t>Theoretical explanations</a:t>
            </a:r>
          </a:p>
        </p:txBody>
      </p:sp>
      <p:sp>
        <p:nvSpPr>
          <p:cNvPr id="3" name="TextBox 2"/>
          <p:cNvSpPr txBox="1"/>
          <p:nvPr/>
        </p:nvSpPr>
        <p:spPr>
          <a:xfrm>
            <a:off x="189756" y="1124744"/>
            <a:ext cx="11737304" cy="1938992"/>
          </a:xfrm>
          <a:prstGeom prst="rect">
            <a:avLst/>
          </a:prstGeom>
          <a:solidFill>
            <a:schemeClr val="accent4">
              <a:lumMod val="60000"/>
              <a:lumOff val="40000"/>
            </a:schemeClr>
          </a:solidFill>
          <a:ln>
            <a:solidFill>
              <a:schemeClr val="bg2"/>
            </a:solidFill>
          </a:ln>
        </p:spPr>
        <p:txBody>
          <a:bodyPr wrap="square" rtlCol="0" anchor="ctr" anchorCtr="1">
            <a:spAutoFit/>
          </a:bodyPr>
          <a:lstStyle/>
          <a:p>
            <a:r>
              <a:rPr lang="en-GB" sz="2400" dirty="0" smtClean="0">
                <a:solidFill>
                  <a:schemeClr val="bg1"/>
                </a:solidFill>
              </a:rPr>
              <a:t>General strain theory (Agnew, 1992) proposed that experiencing strain will lead to negative emotions such as anger, frustration and resentment which will result in criminal acts or deviant behaviours such as bullying. It is also associated with vandalism, shoplifting, fighting and substance abuse (</a:t>
            </a:r>
            <a:r>
              <a:rPr lang="en-GB" sz="2400" dirty="0" err="1" smtClean="0">
                <a:solidFill>
                  <a:schemeClr val="bg1"/>
                </a:solidFill>
              </a:rPr>
              <a:t>Patchin</a:t>
            </a:r>
            <a:r>
              <a:rPr lang="en-GB" sz="2400" dirty="0" smtClean="0">
                <a:solidFill>
                  <a:schemeClr val="bg1"/>
                </a:solidFill>
              </a:rPr>
              <a:t> &amp; </a:t>
            </a:r>
            <a:r>
              <a:rPr lang="en-GB" sz="2400" dirty="0" err="1" smtClean="0">
                <a:solidFill>
                  <a:schemeClr val="bg1"/>
                </a:solidFill>
              </a:rPr>
              <a:t>Hinduja</a:t>
            </a:r>
            <a:r>
              <a:rPr lang="en-GB" sz="2400" dirty="0" smtClean="0">
                <a:solidFill>
                  <a:schemeClr val="bg1"/>
                </a:solidFill>
              </a:rPr>
              <a:t>, 2011)</a:t>
            </a:r>
          </a:p>
        </p:txBody>
      </p:sp>
      <p:sp>
        <p:nvSpPr>
          <p:cNvPr id="4" name="TextBox 3"/>
          <p:cNvSpPr txBox="1"/>
          <p:nvPr/>
        </p:nvSpPr>
        <p:spPr>
          <a:xfrm>
            <a:off x="585800" y="3429000"/>
            <a:ext cx="10873208" cy="3046988"/>
          </a:xfrm>
          <a:prstGeom prst="rect">
            <a:avLst/>
          </a:prstGeom>
          <a:solidFill>
            <a:schemeClr val="accent1">
              <a:lumMod val="60000"/>
              <a:lumOff val="40000"/>
            </a:schemeClr>
          </a:solidFill>
          <a:ln>
            <a:solidFill>
              <a:schemeClr val="bg2"/>
            </a:solidFill>
          </a:ln>
        </p:spPr>
        <p:txBody>
          <a:bodyPr wrap="square" rtlCol="0" anchor="ctr" anchorCtr="1">
            <a:spAutoFit/>
          </a:bodyPr>
          <a:lstStyle/>
          <a:p>
            <a:r>
              <a:rPr lang="en-GB" sz="2400" dirty="0" smtClean="0">
                <a:solidFill>
                  <a:schemeClr val="bg1"/>
                </a:solidFill>
              </a:rPr>
              <a:t>The Social Identity model of De-individuation (SIDE) is developed from Zimbardo`s (1968) </a:t>
            </a:r>
            <a:r>
              <a:rPr lang="en-GB" sz="2400" dirty="0">
                <a:solidFill>
                  <a:schemeClr val="bg1"/>
                </a:solidFill>
              </a:rPr>
              <a:t>i</a:t>
            </a:r>
            <a:r>
              <a:rPr lang="en-GB" sz="2400" dirty="0" smtClean="0">
                <a:solidFill>
                  <a:schemeClr val="bg1"/>
                </a:solidFill>
              </a:rPr>
              <a:t>dea of de-individuation. Anonymity can lead to de-individuation, loss of individual responsibility, arousal and sensory overload. Recent research shows that CMC does have de-individuation effects (</a:t>
            </a:r>
            <a:r>
              <a:rPr lang="en-GB" sz="2400" dirty="0" err="1" smtClean="0">
                <a:solidFill>
                  <a:schemeClr val="bg1"/>
                </a:solidFill>
              </a:rPr>
              <a:t>Joinson</a:t>
            </a:r>
            <a:r>
              <a:rPr lang="en-GB" sz="2400" dirty="0" smtClean="0">
                <a:solidFill>
                  <a:schemeClr val="bg1"/>
                </a:solidFill>
              </a:rPr>
              <a:t> 2001), we become less concerned with what others think, we react suddenly and develop alack of awareness. In addition, we can have increased social conformity as a result of group norms and depersonalisation (Lea &amp; Spears, 1991).</a:t>
            </a:r>
          </a:p>
        </p:txBody>
      </p:sp>
    </p:spTree>
    <p:extLst>
      <p:ext uri="{BB962C8B-B14F-4D97-AF65-F5344CB8AC3E}">
        <p14:creationId xmlns:p14="http://schemas.microsoft.com/office/powerpoint/2010/main" val="180321583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837828" y="587298"/>
            <a:ext cx="10369152" cy="1938992"/>
          </a:xfrm>
          <a:prstGeom prst="rect">
            <a:avLst/>
          </a:prstGeom>
          <a:solidFill>
            <a:schemeClr val="accent3">
              <a:lumMod val="40000"/>
              <a:lumOff val="60000"/>
            </a:schemeClr>
          </a:solidFill>
          <a:ln>
            <a:solidFill>
              <a:schemeClr val="bg2"/>
            </a:solidFill>
          </a:ln>
        </p:spPr>
        <p:txBody>
          <a:bodyPr wrap="square" rtlCol="0" anchor="ctr" anchorCtr="1">
            <a:spAutoFit/>
          </a:bodyPr>
          <a:lstStyle/>
          <a:p>
            <a:r>
              <a:rPr lang="en-GB" sz="2400" dirty="0" smtClean="0">
                <a:solidFill>
                  <a:schemeClr val="bg1"/>
                </a:solidFill>
              </a:rPr>
              <a:t>A further idea is the `cues filtered out theory (Kim 2000). </a:t>
            </a:r>
          </a:p>
          <a:p>
            <a:r>
              <a:rPr lang="en-GB" sz="2400" dirty="0" smtClean="0">
                <a:solidFill>
                  <a:schemeClr val="bg1"/>
                </a:solidFill>
              </a:rPr>
              <a:t>CMC lacks the physical and social cues of everyday interaction and fosters anti-normative, uninhibited, aggressive and impulsive behaviour, because direct feedback from the victim is missing.</a:t>
            </a:r>
          </a:p>
          <a:p>
            <a:r>
              <a:rPr lang="en-GB" sz="2400" dirty="0" smtClean="0">
                <a:solidFill>
                  <a:schemeClr val="bg1"/>
                </a:solidFill>
              </a:rPr>
              <a:t>Therefore the perpetrator does not have the opportunity for remorse.</a:t>
            </a:r>
          </a:p>
        </p:txBody>
      </p:sp>
      <p:sp>
        <p:nvSpPr>
          <p:cNvPr id="3" name="TextBox 2"/>
          <p:cNvSpPr txBox="1"/>
          <p:nvPr/>
        </p:nvSpPr>
        <p:spPr>
          <a:xfrm>
            <a:off x="837828" y="3068960"/>
            <a:ext cx="10369152" cy="1200329"/>
          </a:xfrm>
          <a:prstGeom prst="rect">
            <a:avLst/>
          </a:prstGeom>
          <a:solidFill>
            <a:schemeClr val="accent2">
              <a:lumMod val="60000"/>
              <a:lumOff val="40000"/>
            </a:schemeClr>
          </a:solidFill>
          <a:ln>
            <a:solidFill>
              <a:schemeClr val="bg2"/>
            </a:solidFill>
          </a:ln>
        </p:spPr>
        <p:txBody>
          <a:bodyPr wrap="square" rtlCol="0" anchor="ctr" anchorCtr="1">
            <a:spAutoFit/>
          </a:bodyPr>
          <a:lstStyle/>
          <a:p>
            <a:r>
              <a:rPr lang="en-GB" sz="2400" dirty="0" smtClean="0">
                <a:solidFill>
                  <a:schemeClr val="bg1"/>
                </a:solidFill>
              </a:rPr>
              <a:t>The upside is that for certain situations where a social hierarchy would usually restrict individuals from speaking, the use of online forums offers the opportunity for these people to voice their opinion. </a:t>
            </a:r>
          </a:p>
        </p:txBody>
      </p:sp>
      <p:pic>
        <p:nvPicPr>
          <p:cNvPr id="4" name="Picture 3"/>
          <p:cNvPicPr>
            <a:picLocks noChangeAspect="1"/>
          </p:cNvPicPr>
          <p:nvPr/>
        </p:nvPicPr>
        <p:blipFill>
          <a:blip r:embed="rId2"/>
          <a:stretch>
            <a:fillRect/>
          </a:stretch>
        </p:blipFill>
        <p:spPr>
          <a:xfrm>
            <a:off x="4760341" y="4725144"/>
            <a:ext cx="2524125" cy="1809750"/>
          </a:xfrm>
          <a:prstGeom prst="rect">
            <a:avLst/>
          </a:prstGeom>
        </p:spPr>
      </p:pic>
    </p:spTree>
    <p:extLst>
      <p:ext uri="{BB962C8B-B14F-4D97-AF65-F5344CB8AC3E}">
        <p14:creationId xmlns:p14="http://schemas.microsoft.com/office/powerpoint/2010/main" val="35673420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854052" y="332656"/>
            <a:ext cx="6840760" cy="584775"/>
          </a:xfrm>
          <a:prstGeom prst="rect">
            <a:avLst/>
          </a:prstGeom>
          <a:solidFill>
            <a:schemeClr val="tx2">
              <a:lumMod val="90000"/>
            </a:schemeClr>
          </a:solidFill>
          <a:ln>
            <a:solidFill>
              <a:schemeClr val="bg2"/>
            </a:solidFill>
          </a:ln>
        </p:spPr>
        <p:txBody>
          <a:bodyPr wrap="square" rtlCol="0" anchor="ctr" anchorCtr="1">
            <a:spAutoFit/>
          </a:bodyPr>
          <a:lstStyle/>
          <a:p>
            <a:r>
              <a:rPr lang="en-GB" sz="3200" b="1" dirty="0" smtClean="0">
                <a:solidFill>
                  <a:schemeClr val="bg1"/>
                </a:solidFill>
              </a:rPr>
              <a:t>Controlling cyberbullying </a:t>
            </a:r>
          </a:p>
        </p:txBody>
      </p:sp>
      <p:sp>
        <p:nvSpPr>
          <p:cNvPr id="3" name="TextBox 2"/>
          <p:cNvSpPr txBox="1"/>
          <p:nvPr/>
        </p:nvSpPr>
        <p:spPr>
          <a:xfrm>
            <a:off x="621804" y="1210654"/>
            <a:ext cx="10945216" cy="1938992"/>
          </a:xfrm>
          <a:prstGeom prst="rect">
            <a:avLst/>
          </a:prstGeom>
          <a:solidFill>
            <a:schemeClr val="tx2">
              <a:lumMod val="75000"/>
            </a:schemeClr>
          </a:solidFill>
          <a:ln>
            <a:solidFill>
              <a:schemeClr val="bg2"/>
            </a:solidFill>
          </a:ln>
        </p:spPr>
        <p:txBody>
          <a:bodyPr wrap="square" rtlCol="0" anchor="ctr" anchorCtr="1">
            <a:spAutoFit/>
          </a:bodyPr>
          <a:lstStyle/>
          <a:p>
            <a:r>
              <a:rPr lang="en-GB" sz="2400" dirty="0" smtClean="0">
                <a:solidFill>
                  <a:schemeClr val="bg1"/>
                </a:solidFill>
              </a:rPr>
              <a:t>Legislation falls into three categories: </a:t>
            </a:r>
          </a:p>
          <a:p>
            <a:pPr marL="342900" indent="-342900">
              <a:buAutoNum type="arabicParenR"/>
            </a:pPr>
            <a:r>
              <a:rPr lang="en-GB" sz="2400" dirty="0" smtClean="0">
                <a:solidFill>
                  <a:schemeClr val="bg1"/>
                </a:solidFill>
              </a:rPr>
              <a:t>Laws regulating schools to create or update policies to include CMC behaviour</a:t>
            </a:r>
          </a:p>
          <a:p>
            <a:pPr marL="342900" indent="-342900">
              <a:buAutoNum type="arabicParenR"/>
            </a:pPr>
            <a:r>
              <a:rPr lang="en-GB" sz="2400" dirty="0" smtClean="0">
                <a:solidFill>
                  <a:schemeClr val="bg1"/>
                </a:solidFill>
              </a:rPr>
              <a:t>Update existing criminal law to include online communication</a:t>
            </a:r>
          </a:p>
          <a:p>
            <a:pPr marL="342900" indent="-342900">
              <a:buAutoNum type="arabicParenR"/>
            </a:pPr>
            <a:r>
              <a:rPr lang="en-GB" sz="2400" dirty="0" smtClean="0">
                <a:solidFill>
                  <a:schemeClr val="bg1"/>
                </a:solidFill>
              </a:rPr>
              <a:t>Create new laws specific to cyberbullying</a:t>
            </a:r>
          </a:p>
        </p:txBody>
      </p:sp>
      <p:sp>
        <p:nvSpPr>
          <p:cNvPr id="4" name="TextBox 3"/>
          <p:cNvSpPr txBox="1"/>
          <p:nvPr/>
        </p:nvSpPr>
        <p:spPr>
          <a:xfrm>
            <a:off x="405780" y="3442261"/>
            <a:ext cx="11377264" cy="3046988"/>
          </a:xfrm>
          <a:prstGeom prst="rect">
            <a:avLst/>
          </a:prstGeom>
          <a:solidFill>
            <a:schemeClr val="tx1">
              <a:lumMod val="85000"/>
            </a:schemeClr>
          </a:solidFill>
          <a:ln>
            <a:solidFill>
              <a:schemeClr val="bg2"/>
            </a:solidFill>
          </a:ln>
        </p:spPr>
        <p:txBody>
          <a:bodyPr wrap="square" rtlCol="0" anchor="ctr" anchorCtr="1">
            <a:spAutoFit/>
          </a:bodyPr>
          <a:lstStyle/>
          <a:p>
            <a:r>
              <a:rPr lang="en-GB" sz="2400" dirty="0" smtClean="0">
                <a:solidFill>
                  <a:schemeClr val="bg1"/>
                </a:solidFill>
              </a:rPr>
              <a:t>The problem with this is that:</a:t>
            </a:r>
          </a:p>
          <a:p>
            <a:r>
              <a:rPr lang="en-GB" sz="2400" dirty="0" smtClean="0">
                <a:solidFill>
                  <a:schemeClr val="bg1"/>
                </a:solidFill>
              </a:rPr>
              <a:t>Difficulty controlling behaviour  that is not in school time, not on property etc.</a:t>
            </a:r>
          </a:p>
          <a:p>
            <a:r>
              <a:rPr lang="en-GB" sz="2400" dirty="0" smtClean="0">
                <a:solidFill>
                  <a:schemeClr val="bg1"/>
                </a:solidFill>
              </a:rPr>
              <a:t>However, the </a:t>
            </a:r>
            <a:r>
              <a:rPr lang="en-GB" sz="2400" dirty="0" err="1" smtClean="0">
                <a:solidFill>
                  <a:schemeClr val="bg1"/>
                </a:solidFill>
              </a:rPr>
              <a:t>DfE</a:t>
            </a:r>
            <a:r>
              <a:rPr lang="en-GB" sz="2400" dirty="0" smtClean="0">
                <a:solidFill>
                  <a:schemeClr val="bg1"/>
                </a:solidFill>
              </a:rPr>
              <a:t> in England and Wales has extended their policy to cover confiscation of phones etc. and to manage conduct of pupils when not on school grounds `to a</a:t>
            </a:r>
            <a:r>
              <a:rPr lang="en-GB" sz="2400" dirty="0" smtClean="0"/>
              <a:t> </a:t>
            </a:r>
            <a:r>
              <a:rPr lang="en-GB" sz="2400" dirty="0" smtClean="0">
                <a:solidFill>
                  <a:schemeClr val="bg1"/>
                </a:solidFill>
              </a:rPr>
              <a:t>reasonable extent`.</a:t>
            </a:r>
          </a:p>
          <a:p>
            <a:r>
              <a:rPr lang="en-GB" sz="2400" dirty="0" smtClean="0">
                <a:solidFill>
                  <a:schemeClr val="bg1"/>
                </a:solidFill>
              </a:rPr>
              <a:t>Likewise in Canada, Austria and Korea/China similar laws have been introduced.</a:t>
            </a:r>
          </a:p>
        </p:txBody>
      </p:sp>
    </p:spTree>
    <p:extLst>
      <p:ext uri="{BB962C8B-B14F-4D97-AF65-F5344CB8AC3E}">
        <p14:creationId xmlns:p14="http://schemas.microsoft.com/office/powerpoint/2010/main" val="4145094865"/>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998068" y="836712"/>
            <a:ext cx="6264696" cy="584775"/>
          </a:xfrm>
          <a:prstGeom prst="rect">
            <a:avLst/>
          </a:prstGeom>
          <a:solidFill>
            <a:schemeClr val="bg2">
              <a:lumMod val="20000"/>
              <a:lumOff val="80000"/>
            </a:schemeClr>
          </a:solidFill>
          <a:ln>
            <a:solidFill>
              <a:schemeClr val="bg2"/>
            </a:solidFill>
          </a:ln>
        </p:spPr>
        <p:txBody>
          <a:bodyPr wrap="square" rtlCol="0" anchor="ctr" anchorCtr="1">
            <a:spAutoFit/>
          </a:bodyPr>
          <a:lstStyle/>
          <a:p>
            <a:r>
              <a:rPr lang="en-GB" sz="3200" b="1" dirty="0" smtClean="0">
                <a:solidFill>
                  <a:schemeClr val="bg1"/>
                </a:solidFill>
              </a:rPr>
              <a:t>Other types of cyberbullying</a:t>
            </a:r>
          </a:p>
        </p:txBody>
      </p:sp>
      <p:sp>
        <p:nvSpPr>
          <p:cNvPr id="3" name="TextBox 2"/>
          <p:cNvSpPr txBox="1"/>
          <p:nvPr/>
        </p:nvSpPr>
        <p:spPr>
          <a:xfrm>
            <a:off x="2638028" y="1798658"/>
            <a:ext cx="6984776" cy="461665"/>
          </a:xfrm>
          <a:prstGeom prst="rect">
            <a:avLst/>
          </a:prstGeom>
          <a:solidFill>
            <a:schemeClr val="accent4"/>
          </a:solidFill>
          <a:ln>
            <a:solidFill>
              <a:schemeClr val="bg2"/>
            </a:solidFill>
          </a:ln>
        </p:spPr>
        <p:txBody>
          <a:bodyPr wrap="square" rtlCol="0" anchor="ctr" anchorCtr="1">
            <a:spAutoFit/>
          </a:bodyPr>
          <a:lstStyle/>
          <a:p>
            <a:r>
              <a:rPr lang="en-GB" sz="2400" dirty="0" smtClean="0">
                <a:solidFill>
                  <a:schemeClr val="bg1"/>
                </a:solidFill>
              </a:rPr>
              <a:t>What other types of cyberbullying are there?</a:t>
            </a:r>
          </a:p>
        </p:txBody>
      </p:sp>
      <p:sp>
        <p:nvSpPr>
          <p:cNvPr id="4" name="TextBox 3"/>
          <p:cNvSpPr txBox="1"/>
          <p:nvPr/>
        </p:nvSpPr>
        <p:spPr>
          <a:xfrm>
            <a:off x="2854052" y="2781509"/>
            <a:ext cx="6264696" cy="3108543"/>
          </a:xfrm>
          <a:prstGeom prst="rect">
            <a:avLst/>
          </a:prstGeom>
          <a:solidFill>
            <a:schemeClr val="accent1">
              <a:lumMod val="60000"/>
              <a:lumOff val="40000"/>
            </a:schemeClr>
          </a:solidFill>
          <a:ln>
            <a:solidFill>
              <a:schemeClr val="bg2"/>
            </a:solidFill>
          </a:ln>
        </p:spPr>
        <p:txBody>
          <a:bodyPr wrap="square" rtlCol="0" anchor="ctr" anchorCtr="1">
            <a:spAutoFit/>
          </a:bodyPr>
          <a:lstStyle/>
          <a:p>
            <a:r>
              <a:rPr lang="en-GB" sz="2800" dirty="0" smtClean="0">
                <a:solidFill>
                  <a:schemeClr val="bg1"/>
                </a:solidFill>
              </a:rPr>
              <a:t>Your task:</a:t>
            </a:r>
          </a:p>
          <a:p>
            <a:endParaRPr lang="en-GB" sz="2800" dirty="0" smtClean="0">
              <a:solidFill>
                <a:schemeClr val="bg1"/>
              </a:solidFill>
            </a:endParaRPr>
          </a:p>
          <a:p>
            <a:r>
              <a:rPr lang="en-GB" sz="2800" dirty="0" smtClean="0">
                <a:solidFill>
                  <a:schemeClr val="bg1"/>
                </a:solidFill>
              </a:rPr>
              <a:t>In the break, in groups find an alternative study on cyberbullying other than we have spoken about and summarise it to present to the rest of the class on your return.</a:t>
            </a:r>
          </a:p>
        </p:txBody>
      </p:sp>
      <p:pic>
        <p:nvPicPr>
          <p:cNvPr id="5" name="Picture 4"/>
          <p:cNvPicPr>
            <a:picLocks noChangeAspect="1"/>
          </p:cNvPicPr>
          <p:nvPr/>
        </p:nvPicPr>
        <p:blipFill>
          <a:blip r:embed="rId2"/>
          <a:stretch>
            <a:fillRect/>
          </a:stretch>
        </p:blipFill>
        <p:spPr>
          <a:xfrm>
            <a:off x="9582640" y="2781509"/>
            <a:ext cx="2200429" cy="3108543"/>
          </a:xfrm>
          <a:prstGeom prst="rect">
            <a:avLst/>
          </a:prstGeom>
        </p:spPr>
      </p:pic>
      <p:pic>
        <p:nvPicPr>
          <p:cNvPr id="6" name="Picture 5"/>
          <p:cNvPicPr>
            <a:picLocks noChangeAspect="1"/>
          </p:cNvPicPr>
          <p:nvPr/>
        </p:nvPicPr>
        <p:blipFill>
          <a:blip r:embed="rId3"/>
          <a:stretch>
            <a:fillRect/>
          </a:stretch>
        </p:blipFill>
        <p:spPr>
          <a:xfrm>
            <a:off x="261764" y="3165160"/>
            <a:ext cx="2305050" cy="2341240"/>
          </a:xfrm>
          <a:prstGeom prst="rect">
            <a:avLst/>
          </a:prstGeom>
        </p:spPr>
      </p:pic>
    </p:spTree>
    <p:extLst>
      <p:ext uri="{BB962C8B-B14F-4D97-AF65-F5344CB8AC3E}">
        <p14:creationId xmlns:p14="http://schemas.microsoft.com/office/powerpoint/2010/main" val="183401060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566020" y="476672"/>
            <a:ext cx="7203785" cy="584775"/>
          </a:xfrm>
          <a:prstGeom prst="rect">
            <a:avLst/>
          </a:prstGeom>
          <a:solidFill>
            <a:schemeClr val="accent2">
              <a:lumMod val="40000"/>
              <a:lumOff val="60000"/>
            </a:schemeClr>
          </a:solidFill>
          <a:ln>
            <a:solidFill>
              <a:schemeClr val="bg2"/>
            </a:solidFill>
          </a:ln>
        </p:spPr>
        <p:txBody>
          <a:bodyPr wrap="square" rtlCol="0" anchor="ctr" anchorCtr="1">
            <a:spAutoFit/>
          </a:bodyPr>
          <a:lstStyle/>
          <a:p>
            <a:r>
              <a:rPr lang="en-GB" sz="3200" b="1" dirty="0" smtClean="0">
                <a:solidFill>
                  <a:schemeClr val="bg1"/>
                </a:solidFill>
              </a:rPr>
              <a:t>Sexting and online solicitation</a:t>
            </a:r>
          </a:p>
        </p:txBody>
      </p:sp>
      <p:sp>
        <p:nvSpPr>
          <p:cNvPr id="3" name="TextBox 2"/>
          <p:cNvSpPr txBox="1"/>
          <p:nvPr/>
        </p:nvSpPr>
        <p:spPr>
          <a:xfrm>
            <a:off x="767312" y="1196752"/>
            <a:ext cx="10801200" cy="1569660"/>
          </a:xfrm>
          <a:prstGeom prst="rect">
            <a:avLst/>
          </a:prstGeom>
          <a:solidFill>
            <a:schemeClr val="accent4">
              <a:lumMod val="40000"/>
              <a:lumOff val="60000"/>
            </a:schemeClr>
          </a:solidFill>
          <a:ln>
            <a:solidFill>
              <a:schemeClr val="bg2"/>
            </a:solidFill>
          </a:ln>
        </p:spPr>
        <p:txBody>
          <a:bodyPr wrap="square" rtlCol="0" anchor="ctr" anchorCtr="1">
            <a:spAutoFit/>
          </a:bodyPr>
          <a:lstStyle/>
          <a:p>
            <a:r>
              <a:rPr lang="en-GB" sz="2400" dirty="0" smtClean="0">
                <a:solidFill>
                  <a:schemeClr val="bg1"/>
                </a:solidFill>
              </a:rPr>
              <a:t>Sending, receiving or forwarding explicit messages, pictures or videos.</a:t>
            </a:r>
          </a:p>
          <a:p>
            <a:r>
              <a:rPr lang="en-GB" sz="2400" dirty="0" smtClean="0">
                <a:solidFill>
                  <a:schemeClr val="bg1"/>
                </a:solidFill>
              </a:rPr>
              <a:t>20% of teens had sent nude pictures or videos (2011), usually in the context of existing offline relationships with the intention of private viewing.</a:t>
            </a:r>
          </a:p>
        </p:txBody>
      </p:sp>
      <p:sp>
        <p:nvSpPr>
          <p:cNvPr id="4" name="TextBox 3"/>
          <p:cNvSpPr txBox="1"/>
          <p:nvPr/>
        </p:nvSpPr>
        <p:spPr>
          <a:xfrm>
            <a:off x="767312" y="3140968"/>
            <a:ext cx="10801200" cy="1200329"/>
          </a:xfrm>
          <a:prstGeom prst="rect">
            <a:avLst/>
          </a:prstGeom>
          <a:solidFill>
            <a:schemeClr val="accent6">
              <a:lumMod val="60000"/>
              <a:lumOff val="40000"/>
            </a:schemeClr>
          </a:solidFill>
          <a:ln>
            <a:solidFill>
              <a:schemeClr val="bg2"/>
            </a:solidFill>
          </a:ln>
        </p:spPr>
        <p:txBody>
          <a:bodyPr wrap="square" rtlCol="0" anchor="ctr" anchorCtr="1">
            <a:spAutoFit/>
          </a:bodyPr>
          <a:lstStyle/>
          <a:p>
            <a:r>
              <a:rPr lang="en-GB" sz="2400" dirty="0" smtClean="0">
                <a:solidFill>
                  <a:schemeClr val="bg1"/>
                </a:solidFill>
              </a:rPr>
              <a:t>It is more prevalent than we think!</a:t>
            </a:r>
          </a:p>
          <a:p>
            <a:r>
              <a:rPr lang="en-GB" sz="2400" dirty="0" smtClean="0">
                <a:solidFill>
                  <a:schemeClr val="bg1"/>
                </a:solidFill>
              </a:rPr>
              <a:t>17% of females and 18% of males had sent pictures or videos whilst 31% of females and 50% of males reported receiving one or more!</a:t>
            </a:r>
          </a:p>
        </p:txBody>
      </p:sp>
      <p:sp>
        <p:nvSpPr>
          <p:cNvPr id="5" name="TextBox 4"/>
          <p:cNvSpPr txBox="1"/>
          <p:nvPr/>
        </p:nvSpPr>
        <p:spPr>
          <a:xfrm>
            <a:off x="781409" y="4545995"/>
            <a:ext cx="10801200" cy="1569660"/>
          </a:xfrm>
          <a:prstGeom prst="rect">
            <a:avLst/>
          </a:prstGeom>
          <a:solidFill>
            <a:schemeClr val="accent6">
              <a:lumMod val="75000"/>
            </a:schemeClr>
          </a:solidFill>
          <a:ln>
            <a:solidFill>
              <a:schemeClr val="bg2"/>
            </a:solidFill>
          </a:ln>
        </p:spPr>
        <p:txBody>
          <a:bodyPr wrap="square" rtlCol="0" anchor="ctr" anchorCtr="1">
            <a:spAutoFit/>
          </a:bodyPr>
          <a:lstStyle/>
          <a:p>
            <a:r>
              <a:rPr lang="en-GB" sz="2400" dirty="0" smtClean="0">
                <a:solidFill>
                  <a:schemeClr val="bg1"/>
                </a:solidFill>
              </a:rPr>
              <a:t>Temple et al (2012) 28% of teens have sent one, whereas 31% had asked for one. This study also found a link between sexting and increased sexual activity. Reasons offered for this surrounded the ability to experience sexual identities and sexual boundaries.</a:t>
            </a:r>
          </a:p>
        </p:txBody>
      </p:sp>
    </p:spTree>
    <p:extLst>
      <p:ext uri="{BB962C8B-B14F-4D97-AF65-F5344CB8AC3E}">
        <p14:creationId xmlns:p14="http://schemas.microsoft.com/office/powerpoint/2010/main" val="1365151679"/>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494012" y="512967"/>
            <a:ext cx="6624736" cy="584775"/>
          </a:xfrm>
          <a:prstGeom prst="rect">
            <a:avLst/>
          </a:prstGeom>
          <a:solidFill>
            <a:schemeClr val="accent1">
              <a:lumMod val="60000"/>
              <a:lumOff val="40000"/>
            </a:schemeClr>
          </a:solidFill>
          <a:ln>
            <a:solidFill>
              <a:schemeClr val="bg2"/>
            </a:solidFill>
          </a:ln>
        </p:spPr>
        <p:txBody>
          <a:bodyPr wrap="square" rtlCol="0" anchor="ctr" anchorCtr="1">
            <a:spAutoFit/>
          </a:bodyPr>
          <a:lstStyle/>
          <a:p>
            <a:r>
              <a:rPr lang="en-GB" sz="3200" b="1" dirty="0" smtClean="0">
                <a:solidFill>
                  <a:schemeClr val="bg1"/>
                </a:solidFill>
              </a:rPr>
              <a:t>Online solicitation</a:t>
            </a:r>
          </a:p>
        </p:txBody>
      </p:sp>
      <p:sp>
        <p:nvSpPr>
          <p:cNvPr id="3" name="TextBox 2"/>
          <p:cNvSpPr txBox="1"/>
          <p:nvPr/>
        </p:nvSpPr>
        <p:spPr>
          <a:xfrm>
            <a:off x="477788" y="1525434"/>
            <a:ext cx="11161240" cy="2677656"/>
          </a:xfrm>
          <a:prstGeom prst="rect">
            <a:avLst/>
          </a:prstGeom>
          <a:solidFill>
            <a:schemeClr val="accent2">
              <a:lumMod val="20000"/>
              <a:lumOff val="80000"/>
            </a:schemeClr>
          </a:solidFill>
          <a:ln>
            <a:solidFill>
              <a:schemeClr val="bg2"/>
            </a:solidFill>
          </a:ln>
        </p:spPr>
        <p:txBody>
          <a:bodyPr wrap="square" rtlCol="0" anchor="ctr" anchorCtr="1">
            <a:spAutoFit/>
          </a:bodyPr>
          <a:lstStyle/>
          <a:p>
            <a:r>
              <a:rPr lang="en-GB" sz="2400" dirty="0" smtClean="0">
                <a:solidFill>
                  <a:schemeClr val="bg1"/>
                </a:solidFill>
              </a:rPr>
              <a:t>We know that children use SNS, so what are the patterns of sexual offenders?</a:t>
            </a:r>
          </a:p>
          <a:p>
            <a:r>
              <a:rPr lang="en-GB" sz="2400" dirty="0" smtClean="0">
                <a:solidFill>
                  <a:schemeClr val="bg1"/>
                </a:solidFill>
              </a:rPr>
              <a:t>Three quarters of past offenders would not answer questions about their use of SNS (</a:t>
            </a:r>
            <a:r>
              <a:rPr lang="en-GB" sz="2400" dirty="0" err="1" smtClean="0">
                <a:solidFill>
                  <a:schemeClr val="bg1"/>
                </a:solidFill>
              </a:rPr>
              <a:t>Dowdell</a:t>
            </a:r>
            <a:r>
              <a:rPr lang="en-GB" sz="2400" dirty="0" smtClean="0">
                <a:solidFill>
                  <a:schemeClr val="bg1"/>
                </a:solidFill>
              </a:rPr>
              <a:t> et al., 2011)</a:t>
            </a:r>
          </a:p>
          <a:p>
            <a:r>
              <a:rPr lang="en-GB" sz="2400" dirty="0" smtClean="0">
                <a:solidFill>
                  <a:schemeClr val="bg1"/>
                </a:solidFill>
              </a:rPr>
              <a:t>Those who did named </a:t>
            </a:r>
            <a:r>
              <a:rPr lang="en-GB" sz="2400" dirty="0" err="1" smtClean="0">
                <a:solidFill>
                  <a:schemeClr val="bg1"/>
                </a:solidFill>
              </a:rPr>
              <a:t>MySpace</a:t>
            </a:r>
            <a:r>
              <a:rPr lang="en-GB" sz="2400" dirty="0" smtClean="0">
                <a:solidFill>
                  <a:schemeClr val="bg1"/>
                </a:solidFill>
              </a:rPr>
              <a:t> as the site they accessed.</a:t>
            </a:r>
          </a:p>
          <a:p>
            <a:r>
              <a:rPr lang="en-GB" sz="2400" dirty="0" smtClean="0">
                <a:solidFill>
                  <a:schemeClr val="bg1"/>
                </a:solidFill>
              </a:rPr>
              <a:t>Over half admitted to disguising their identity and 63% reported that they initiated conversations about sexual activity during the first online contact.</a:t>
            </a:r>
          </a:p>
        </p:txBody>
      </p:sp>
      <p:sp>
        <p:nvSpPr>
          <p:cNvPr id="4" name="TextBox 3"/>
          <p:cNvSpPr txBox="1"/>
          <p:nvPr/>
        </p:nvSpPr>
        <p:spPr>
          <a:xfrm>
            <a:off x="441784" y="4509120"/>
            <a:ext cx="11233248" cy="1569660"/>
          </a:xfrm>
          <a:prstGeom prst="rect">
            <a:avLst/>
          </a:prstGeom>
          <a:solidFill>
            <a:schemeClr val="accent3">
              <a:lumMod val="60000"/>
              <a:lumOff val="40000"/>
            </a:schemeClr>
          </a:solidFill>
          <a:ln>
            <a:solidFill>
              <a:schemeClr val="bg2"/>
            </a:solidFill>
          </a:ln>
        </p:spPr>
        <p:txBody>
          <a:bodyPr wrap="square" rtlCol="0" anchor="ctr" anchorCtr="1">
            <a:spAutoFit/>
          </a:bodyPr>
          <a:lstStyle/>
          <a:p>
            <a:r>
              <a:rPr lang="en-GB" sz="2400" dirty="0" smtClean="0">
                <a:solidFill>
                  <a:schemeClr val="bg1"/>
                </a:solidFill>
              </a:rPr>
              <a:t>A national survey of 10-15yr olds using the internet over the last six months found 15% had received unwanted sexual solicitation (Ybarra et al., 2007)</a:t>
            </a:r>
          </a:p>
          <a:p>
            <a:r>
              <a:rPr lang="en-GB" sz="2400" dirty="0" smtClean="0">
                <a:solidFill>
                  <a:schemeClr val="bg1"/>
                </a:solidFill>
              </a:rPr>
              <a:t>BUT the most often behaviour online occurs  between two teenagers (contrary to belief), with the intention to experiment.</a:t>
            </a:r>
          </a:p>
        </p:txBody>
      </p:sp>
    </p:spTree>
    <p:extLst>
      <p:ext uri="{BB962C8B-B14F-4D97-AF65-F5344CB8AC3E}">
        <p14:creationId xmlns:p14="http://schemas.microsoft.com/office/powerpoint/2010/main" val="252806709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989956" y="580329"/>
            <a:ext cx="7560840" cy="584775"/>
          </a:xfrm>
          <a:prstGeom prst="rect">
            <a:avLst/>
          </a:prstGeom>
          <a:solidFill>
            <a:schemeClr val="tx1">
              <a:lumMod val="95000"/>
            </a:schemeClr>
          </a:solidFill>
          <a:ln>
            <a:solidFill>
              <a:schemeClr val="bg2"/>
            </a:solidFill>
          </a:ln>
        </p:spPr>
        <p:txBody>
          <a:bodyPr wrap="square" rtlCol="0" anchor="ctr" anchorCtr="1">
            <a:spAutoFit/>
          </a:bodyPr>
          <a:lstStyle/>
          <a:p>
            <a:r>
              <a:rPr lang="en-GB" sz="3200" b="1" dirty="0" smtClean="0">
                <a:solidFill>
                  <a:schemeClr val="bg1"/>
                </a:solidFill>
              </a:rPr>
              <a:t>Cyber-porn and obscenities</a:t>
            </a:r>
          </a:p>
        </p:txBody>
      </p:sp>
      <p:sp>
        <p:nvSpPr>
          <p:cNvPr id="3" name="TextBox 2"/>
          <p:cNvSpPr txBox="1"/>
          <p:nvPr/>
        </p:nvSpPr>
        <p:spPr>
          <a:xfrm>
            <a:off x="693812" y="1412776"/>
            <a:ext cx="10801200" cy="1569660"/>
          </a:xfrm>
          <a:prstGeom prst="rect">
            <a:avLst/>
          </a:prstGeom>
          <a:solidFill>
            <a:schemeClr val="tx1">
              <a:lumMod val="65000"/>
            </a:schemeClr>
          </a:solidFill>
          <a:ln>
            <a:solidFill>
              <a:schemeClr val="bg2"/>
            </a:solidFill>
          </a:ln>
        </p:spPr>
        <p:txBody>
          <a:bodyPr wrap="square" rtlCol="0" anchor="ctr" anchorCtr="1">
            <a:spAutoFit/>
          </a:bodyPr>
          <a:lstStyle/>
          <a:p>
            <a:r>
              <a:rPr lang="en-GB" sz="2400" dirty="0" smtClean="0">
                <a:solidFill>
                  <a:schemeClr val="bg1"/>
                </a:solidFill>
              </a:rPr>
              <a:t>This is an unique category as it can be both legal and illegal.</a:t>
            </a:r>
          </a:p>
          <a:p>
            <a:r>
              <a:rPr lang="en-GB" sz="2400" dirty="0" smtClean="0">
                <a:solidFill>
                  <a:schemeClr val="bg1"/>
                </a:solidFill>
              </a:rPr>
              <a:t>As it is relatively inexpensive it is a very lucrative business (Edelman 2009).</a:t>
            </a:r>
          </a:p>
          <a:p>
            <a:r>
              <a:rPr lang="en-GB" sz="2400" dirty="0" smtClean="0">
                <a:solidFill>
                  <a:schemeClr val="bg1"/>
                </a:solidFill>
              </a:rPr>
              <a:t>Also, even amateurs can do it in their own home!</a:t>
            </a:r>
          </a:p>
        </p:txBody>
      </p:sp>
      <p:sp>
        <p:nvSpPr>
          <p:cNvPr id="4" name="TextBox 3"/>
          <p:cNvSpPr txBox="1"/>
          <p:nvPr/>
        </p:nvSpPr>
        <p:spPr>
          <a:xfrm>
            <a:off x="549796" y="3356992"/>
            <a:ext cx="11089232" cy="1200329"/>
          </a:xfrm>
          <a:prstGeom prst="rect">
            <a:avLst/>
          </a:prstGeom>
          <a:solidFill>
            <a:schemeClr val="accent1">
              <a:lumMod val="40000"/>
              <a:lumOff val="60000"/>
            </a:schemeClr>
          </a:solidFill>
          <a:ln>
            <a:solidFill>
              <a:schemeClr val="bg2"/>
            </a:solidFill>
          </a:ln>
        </p:spPr>
        <p:txBody>
          <a:bodyPr wrap="square" rtlCol="0" anchor="ctr" anchorCtr="1">
            <a:spAutoFit/>
          </a:bodyPr>
          <a:lstStyle/>
          <a:p>
            <a:r>
              <a:rPr lang="en-GB" sz="2400" dirty="0" smtClean="0">
                <a:solidFill>
                  <a:schemeClr val="bg1"/>
                </a:solidFill>
              </a:rPr>
              <a:t>The global reach has enabled the formation of online sub cultures based on various deviant behaviours, for discussion of their beliefs and attitudes, without them being stigmatised.</a:t>
            </a:r>
          </a:p>
        </p:txBody>
      </p:sp>
      <p:sp>
        <p:nvSpPr>
          <p:cNvPr id="5" name="TextBox 4"/>
          <p:cNvSpPr txBox="1"/>
          <p:nvPr/>
        </p:nvSpPr>
        <p:spPr>
          <a:xfrm>
            <a:off x="333772" y="4768408"/>
            <a:ext cx="11593288" cy="1569660"/>
          </a:xfrm>
          <a:prstGeom prst="rect">
            <a:avLst/>
          </a:prstGeom>
          <a:solidFill>
            <a:schemeClr val="accent3">
              <a:lumMod val="20000"/>
              <a:lumOff val="80000"/>
            </a:schemeClr>
          </a:solidFill>
          <a:ln>
            <a:solidFill>
              <a:schemeClr val="bg2"/>
            </a:solidFill>
          </a:ln>
        </p:spPr>
        <p:txBody>
          <a:bodyPr wrap="square" rtlCol="0" anchor="ctr" anchorCtr="1">
            <a:spAutoFit/>
          </a:bodyPr>
          <a:lstStyle/>
          <a:p>
            <a:r>
              <a:rPr lang="en-GB" sz="2400" dirty="0" smtClean="0">
                <a:solidFill>
                  <a:schemeClr val="bg1"/>
                </a:solidFill>
              </a:rPr>
              <a:t>In addition, sex cultures (e.g. prostitutes) can utilise the internet to advertise, keep in touch and to monitor and warn of police activity.</a:t>
            </a:r>
          </a:p>
          <a:p>
            <a:r>
              <a:rPr lang="en-GB" sz="2400" dirty="0" smtClean="0">
                <a:solidFill>
                  <a:schemeClr val="bg1"/>
                </a:solidFill>
              </a:rPr>
              <a:t>The customers of sex workers also use the internet to share their experiences, not forgetting sex offenders mentioned earlier.</a:t>
            </a:r>
          </a:p>
        </p:txBody>
      </p:sp>
    </p:spTree>
    <p:extLst>
      <p:ext uri="{BB962C8B-B14F-4D97-AF65-F5344CB8AC3E}">
        <p14:creationId xmlns:p14="http://schemas.microsoft.com/office/powerpoint/2010/main" val="214747598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1917948" y="688340"/>
            <a:ext cx="7632848" cy="584775"/>
          </a:xfrm>
          <a:prstGeom prst="rect">
            <a:avLst/>
          </a:prstGeom>
          <a:solidFill>
            <a:schemeClr val="accent2">
              <a:lumMod val="40000"/>
              <a:lumOff val="60000"/>
            </a:schemeClr>
          </a:solidFill>
          <a:ln>
            <a:solidFill>
              <a:schemeClr val="bg2"/>
            </a:solidFill>
          </a:ln>
        </p:spPr>
        <p:txBody>
          <a:bodyPr wrap="square" rtlCol="0" anchor="ctr" anchorCtr="1">
            <a:spAutoFit/>
          </a:bodyPr>
          <a:lstStyle/>
          <a:p>
            <a:r>
              <a:rPr lang="en-GB" sz="3200" b="1" dirty="0" smtClean="0">
                <a:solidFill>
                  <a:schemeClr val="bg1"/>
                </a:solidFill>
              </a:rPr>
              <a:t>Cyber trespass and cyber violence</a:t>
            </a:r>
          </a:p>
        </p:txBody>
      </p:sp>
      <p:sp>
        <p:nvSpPr>
          <p:cNvPr id="3" name="TextBox 2"/>
          <p:cNvSpPr txBox="1"/>
          <p:nvPr/>
        </p:nvSpPr>
        <p:spPr>
          <a:xfrm>
            <a:off x="621804" y="1538581"/>
            <a:ext cx="10873208" cy="2954655"/>
          </a:xfrm>
          <a:prstGeom prst="rect">
            <a:avLst/>
          </a:prstGeom>
          <a:solidFill>
            <a:schemeClr val="accent6">
              <a:lumMod val="60000"/>
              <a:lumOff val="40000"/>
            </a:schemeClr>
          </a:solidFill>
          <a:ln>
            <a:solidFill>
              <a:schemeClr val="bg2"/>
            </a:solidFill>
          </a:ln>
        </p:spPr>
        <p:txBody>
          <a:bodyPr wrap="square" rtlCol="0" anchor="ctr" anchorCtr="1">
            <a:spAutoFit/>
          </a:bodyPr>
          <a:lstStyle/>
          <a:p>
            <a:r>
              <a:rPr lang="en-GB" sz="2400" dirty="0" smtClean="0">
                <a:solidFill>
                  <a:schemeClr val="bg1"/>
                </a:solidFill>
              </a:rPr>
              <a:t>Offender identity:</a:t>
            </a:r>
          </a:p>
          <a:p>
            <a:r>
              <a:rPr lang="en-GB" sz="2400" dirty="0" smtClean="0">
                <a:solidFill>
                  <a:schemeClr val="bg1"/>
                </a:solidFill>
              </a:rPr>
              <a:t>Why is the internet such an attractive outlet for wrong doing?</a:t>
            </a:r>
          </a:p>
          <a:p>
            <a:r>
              <a:rPr lang="en-GB" sz="2400" dirty="0" smtClean="0">
                <a:solidFill>
                  <a:schemeClr val="bg1"/>
                </a:solidFill>
              </a:rPr>
              <a:t>The need for technical proficiency has decreased with most sources being user friendly and even more so because people use the same passwords, multiple emails and SNS.</a:t>
            </a:r>
          </a:p>
          <a:p>
            <a:r>
              <a:rPr lang="en-GB" sz="2400" dirty="0" smtClean="0">
                <a:solidFill>
                  <a:schemeClr val="bg1"/>
                </a:solidFill>
              </a:rPr>
              <a:t>The risks of being detected are much less compared to real world events.</a:t>
            </a:r>
          </a:p>
          <a:p>
            <a:endParaRPr lang="en-GB" dirty="0" smtClean="0"/>
          </a:p>
        </p:txBody>
      </p:sp>
      <p:sp>
        <p:nvSpPr>
          <p:cNvPr id="4" name="TextBox 3"/>
          <p:cNvSpPr txBox="1"/>
          <p:nvPr/>
        </p:nvSpPr>
        <p:spPr>
          <a:xfrm>
            <a:off x="621804" y="4757372"/>
            <a:ext cx="10873208" cy="1569660"/>
          </a:xfrm>
          <a:prstGeom prst="rect">
            <a:avLst/>
          </a:prstGeom>
          <a:solidFill>
            <a:schemeClr val="accent2">
              <a:lumMod val="60000"/>
              <a:lumOff val="40000"/>
            </a:schemeClr>
          </a:solidFill>
          <a:ln>
            <a:solidFill>
              <a:schemeClr val="bg2"/>
            </a:solidFill>
          </a:ln>
        </p:spPr>
        <p:txBody>
          <a:bodyPr wrap="square" rtlCol="0" anchor="ctr" anchorCtr="1">
            <a:spAutoFit/>
          </a:bodyPr>
          <a:lstStyle/>
          <a:p>
            <a:r>
              <a:rPr lang="en-GB" sz="2400" dirty="0" smtClean="0">
                <a:solidFill>
                  <a:schemeClr val="bg1"/>
                </a:solidFill>
              </a:rPr>
              <a:t>Identity can be easily falsified, tools can be used to hide locations or devices e.g. TOR which uses an intermediary proxy server.</a:t>
            </a:r>
          </a:p>
          <a:p>
            <a:r>
              <a:rPr lang="en-GB" sz="2400" dirty="0" smtClean="0">
                <a:solidFill>
                  <a:schemeClr val="bg1"/>
                </a:solidFill>
              </a:rPr>
              <a:t>Cyberspace makes targeting lots of people easy without their knowledge. E.g. spam.</a:t>
            </a:r>
          </a:p>
        </p:txBody>
      </p:sp>
    </p:spTree>
    <p:extLst>
      <p:ext uri="{BB962C8B-B14F-4D97-AF65-F5344CB8AC3E}">
        <p14:creationId xmlns:p14="http://schemas.microsoft.com/office/powerpoint/2010/main" val="1159986791"/>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566020" y="724345"/>
            <a:ext cx="7200800" cy="584775"/>
          </a:xfrm>
          <a:prstGeom prst="rect">
            <a:avLst/>
          </a:prstGeom>
          <a:solidFill>
            <a:schemeClr val="bg2">
              <a:lumMod val="20000"/>
              <a:lumOff val="80000"/>
            </a:schemeClr>
          </a:solidFill>
          <a:ln>
            <a:solidFill>
              <a:schemeClr val="bg2"/>
            </a:solidFill>
          </a:ln>
        </p:spPr>
        <p:txBody>
          <a:bodyPr wrap="square" rtlCol="0" anchor="ctr" anchorCtr="1">
            <a:spAutoFit/>
          </a:bodyPr>
          <a:lstStyle/>
          <a:p>
            <a:r>
              <a:rPr lang="en-GB" sz="3200" b="1" dirty="0" smtClean="0">
                <a:solidFill>
                  <a:schemeClr val="bg1"/>
                </a:solidFill>
              </a:rPr>
              <a:t>Harm to victim identities</a:t>
            </a:r>
          </a:p>
        </p:txBody>
      </p:sp>
      <p:sp>
        <p:nvSpPr>
          <p:cNvPr id="3" name="TextBox 2"/>
          <p:cNvSpPr txBox="1"/>
          <p:nvPr/>
        </p:nvSpPr>
        <p:spPr>
          <a:xfrm>
            <a:off x="477788" y="1556792"/>
            <a:ext cx="11233248" cy="2677656"/>
          </a:xfrm>
          <a:prstGeom prst="rect">
            <a:avLst/>
          </a:prstGeom>
          <a:solidFill>
            <a:schemeClr val="tx1">
              <a:lumMod val="75000"/>
            </a:schemeClr>
          </a:solidFill>
          <a:ln>
            <a:solidFill>
              <a:schemeClr val="bg2"/>
            </a:solidFill>
          </a:ln>
        </p:spPr>
        <p:txBody>
          <a:bodyPr wrap="square" rtlCol="0" anchor="ctr" anchorCtr="1">
            <a:spAutoFit/>
          </a:bodyPr>
          <a:lstStyle/>
          <a:p>
            <a:r>
              <a:rPr lang="en-GB" sz="2400" dirty="0" smtClean="0">
                <a:solidFill>
                  <a:schemeClr val="bg1"/>
                </a:solidFill>
              </a:rPr>
              <a:t>Many individuals do not know that a crime has occurred.  Who do you report to?</a:t>
            </a:r>
          </a:p>
          <a:p>
            <a:r>
              <a:rPr lang="en-GB" sz="2400" dirty="0" smtClean="0">
                <a:solidFill>
                  <a:schemeClr val="bg1"/>
                </a:solidFill>
              </a:rPr>
              <a:t>We are often aware of being harmed.</a:t>
            </a:r>
          </a:p>
          <a:p>
            <a:r>
              <a:rPr lang="en-GB" sz="2400" dirty="0" smtClean="0">
                <a:solidFill>
                  <a:schemeClr val="bg1"/>
                </a:solidFill>
              </a:rPr>
              <a:t>We may not report despite knowing, e.g. the 419 scam (Holt &amp; Graves 2007)</a:t>
            </a:r>
          </a:p>
          <a:p>
            <a:r>
              <a:rPr lang="en-GB" sz="2400" dirty="0" smtClean="0">
                <a:solidFill>
                  <a:schemeClr val="bg1"/>
                </a:solidFill>
              </a:rPr>
              <a:t>Are we too embarrassed, or is it because we think that we cannot be helped?</a:t>
            </a:r>
          </a:p>
        </p:txBody>
      </p:sp>
      <p:sp>
        <p:nvSpPr>
          <p:cNvPr id="4" name="TextBox 3"/>
          <p:cNvSpPr txBox="1"/>
          <p:nvPr/>
        </p:nvSpPr>
        <p:spPr>
          <a:xfrm>
            <a:off x="477788" y="4797152"/>
            <a:ext cx="11233248" cy="1200329"/>
          </a:xfrm>
          <a:prstGeom prst="rect">
            <a:avLst/>
          </a:prstGeom>
          <a:solidFill>
            <a:schemeClr val="tx2">
              <a:lumMod val="90000"/>
            </a:schemeClr>
          </a:solidFill>
          <a:ln>
            <a:solidFill>
              <a:schemeClr val="bg2"/>
            </a:solidFill>
          </a:ln>
        </p:spPr>
        <p:txBody>
          <a:bodyPr wrap="square" rtlCol="0" anchor="ctr" anchorCtr="1">
            <a:spAutoFit/>
          </a:bodyPr>
          <a:lstStyle/>
          <a:p>
            <a:r>
              <a:rPr lang="en-GB" sz="2400" dirty="0" smtClean="0">
                <a:solidFill>
                  <a:schemeClr val="bg1"/>
                </a:solidFill>
              </a:rPr>
              <a:t>Victims of </a:t>
            </a:r>
            <a:r>
              <a:rPr lang="en-GB" sz="2400" dirty="0" err="1" smtClean="0">
                <a:solidFill>
                  <a:schemeClr val="bg1"/>
                </a:solidFill>
              </a:rPr>
              <a:t>cyberstalking</a:t>
            </a:r>
            <a:r>
              <a:rPr lang="en-GB" sz="2400" dirty="0" smtClean="0">
                <a:solidFill>
                  <a:schemeClr val="bg1"/>
                </a:solidFill>
              </a:rPr>
              <a:t> often delete the messages, and corporate identities are least likely to report until long after the event. E.g. Target (2014) whose breach of security affected 70 million people!</a:t>
            </a:r>
          </a:p>
        </p:txBody>
      </p:sp>
    </p:spTree>
    <p:extLst>
      <p:ext uri="{BB962C8B-B14F-4D97-AF65-F5344CB8AC3E}">
        <p14:creationId xmlns:p14="http://schemas.microsoft.com/office/powerpoint/2010/main" val="2046500033"/>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3502124" y="724345"/>
            <a:ext cx="5040560" cy="584775"/>
          </a:xfrm>
          <a:prstGeom prst="rect">
            <a:avLst/>
          </a:prstGeom>
          <a:solidFill>
            <a:schemeClr val="tx2">
              <a:lumMod val="90000"/>
            </a:schemeClr>
          </a:solidFill>
          <a:ln>
            <a:solidFill>
              <a:schemeClr val="bg2"/>
            </a:solidFill>
          </a:ln>
        </p:spPr>
        <p:txBody>
          <a:bodyPr wrap="square" rtlCol="0" anchor="ctr" anchorCtr="1">
            <a:spAutoFit/>
          </a:bodyPr>
          <a:lstStyle/>
          <a:p>
            <a:r>
              <a:rPr lang="en-GB" sz="3200" b="1" dirty="0" smtClean="0">
                <a:solidFill>
                  <a:schemeClr val="bg1"/>
                </a:solidFill>
              </a:rPr>
              <a:t>Cyber trespass</a:t>
            </a:r>
          </a:p>
        </p:txBody>
      </p:sp>
      <p:sp>
        <p:nvSpPr>
          <p:cNvPr id="3" name="TextBox 2"/>
          <p:cNvSpPr txBox="1"/>
          <p:nvPr/>
        </p:nvSpPr>
        <p:spPr>
          <a:xfrm>
            <a:off x="2205980" y="1896507"/>
            <a:ext cx="7704856" cy="3046988"/>
          </a:xfrm>
          <a:prstGeom prst="rect">
            <a:avLst/>
          </a:prstGeom>
          <a:solidFill>
            <a:schemeClr val="tx2">
              <a:lumMod val="75000"/>
            </a:schemeClr>
          </a:solidFill>
          <a:ln>
            <a:solidFill>
              <a:schemeClr val="bg2"/>
            </a:solidFill>
          </a:ln>
        </p:spPr>
        <p:txBody>
          <a:bodyPr wrap="square" rtlCol="0" anchor="ctr" anchorCtr="1">
            <a:spAutoFit/>
          </a:bodyPr>
          <a:lstStyle/>
          <a:p>
            <a:r>
              <a:rPr lang="en-GB" sz="2400" dirty="0" smtClean="0">
                <a:solidFill>
                  <a:schemeClr val="bg1"/>
                </a:solidFill>
              </a:rPr>
              <a:t>The crossing or ownership boundaries e.g. hacking. However there are legal hackers…</a:t>
            </a:r>
          </a:p>
          <a:p>
            <a:r>
              <a:rPr lang="en-GB" sz="2400" dirty="0" smtClean="0">
                <a:solidFill>
                  <a:schemeClr val="bg1"/>
                </a:solidFill>
              </a:rPr>
              <a:t>Not all want to cause harm, some are paid to look for harm.</a:t>
            </a:r>
          </a:p>
          <a:p>
            <a:r>
              <a:rPr lang="en-GB" sz="2400" dirty="0" smtClean="0">
                <a:solidFill>
                  <a:schemeClr val="bg1"/>
                </a:solidFill>
              </a:rPr>
              <a:t>It is the malicious hackers who create Trojans, worms and viruses (Chu et al., 2010)</a:t>
            </a:r>
          </a:p>
          <a:p>
            <a:r>
              <a:rPr lang="en-GB" sz="2400" dirty="0" smtClean="0">
                <a:solidFill>
                  <a:schemeClr val="bg1"/>
                </a:solidFill>
              </a:rPr>
              <a:t>The costs of cyber-hacking are huge and are considered a major problem.</a:t>
            </a:r>
          </a:p>
        </p:txBody>
      </p:sp>
    </p:spTree>
    <p:extLst>
      <p:ext uri="{BB962C8B-B14F-4D97-AF65-F5344CB8AC3E}">
        <p14:creationId xmlns:p14="http://schemas.microsoft.com/office/powerpoint/2010/main" val="98225366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782044" y="472317"/>
            <a:ext cx="6480720" cy="584775"/>
          </a:xfrm>
          <a:prstGeom prst="rect">
            <a:avLst/>
          </a:prstGeom>
          <a:solidFill>
            <a:schemeClr val="accent6">
              <a:lumMod val="40000"/>
              <a:lumOff val="60000"/>
            </a:schemeClr>
          </a:solidFill>
          <a:ln>
            <a:solidFill>
              <a:schemeClr val="bg2"/>
            </a:solidFill>
          </a:ln>
        </p:spPr>
        <p:txBody>
          <a:bodyPr wrap="square" rtlCol="0" anchor="ctr" anchorCtr="1">
            <a:spAutoFit/>
          </a:bodyPr>
          <a:lstStyle/>
          <a:p>
            <a:r>
              <a:rPr lang="en-GB" sz="3200" b="1" dirty="0" smtClean="0">
                <a:solidFill>
                  <a:schemeClr val="bg1"/>
                </a:solidFill>
              </a:rPr>
              <a:t>Cyber deception and theft</a:t>
            </a:r>
          </a:p>
        </p:txBody>
      </p:sp>
      <p:sp>
        <p:nvSpPr>
          <p:cNvPr id="3" name="TextBox 2"/>
          <p:cNvSpPr txBox="1"/>
          <p:nvPr/>
        </p:nvSpPr>
        <p:spPr>
          <a:xfrm>
            <a:off x="909836" y="1199366"/>
            <a:ext cx="10513168" cy="1938992"/>
          </a:xfrm>
          <a:prstGeom prst="rect">
            <a:avLst/>
          </a:prstGeom>
          <a:solidFill>
            <a:schemeClr val="accent5">
              <a:lumMod val="60000"/>
              <a:lumOff val="40000"/>
            </a:schemeClr>
          </a:solidFill>
          <a:ln>
            <a:solidFill>
              <a:schemeClr val="bg2"/>
            </a:solidFill>
          </a:ln>
        </p:spPr>
        <p:txBody>
          <a:bodyPr wrap="square" rtlCol="0" anchor="ctr" anchorCtr="1">
            <a:spAutoFit/>
          </a:bodyPr>
          <a:lstStyle/>
          <a:p>
            <a:r>
              <a:rPr lang="en-GB" sz="2400" dirty="0" smtClean="0">
                <a:solidFill>
                  <a:schemeClr val="bg1"/>
                </a:solidFill>
              </a:rPr>
              <a:t>Criminals send emails to get bank details via phishing (James 2005). If you click on a link your details will be stored in a server to be used later</a:t>
            </a:r>
          </a:p>
          <a:p>
            <a:r>
              <a:rPr lang="en-GB" sz="2400" dirty="0" smtClean="0">
                <a:solidFill>
                  <a:schemeClr val="bg1"/>
                </a:solidFill>
              </a:rPr>
              <a:t>Also digital piracy is a world wide problem with about 40-60% of illegal downloading occurring (Holt et al., 2010)</a:t>
            </a:r>
          </a:p>
        </p:txBody>
      </p:sp>
      <p:sp>
        <p:nvSpPr>
          <p:cNvPr id="4" name="TextBox 3"/>
          <p:cNvSpPr txBox="1"/>
          <p:nvPr/>
        </p:nvSpPr>
        <p:spPr>
          <a:xfrm>
            <a:off x="925353" y="3429000"/>
            <a:ext cx="10513168" cy="3046988"/>
          </a:xfrm>
          <a:prstGeom prst="rect">
            <a:avLst/>
          </a:prstGeom>
          <a:solidFill>
            <a:schemeClr val="accent3">
              <a:lumMod val="40000"/>
              <a:lumOff val="60000"/>
            </a:schemeClr>
          </a:solidFill>
          <a:ln>
            <a:solidFill>
              <a:schemeClr val="bg2"/>
            </a:solidFill>
          </a:ln>
        </p:spPr>
        <p:txBody>
          <a:bodyPr wrap="square" rtlCol="0" anchor="ctr" anchorCtr="1">
            <a:spAutoFit/>
          </a:bodyPr>
          <a:lstStyle/>
          <a:p>
            <a:r>
              <a:rPr lang="en-GB" sz="2400" dirty="0" smtClean="0">
                <a:solidFill>
                  <a:schemeClr val="bg1"/>
                </a:solidFill>
              </a:rPr>
              <a:t>Torrent sharing software is one of the most popular mechanisms for downloading as it is rapid and can be accessed from computers worldwide. </a:t>
            </a:r>
          </a:p>
          <a:p>
            <a:r>
              <a:rPr lang="en-GB" sz="2400" dirty="0" smtClean="0">
                <a:solidFill>
                  <a:schemeClr val="bg1"/>
                </a:solidFill>
              </a:rPr>
              <a:t>One of the most popular resources is TPB operating out of Sweden despite being raided by police and three of its operators being heavily fined and jailed (</a:t>
            </a:r>
            <a:r>
              <a:rPr lang="en-GB" sz="2400" dirty="0" err="1" smtClean="0">
                <a:solidFill>
                  <a:schemeClr val="bg1"/>
                </a:solidFill>
              </a:rPr>
              <a:t>Nhan</a:t>
            </a:r>
            <a:r>
              <a:rPr lang="en-GB" sz="2400" dirty="0" smtClean="0">
                <a:solidFill>
                  <a:schemeClr val="bg1"/>
                </a:solidFill>
              </a:rPr>
              <a:t> 2013).</a:t>
            </a:r>
          </a:p>
          <a:p>
            <a:r>
              <a:rPr lang="en-GB" sz="2400" dirty="0" smtClean="0">
                <a:solidFill>
                  <a:schemeClr val="bg1"/>
                </a:solidFill>
              </a:rPr>
              <a:t>Their principle is to stop the rich becoming richer and simply re-emerge following their shutdown.</a:t>
            </a:r>
          </a:p>
        </p:txBody>
      </p:sp>
    </p:spTree>
    <p:extLst>
      <p:ext uri="{BB962C8B-B14F-4D97-AF65-F5344CB8AC3E}">
        <p14:creationId xmlns:p14="http://schemas.microsoft.com/office/powerpoint/2010/main" val="980630640"/>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277988" y="580329"/>
            <a:ext cx="6984776" cy="584775"/>
          </a:xfrm>
          <a:prstGeom prst="rect">
            <a:avLst/>
          </a:prstGeom>
          <a:solidFill>
            <a:schemeClr val="accent3">
              <a:lumMod val="20000"/>
              <a:lumOff val="80000"/>
            </a:schemeClr>
          </a:solidFill>
          <a:ln>
            <a:solidFill>
              <a:schemeClr val="bg2"/>
            </a:solidFill>
          </a:ln>
        </p:spPr>
        <p:txBody>
          <a:bodyPr wrap="square" rtlCol="0" anchor="ctr" anchorCtr="1">
            <a:spAutoFit/>
          </a:bodyPr>
          <a:lstStyle/>
          <a:p>
            <a:r>
              <a:rPr lang="en-GB" sz="3200" b="1" dirty="0" smtClean="0">
                <a:solidFill>
                  <a:schemeClr val="bg1"/>
                </a:solidFill>
              </a:rPr>
              <a:t>Cyber violence </a:t>
            </a:r>
          </a:p>
        </p:txBody>
      </p:sp>
      <p:sp>
        <p:nvSpPr>
          <p:cNvPr id="3" name="TextBox 2"/>
          <p:cNvSpPr txBox="1"/>
          <p:nvPr/>
        </p:nvSpPr>
        <p:spPr>
          <a:xfrm>
            <a:off x="1197868" y="1412776"/>
            <a:ext cx="9721080" cy="2677656"/>
          </a:xfrm>
          <a:prstGeom prst="rect">
            <a:avLst/>
          </a:prstGeom>
          <a:solidFill>
            <a:schemeClr val="accent6">
              <a:lumMod val="75000"/>
            </a:schemeClr>
          </a:solidFill>
          <a:ln>
            <a:solidFill>
              <a:schemeClr val="bg2"/>
            </a:solidFill>
          </a:ln>
        </p:spPr>
        <p:txBody>
          <a:bodyPr wrap="square" rtlCol="0" anchor="ctr" anchorCtr="1">
            <a:spAutoFit/>
          </a:bodyPr>
          <a:lstStyle/>
          <a:p>
            <a:r>
              <a:rPr lang="en-GB" sz="2400" dirty="0" smtClean="0">
                <a:solidFill>
                  <a:schemeClr val="bg1"/>
                </a:solidFill>
              </a:rPr>
              <a:t>The intention of emotional psychological or physical harm in any way. </a:t>
            </a:r>
          </a:p>
          <a:p>
            <a:r>
              <a:rPr lang="en-GB" sz="2400" dirty="0" smtClean="0">
                <a:solidFill>
                  <a:schemeClr val="bg1"/>
                </a:solidFill>
              </a:rPr>
              <a:t>However, there are also political and social movements which utilise the internet to spread beliefs, causes and to co-ordinate violence against targets (Cere 2003).</a:t>
            </a:r>
          </a:p>
          <a:p>
            <a:r>
              <a:rPr lang="en-GB" sz="2400" dirty="0" smtClean="0">
                <a:solidFill>
                  <a:schemeClr val="bg1"/>
                </a:solidFill>
              </a:rPr>
              <a:t>e.g. the riots of recent years have been co-ordinated via the internet, </a:t>
            </a:r>
            <a:r>
              <a:rPr lang="en-GB" sz="2400" dirty="0" err="1" smtClean="0">
                <a:solidFill>
                  <a:schemeClr val="bg1"/>
                </a:solidFill>
              </a:rPr>
              <a:t>facebook</a:t>
            </a:r>
            <a:r>
              <a:rPr lang="en-GB" sz="2400" dirty="0" smtClean="0">
                <a:solidFill>
                  <a:schemeClr val="bg1"/>
                </a:solidFill>
              </a:rPr>
              <a:t> and Twitter (</a:t>
            </a:r>
            <a:r>
              <a:rPr lang="en-GB" sz="2400" dirty="0" err="1" smtClean="0">
                <a:solidFill>
                  <a:schemeClr val="bg1"/>
                </a:solidFill>
              </a:rPr>
              <a:t>Stepanova</a:t>
            </a:r>
            <a:r>
              <a:rPr lang="en-GB" sz="2400" dirty="0" smtClean="0">
                <a:solidFill>
                  <a:schemeClr val="bg1"/>
                </a:solidFill>
              </a:rPr>
              <a:t> 2011).</a:t>
            </a:r>
          </a:p>
        </p:txBody>
      </p:sp>
      <p:sp>
        <p:nvSpPr>
          <p:cNvPr id="4" name="TextBox 3"/>
          <p:cNvSpPr txBox="1"/>
          <p:nvPr/>
        </p:nvSpPr>
        <p:spPr>
          <a:xfrm>
            <a:off x="261764" y="4316400"/>
            <a:ext cx="11593288" cy="2308324"/>
          </a:xfrm>
          <a:prstGeom prst="rect">
            <a:avLst/>
          </a:prstGeom>
          <a:solidFill>
            <a:schemeClr val="tx2">
              <a:lumMod val="90000"/>
            </a:schemeClr>
          </a:solidFill>
          <a:ln>
            <a:solidFill>
              <a:schemeClr val="bg2"/>
            </a:solidFill>
          </a:ln>
        </p:spPr>
        <p:txBody>
          <a:bodyPr wrap="square" rtlCol="0" anchor="ctr" anchorCtr="1">
            <a:spAutoFit/>
          </a:bodyPr>
          <a:lstStyle/>
          <a:p>
            <a:r>
              <a:rPr lang="en-GB" sz="2400" dirty="0" smtClean="0">
                <a:solidFill>
                  <a:schemeClr val="bg1"/>
                </a:solidFill>
              </a:rPr>
              <a:t>CMC`s are used to form `</a:t>
            </a:r>
            <a:r>
              <a:rPr lang="en-GB" sz="2400" dirty="0" err="1" smtClean="0">
                <a:solidFill>
                  <a:schemeClr val="bg1"/>
                </a:solidFill>
              </a:rPr>
              <a:t>Flashmobs</a:t>
            </a:r>
            <a:r>
              <a:rPr lang="en-GB" sz="2400" dirty="0" smtClean="0">
                <a:solidFill>
                  <a:schemeClr val="bg1"/>
                </a:solidFill>
              </a:rPr>
              <a:t>` which move quickly without alerting police or local people (Taylor et al 2010).</a:t>
            </a:r>
          </a:p>
          <a:p>
            <a:r>
              <a:rPr lang="en-GB" sz="2400" dirty="0" smtClean="0">
                <a:solidFill>
                  <a:schemeClr val="bg1"/>
                </a:solidFill>
              </a:rPr>
              <a:t>Lastly, political and terrorist groups radicalise individuals towards violence, demonstrations and hate speech events. E.g. Resistance Records, and Distributed Denial of Service (</a:t>
            </a:r>
            <a:r>
              <a:rPr lang="en-GB" sz="2400" dirty="0" err="1" smtClean="0">
                <a:solidFill>
                  <a:schemeClr val="bg1"/>
                </a:solidFill>
              </a:rPr>
              <a:t>DDoS</a:t>
            </a:r>
            <a:r>
              <a:rPr lang="en-GB" sz="2400" dirty="0" smtClean="0">
                <a:solidFill>
                  <a:schemeClr val="bg1"/>
                </a:solidFill>
              </a:rPr>
              <a:t>) for attacks on the government and businesses</a:t>
            </a:r>
          </a:p>
        </p:txBody>
      </p:sp>
    </p:spTree>
    <p:extLst>
      <p:ext uri="{BB962C8B-B14F-4D97-AF65-F5344CB8AC3E}">
        <p14:creationId xmlns:p14="http://schemas.microsoft.com/office/powerpoint/2010/main" val="4027519492"/>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2710036" y="1668289"/>
            <a:ext cx="6696744" cy="2585323"/>
          </a:xfrm>
          <a:prstGeom prst="rect">
            <a:avLst/>
          </a:prstGeom>
          <a:solidFill>
            <a:schemeClr val="accent5">
              <a:lumMod val="20000"/>
              <a:lumOff val="80000"/>
            </a:schemeClr>
          </a:solidFill>
          <a:ln>
            <a:solidFill>
              <a:schemeClr val="bg2"/>
            </a:solidFill>
          </a:ln>
        </p:spPr>
        <p:txBody>
          <a:bodyPr wrap="square" rtlCol="0" anchor="ctr" anchorCtr="1">
            <a:spAutoFit/>
          </a:bodyPr>
          <a:lstStyle/>
          <a:p>
            <a:pPr algn="ctr"/>
            <a:endParaRPr lang="en-GB" sz="2400" dirty="0" smtClean="0">
              <a:solidFill>
                <a:schemeClr val="accent5">
                  <a:lumMod val="50000"/>
                </a:schemeClr>
              </a:solidFill>
            </a:endParaRPr>
          </a:p>
          <a:p>
            <a:pPr algn="ctr"/>
            <a:r>
              <a:rPr lang="en-GB" sz="2400" dirty="0" smtClean="0">
                <a:solidFill>
                  <a:schemeClr val="accent5">
                    <a:lumMod val="50000"/>
                  </a:schemeClr>
                </a:solidFill>
              </a:rPr>
              <a:t>Your task:</a:t>
            </a:r>
          </a:p>
          <a:p>
            <a:pPr algn="ctr"/>
            <a:r>
              <a:rPr lang="en-GB" sz="2400" dirty="0" smtClean="0">
                <a:solidFill>
                  <a:schemeClr val="accent5">
                    <a:lumMod val="50000"/>
                  </a:schemeClr>
                </a:solidFill>
              </a:rPr>
              <a:t>Using the articles provided, work in groups to synthesise the content, compose a short synopsis and be prepared to present to the remainder of your fellow students</a:t>
            </a:r>
            <a:r>
              <a:rPr lang="en-GB" sz="2400" smtClean="0">
                <a:solidFill>
                  <a:schemeClr val="accent5">
                    <a:lumMod val="50000"/>
                  </a:schemeClr>
                </a:solidFill>
              </a:rPr>
              <a:t>.  </a:t>
            </a:r>
          </a:p>
          <a:p>
            <a:pPr algn="ctr"/>
            <a:r>
              <a:rPr lang="en-GB" smtClean="0"/>
              <a:t> </a:t>
            </a:r>
            <a:endParaRPr lang="en-GB" dirty="0" smtClean="0"/>
          </a:p>
        </p:txBody>
      </p:sp>
    </p:spTree>
    <p:extLst>
      <p:ext uri="{BB962C8B-B14F-4D97-AF65-F5344CB8AC3E}">
        <p14:creationId xmlns:p14="http://schemas.microsoft.com/office/powerpoint/2010/main" val="1024511917"/>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tags/tag1.xml><?xml version="1.0" encoding="utf-8"?>
<p:tagLst xmlns:a="http://schemas.openxmlformats.org/drawingml/2006/main" xmlns:r="http://schemas.openxmlformats.org/officeDocument/2006/relationships" xmlns:p="http://schemas.openxmlformats.org/presentationml/2006/main">
  <p:tag name="ARTICULATE_PROJECT_OPEN" val="0"/>
</p:tagLst>
</file>

<file path=ppt/theme/theme1.xml><?xml version="1.0" encoding="utf-8"?>
<a:theme xmlns:a="http://schemas.openxmlformats.org/drawingml/2006/main" name="Blue atom design templat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dirty="0"/>
        </a:defPPr>
      </a:lstStyle>
      <a:style>
        <a:lnRef idx="3">
          <a:schemeClr val="lt1"/>
        </a:lnRef>
        <a:fillRef idx="1">
          <a:schemeClr val="accent5"/>
        </a:fillRef>
        <a:effectRef idx="1">
          <a:schemeClr val="accent5"/>
        </a:effectRef>
        <a:fontRef idx="minor">
          <a:schemeClr val="lt1"/>
        </a:fontRef>
      </a:style>
    </a:spDef>
    <a:lnDef>
      <a:spPr>
        <a:ln>
          <a:solidFill>
            <a:schemeClr val="accent5"/>
          </a:solidFill>
        </a:ln>
      </a:spPr>
      <a:bodyPr/>
      <a:lstStyle/>
      <a:style>
        <a:lnRef idx="1">
          <a:schemeClr val="accent1"/>
        </a:lnRef>
        <a:fillRef idx="0">
          <a:schemeClr val="accent1"/>
        </a:fillRef>
        <a:effectRef idx="0">
          <a:schemeClr val="accent1"/>
        </a:effectRef>
        <a:fontRef idx="minor">
          <a:schemeClr val="tx1"/>
        </a:fontRef>
      </a:style>
    </a:lnDef>
    <a:txDef>
      <a:spPr>
        <a:noFill/>
        <a:ln>
          <a:solidFill>
            <a:schemeClr val="bg2"/>
          </a:solidFill>
        </a:ln>
      </a:spPr>
      <a:bodyPr wrap="square" rtlCol="0" anchor="ctr" anchorCtr="1">
        <a:spAutoFit/>
      </a:bodyPr>
      <a:lstStyle>
        <a:defPPr>
          <a:defRPr dirty="0" smtClean="0"/>
        </a:defPPr>
      </a:lstStyle>
    </a:txDef>
  </a:objectDefaults>
  <a:extraClrSchemeLst/>
  <a:extLst>
    <a:ext uri="{05A4C25C-085E-4340-85A3-A5531E510DB2}">
      <thm15:themeFamily xmlns:thm15="http://schemas.microsoft.com/office/thememl/2012/main" name="Blue atom design template" id="{88D99BA8-EA61-49B7-A82C-02C934D1545A}" vid="{E9C00F38-7B18-4192-A9FF-2047DACB0129}"/>
    </a:ext>
  </a:extLst>
</a:theme>
</file>

<file path=ppt/theme/theme2.xml><?xml version="1.0" encoding="utf-8"?>
<a:theme xmlns:a="http://schemas.openxmlformats.org/drawingml/2006/main" name="Office The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ppt/theme/theme3.xml><?xml version="1.0" encoding="utf-8"?>
<a:theme xmlns:a="http://schemas.openxmlformats.org/drawingml/2006/main" name="Office Theme">
  <a:themeElements>
    <a:clrScheme name="Green Yellow">
      <a:dk1>
        <a:sysClr val="windowText" lastClr="000000"/>
      </a:dk1>
      <a:lt1>
        <a:sysClr val="window" lastClr="FFFFFF"/>
      </a:lt1>
      <a:dk2>
        <a:srgbClr val="455F51"/>
      </a:dk2>
      <a:lt2>
        <a:srgbClr val="E2DFCC"/>
      </a:lt2>
      <a:accent1>
        <a:srgbClr val="99CB38"/>
      </a:accent1>
      <a:accent2>
        <a:srgbClr val="63A537"/>
      </a:accent2>
      <a:accent3>
        <a:srgbClr val="37A76F"/>
      </a:accent3>
      <a:accent4>
        <a:srgbClr val="44C1A3"/>
      </a:accent4>
      <a:accent5>
        <a:srgbClr val="4EB3CF"/>
      </a:accent5>
      <a:accent6>
        <a:srgbClr val="51C3F9"/>
      </a:accent6>
      <a:hlink>
        <a:srgbClr val="EE7B08"/>
      </a:hlink>
      <a:folHlink>
        <a:srgbClr val="977B2D"/>
      </a:folHlink>
    </a:clrScheme>
    <a:fontScheme name="Century Gothic">
      <a:maj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Century Gothic" panose="020B0502020202020204"/>
        <a:ea typeface=""/>
        <a:cs typeface=""/>
        <a:font script="Jpan" typeface="ＭＳ ゴシック"/>
        <a:font script="Hang" typeface="맑은 고딕"/>
        <a:font script="Hans" typeface="宋体"/>
        <a:font script="Hant" typeface="新細明體"/>
        <a:font script="Arab" typeface="Tahoma"/>
        <a:font script="Hebr" typeface="Gisha"/>
        <a:font script="Thai" typeface="Dillenia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Verdana"/>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hade val="98000"/>
                <a:satMod val="150000"/>
                <a:lumMod val="102000"/>
              </a:schemeClr>
            </a:gs>
            <a:gs pos="50000">
              <a:schemeClr val="phClr">
                <a:tint val="98000"/>
                <a:shade val="90000"/>
                <a:satMod val="130000"/>
                <a:lumMod val="103000"/>
              </a:schemeClr>
            </a:gs>
            <a:gs pos="100000">
              <a:schemeClr val="phClr">
                <a:shade val="63000"/>
                <a:satMod val="120000"/>
              </a:schemeClr>
            </a:gs>
          </a:gsLst>
          <a:lin ang="5400000" scaled="0"/>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item1.xml><?xml version="1.0" encoding="utf-8"?>
<?mso-contentType ?>
<FormTemplates xmlns="http://schemas.microsoft.com/sharepoint/v3/contenttype/forms">
  <Display>DocumentLibraryForm</Display>
  <Edit>AssetEditForm</Edit>
  <New>DocumentLibraryForm</New>
</FormTemplates>
</file>

<file path=customXml/itemProps1.xml><?xml version="1.0" encoding="utf-8"?>
<ds:datastoreItem xmlns:ds="http://schemas.openxmlformats.org/officeDocument/2006/customXml" ds:itemID="{7DCB4D22-CC71-4301-BDD0-992E9D528F88}">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Blue atom design slides</Template>
  <TotalTime>0</TotalTime>
  <Words>2952</Words>
  <Application>Microsoft Office PowerPoint</Application>
  <PresentationFormat>Custom</PresentationFormat>
  <Paragraphs>198</Paragraphs>
  <Slides>29</Slides>
  <Notes>1</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29</vt:i4>
      </vt:variant>
    </vt:vector>
  </HeadingPairs>
  <TitlesOfParts>
    <vt:vector size="32" baseType="lpstr">
      <vt:lpstr>Arial</vt:lpstr>
      <vt:lpstr>Century Gothic</vt:lpstr>
      <vt:lpstr>Blue atom design template</vt:lpstr>
      <vt:lpstr>Lecture 5: Cyberbullying</vt:lpstr>
      <vt:lpstr>Introduction </vt:lpstr>
      <vt:lpstr>PowerPoint Presentation</vt:lpstr>
      <vt:lpstr>PowerPoint Presentation</vt:lpstr>
      <vt:lpstr>PowerPoint Presentation</vt:lpstr>
      <vt:lpstr>PowerPoint Presentation</vt:lpstr>
      <vt:lpstr>Cyberbullying versus traditional bullying</vt:lpstr>
      <vt:lpstr>Cyberbullying versus traditional bullying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Manager/>
  <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keywords/>
  <cp:lastModifiedBy/>
  <cp:revision>1</cp:revision>
  <dcterms:created xsi:type="dcterms:W3CDTF">2016-03-01T10:08:28Z</dcterms:created>
  <dcterms:modified xsi:type="dcterms:W3CDTF">2018-02-12T14:03:31Z</dcterms:modified>
  <cp:version/>
</cp:coreProperties>
</file>

<file path=docProps/custom.xml><?xml version="1.0" encoding="utf-8"?>
<Properties xmlns="http://schemas.openxmlformats.org/officeDocument/2006/custom-properties" xmlns:vt="http://schemas.openxmlformats.org/officeDocument/2006/docPropsVTypes">
  <property fmtid="{D5CDD505-2E9C-101B-9397-08002B2CF9AE}" pid="2" name="_TemplateID">
    <vt:lpwstr>TC034606369991</vt:lpwstr>
  </property>
</Properties>
</file>