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471" r:id="rId2"/>
    <p:sldId id="473" r:id="rId3"/>
    <p:sldId id="476" r:id="rId4"/>
    <p:sldId id="477" r:id="rId5"/>
    <p:sldId id="478" r:id="rId6"/>
    <p:sldId id="479" r:id="rId7"/>
    <p:sldId id="472" r:id="rId8"/>
    <p:sldId id="445" r:id="rId9"/>
    <p:sldId id="448" r:id="rId10"/>
    <p:sldId id="4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9" autoAdjust="0"/>
    <p:restoredTop sz="94660"/>
  </p:normalViewPr>
  <p:slideViewPr>
    <p:cSldViewPr snapToGrid="0">
      <p:cViewPr varScale="1">
        <p:scale>
          <a:sx n="37" d="100"/>
          <a:sy n="37" d="100"/>
        </p:scale>
        <p:origin x="30"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99A828-8D4F-45D0-AB68-391859C863AE}" type="datetimeFigureOut">
              <a:rPr lang="en-GB" smtClean="0"/>
              <a:t>26/09/2022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2AC992-A796-4E4D-9A43-63C493E1BAD0}" type="slidenum">
              <a:rPr lang="en-GB" smtClean="0"/>
              <a:t>‹#›</a:t>
            </a:fld>
            <a:endParaRPr lang="en-GB"/>
          </a:p>
        </p:txBody>
      </p:sp>
    </p:spTree>
    <p:extLst>
      <p:ext uri="{BB962C8B-B14F-4D97-AF65-F5344CB8AC3E}">
        <p14:creationId xmlns:p14="http://schemas.microsoft.com/office/powerpoint/2010/main" val="3990468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some of the learning theories that students would have come across in other modules </a:t>
            </a:r>
          </a:p>
          <a:p>
            <a:endParaRPr lang="en-GB" dirty="0"/>
          </a:p>
          <a:p>
            <a:r>
              <a:rPr lang="en-GB" dirty="0"/>
              <a:t>Introduce notion of ‘cognitive science’ – evidence-based approach </a:t>
            </a:r>
          </a:p>
          <a:p>
            <a:r>
              <a:rPr lang="en-GB" dirty="0"/>
              <a:t>Next few slides offer a very brief overview of strategies based on cognitive science.  Encourage critical debate and application to own subject area </a:t>
            </a:r>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3647340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2</a:t>
            </a:fld>
            <a:endParaRPr lang="en-GB"/>
          </a:p>
        </p:txBody>
      </p:sp>
    </p:spTree>
    <p:extLst>
      <p:ext uri="{BB962C8B-B14F-4D97-AF65-F5344CB8AC3E}">
        <p14:creationId xmlns:p14="http://schemas.microsoft.com/office/powerpoint/2010/main" val="540098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4023023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4229363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1480575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790475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‘neuro-myths’</a:t>
            </a:r>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3649437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3962236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Contemporary use of the word ‘pedagogy’ has lost its exclusive reference to children in light of life-long learning expectations.</a:t>
            </a:r>
          </a:p>
          <a:p>
            <a:pPr marL="171450" indent="-171450">
              <a:buFont typeface="Arial" panose="020B0604020202020204" pitchFamily="34" charset="0"/>
              <a:buChar char="•"/>
            </a:pPr>
            <a:r>
              <a:rPr lang="en-GB" dirty="0"/>
              <a:t>Guiding others to learn is a skilful, creative and demanding role that deserves scholarship in its own right</a:t>
            </a:r>
          </a:p>
          <a:p>
            <a:pPr marL="171450" indent="-171450">
              <a:buFont typeface="Arial" panose="020B0604020202020204" pitchFamily="34" charset="0"/>
              <a:buChar char="•"/>
            </a:pPr>
            <a:r>
              <a:rPr lang="en-GB" dirty="0"/>
              <a:t>‘Pedagogy’ is used to describe how we think about and talk about, plan and structure learning activities – it involves ways of thinking and knowing as well as ways of doing. </a:t>
            </a:r>
          </a:p>
          <a:p>
            <a:pPr marL="171450" indent="-171450">
              <a:buFont typeface="Arial" panose="020B0604020202020204" pitchFamily="34" charset="0"/>
              <a:buChar char="•"/>
            </a:pPr>
            <a:r>
              <a:rPr lang="en-GB" dirty="0"/>
              <a:t>Reflective practice is key to effective pedagogy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1014690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507956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4C67B-A988-241A-3A89-7F9BDC1F1E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AEC301-7E6B-E12A-764E-E1567F35EA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C6F99A-11FD-B730-9595-1E7691F007E7}"/>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07ABD9F7-E8E8-6AC1-04BD-D3A571D45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C1591-2812-45AF-1E2C-AB6603F0E27A}"/>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1014045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63A04-078C-2909-DBC3-C7F80D493D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272C3-5FB1-D0A2-7D66-53AB44A2E8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C27DD-CF19-BB4F-C132-63C99DAA3EAF}"/>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366AD7EC-5695-549D-C376-652B5DDAF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D6552-34AF-0A04-A9B3-0E53527D5B77}"/>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208674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84F30-1BC6-026B-C01B-A4F1F0F026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7FB019-E5FA-BE9D-C456-3671F79B24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4A5676-6D05-EC5B-2CCA-C94F9E26BC6C}"/>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BA1E4BE3-7788-97C1-C8BD-8B514AE051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7EBA5-70CF-577D-AE7D-B772BBF2AF25}"/>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469182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6D41-EB3E-4D24-1210-6C99B1F427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0FBDF0-B658-BE6F-84CD-24F8E6E1E1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3499D9-6477-2359-763F-1441DEAA1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6BE7FA-6490-B41E-E68A-7F778A45E49A}"/>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6" name="Footer Placeholder 5">
            <a:extLst>
              <a:ext uri="{FF2B5EF4-FFF2-40B4-BE49-F238E27FC236}">
                <a16:creationId xmlns:a16="http://schemas.microsoft.com/office/drawing/2014/main" id="{9E464548-D6B2-7DB9-87FD-4A1177D269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92A288-04D5-7B97-9C8C-FC471E4B048D}"/>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1338408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73DCF-BE63-6C5D-4933-622B0BDCCB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3584A-3DB8-C7FC-DB86-56F5E1A2D0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D16A1-A145-4DD1-E8BB-99E7873514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DB8342-282B-4399-E653-F9FCDB962F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D24640-AF9F-63CC-CDCD-8636948921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C6ED03-527A-2E67-ABD1-DFC3DB1A03C8}"/>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8" name="Footer Placeholder 7">
            <a:extLst>
              <a:ext uri="{FF2B5EF4-FFF2-40B4-BE49-F238E27FC236}">
                <a16:creationId xmlns:a16="http://schemas.microsoft.com/office/drawing/2014/main" id="{F79C6D87-40EB-1524-F5EA-F8CBBCF5DD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A9315D-3558-48C4-0927-76EA9D035D64}"/>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2378033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2E49-D4E5-5CF5-CDD7-043A99ED8D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D42F91-8316-3797-855E-C283AD9AA4B4}"/>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4" name="Footer Placeholder 3">
            <a:extLst>
              <a:ext uri="{FF2B5EF4-FFF2-40B4-BE49-F238E27FC236}">
                <a16:creationId xmlns:a16="http://schemas.microsoft.com/office/drawing/2014/main" id="{273CADC8-3241-9F5A-5DE6-6B9B591199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403C1B-54B8-0504-D4BD-DF21FB188A34}"/>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2782109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D5766D-37FA-4AEF-F2B3-36B774CCDA81}"/>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3" name="Footer Placeholder 2">
            <a:extLst>
              <a:ext uri="{FF2B5EF4-FFF2-40B4-BE49-F238E27FC236}">
                <a16:creationId xmlns:a16="http://schemas.microsoft.com/office/drawing/2014/main" id="{500966D0-6B4D-E087-B851-037BBF53CC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D37D05-AB0E-1FCA-7EC7-B180768137D7}"/>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3649013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9D19-8018-EF55-35AA-A94692183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ADF5C1-FB97-B8D3-E73C-18875A4A63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6CB397-1448-534B-5816-E8B4EB276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623B36-3A95-2829-65CB-DB14B3641405}"/>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6" name="Footer Placeholder 5">
            <a:extLst>
              <a:ext uri="{FF2B5EF4-FFF2-40B4-BE49-F238E27FC236}">
                <a16:creationId xmlns:a16="http://schemas.microsoft.com/office/drawing/2014/main" id="{DA7E263B-B844-2D0A-6332-B030DF878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813245-6596-9D4E-B3B3-CEB0528E4C8D}"/>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2049054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1A293-3B5E-4D3A-A3C1-3D7ED5EF52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771048-3E05-5723-BD0E-CB36A000DB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121FA3-0B48-6C5F-AC95-0AFAAFBE8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5AF295-78F0-3ACD-5D3B-A25901FA1BE2}"/>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6" name="Footer Placeholder 5">
            <a:extLst>
              <a:ext uri="{FF2B5EF4-FFF2-40B4-BE49-F238E27FC236}">
                <a16:creationId xmlns:a16="http://schemas.microsoft.com/office/drawing/2014/main" id="{1D27228E-3ABB-33FD-0DCF-64468894E4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1C81EA-EEA4-D856-8382-E17FD3B893F5}"/>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564020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2BD34-2016-69C9-EC14-5FF33A6667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EF0B9-5B91-76F1-F515-26464A9F9C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AC7F5-CD37-0EA0-06CB-F90E22071458}"/>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123060CE-1C4B-211E-0FBD-9A8B3524AD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54CF16-B741-BE01-1A53-E5F7A8BDE68A}"/>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3874776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601725-769C-7207-61DD-1F90CEC51C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CD7DE5-B651-680F-9107-79C510E842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3B30AD-F721-28A0-7E9E-43C30065B87E}"/>
              </a:ext>
            </a:extLst>
          </p:cNvPr>
          <p:cNvSpPr>
            <a:spLocks noGrp="1"/>
          </p:cNvSpPr>
          <p:nvPr>
            <p:ph type="dt" sz="half" idx="10"/>
          </p:nvPr>
        </p:nvSpPr>
        <p:spPr/>
        <p:txBody>
          <a:body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582FC754-0BF1-F2F6-E04B-4317F5505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65C0A-28DA-340C-3CC1-91791642A437}"/>
              </a:ext>
            </a:extLst>
          </p:cNvPr>
          <p:cNvSpPr>
            <a:spLocks noGrp="1"/>
          </p:cNvSpPr>
          <p:nvPr>
            <p:ph type="sldNum" sz="quarter" idx="12"/>
          </p:nvPr>
        </p:nvSpPr>
        <p:spPr/>
        <p:txBody>
          <a:bodyPr/>
          <a:lstStyle/>
          <a:p>
            <a:fld id="{4B98CA21-5BE0-49A2-B626-F3AF4CC26122}" type="slidenum">
              <a:rPr lang="en-GB" smtClean="0"/>
              <a:t>‹#›</a:t>
            </a:fld>
            <a:endParaRPr lang="en-GB"/>
          </a:p>
        </p:txBody>
      </p:sp>
    </p:spTree>
    <p:extLst>
      <p:ext uri="{BB962C8B-B14F-4D97-AF65-F5344CB8AC3E}">
        <p14:creationId xmlns:p14="http://schemas.microsoft.com/office/powerpoint/2010/main" val="239752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C3D50-A77C-0B82-22AB-CDCA8603C3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2B133A-11A8-CDC5-0DF2-DAE58DF5C8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60AA8-E0F9-C29D-33C8-520BBE66C9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99EEC2-CFAF-45D5-A21F-462B5512A643}" type="datetimeFigureOut">
              <a:rPr lang="en-GB" smtClean="0"/>
              <a:t>26/09/2022</a:t>
            </a:fld>
            <a:endParaRPr lang="en-GB"/>
          </a:p>
        </p:txBody>
      </p:sp>
      <p:sp>
        <p:nvSpPr>
          <p:cNvPr id="5" name="Footer Placeholder 4">
            <a:extLst>
              <a:ext uri="{FF2B5EF4-FFF2-40B4-BE49-F238E27FC236}">
                <a16:creationId xmlns:a16="http://schemas.microsoft.com/office/drawing/2014/main" id="{524E4CAA-98E7-8F78-FFE4-81CFB3785B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442D19-8B6E-A1FB-C76A-A37D556676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98CA21-5BE0-49A2-B626-F3AF4CC26122}" type="slidenum">
              <a:rPr lang="en-GB" smtClean="0"/>
              <a:t>‹#›</a:t>
            </a:fld>
            <a:endParaRPr lang="en-GB"/>
          </a:p>
        </p:txBody>
      </p:sp>
    </p:spTree>
    <p:extLst>
      <p:ext uri="{BB962C8B-B14F-4D97-AF65-F5344CB8AC3E}">
        <p14:creationId xmlns:p14="http://schemas.microsoft.com/office/powerpoint/2010/main" val="3200294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A92ED0-8F15-3F27-3945-4E14A7B7CD57}"/>
              </a:ext>
            </a:extLst>
          </p:cNvPr>
          <p:cNvPicPr>
            <a:picLocks noChangeAspect="1"/>
          </p:cNvPicPr>
          <p:nvPr/>
        </p:nvPicPr>
        <p:blipFill>
          <a:blip r:embed="rId3"/>
          <a:stretch>
            <a:fillRect/>
          </a:stretch>
        </p:blipFill>
        <p:spPr>
          <a:xfrm>
            <a:off x="0" y="0"/>
            <a:ext cx="12192000" cy="2855236"/>
          </a:xfrm>
          <a:prstGeom prst="rect">
            <a:avLst/>
          </a:prstGeom>
        </p:spPr>
      </p:pic>
      <p:sp>
        <p:nvSpPr>
          <p:cNvPr id="3" name="TextBox 2">
            <a:extLst>
              <a:ext uri="{FF2B5EF4-FFF2-40B4-BE49-F238E27FC236}">
                <a16:creationId xmlns:a16="http://schemas.microsoft.com/office/drawing/2014/main" id="{276BF130-F159-C09C-F361-C1A8532C55D1}"/>
              </a:ext>
            </a:extLst>
          </p:cNvPr>
          <p:cNvSpPr txBox="1"/>
          <p:nvPr/>
        </p:nvSpPr>
        <p:spPr>
          <a:xfrm>
            <a:off x="1106659" y="4002765"/>
            <a:ext cx="10649243" cy="1569660"/>
          </a:xfrm>
          <a:prstGeom prst="rect">
            <a:avLst/>
          </a:prstGeom>
          <a:noFill/>
        </p:spPr>
        <p:txBody>
          <a:bodyPr wrap="square" rtlCol="0">
            <a:spAutoFit/>
          </a:bodyPr>
          <a:lstStyle/>
          <a:p>
            <a:r>
              <a:rPr lang="en-GB" sz="9600" dirty="0"/>
              <a:t>How do we learn?  </a:t>
            </a:r>
          </a:p>
        </p:txBody>
      </p:sp>
    </p:spTree>
    <p:extLst>
      <p:ext uri="{BB962C8B-B14F-4D97-AF65-F5344CB8AC3E}">
        <p14:creationId xmlns:p14="http://schemas.microsoft.com/office/powerpoint/2010/main" val="1380836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499360"/>
        </p:xfrm>
        <a:graphic>
          <a:graphicData uri="http://schemas.openxmlformats.org/drawingml/2006/table">
            <a:tbl>
              <a:tblPr firstRow="1" bandRow="1">
                <a:tableStyleId>{5C22544A-7EE6-4342-B048-85BDC9FD1C3A}</a:tableStyleId>
              </a:tblPr>
              <a:tblGrid>
                <a:gridCol w="4087446">
                  <a:extLst>
                    <a:ext uri="{9D8B030D-6E8A-4147-A177-3AD203B41FA5}">
                      <a16:colId xmlns:a16="http://schemas.microsoft.com/office/drawing/2014/main" val="2053775732"/>
                    </a:ext>
                  </a:extLst>
                </a:gridCol>
                <a:gridCol w="7543448">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Spaced practice </a:t>
                      </a:r>
                    </a:p>
                  </a:txBody>
                  <a:tcPr/>
                </a:tc>
                <a:tc>
                  <a:txBody>
                    <a:bodyPr/>
                    <a:lstStyle/>
                    <a:p>
                      <a:r>
                        <a:rPr lang="en-GB" sz="2800" dirty="0"/>
                        <a:t>Spacing out materials and revisiting concepts regularly </a:t>
                      </a:r>
                    </a:p>
                    <a:p>
                      <a:r>
                        <a:rPr lang="en-GB" sz="2800" dirty="0"/>
                        <a:t>To commit something to memory, it takes time and repetition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‘The ‘spacing effect’ is one of the longest and most enduring findings in cognitive science… findings suggest that humans tend to forget large amounts of information if they only learn something once.  Research has consistently shown the power of spacing out learning’</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86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255520"/>
        </p:xfrm>
        <a:graphic>
          <a:graphicData uri="http://schemas.openxmlformats.org/drawingml/2006/table">
            <a:tbl>
              <a:tblPr firstRow="1" bandRow="1">
                <a:tableStyleId>{5C22544A-7EE6-4342-B048-85BDC9FD1C3A}</a:tableStyleId>
              </a:tblPr>
              <a:tblGrid>
                <a:gridCol w="3974905">
                  <a:extLst>
                    <a:ext uri="{9D8B030D-6E8A-4147-A177-3AD203B41FA5}">
                      <a16:colId xmlns:a16="http://schemas.microsoft.com/office/drawing/2014/main" val="2053775732"/>
                    </a:ext>
                  </a:extLst>
                </a:gridCol>
                <a:gridCol w="7655989">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Interleaving </a:t>
                      </a:r>
                    </a:p>
                  </a:txBody>
                  <a:tcPr/>
                </a:tc>
                <a:tc>
                  <a:txBody>
                    <a:bodyPr/>
                    <a:lstStyle/>
                    <a:p>
                      <a:r>
                        <a:rPr lang="en-GB" sz="2400" dirty="0"/>
                        <a:t>Teacher ‘mixes up’ the types of problems given to students, so as to avoid ‘blocking’ time for one type of question</a:t>
                      </a:r>
                    </a:p>
                    <a:p>
                      <a:r>
                        <a:rPr lang="en-GB" sz="2400" dirty="0"/>
                        <a:t>Present concepts that are related, but not too similar – mix things up and switch between ideas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845192"/>
            <a:ext cx="11324492" cy="1569660"/>
          </a:xfrm>
          <a:prstGeom prst="rect">
            <a:avLst/>
          </a:prstGeom>
          <a:noFill/>
        </p:spPr>
        <p:txBody>
          <a:bodyPr wrap="square" rtlCol="0">
            <a:spAutoFit/>
          </a:bodyPr>
          <a:lstStyle/>
          <a:p>
            <a:r>
              <a:rPr lang="en-GB" sz="3200" dirty="0"/>
              <a:t>Studies show that interleaved practice produces poorer accuracy and speed during learning, but improved accuracy and speed during later testing compared to studying in ‘blocks’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544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1504"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1402080"/>
        </p:xfrm>
        <a:graphic>
          <a:graphicData uri="http://schemas.openxmlformats.org/drawingml/2006/table">
            <a:tbl>
              <a:tblPr firstRow="1" bandRow="1">
                <a:tableStyleId>{5C22544A-7EE6-4342-B048-85BDC9FD1C3A}</a:tableStyleId>
              </a:tblPr>
              <a:tblGrid>
                <a:gridCol w="4017108">
                  <a:extLst>
                    <a:ext uri="{9D8B030D-6E8A-4147-A177-3AD203B41FA5}">
                      <a16:colId xmlns:a16="http://schemas.microsoft.com/office/drawing/2014/main" val="2053775732"/>
                    </a:ext>
                  </a:extLst>
                </a:gridCol>
                <a:gridCol w="7613786">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Dual coding </a:t>
                      </a:r>
                    </a:p>
                  </a:txBody>
                  <a:tcPr/>
                </a:tc>
                <a:tc>
                  <a:txBody>
                    <a:bodyPr/>
                    <a:lstStyle/>
                    <a:p>
                      <a:r>
                        <a:rPr lang="en-GB" sz="2400" dirty="0"/>
                        <a:t>Combining words with visuals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Dual coding theory is the idea that when we combine text and visual information, learning is enhanced because information is processed through separate channels.  The idea that when information is presented in two formats, information is remembered.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66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1524000"/>
        </p:xfrm>
        <a:graphic>
          <a:graphicData uri="http://schemas.openxmlformats.org/drawingml/2006/table">
            <a:tbl>
              <a:tblPr firstRow="1" bandRow="1">
                <a:tableStyleId>{5C22544A-7EE6-4342-B048-85BDC9FD1C3A}</a:tableStyleId>
              </a:tblPr>
              <a:tblGrid>
                <a:gridCol w="4143717">
                  <a:extLst>
                    <a:ext uri="{9D8B030D-6E8A-4147-A177-3AD203B41FA5}">
                      <a16:colId xmlns:a16="http://schemas.microsoft.com/office/drawing/2014/main" val="2053775732"/>
                    </a:ext>
                  </a:extLst>
                </a:gridCol>
                <a:gridCol w="7487177">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implications </a:t>
                      </a:r>
                    </a:p>
                  </a:txBody>
                  <a:tcPr/>
                </a:tc>
                <a:extLst>
                  <a:ext uri="{0D108BD9-81ED-4DB2-BD59-A6C34878D82A}">
                    <a16:rowId xmlns:a16="http://schemas.microsoft.com/office/drawing/2014/main" val="3090727603"/>
                  </a:ext>
                </a:extLst>
              </a:tr>
              <a:tr h="499794">
                <a:tc>
                  <a:txBody>
                    <a:bodyPr/>
                    <a:lstStyle/>
                    <a:p>
                      <a:r>
                        <a:rPr lang="en-GB" sz="4000" dirty="0"/>
                        <a:t>Concrete examples</a:t>
                      </a:r>
                    </a:p>
                  </a:txBody>
                  <a:tcPr/>
                </a:tc>
                <a:tc>
                  <a:txBody>
                    <a:bodyPr/>
                    <a:lstStyle/>
                    <a:p>
                      <a:r>
                        <a:rPr lang="en-GB" sz="2400" dirty="0"/>
                        <a:t>Teacher provides (and asks students for) concrete examples of an abstract idea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086763"/>
            <a:ext cx="11324492" cy="3046988"/>
          </a:xfrm>
          <a:prstGeom prst="rect">
            <a:avLst/>
          </a:prstGeom>
          <a:noFill/>
        </p:spPr>
        <p:txBody>
          <a:bodyPr wrap="square" rtlCol="0">
            <a:spAutoFit/>
          </a:bodyPr>
          <a:lstStyle/>
          <a:p>
            <a:r>
              <a:rPr lang="en-GB" sz="3200" dirty="0"/>
              <a:t>Abstract ideas can be vague and hard to grasp… humans are better able to remember concrete information than abstract information.  Research shows that students often remember the surface details of an example, rather than the underlying structure – teacher needs to ensure that students can transfer information to other examples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866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188976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implications </a:t>
                      </a:r>
                    </a:p>
                  </a:txBody>
                  <a:tcPr/>
                </a:tc>
                <a:extLst>
                  <a:ext uri="{0D108BD9-81ED-4DB2-BD59-A6C34878D82A}">
                    <a16:rowId xmlns:a16="http://schemas.microsoft.com/office/drawing/2014/main" val="3090727603"/>
                  </a:ext>
                </a:extLst>
              </a:tr>
              <a:tr h="499794">
                <a:tc>
                  <a:txBody>
                    <a:bodyPr/>
                    <a:lstStyle/>
                    <a:p>
                      <a:r>
                        <a:rPr lang="en-GB" sz="4000" dirty="0"/>
                        <a:t>Retrieval practice </a:t>
                      </a:r>
                    </a:p>
                  </a:txBody>
                  <a:tcPr/>
                </a:tc>
                <a:tc>
                  <a:txBody>
                    <a:bodyPr/>
                    <a:lstStyle/>
                    <a:p>
                      <a:r>
                        <a:rPr lang="en-GB" sz="2400" dirty="0"/>
                        <a:t>Bringing learned information to mind from long-term memory – quizzes, multiple choice tests, essay answers, verbally answering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062103"/>
          </a:xfrm>
          <a:prstGeom prst="rect">
            <a:avLst/>
          </a:prstGeom>
          <a:noFill/>
        </p:spPr>
        <p:txBody>
          <a:bodyPr wrap="square" rtlCol="0">
            <a:spAutoFit/>
          </a:bodyPr>
          <a:lstStyle/>
          <a:p>
            <a:r>
              <a:rPr lang="en-GB" sz="3200" dirty="0"/>
              <a:t>Studies have shown that students who revised using retrieval practice outperformed those who just re-read their notes.  Research suggests that using retrieval techniques make the memory both more durable and more flexible for future use.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828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1B68EC-4328-814F-3106-92132E5D531D}"/>
              </a:ext>
            </a:extLst>
          </p:cNvPr>
          <p:cNvPicPr>
            <a:picLocks noChangeAspect="1"/>
          </p:cNvPicPr>
          <p:nvPr/>
        </p:nvPicPr>
        <p:blipFill>
          <a:blip r:embed="rId3"/>
          <a:stretch>
            <a:fillRect/>
          </a:stretch>
        </p:blipFill>
        <p:spPr>
          <a:xfrm>
            <a:off x="442913" y="137160"/>
            <a:ext cx="1995488" cy="1447800"/>
          </a:xfrm>
          <a:prstGeom prst="rect">
            <a:avLst/>
          </a:prstGeom>
        </p:spPr>
      </p:pic>
      <p:sp>
        <p:nvSpPr>
          <p:cNvPr id="3" name="TextBox 2">
            <a:extLst>
              <a:ext uri="{FF2B5EF4-FFF2-40B4-BE49-F238E27FC236}">
                <a16:creationId xmlns:a16="http://schemas.microsoft.com/office/drawing/2014/main" id="{F369119A-F439-3554-65CA-572DBD4AFEB0}"/>
              </a:ext>
            </a:extLst>
          </p:cNvPr>
          <p:cNvSpPr txBox="1"/>
          <p:nvPr/>
        </p:nvSpPr>
        <p:spPr>
          <a:xfrm>
            <a:off x="2926080" y="151228"/>
            <a:ext cx="8285871" cy="1107996"/>
          </a:xfrm>
          <a:prstGeom prst="rect">
            <a:avLst/>
          </a:prstGeom>
          <a:noFill/>
        </p:spPr>
        <p:txBody>
          <a:bodyPr wrap="square" rtlCol="0">
            <a:spAutoFit/>
          </a:bodyPr>
          <a:lstStyle/>
          <a:p>
            <a:pPr algn="ctr"/>
            <a:r>
              <a:rPr lang="en-GB" sz="6600" b="1" dirty="0"/>
              <a:t>Misunderstandings </a:t>
            </a:r>
          </a:p>
        </p:txBody>
      </p:sp>
      <p:graphicFrame>
        <p:nvGraphicFramePr>
          <p:cNvPr id="4" name="Table 4">
            <a:extLst>
              <a:ext uri="{FF2B5EF4-FFF2-40B4-BE49-F238E27FC236}">
                <a16:creationId xmlns:a16="http://schemas.microsoft.com/office/drawing/2014/main" id="{E206C2D5-3184-931E-FC97-DE2E0F79DE17}"/>
              </a:ext>
            </a:extLst>
          </p:cNvPr>
          <p:cNvGraphicFramePr>
            <a:graphicFrameLocks noGrp="1"/>
          </p:cNvGraphicFramePr>
          <p:nvPr/>
        </p:nvGraphicFramePr>
        <p:xfrm>
          <a:off x="345721" y="1886243"/>
          <a:ext cx="11500558" cy="4328160"/>
        </p:xfrm>
        <a:graphic>
          <a:graphicData uri="http://schemas.openxmlformats.org/drawingml/2006/table">
            <a:tbl>
              <a:tblPr firstRow="1" bandRow="1">
                <a:tableStyleId>{5C22544A-7EE6-4342-B048-85BDC9FD1C3A}</a:tableStyleId>
              </a:tblPr>
              <a:tblGrid>
                <a:gridCol w="9839893">
                  <a:extLst>
                    <a:ext uri="{9D8B030D-6E8A-4147-A177-3AD203B41FA5}">
                      <a16:colId xmlns:a16="http://schemas.microsoft.com/office/drawing/2014/main" val="929041962"/>
                    </a:ext>
                  </a:extLst>
                </a:gridCol>
                <a:gridCol w="1660665">
                  <a:extLst>
                    <a:ext uri="{9D8B030D-6E8A-4147-A177-3AD203B41FA5}">
                      <a16:colId xmlns:a16="http://schemas.microsoft.com/office/drawing/2014/main" val="1370733762"/>
                    </a:ext>
                  </a:extLst>
                </a:gridCol>
              </a:tblGrid>
              <a:tr h="370840">
                <a:tc>
                  <a:txBody>
                    <a:bodyPr/>
                    <a:lstStyle/>
                    <a:p>
                      <a:r>
                        <a:rPr lang="en-GB" sz="3600" dirty="0"/>
                        <a:t>Misunderstanding </a:t>
                      </a:r>
                    </a:p>
                  </a:txBody>
                  <a:tcPr/>
                </a:tc>
                <a:tc>
                  <a:txBody>
                    <a:bodyPr/>
                    <a:lstStyle/>
                    <a:p>
                      <a:pPr algn="ctr"/>
                      <a:r>
                        <a:rPr lang="en-GB" sz="2800" dirty="0"/>
                        <a:t>% who believe it </a:t>
                      </a:r>
                    </a:p>
                  </a:txBody>
                  <a:tcPr/>
                </a:tc>
                <a:extLst>
                  <a:ext uri="{0D108BD9-81ED-4DB2-BD59-A6C34878D82A}">
                    <a16:rowId xmlns:a16="http://schemas.microsoft.com/office/drawing/2014/main" val="178546728"/>
                  </a:ext>
                </a:extLst>
              </a:tr>
              <a:tr h="370840">
                <a:tc>
                  <a:txBody>
                    <a:bodyPr/>
                    <a:lstStyle/>
                    <a:p>
                      <a:r>
                        <a:rPr lang="en-GB" sz="2400" dirty="0"/>
                        <a:t>Individuals learn better when they receive information in their preferred learning style (</a:t>
                      </a:r>
                      <a:r>
                        <a:rPr lang="en-GB" sz="2400" dirty="0" err="1"/>
                        <a:t>eg</a:t>
                      </a:r>
                      <a:r>
                        <a:rPr lang="en-GB" sz="2400" dirty="0"/>
                        <a:t>; audio, visual , kinaesthetic) </a:t>
                      </a:r>
                    </a:p>
                  </a:txBody>
                  <a:tcPr/>
                </a:tc>
                <a:tc>
                  <a:txBody>
                    <a:bodyPr/>
                    <a:lstStyle/>
                    <a:p>
                      <a:pPr algn="ctr"/>
                      <a:r>
                        <a:rPr lang="en-GB" sz="2400" dirty="0"/>
                        <a:t>93%</a:t>
                      </a:r>
                    </a:p>
                  </a:txBody>
                  <a:tcPr/>
                </a:tc>
                <a:extLst>
                  <a:ext uri="{0D108BD9-81ED-4DB2-BD59-A6C34878D82A}">
                    <a16:rowId xmlns:a16="http://schemas.microsoft.com/office/drawing/2014/main" val="1907693860"/>
                  </a:ext>
                </a:extLst>
              </a:tr>
              <a:tr h="370840">
                <a:tc>
                  <a:txBody>
                    <a:bodyPr/>
                    <a:lstStyle/>
                    <a:p>
                      <a:r>
                        <a:rPr lang="en-GB" sz="2400" dirty="0"/>
                        <a:t>Short bouts of co-ordinated exercise can improve right and left brain functions</a:t>
                      </a:r>
                    </a:p>
                  </a:txBody>
                  <a:tcPr/>
                </a:tc>
                <a:tc>
                  <a:txBody>
                    <a:bodyPr/>
                    <a:lstStyle/>
                    <a:p>
                      <a:pPr algn="ctr"/>
                      <a:r>
                        <a:rPr lang="en-GB" sz="2400" dirty="0"/>
                        <a:t>89%</a:t>
                      </a:r>
                    </a:p>
                  </a:txBody>
                  <a:tcPr/>
                </a:tc>
                <a:extLst>
                  <a:ext uri="{0D108BD9-81ED-4DB2-BD59-A6C34878D82A}">
                    <a16:rowId xmlns:a16="http://schemas.microsoft.com/office/drawing/2014/main" val="2179539203"/>
                  </a:ext>
                </a:extLst>
              </a:tr>
              <a:tr h="370840">
                <a:tc>
                  <a:txBody>
                    <a:bodyPr/>
                    <a:lstStyle/>
                    <a:p>
                      <a:r>
                        <a:rPr lang="en-GB" sz="2400" dirty="0"/>
                        <a:t>Differences in left brain/right brain help explain differences in individuals’ learning </a:t>
                      </a:r>
                    </a:p>
                  </a:txBody>
                  <a:tcPr/>
                </a:tc>
                <a:tc>
                  <a:txBody>
                    <a:bodyPr/>
                    <a:lstStyle/>
                    <a:p>
                      <a:pPr algn="ctr"/>
                      <a:r>
                        <a:rPr lang="en-GB" sz="2400" dirty="0"/>
                        <a:t>74%</a:t>
                      </a:r>
                    </a:p>
                  </a:txBody>
                  <a:tcPr/>
                </a:tc>
                <a:extLst>
                  <a:ext uri="{0D108BD9-81ED-4DB2-BD59-A6C34878D82A}">
                    <a16:rowId xmlns:a16="http://schemas.microsoft.com/office/drawing/2014/main" val="1309057367"/>
                  </a:ext>
                </a:extLst>
              </a:tr>
              <a:tr h="370840">
                <a:tc>
                  <a:txBody>
                    <a:bodyPr/>
                    <a:lstStyle/>
                    <a:p>
                      <a:r>
                        <a:rPr lang="en-GB" sz="2400" dirty="0"/>
                        <a:t>We only use 10% of our brain </a:t>
                      </a:r>
                    </a:p>
                  </a:txBody>
                  <a:tcPr/>
                </a:tc>
                <a:tc>
                  <a:txBody>
                    <a:bodyPr/>
                    <a:lstStyle/>
                    <a:p>
                      <a:pPr algn="ctr"/>
                      <a:r>
                        <a:rPr lang="en-GB" sz="2400" dirty="0"/>
                        <a:t>49%</a:t>
                      </a:r>
                    </a:p>
                  </a:txBody>
                  <a:tcPr/>
                </a:tc>
                <a:extLst>
                  <a:ext uri="{0D108BD9-81ED-4DB2-BD59-A6C34878D82A}">
                    <a16:rowId xmlns:a16="http://schemas.microsoft.com/office/drawing/2014/main" val="2329308731"/>
                  </a:ext>
                </a:extLst>
              </a:tr>
              <a:tr h="370840">
                <a:tc>
                  <a:txBody>
                    <a:bodyPr/>
                    <a:lstStyle/>
                    <a:p>
                      <a:r>
                        <a:rPr lang="en-GB" sz="2400" dirty="0"/>
                        <a:t>Children are less attentive after consuming sugary drinks and/or snacks</a:t>
                      </a:r>
                    </a:p>
                  </a:txBody>
                  <a:tcPr/>
                </a:tc>
                <a:tc>
                  <a:txBody>
                    <a:bodyPr/>
                    <a:lstStyle/>
                    <a:p>
                      <a:pPr algn="ctr"/>
                      <a:r>
                        <a:rPr lang="en-GB" sz="2400" dirty="0"/>
                        <a:t>47%</a:t>
                      </a:r>
                    </a:p>
                  </a:txBody>
                  <a:tcPr/>
                </a:tc>
                <a:extLst>
                  <a:ext uri="{0D108BD9-81ED-4DB2-BD59-A6C34878D82A}">
                    <a16:rowId xmlns:a16="http://schemas.microsoft.com/office/drawing/2014/main" val="287422169"/>
                  </a:ext>
                </a:extLst>
              </a:tr>
            </a:tbl>
          </a:graphicData>
        </a:graphic>
      </p:graphicFrame>
    </p:spTree>
    <p:extLst>
      <p:ext uri="{BB962C8B-B14F-4D97-AF65-F5344CB8AC3E}">
        <p14:creationId xmlns:p14="http://schemas.microsoft.com/office/powerpoint/2010/main" val="3150046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387375-C8BE-B213-BF55-8FD6B82F35C1}"/>
              </a:ext>
            </a:extLst>
          </p:cNvPr>
          <p:cNvPicPr>
            <a:picLocks noChangeAspect="1"/>
          </p:cNvPicPr>
          <p:nvPr/>
        </p:nvPicPr>
        <p:blipFill rotWithShape="1">
          <a:blip r:embed="rId3"/>
          <a:srcRect t="1134" b="1676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2498440E-01BD-8196-693E-30223FCF8A6A}"/>
              </a:ext>
            </a:extLst>
          </p:cNvPr>
          <p:cNvSpPr txBox="1"/>
          <p:nvPr/>
        </p:nvSpPr>
        <p:spPr>
          <a:xfrm>
            <a:off x="5036234" y="1786597"/>
            <a:ext cx="6316393" cy="3046988"/>
          </a:xfrm>
          <a:prstGeom prst="rect">
            <a:avLst/>
          </a:prstGeom>
          <a:noFill/>
        </p:spPr>
        <p:txBody>
          <a:bodyPr wrap="square" rtlCol="0">
            <a:spAutoFit/>
          </a:bodyPr>
          <a:lstStyle/>
          <a:p>
            <a:r>
              <a:rPr lang="en-GB" sz="9600" b="1" dirty="0"/>
              <a:t>What is pedagogy? </a:t>
            </a:r>
          </a:p>
        </p:txBody>
      </p:sp>
    </p:spTree>
    <p:extLst>
      <p:ext uri="{BB962C8B-B14F-4D97-AF65-F5344CB8AC3E}">
        <p14:creationId xmlns:p14="http://schemas.microsoft.com/office/powerpoint/2010/main" val="1125111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4E4AE4-46AA-5A19-6CEA-7CFA34D79A22}"/>
              </a:ext>
            </a:extLst>
          </p:cNvPr>
          <p:cNvSpPr txBox="1"/>
          <p:nvPr/>
        </p:nvSpPr>
        <p:spPr>
          <a:xfrm>
            <a:off x="478301" y="1558162"/>
            <a:ext cx="11465169" cy="4832092"/>
          </a:xfrm>
          <a:prstGeom prst="rect">
            <a:avLst/>
          </a:prstGeom>
          <a:noFill/>
        </p:spPr>
        <p:txBody>
          <a:bodyPr wrap="square" rtlCol="0">
            <a:spAutoFit/>
          </a:bodyPr>
          <a:lstStyle/>
          <a:p>
            <a:pPr marL="457200" indent="-457200">
              <a:buFont typeface="Arial" panose="020B0604020202020204" pitchFamily="34" charset="0"/>
              <a:buChar char="•"/>
            </a:pPr>
            <a:r>
              <a:rPr lang="en-GB" sz="4000" dirty="0"/>
              <a:t>Derives from the ancient Greek word ‘</a:t>
            </a:r>
            <a:r>
              <a:rPr lang="en-GB" sz="4000" dirty="0" err="1"/>
              <a:t>paidagogos</a:t>
            </a:r>
            <a:r>
              <a:rPr lang="en-GB" sz="4000" dirty="0"/>
              <a:t>’ – a slave who led children to school. </a:t>
            </a:r>
          </a:p>
          <a:p>
            <a:pPr marL="457200" indent="-457200">
              <a:buFont typeface="Arial" panose="020B0604020202020204" pitchFamily="34" charset="0"/>
              <a:buChar char="•"/>
            </a:pPr>
            <a:r>
              <a:rPr lang="en-GB" sz="4000" dirty="0"/>
              <a:t>Art and science of teaching?  (But what about learning?)</a:t>
            </a:r>
          </a:p>
          <a:p>
            <a:pPr marL="457200" indent="-457200">
              <a:buFont typeface="Arial" panose="020B0604020202020204" pitchFamily="34" charset="0"/>
              <a:buChar char="•"/>
            </a:pPr>
            <a:r>
              <a:rPr lang="en-GB" sz="4000" dirty="0"/>
              <a:t>Learning is increasingly seen as a life-long project – blurred lines between school/college/adult-learning? </a:t>
            </a:r>
          </a:p>
          <a:p>
            <a:endParaRPr lang="en-GB" sz="2800" dirty="0"/>
          </a:p>
        </p:txBody>
      </p:sp>
      <p:sp>
        <p:nvSpPr>
          <p:cNvPr id="3" name="TextBox 2">
            <a:extLst>
              <a:ext uri="{FF2B5EF4-FFF2-40B4-BE49-F238E27FC236}">
                <a16:creationId xmlns:a16="http://schemas.microsoft.com/office/drawing/2014/main" id="{25CA3AA2-0F64-3544-783F-BE73813D8D9F}"/>
              </a:ext>
            </a:extLst>
          </p:cNvPr>
          <p:cNvSpPr txBox="1"/>
          <p:nvPr/>
        </p:nvSpPr>
        <p:spPr>
          <a:xfrm>
            <a:off x="829994" y="450166"/>
            <a:ext cx="9706708" cy="1107996"/>
          </a:xfrm>
          <a:prstGeom prst="rect">
            <a:avLst/>
          </a:prstGeom>
          <a:noFill/>
        </p:spPr>
        <p:txBody>
          <a:bodyPr wrap="square" rtlCol="0">
            <a:spAutoFit/>
          </a:bodyPr>
          <a:lstStyle/>
          <a:p>
            <a:r>
              <a:rPr lang="en-GB" sz="6600" b="1" dirty="0"/>
              <a:t>A contested Term?</a:t>
            </a:r>
          </a:p>
        </p:txBody>
      </p:sp>
    </p:spTree>
    <p:extLst>
      <p:ext uri="{BB962C8B-B14F-4D97-AF65-F5344CB8AC3E}">
        <p14:creationId xmlns:p14="http://schemas.microsoft.com/office/powerpoint/2010/main" val="1447852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2E4C44-240A-4117-BC5B-29530EA48881}"/>
              </a:ext>
            </a:extLst>
          </p:cNvPr>
          <p:cNvSpPr txBox="1"/>
          <p:nvPr/>
        </p:nvSpPr>
        <p:spPr>
          <a:xfrm>
            <a:off x="805218" y="1124845"/>
            <a:ext cx="11232107" cy="5509200"/>
          </a:xfrm>
          <a:prstGeom prst="rect">
            <a:avLst/>
          </a:prstGeom>
          <a:noFill/>
        </p:spPr>
        <p:txBody>
          <a:bodyPr wrap="square">
            <a:spAutoFit/>
          </a:bodyPr>
          <a:lstStyle/>
          <a:p>
            <a:r>
              <a:rPr lang="en-GB" sz="3200" dirty="0">
                <a:latin typeface="Roboto" panose="02000000000000000000" pitchFamily="2" charset="0"/>
              </a:rPr>
              <a:t>T</a:t>
            </a:r>
            <a:r>
              <a:rPr lang="en-GB" sz="3200" b="0" i="0" dirty="0">
                <a:effectLst/>
                <a:latin typeface="Roboto" panose="02000000000000000000" pitchFamily="2" charset="0"/>
              </a:rPr>
              <a:t>he study of teaching methods, including the aims of education and the ways in which such goals may be achieved. It relies heavily on scientific theories of learning, and to some extent on the philosophy of education, which considers the aims and value of education from a philosophical perspective. </a:t>
            </a:r>
          </a:p>
          <a:p>
            <a:r>
              <a:rPr lang="en-GB" sz="3200" b="0" i="0" dirty="0">
                <a:effectLst/>
                <a:latin typeface="Roboto" panose="02000000000000000000" pitchFamily="2" charset="0"/>
              </a:rPr>
              <a:t>The pedagogy adopted by teachers shapes their actions, judgments, and other teaching strategies by taking into consideration theories of learning, understandings of students and their needs, and the backgrounds and interests of individual students.</a:t>
            </a:r>
            <a:endParaRPr lang="en-GB" sz="3200" dirty="0"/>
          </a:p>
        </p:txBody>
      </p:sp>
      <p:sp>
        <p:nvSpPr>
          <p:cNvPr id="4" name="TextBox 3">
            <a:extLst>
              <a:ext uri="{FF2B5EF4-FFF2-40B4-BE49-F238E27FC236}">
                <a16:creationId xmlns:a16="http://schemas.microsoft.com/office/drawing/2014/main" id="{1F45E4B5-BA1B-4FBD-A153-6E16D63D2C10}"/>
              </a:ext>
            </a:extLst>
          </p:cNvPr>
          <p:cNvSpPr txBox="1"/>
          <p:nvPr/>
        </p:nvSpPr>
        <p:spPr>
          <a:xfrm>
            <a:off x="805218" y="109182"/>
            <a:ext cx="10931857" cy="1015663"/>
          </a:xfrm>
          <a:prstGeom prst="rect">
            <a:avLst/>
          </a:prstGeom>
          <a:noFill/>
        </p:spPr>
        <p:txBody>
          <a:bodyPr wrap="square" rtlCol="0">
            <a:spAutoFit/>
          </a:bodyPr>
          <a:lstStyle/>
          <a:p>
            <a:r>
              <a:rPr lang="en-GB" sz="6000" b="1" dirty="0"/>
              <a:t>What is pedagogy? </a:t>
            </a:r>
          </a:p>
        </p:txBody>
      </p:sp>
    </p:spTree>
    <p:extLst>
      <p:ext uri="{BB962C8B-B14F-4D97-AF65-F5344CB8AC3E}">
        <p14:creationId xmlns:p14="http://schemas.microsoft.com/office/powerpoint/2010/main" val="128381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884</Words>
  <Application>Microsoft Office PowerPoint</Application>
  <PresentationFormat>Widescreen</PresentationFormat>
  <Paragraphs>93</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Bendall</dc:creator>
  <cp:lastModifiedBy>Rachel Bendall</cp:lastModifiedBy>
  <cp:revision>1</cp:revision>
  <dcterms:created xsi:type="dcterms:W3CDTF">2022-09-26T14:53:20Z</dcterms:created>
  <dcterms:modified xsi:type="dcterms:W3CDTF">2022-09-26T14:54:30Z</dcterms:modified>
</cp:coreProperties>
</file>