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5"/>
  </p:notesMasterIdLst>
  <p:handoutMasterIdLst>
    <p:handoutMasterId r:id="rId36"/>
  </p:handoutMasterIdLst>
  <p:sldIdLst>
    <p:sldId id="298" r:id="rId2"/>
    <p:sldId id="258" r:id="rId3"/>
    <p:sldId id="275" r:id="rId4"/>
    <p:sldId id="276" r:id="rId5"/>
    <p:sldId id="277" r:id="rId6"/>
    <p:sldId id="279" r:id="rId7"/>
    <p:sldId id="278" r:id="rId8"/>
    <p:sldId id="280" r:id="rId9"/>
    <p:sldId id="281" r:id="rId10"/>
    <p:sldId id="282" r:id="rId11"/>
    <p:sldId id="283" r:id="rId12"/>
    <p:sldId id="284" r:id="rId13"/>
    <p:sldId id="260" r:id="rId14"/>
    <p:sldId id="285" r:id="rId15"/>
    <p:sldId id="286" r:id="rId16"/>
    <p:sldId id="287" r:id="rId17"/>
    <p:sldId id="262" r:id="rId18"/>
    <p:sldId id="288" r:id="rId19"/>
    <p:sldId id="263" r:id="rId20"/>
    <p:sldId id="264" r:id="rId21"/>
    <p:sldId id="289" r:id="rId22"/>
    <p:sldId id="265" r:id="rId23"/>
    <p:sldId id="290" r:id="rId24"/>
    <p:sldId id="266" r:id="rId25"/>
    <p:sldId id="269" r:id="rId26"/>
    <p:sldId id="291" r:id="rId27"/>
    <p:sldId id="295" r:id="rId28"/>
    <p:sldId id="292" r:id="rId29"/>
    <p:sldId id="293" r:id="rId30"/>
    <p:sldId id="294" r:id="rId31"/>
    <p:sldId id="274" r:id="rId32"/>
    <p:sldId id="296" r:id="rId33"/>
    <p:sldId id="297" r:id="rId34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42" autoAdjust="0"/>
    <p:restoredTop sz="94695" autoAdjust="0"/>
  </p:normalViewPr>
  <p:slideViewPr>
    <p:cSldViewPr>
      <p:cViewPr>
        <p:scale>
          <a:sx n="84" d="100"/>
          <a:sy n="84" d="100"/>
        </p:scale>
        <p:origin x="-72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492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C15254-D509-430A-9490-08DCAB64DE9E}" type="datetimeFigureOut">
              <a:rPr lang="en-US" smtClean="0"/>
              <a:pPr/>
              <a:t>9/27/2012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 smtClean="0"/>
              <a:t>© 2012 John Wiley &amp; Sons, Ltd, Accounting for Managers, 4th edition, 978XXXXXXXXXX, Chapter X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417405-0C34-4463-81CF-A0677FE936C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90993106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8B08E3-B88F-4622-A3CF-4538153DFF91}" type="datetimeFigureOut">
              <a:rPr lang="en-US" smtClean="0"/>
              <a:pPr/>
              <a:t>9/27/2012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4350"/>
            <a:ext cx="3429000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 smtClean="0"/>
              <a:t>© 2012 John Wiley &amp; Sons, Ltd, Accounting for Managers, 4th edition, 978XXXXXXXXXX, Chapter X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BD18BD-32CB-4AF2-B023-6C96FA81C77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836886749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857500" y="514350"/>
            <a:ext cx="3429000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© 2012 John Wiley &amp; Sons, Ltd, Accounting for Managers, 4th edition, 978XXXXXXXXXX, Chapter X</a:t>
            </a:r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75BBFF7-3BE3-40E9-999F-EEF1D5263162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DE04F6F-0B15-439B-A15F-33DAEC3A8D80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3D8F03D-184F-44F0-887E-D95C5694CF9D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333342D-C2E1-449C-B1EB-7A4A0D06E846}" type="datetime1">
              <a:rPr lang="en-US" smtClean="0"/>
              <a:t>9/27/2012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648FEDB-F7AC-4975-99DD-248866B7F155}" type="datetime1">
              <a:rPr lang="en-US" smtClean="0"/>
              <a:t>9/27/2012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848F004-9AF8-48BA-A7EC-9ECAB74C5CDE}" type="datetime1">
              <a:rPr lang="en-US" smtClean="0"/>
              <a:t>9/27/2012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33AF323-AFEA-4F0D-A4FF-826BE8F3180B}" type="datetime1">
              <a:rPr lang="en-US" smtClean="0"/>
              <a:t>9/27/2012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0F4BAB8-79BF-4236-B512-DAA4DA9E83AA}" type="datetime1">
              <a:rPr lang="en-US" smtClean="0"/>
              <a:t>9/27/2012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9A2A7F1-788C-4A56-87BB-4A948922EEA7}" type="datetime1">
              <a:rPr lang="en-US" smtClean="0"/>
              <a:t>9/27/2012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4F5D07D-6472-406E-A7E2-D4F3AB8D4F7A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046B738-7DD7-49D3-B1C1-2375F4D4BB4C}" type="datetime1">
              <a:rPr lang="en-US" smtClean="0"/>
              <a:t>9/27/2012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1035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692275" y="6237288"/>
            <a:ext cx="7921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59CC6178-747F-46A9-8CE2-95410D1C1372}" type="datetime1">
              <a:rPr lang="en-US" smtClean="0"/>
              <a:t>9/27/2012</a:t>
            </a:fld>
            <a:endParaRPr lang="en-US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557463" y="6237288"/>
            <a:ext cx="496728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endParaRPr lang="en-US"/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669213" y="6237288"/>
            <a:ext cx="863600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</a:t>
            </a:fld>
            <a:endParaRPr lang="en-US" dirty="0"/>
          </a:p>
        </p:txBody>
      </p:sp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0" y="5038140"/>
            <a:ext cx="9144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Chapter 6</a:t>
            </a:r>
          </a:p>
          <a:p>
            <a:r>
              <a:rPr lang="en-GB" dirty="0" smtClean="0"/>
              <a:t>Constructing Financial Statements: </a:t>
            </a:r>
          </a:p>
          <a:p>
            <a:r>
              <a:rPr lang="en-GB" dirty="0" smtClean="0"/>
              <a:t>IFRS and the Framework of Accounting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17207275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Overview – Chapter 6</a:t>
            </a:r>
          </a:p>
        </p:txBody>
      </p:sp>
      <p:sp>
        <p:nvSpPr>
          <p:cNvPr id="2053" name="Rectangle 5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IFRS and the </a:t>
            </a:r>
            <a:r>
              <a:rPr lang="en-GB" sz="2800" i="1" dirty="0" smtClean="0"/>
              <a:t>Framework</a:t>
            </a:r>
          </a:p>
          <a:p>
            <a:r>
              <a:rPr lang="en-GB" sz="2800" dirty="0" smtClean="0"/>
              <a:t>Statement of Comprehensive Income</a:t>
            </a:r>
            <a:endParaRPr lang="en-GB" sz="2800" dirty="0"/>
          </a:p>
          <a:p>
            <a:r>
              <a:rPr lang="en-GB" sz="2800" dirty="0" smtClean="0"/>
              <a:t>Statement of Financial Position</a:t>
            </a:r>
            <a:endParaRPr lang="en-GB" sz="2800" dirty="0"/>
          </a:p>
          <a:p>
            <a:r>
              <a:rPr lang="en-GB" sz="2800" dirty="0" smtClean="0"/>
              <a:t>Statement of </a:t>
            </a:r>
            <a:r>
              <a:rPr lang="en-GB" sz="2800" dirty="0"/>
              <a:t>C</a:t>
            </a:r>
            <a:r>
              <a:rPr lang="en-GB" sz="2800" dirty="0" smtClean="0"/>
              <a:t>ash Flows</a:t>
            </a:r>
            <a:endParaRPr lang="en-GB" sz="2800" dirty="0"/>
          </a:p>
          <a:p>
            <a:r>
              <a:rPr lang="en-GB" sz="2800" dirty="0" smtClean="0"/>
              <a:t>Accruals accounting &amp; depreciation</a:t>
            </a:r>
            <a:endParaRPr lang="en-GB" sz="2800" dirty="0"/>
          </a:p>
          <a:p>
            <a:r>
              <a:rPr lang="en-GB" sz="2800" dirty="0" smtClean="0"/>
              <a:t>Special accounting treatments</a:t>
            </a:r>
          </a:p>
          <a:p>
            <a:r>
              <a:rPr lang="en-GB" sz="2800" dirty="0" smtClean="0"/>
              <a:t>Theoretical </a:t>
            </a:r>
            <a:r>
              <a:rPr lang="en-GB" sz="2800" dirty="0"/>
              <a:t>perspective on financial statements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2212215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International Financial Reporting Standards (IFRS)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International Accounting Standards Board:</a:t>
            </a:r>
          </a:p>
          <a:p>
            <a:pPr lvl="1"/>
            <a:r>
              <a:rPr lang="en-US" dirty="0" smtClean="0"/>
              <a:t>to </a:t>
            </a:r>
            <a:r>
              <a:rPr lang="en-US" dirty="0"/>
              <a:t>develop a single set of high quality, understandable, enforceable and globally accepted </a:t>
            </a:r>
            <a:r>
              <a:rPr lang="en-US" dirty="0" smtClean="0"/>
              <a:t>international financial </a:t>
            </a:r>
            <a:r>
              <a:rPr lang="en-US" dirty="0"/>
              <a:t>reporting standards</a:t>
            </a:r>
            <a:r>
              <a:rPr lang="en-US" dirty="0" smtClean="0"/>
              <a:t>;</a:t>
            </a:r>
          </a:p>
          <a:p>
            <a:pPr lvl="1"/>
            <a:r>
              <a:rPr lang="en-US" dirty="0" smtClean="0"/>
              <a:t>to </a:t>
            </a:r>
            <a:r>
              <a:rPr lang="en-US" dirty="0"/>
              <a:t>promote the use and rigorous application of those standards</a:t>
            </a:r>
            <a:r>
              <a:rPr lang="en-US" dirty="0" smtClean="0"/>
              <a:t>;</a:t>
            </a:r>
          </a:p>
          <a:p>
            <a:pPr lvl="1"/>
            <a:r>
              <a:rPr lang="en-US" dirty="0" smtClean="0"/>
              <a:t>to </a:t>
            </a:r>
            <a:r>
              <a:rPr lang="en-US" dirty="0"/>
              <a:t>take account of the financial reporting needs of emerging economies and small and medium-</a:t>
            </a:r>
            <a:r>
              <a:rPr lang="en-US" dirty="0" smtClean="0"/>
              <a:t>sized entities</a:t>
            </a:r>
            <a:r>
              <a:rPr lang="en-US" dirty="0"/>
              <a:t>; </a:t>
            </a:r>
            <a:r>
              <a:rPr lang="en-US" dirty="0" smtClean="0"/>
              <a:t>and</a:t>
            </a:r>
          </a:p>
          <a:p>
            <a:pPr lvl="1"/>
            <a:r>
              <a:rPr lang="en-US" dirty="0" smtClean="0"/>
              <a:t>to </a:t>
            </a:r>
            <a:r>
              <a:rPr lang="en-US" dirty="0"/>
              <a:t>bring about convergence of national accounting standards and IFRSs to high quality solutions</a:t>
            </a: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8336304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Regulation of reporting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In the UK, the Financial Reporting Council (FRC) is the independent regulator responsible for </a:t>
            </a:r>
            <a:r>
              <a:rPr lang="en-US" dirty="0" smtClean="0"/>
              <a:t>promoting high</a:t>
            </a:r>
            <a:r>
              <a:rPr lang="en-US" dirty="0"/>
              <a:t>-quality corporate governance and reporting to foster investment. </a:t>
            </a:r>
            <a:endParaRPr lang="en-US" dirty="0" smtClean="0"/>
          </a:p>
          <a:p>
            <a:r>
              <a:rPr lang="en-US" dirty="0" smtClean="0"/>
              <a:t>The </a:t>
            </a:r>
            <a:r>
              <a:rPr lang="en-US" dirty="0"/>
              <a:t>FRC promotes high standards </a:t>
            </a:r>
            <a:r>
              <a:rPr lang="en-US" dirty="0" smtClean="0"/>
              <a:t>of corporate </a:t>
            </a:r>
            <a:r>
              <a:rPr lang="en-US" dirty="0"/>
              <a:t>governance through the UK Corporate Governance </a:t>
            </a:r>
            <a:r>
              <a:rPr lang="en-US" dirty="0" smtClean="0"/>
              <a:t>Code, </a:t>
            </a:r>
            <a:r>
              <a:rPr lang="en-US" dirty="0"/>
              <a:t>sets standards for </a:t>
            </a:r>
            <a:r>
              <a:rPr lang="en-US" dirty="0" smtClean="0"/>
              <a:t>corporate reporting</a:t>
            </a:r>
            <a:r>
              <a:rPr lang="en-US" dirty="0"/>
              <a:t>, and monitors and enforces accounting and auditing standards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059155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3600" dirty="0" smtClean="0"/>
              <a:t>Framework </a:t>
            </a:r>
            <a:r>
              <a:rPr lang="en-US" sz="3600" dirty="0"/>
              <a:t>for the Preparation and </a:t>
            </a:r>
            <a:r>
              <a:rPr lang="en-US" sz="3600" dirty="0" smtClean="0"/>
              <a:t>Presentation of </a:t>
            </a:r>
            <a:r>
              <a:rPr lang="en-US" sz="3600" dirty="0"/>
              <a:t>Financial Statements</a:t>
            </a:r>
            <a:br>
              <a:rPr lang="en-US" sz="3600" dirty="0"/>
            </a:b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A </a:t>
            </a:r>
            <a:r>
              <a:rPr lang="en-US" dirty="0"/>
              <a:t>complete set of financial statements includes </a:t>
            </a:r>
            <a:r>
              <a:rPr lang="en-US" dirty="0" smtClean="0"/>
              <a:t>a:</a:t>
            </a:r>
          </a:p>
          <a:p>
            <a:pPr lvl="1"/>
            <a:r>
              <a:rPr lang="en-US" dirty="0" smtClean="0"/>
              <a:t>Statement </a:t>
            </a:r>
            <a:r>
              <a:rPr lang="en-US" dirty="0"/>
              <a:t>of Financial Position (previously Balance Sheet)</a:t>
            </a:r>
            <a:r>
              <a:rPr lang="en-US" dirty="0" smtClean="0"/>
              <a:t>;</a:t>
            </a:r>
          </a:p>
          <a:p>
            <a:pPr lvl="1"/>
            <a:r>
              <a:rPr lang="en-US" dirty="0" smtClean="0"/>
              <a:t>Income </a:t>
            </a:r>
            <a:r>
              <a:rPr lang="en-US" dirty="0"/>
              <a:t>Statement and/or Statement of Comprehensive Income</a:t>
            </a:r>
            <a:r>
              <a:rPr lang="en-US" dirty="0" smtClean="0"/>
              <a:t>;</a:t>
            </a:r>
          </a:p>
          <a:p>
            <a:pPr lvl="1"/>
            <a:r>
              <a:rPr lang="en-US" dirty="0" smtClean="0"/>
              <a:t>Statement </a:t>
            </a:r>
            <a:r>
              <a:rPr lang="en-US" dirty="0"/>
              <a:t>of Changes in Equity (i.e. changes in shareholders’ funds)</a:t>
            </a:r>
            <a:r>
              <a:rPr lang="en-US" dirty="0" smtClean="0"/>
              <a:t>;</a:t>
            </a:r>
          </a:p>
          <a:p>
            <a:pPr lvl="1"/>
            <a:r>
              <a:rPr lang="en-US" dirty="0" smtClean="0"/>
              <a:t>Statement </a:t>
            </a:r>
            <a:r>
              <a:rPr lang="en-US" dirty="0"/>
              <a:t>of Cash Flows (previously Cash Flow Statement)</a:t>
            </a:r>
            <a:r>
              <a:rPr lang="en-US" dirty="0" smtClean="0"/>
              <a:t>;</a:t>
            </a:r>
          </a:p>
          <a:p>
            <a:pPr lvl="1"/>
            <a:r>
              <a:rPr lang="en-US" dirty="0" smtClean="0"/>
              <a:t>Explanatory </a:t>
            </a:r>
            <a:r>
              <a:rPr lang="en-US" dirty="0"/>
              <a:t>Policies and Explanatory Notes.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7845233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Framework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</a:t>
            </a:r>
            <a:r>
              <a:rPr lang="en-US" dirty="0" smtClean="0"/>
              <a:t>he </a:t>
            </a:r>
            <a:r>
              <a:rPr lang="en-US" dirty="0"/>
              <a:t>objectives of financial statements;</a:t>
            </a:r>
          </a:p>
          <a:p>
            <a:r>
              <a:rPr lang="en-US" dirty="0"/>
              <a:t>T</a:t>
            </a:r>
            <a:r>
              <a:rPr lang="en-US" dirty="0" smtClean="0"/>
              <a:t>he </a:t>
            </a:r>
            <a:r>
              <a:rPr lang="en-US" dirty="0"/>
              <a:t>qualitative characteristics that determine decision usefulness;</a:t>
            </a:r>
          </a:p>
          <a:p>
            <a:r>
              <a:rPr lang="en-US" dirty="0"/>
              <a:t>T</a:t>
            </a:r>
            <a:r>
              <a:rPr lang="en-US" dirty="0" smtClean="0"/>
              <a:t>he </a:t>
            </a:r>
            <a:r>
              <a:rPr lang="en-US" dirty="0"/>
              <a:t>definition, recognition and measurement of the elements from which financial statements </a:t>
            </a:r>
            <a:r>
              <a:rPr lang="en-US" dirty="0" smtClean="0"/>
              <a:t>are constructed</a:t>
            </a:r>
            <a:r>
              <a:rPr lang="en-US" dirty="0"/>
              <a:t>;</a:t>
            </a:r>
          </a:p>
          <a:p>
            <a:r>
              <a:rPr lang="en-US" dirty="0"/>
              <a:t>C</a:t>
            </a:r>
            <a:r>
              <a:rPr lang="en-US" dirty="0" smtClean="0"/>
              <a:t>oncepts </a:t>
            </a:r>
            <a:r>
              <a:rPr lang="en-US" dirty="0"/>
              <a:t>of capital maintenance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6278066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Users of financial statements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investors;</a:t>
            </a:r>
          </a:p>
          <a:p>
            <a:r>
              <a:rPr lang="en-US" dirty="0" smtClean="0"/>
              <a:t>employees</a:t>
            </a:r>
            <a:r>
              <a:rPr lang="en-US" dirty="0"/>
              <a:t>;</a:t>
            </a:r>
          </a:p>
          <a:p>
            <a:r>
              <a:rPr lang="en-US" dirty="0" smtClean="0"/>
              <a:t>lenders;</a:t>
            </a:r>
          </a:p>
          <a:p>
            <a:r>
              <a:rPr lang="en-US" dirty="0"/>
              <a:t>suppliers and trade creditors;</a:t>
            </a:r>
          </a:p>
          <a:p>
            <a:r>
              <a:rPr lang="en-US" dirty="0" smtClean="0"/>
              <a:t>customers</a:t>
            </a:r>
            <a:r>
              <a:rPr lang="en-US" dirty="0"/>
              <a:t>;</a:t>
            </a:r>
          </a:p>
          <a:p>
            <a:r>
              <a:rPr lang="en-US" dirty="0" smtClean="0"/>
              <a:t>government </a:t>
            </a:r>
            <a:r>
              <a:rPr lang="en-US" dirty="0"/>
              <a:t>and their agencies;</a:t>
            </a:r>
          </a:p>
          <a:p>
            <a:r>
              <a:rPr lang="en-US" dirty="0" smtClean="0"/>
              <a:t>public.</a:t>
            </a:r>
          </a:p>
          <a:p>
            <a:pPr marL="0" indent="0">
              <a:buNone/>
            </a:pPr>
            <a:r>
              <a:rPr lang="en-US" dirty="0" smtClean="0"/>
              <a:t>Note: managers are not included in this list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827587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Objectives of financial statements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to </a:t>
            </a:r>
            <a:r>
              <a:rPr lang="en-US" dirty="0"/>
              <a:t>provide information about the financial position, performance </a:t>
            </a:r>
            <a:r>
              <a:rPr lang="en-US" dirty="0" smtClean="0"/>
              <a:t>and changes </a:t>
            </a:r>
            <a:r>
              <a:rPr lang="en-US" dirty="0"/>
              <a:t>in financial position (i.e. cash flow) of an entity that is useful to a wide range of users in </a:t>
            </a:r>
            <a:r>
              <a:rPr lang="en-US" dirty="0" smtClean="0"/>
              <a:t>making economic </a:t>
            </a:r>
            <a:r>
              <a:rPr lang="en-US" dirty="0"/>
              <a:t>decisions (i.e. ‘decision usefulness’). </a:t>
            </a:r>
            <a:endParaRPr lang="en-US" dirty="0" smtClean="0"/>
          </a:p>
          <a:p>
            <a:r>
              <a:rPr lang="en-US" dirty="0" smtClean="0"/>
              <a:t>The </a:t>
            </a:r>
            <a:r>
              <a:rPr lang="en-US" dirty="0"/>
              <a:t>financial statements show the results of the </a:t>
            </a:r>
            <a:r>
              <a:rPr lang="en-US" dirty="0" smtClean="0"/>
              <a:t>stewardship or </a:t>
            </a:r>
            <a:r>
              <a:rPr lang="en-US" dirty="0"/>
              <a:t>accountability of management for the resources entrusted to them by shareholders.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3697954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Qualitative characteristics of financial statements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Understandability</a:t>
            </a:r>
          </a:p>
          <a:p>
            <a:r>
              <a:rPr lang="en-US" dirty="0" smtClean="0"/>
              <a:t>Relevance</a:t>
            </a:r>
          </a:p>
          <a:p>
            <a:r>
              <a:rPr lang="en-US" dirty="0" smtClean="0"/>
              <a:t>Reliability</a:t>
            </a:r>
          </a:p>
          <a:p>
            <a:r>
              <a:rPr lang="en-US" dirty="0" smtClean="0"/>
              <a:t>Comparability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4754676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Elements of financial statements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The </a:t>
            </a:r>
            <a:r>
              <a:rPr lang="en-US" dirty="0" smtClean="0"/>
              <a:t>elements related </a:t>
            </a:r>
            <a:r>
              <a:rPr lang="en-US" dirty="0"/>
              <a:t>to the measurement of financial position in the Statement of Financial Position are assets</a:t>
            </a:r>
            <a:r>
              <a:rPr lang="en-US" dirty="0" smtClean="0"/>
              <a:t>, liabilities </a:t>
            </a:r>
            <a:r>
              <a:rPr lang="en-US" dirty="0"/>
              <a:t>and equity. </a:t>
            </a:r>
            <a:endParaRPr lang="en-US" dirty="0" smtClean="0"/>
          </a:p>
          <a:p>
            <a:r>
              <a:rPr lang="en-US" dirty="0" smtClean="0"/>
              <a:t>The </a:t>
            </a:r>
            <a:r>
              <a:rPr lang="en-US" dirty="0"/>
              <a:t>elements related to the measurement of performance in the Statement of </a:t>
            </a:r>
            <a:r>
              <a:rPr lang="en-US" dirty="0" smtClean="0"/>
              <a:t>Comprehensive Income </a:t>
            </a:r>
            <a:r>
              <a:rPr lang="en-US" dirty="0"/>
              <a:t>are income and expenses</a:t>
            </a:r>
            <a:r>
              <a:rPr lang="en-US" dirty="0" smtClean="0"/>
              <a:t>.</a:t>
            </a:r>
          </a:p>
          <a:p>
            <a:r>
              <a:rPr lang="en-US" dirty="0" smtClean="0"/>
              <a:t>Measurement: historic cost, current cost, realizable value, present value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41726021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Companies Act, 2006 (UK)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Requires </a:t>
            </a:r>
            <a:r>
              <a:rPr lang="en-US" dirty="0"/>
              <a:t>the financial statements to represent a ‘true and </a:t>
            </a:r>
            <a:r>
              <a:rPr lang="en-US" dirty="0" smtClean="0"/>
              <a:t>fair view</a:t>
            </a:r>
            <a:r>
              <a:rPr lang="en-US" dirty="0"/>
              <a:t>’ of the state of affairs of the company and its </a:t>
            </a:r>
            <a:r>
              <a:rPr lang="en-US" dirty="0" smtClean="0"/>
              <a:t>profits, and</a:t>
            </a:r>
          </a:p>
          <a:p>
            <a:r>
              <a:rPr lang="en-US" dirty="0" smtClean="0"/>
              <a:t>Requires </a:t>
            </a:r>
            <a:r>
              <a:rPr lang="en-US" dirty="0"/>
              <a:t>directors to </a:t>
            </a:r>
            <a:r>
              <a:rPr lang="en-US" dirty="0" smtClean="0"/>
              <a:t>state whether </a:t>
            </a:r>
            <a:r>
              <a:rPr lang="en-US" dirty="0"/>
              <a:t>the </a:t>
            </a:r>
            <a:r>
              <a:rPr lang="en-US" dirty="0" smtClean="0"/>
              <a:t>financial statements </a:t>
            </a:r>
            <a:r>
              <a:rPr lang="en-US" dirty="0"/>
              <a:t>have been prepared in accordance with international accounting standards and </a:t>
            </a:r>
            <a:r>
              <a:rPr lang="en-US" dirty="0" smtClean="0"/>
              <a:t>to explain </a:t>
            </a:r>
            <a:r>
              <a:rPr lang="en-US" dirty="0"/>
              <a:t>any significant departures from those standards.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6444216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Income and expenses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Income is the value of sales of goods or services produced by the business. </a:t>
            </a:r>
            <a:endParaRPr lang="en-US" dirty="0" smtClean="0"/>
          </a:p>
          <a:p>
            <a:r>
              <a:rPr lang="en-US" dirty="0" smtClean="0"/>
              <a:t>Expenses </a:t>
            </a:r>
            <a:r>
              <a:rPr lang="en-US" dirty="0"/>
              <a:t>are all </a:t>
            </a:r>
            <a:r>
              <a:rPr lang="en-US" dirty="0" smtClean="0"/>
              <a:t>the costs </a:t>
            </a:r>
            <a:r>
              <a:rPr lang="en-US" dirty="0"/>
              <a:t>incurred in buying, making or providing those goods or services and all the marketing and selling</a:t>
            </a:r>
            <a:r>
              <a:rPr lang="en-US" dirty="0" smtClean="0"/>
              <a:t>, production</a:t>
            </a:r>
            <a:r>
              <a:rPr lang="en-US" dirty="0"/>
              <a:t>, logistics, human resource, IT, financing, administration and management costs involved </a:t>
            </a:r>
            <a:r>
              <a:rPr lang="en-US" dirty="0" smtClean="0"/>
              <a:t>in operating </a:t>
            </a:r>
            <a:r>
              <a:rPr lang="en-US" dirty="0"/>
              <a:t>the business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413201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36039" y="0"/>
            <a:ext cx="8229600" cy="69269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Income </a:t>
            </a:r>
            <a:r>
              <a:rPr lang="en-GB" dirty="0"/>
              <a:t>statement </a:t>
            </a:r>
            <a:r>
              <a:rPr lang="en-GB" sz="2400" dirty="0"/>
              <a:t>(Profit and loss account)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23528" y="805978"/>
            <a:ext cx="7515944" cy="452596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400" dirty="0"/>
              <a:t>Gross profit = sales – cost of sales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Cost of sales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The cost of providing a service; or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The cost of buying goods sold by a retailer; or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The cost of raw materials and production costs for </a:t>
            </a:r>
            <a:r>
              <a:rPr lang="en-GB" sz="2000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a </a:t>
            </a:r>
            <a:r>
              <a:rPr lang="en-GB" sz="2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manufacturer</a:t>
            </a:r>
            <a:r>
              <a:rPr lang="en-GB" sz="2000" dirty="0"/>
              <a:t> 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Operating profit = Gross profit – Expenses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PBIT or EBIT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717032"/>
            <a:ext cx="5328592" cy="24943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41717867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Statement of Comprehensive Income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Companies have two options in reporting comprehensive </a:t>
            </a:r>
            <a:r>
              <a:rPr lang="en-US" dirty="0" smtClean="0"/>
              <a:t>income:</a:t>
            </a:r>
          </a:p>
          <a:p>
            <a:pPr lvl="1"/>
            <a:r>
              <a:rPr lang="en-US" dirty="0" smtClean="0"/>
              <a:t>a </a:t>
            </a:r>
            <a:r>
              <a:rPr lang="en-US" dirty="0"/>
              <a:t>single Statement of Comprehensive Income; </a:t>
            </a:r>
            <a:r>
              <a:rPr lang="en-US" dirty="0" smtClean="0"/>
              <a:t>or</a:t>
            </a:r>
          </a:p>
          <a:p>
            <a:pPr lvl="1"/>
            <a:r>
              <a:rPr lang="en-US" dirty="0" smtClean="0"/>
              <a:t>two </a:t>
            </a:r>
            <a:r>
              <a:rPr lang="en-US" dirty="0"/>
              <a:t>statements, one an Income Statement, and the second </a:t>
            </a:r>
            <a:r>
              <a:rPr lang="en-US" dirty="0" smtClean="0"/>
              <a:t>showing </a:t>
            </a:r>
            <a:r>
              <a:rPr lang="en-US" dirty="0"/>
              <a:t>the components of other comprehensive </a:t>
            </a:r>
            <a:r>
              <a:rPr lang="en-US" dirty="0" smtClean="0"/>
              <a:t>income:.</a:t>
            </a:r>
          </a:p>
          <a:p>
            <a:pPr lvl="2"/>
            <a:r>
              <a:rPr lang="en-US" sz="2600" dirty="0"/>
              <a:t>foreign </a:t>
            </a:r>
            <a:r>
              <a:rPr lang="en-US" sz="2600" dirty="0" smtClean="0"/>
              <a:t>currency translation </a:t>
            </a:r>
            <a:r>
              <a:rPr lang="en-US" sz="2600" dirty="0"/>
              <a:t>adjustments on investments in overseas subsidiaries; </a:t>
            </a:r>
            <a:endParaRPr lang="en-US" sz="2600" dirty="0" smtClean="0"/>
          </a:p>
          <a:p>
            <a:pPr lvl="2"/>
            <a:r>
              <a:rPr lang="en-US" sz="2600" dirty="0" smtClean="0"/>
              <a:t>actuarial </a:t>
            </a:r>
            <a:r>
              <a:rPr lang="en-US" sz="2600" dirty="0"/>
              <a:t>gains and losses arising from </a:t>
            </a:r>
            <a:r>
              <a:rPr lang="en-US" sz="2600" dirty="0" smtClean="0"/>
              <a:t>a defined </a:t>
            </a:r>
            <a:r>
              <a:rPr lang="en-US" sz="2600" dirty="0"/>
              <a:t>benefit pension plan for employees; </a:t>
            </a:r>
            <a:endParaRPr lang="en-US" sz="2600" dirty="0" smtClean="0"/>
          </a:p>
          <a:p>
            <a:pPr lvl="2"/>
            <a:r>
              <a:rPr lang="en-US" sz="2600" dirty="0" smtClean="0"/>
              <a:t>revaluations </a:t>
            </a:r>
            <a:r>
              <a:rPr lang="en-US" sz="2600" dirty="0"/>
              <a:t>of property, plant and equipment; and </a:t>
            </a:r>
            <a:endParaRPr lang="en-US" sz="2600" dirty="0" smtClean="0"/>
          </a:p>
          <a:p>
            <a:pPr lvl="2"/>
            <a:r>
              <a:rPr lang="en-US" sz="2600" dirty="0" smtClean="0"/>
              <a:t>changes in the </a:t>
            </a:r>
            <a:r>
              <a:rPr lang="en-US" sz="2600" dirty="0"/>
              <a:t>fair value of financial assets.</a:t>
            </a: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7396546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Statement of Changes in Equity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395536" y="1340768"/>
            <a:ext cx="8136904" cy="4464496"/>
          </a:xfrm>
        </p:spPr>
        <p:txBody>
          <a:bodyPr>
            <a:normAutofit/>
          </a:bodyPr>
          <a:lstStyle/>
          <a:p>
            <a:r>
              <a:rPr lang="en-US" dirty="0"/>
              <a:t>the profit from the Income Statement, other comprehensive income and the payment of </a:t>
            </a:r>
            <a:r>
              <a:rPr lang="en-US" dirty="0" smtClean="0"/>
              <a:t>dividends out </a:t>
            </a:r>
            <a:r>
              <a:rPr lang="en-US" dirty="0"/>
              <a:t>of profits. </a:t>
            </a:r>
            <a:endParaRPr lang="en-US" dirty="0" smtClean="0"/>
          </a:p>
          <a:p>
            <a:r>
              <a:rPr lang="en-US" dirty="0" smtClean="0"/>
              <a:t>Various </a:t>
            </a:r>
            <a:r>
              <a:rPr lang="en-US" dirty="0"/>
              <a:t>other movements in shareholders’ funds, including the issue of </a:t>
            </a:r>
            <a:r>
              <a:rPr lang="en-US" dirty="0" smtClean="0"/>
              <a:t>new shares, and  </a:t>
            </a:r>
            <a:r>
              <a:rPr lang="en-US" dirty="0"/>
              <a:t>the purchase of a company’s own shares</a:t>
            </a: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6677" y="3356992"/>
            <a:ext cx="6543675" cy="2828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1939008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Statement of Financial Position </a:t>
            </a:r>
            <a:r>
              <a:rPr lang="en-US" sz="2400" dirty="0" smtClean="0"/>
              <a:t>(Balance Sheet)</a:t>
            </a:r>
            <a:endParaRPr lang="en-US" sz="2400" dirty="0"/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</a:t>
            </a:r>
            <a:r>
              <a:rPr lang="en-US" dirty="0" smtClean="0"/>
              <a:t>ssets</a:t>
            </a:r>
            <a:r>
              <a:rPr lang="en-US" dirty="0"/>
              <a:t>, liabilities and equity  at the end of </a:t>
            </a:r>
            <a:r>
              <a:rPr lang="en-US" dirty="0" smtClean="0"/>
              <a:t>a financial </a:t>
            </a:r>
            <a:r>
              <a:rPr lang="en-US" dirty="0"/>
              <a:t>period</a:t>
            </a:r>
            <a:r>
              <a:rPr lang="en-US" dirty="0" smtClean="0"/>
              <a:t>.</a:t>
            </a:r>
          </a:p>
          <a:p>
            <a:r>
              <a:rPr lang="en-US" dirty="0" smtClean="0"/>
              <a:t>Non-current assets: tangible and intangible</a:t>
            </a:r>
          </a:p>
          <a:p>
            <a:r>
              <a:rPr lang="en-US" dirty="0" smtClean="0"/>
              <a:t>Current assets: bank, receivables, inventory</a:t>
            </a:r>
          </a:p>
          <a:p>
            <a:r>
              <a:rPr lang="en-US" dirty="0" smtClean="0"/>
              <a:t>Non-current liabilities</a:t>
            </a:r>
          </a:p>
          <a:p>
            <a:r>
              <a:rPr lang="en-US" dirty="0" smtClean="0"/>
              <a:t>Current liabilities: overdraft, payables</a:t>
            </a:r>
            <a:endParaRPr lang="en-US" dirty="0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816621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Statement of Financial Position </a:t>
            </a:r>
            <a:r>
              <a:rPr lang="en-US" sz="2400" dirty="0"/>
              <a:t>(Balance Sheet)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648E-F544-4736-85BD-F7B4F3E4898B}" type="slidenum">
              <a:rPr lang="en-AU"/>
              <a:pPr/>
              <a:t>17</a:t>
            </a:fld>
            <a:endParaRPr lang="en-AU"/>
          </a:p>
        </p:txBody>
      </p:sp>
      <p:sp>
        <p:nvSpPr>
          <p:cNvPr id="5" name="Slide Number Placeholder 5"/>
          <p:cNvSpPr txBox="1">
            <a:spLocks/>
          </p:cNvSpPr>
          <p:nvPr/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82AA575-3A2F-47FF-843C-F9856FBBA3EC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412776"/>
            <a:ext cx="4896544" cy="472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36667197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accounting equation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Net Assets = Total assets – Total Liabilities = Equity</a:t>
            </a:r>
          </a:p>
          <a:p>
            <a:r>
              <a:rPr lang="en-US" dirty="0" smtClean="0"/>
              <a:t>Total Assets (or capital employed) = Total Liabilities + Equity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6895320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Accruals basis of accounting 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Cash v. accruals accounting</a:t>
            </a:r>
          </a:p>
          <a:p>
            <a:r>
              <a:rPr lang="en-GB"/>
              <a:t>Matching principle </a:t>
            </a:r>
          </a:p>
          <a:p>
            <a:r>
              <a:rPr lang="en-GB"/>
              <a:t>Prepayments</a:t>
            </a:r>
          </a:p>
          <a:p>
            <a:r>
              <a:rPr lang="en-GB"/>
              <a:t>Accruals</a:t>
            </a:r>
          </a:p>
          <a:p>
            <a:r>
              <a:rPr lang="en-GB"/>
              <a:t>Provisions</a:t>
            </a:r>
          </a:p>
          <a:p>
            <a:r>
              <a:rPr lang="en-GB"/>
              <a:t>Depreciation</a:t>
            </a:r>
          </a:p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3076782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Prepayments &amp; accruals</a:t>
            </a:r>
            <a:endParaRPr lang="en-GB" sz="2800" dirty="0"/>
          </a:p>
        </p:txBody>
      </p:sp>
      <p:sp>
        <p:nvSpPr>
          <p:cNvPr id="32771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Prepayments</a:t>
            </a:r>
          </a:p>
          <a:p>
            <a:pPr>
              <a:buFont typeface="Wingdings" pitchFamily="2" charset="2"/>
              <a:buNone/>
            </a:pPr>
            <a:r>
              <a:rPr lang="en-GB" sz="2400" dirty="0"/>
              <a:t>12 month insurance </a:t>
            </a:r>
            <a:r>
              <a:rPr lang="en-GB" sz="2400" dirty="0" smtClean="0"/>
              <a:t>€12000 </a:t>
            </a:r>
            <a:r>
              <a:rPr lang="en-GB" sz="2400" dirty="0"/>
              <a:t>- cash outflow</a:t>
            </a:r>
          </a:p>
          <a:p>
            <a:pPr>
              <a:buFont typeface="Wingdings" pitchFamily="2" charset="2"/>
              <a:buNone/>
            </a:pPr>
            <a:r>
              <a:rPr lang="en-GB" sz="2400" dirty="0"/>
              <a:t>At year end (31</a:t>
            </a:r>
            <a:r>
              <a:rPr lang="en-GB" sz="2400" baseline="30000" dirty="0"/>
              <a:t>st</a:t>
            </a:r>
            <a:r>
              <a:rPr lang="en-GB" sz="2400" dirty="0"/>
              <a:t> March)</a:t>
            </a:r>
          </a:p>
          <a:p>
            <a:pPr>
              <a:buFont typeface="Wingdings" pitchFamily="2" charset="2"/>
              <a:buNone/>
            </a:pPr>
            <a:r>
              <a:rPr lang="en-GB" sz="2400" dirty="0"/>
              <a:t>Expense (</a:t>
            </a:r>
            <a:r>
              <a:rPr lang="en-US" sz="2400" dirty="0">
                <a:cs typeface="Arial" charset="0"/>
              </a:rPr>
              <a:t>¼</a:t>
            </a:r>
            <a:r>
              <a:rPr lang="en-GB" sz="2400" dirty="0"/>
              <a:t>) €3000</a:t>
            </a:r>
          </a:p>
          <a:p>
            <a:pPr>
              <a:buFont typeface="Wingdings" pitchFamily="2" charset="2"/>
              <a:buNone/>
            </a:pPr>
            <a:r>
              <a:rPr lang="en-GB" sz="2400" dirty="0"/>
              <a:t>Prepayment (</a:t>
            </a:r>
            <a:r>
              <a:rPr lang="en-US" sz="2400" dirty="0">
                <a:cs typeface="Arial" charset="0"/>
              </a:rPr>
              <a:t>¾</a:t>
            </a:r>
            <a:r>
              <a:rPr lang="en-GB" sz="2400" dirty="0"/>
              <a:t>) €9000</a:t>
            </a:r>
          </a:p>
        </p:txBody>
      </p:sp>
      <p:sp>
        <p:nvSpPr>
          <p:cNvPr id="32772" name="Rectangle 4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Accrual</a:t>
            </a:r>
          </a:p>
          <a:p>
            <a:pPr>
              <a:buFont typeface="Wingdings" pitchFamily="2" charset="2"/>
              <a:buNone/>
            </a:pPr>
            <a:r>
              <a:rPr lang="en-GB" sz="2400" dirty="0"/>
              <a:t>Quarterly electricity </a:t>
            </a:r>
          </a:p>
          <a:p>
            <a:pPr>
              <a:buFont typeface="Wingdings" pitchFamily="2" charset="2"/>
              <a:buNone/>
            </a:pPr>
            <a:r>
              <a:rPr lang="en-GB" sz="2400" dirty="0"/>
              <a:t>	(Mar. – May)</a:t>
            </a:r>
          </a:p>
          <a:p>
            <a:pPr>
              <a:buFont typeface="Wingdings" pitchFamily="2" charset="2"/>
              <a:buNone/>
            </a:pPr>
            <a:r>
              <a:rPr lang="en-GB" sz="2400" dirty="0"/>
              <a:t>Based on previous year </a:t>
            </a:r>
            <a:endParaRPr lang="en-GB" sz="2400" dirty="0" smtClean="0"/>
          </a:p>
          <a:p>
            <a:pPr>
              <a:buFont typeface="Wingdings" pitchFamily="2" charset="2"/>
              <a:buNone/>
            </a:pPr>
            <a:r>
              <a:rPr lang="en-GB" sz="2400" dirty="0"/>
              <a:t>	</a:t>
            </a:r>
            <a:r>
              <a:rPr lang="en-GB" sz="2400" dirty="0" smtClean="0"/>
              <a:t>€</a:t>
            </a:r>
            <a:r>
              <a:rPr lang="en-GB" sz="2400" dirty="0"/>
              <a:t>2400/</a:t>
            </a:r>
            <a:r>
              <a:rPr lang="en-GB" sz="2400" dirty="0" err="1"/>
              <a:t>qtr</a:t>
            </a:r>
            <a:endParaRPr lang="en-GB" sz="2400" dirty="0"/>
          </a:p>
          <a:p>
            <a:pPr>
              <a:buFont typeface="Wingdings" pitchFamily="2" charset="2"/>
              <a:buNone/>
            </a:pPr>
            <a:r>
              <a:rPr lang="en-GB" sz="2400" dirty="0"/>
              <a:t>At year end Mar unpaid –           no cash flow</a:t>
            </a:r>
          </a:p>
          <a:p>
            <a:pPr>
              <a:buFont typeface="Wingdings" pitchFamily="2" charset="2"/>
              <a:buNone/>
            </a:pPr>
            <a:r>
              <a:rPr lang="en-GB" sz="2400" dirty="0"/>
              <a:t>Accrual (</a:t>
            </a:r>
            <a:r>
              <a:rPr lang="en-GB" sz="2400" dirty="0">
                <a:cs typeface="Arial" charset="0"/>
              </a:rPr>
              <a:t>⅓</a:t>
            </a:r>
            <a:r>
              <a:rPr lang="en-GB" sz="2400" dirty="0"/>
              <a:t>) €800</a:t>
            </a:r>
          </a:p>
          <a:p>
            <a:pPr>
              <a:buFont typeface="Wingdings" pitchFamily="2" charset="2"/>
              <a:buNone/>
            </a:pPr>
            <a:r>
              <a:rPr lang="en-GB" sz="2400" dirty="0"/>
              <a:t>Expense €800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30145905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Provisions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Estimates of possible </a:t>
            </a:r>
            <a:r>
              <a:rPr lang="en-US" dirty="0"/>
              <a:t>liabilities that may arise, but where there is uncertainty as to timing or the amount of </a:t>
            </a:r>
            <a:r>
              <a:rPr lang="en-US" dirty="0" smtClean="0"/>
              <a:t>money. Some are shown as liabilities (e.g. warranty claims), others are shown as deductions from assets:</a:t>
            </a:r>
          </a:p>
          <a:p>
            <a:pPr lvl="1"/>
            <a:r>
              <a:rPr lang="en-US" dirty="0" smtClean="0"/>
              <a:t>Doubtful debts</a:t>
            </a:r>
          </a:p>
          <a:p>
            <a:pPr lvl="1"/>
            <a:r>
              <a:rPr lang="en-US" dirty="0" smtClean="0"/>
              <a:t>Inventory</a:t>
            </a:r>
          </a:p>
          <a:p>
            <a:pPr lvl="1"/>
            <a:r>
              <a:rPr lang="en-US" dirty="0" smtClean="0"/>
              <a:t>Depreciation</a:t>
            </a:r>
            <a:endParaRPr lang="en-US" dirty="0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7057675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Depreciation</a:t>
            </a:r>
            <a:endParaRPr lang="en-GB" sz="2800"/>
          </a:p>
        </p:txBody>
      </p:sp>
      <p:sp>
        <p:nvSpPr>
          <p:cNvPr id="39939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dirty="0"/>
              <a:t>Asset cost €100,000</a:t>
            </a:r>
          </a:p>
          <a:p>
            <a:pPr>
              <a:buFont typeface="Wingdings" pitchFamily="2" charset="2"/>
              <a:buNone/>
            </a:pPr>
            <a:r>
              <a:rPr lang="en-GB" dirty="0"/>
              <a:t>Life 4 years</a:t>
            </a:r>
          </a:p>
          <a:p>
            <a:pPr>
              <a:buFont typeface="Wingdings" pitchFamily="2" charset="2"/>
              <a:buNone/>
            </a:pPr>
            <a:r>
              <a:rPr lang="en-GB" dirty="0"/>
              <a:t>Resale value </a:t>
            </a:r>
            <a:r>
              <a:rPr lang="en-GB" dirty="0" smtClean="0"/>
              <a:t>€</a:t>
            </a:r>
            <a:r>
              <a:rPr lang="en-GB" dirty="0"/>
              <a:t>20,000</a:t>
            </a:r>
          </a:p>
          <a:p>
            <a:pPr>
              <a:buFont typeface="Wingdings" pitchFamily="2" charset="2"/>
              <a:buNone/>
            </a:pPr>
            <a:r>
              <a:rPr lang="en-GB" dirty="0"/>
              <a:t>Depreciation:</a:t>
            </a:r>
          </a:p>
          <a:p>
            <a:pPr>
              <a:buFont typeface="Wingdings" pitchFamily="2" charset="2"/>
              <a:buNone/>
            </a:pPr>
            <a:r>
              <a:rPr lang="en-GB" dirty="0"/>
              <a:t>100,000 – 20,000</a:t>
            </a:r>
          </a:p>
          <a:p>
            <a:pPr>
              <a:buFont typeface="Wingdings" pitchFamily="2" charset="2"/>
              <a:buNone/>
            </a:pPr>
            <a:r>
              <a:rPr lang="en-GB" dirty="0"/>
              <a:t>	           4</a:t>
            </a:r>
          </a:p>
          <a:p>
            <a:pPr>
              <a:buFont typeface="Wingdings" pitchFamily="2" charset="2"/>
              <a:buNone/>
            </a:pPr>
            <a:r>
              <a:rPr lang="en-GB" dirty="0"/>
              <a:t>= €20,000 p.a.</a:t>
            </a:r>
          </a:p>
          <a:p>
            <a:endParaRPr lang="en-GB" dirty="0"/>
          </a:p>
        </p:txBody>
      </p:sp>
      <p:sp>
        <p:nvSpPr>
          <p:cNvPr id="39940" name="Rectangle 4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400" dirty="0" smtClean="0"/>
              <a:t>Cash </a:t>
            </a:r>
            <a:r>
              <a:rPr lang="en-GB" sz="2400" dirty="0"/>
              <a:t>outflow </a:t>
            </a:r>
            <a:r>
              <a:rPr lang="en-GB" sz="2400" dirty="0" smtClean="0"/>
              <a:t>	           </a:t>
            </a:r>
            <a:r>
              <a:rPr lang="en-GB" sz="2400" u="sng" dirty="0" smtClean="0"/>
              <a:t>€</a:t>
            </a:r>
            <a:r>
              <a:rPr lang="en-GB" sz="2400" u="sng" dirty="0"/>
              <a:t>100,000</a:t>
            </a:r>
          </a:p>
          <a:p>
            <a:pPr>
              <a:buFont typeface="Wingdings" pitchFamily="2" charset="2"/>
              <a:buNone/>
            </a:pPr>
            <a:r>
              <a:rPr lang="en-GB" sz="2400" i="1" dirty="0" smtClean="0"/>
              <a:t>Income Statement</a:t>
            </a:r>
            <a:r>
              <a:rPr lang="en-GB" sz="2400" dirty="0" smtClean="0"/>
              <a:t>:</a:t>
            </a:r>
          </a:p>
          <a:p>
            <a:pPr>
              <a:buFont typeface="Wingdings" pitchFamily="2" charset="2"/>
              <a:buNone/>
            </a:pPr>
            <a:r>
              <a:rPr lang="en-GB" sz="2400" dirty="0" smtClean="0"/>
              <a:t>Expense </a:t>
            </a:r>
            <a:r>
              <a:rPr lang="en-GB" sz="2400" dirty="0"/>
              <a:t>	 </a:t>
            </a:r>
            <a:r>
              <a:rPr lang="en-GB" sz="2400" dirty="0" smtClean="0"/>
              <a:t>            </a:t>
            </a:r>
            <a:r>
              <a:rPr lang="en-GB" sz="2400" u="sng" dirty="0" smtClean="0"/>
              <a:t>€</a:t>
            </a:r>
            <a:r>
              <a:rPr lang="en-GB" sz="2400" u="sng" dirty="0"/>
              <a:t>20,000</a:t>
            </a:r>
          </a:p>
          <a:p>
            <a:pPr>
              <a:buFont typeface="Wingdings" pitchFamily="2" charset="2"/>
              <a:buNone/>
            </a:pPr>
            <a:r>
              <a:rPr lang="en-GB" sz="2400" i="1" dirty="0" smtClean="0"/>
              <a:t>Statement of Financial Position</a:t>
            </a:r>
            <a:r>
              <a:rPr lang="en-GB" sz="2400" dirty="0" smtClean="0"/>
              <a:t>:</a:t>
            </a:r>
          </a:p>
          <a:p>
            <a:pPr>
              <a:buFont typeface="Wingdings" pitchFamily="2" charset="2"/>
              <a:buNone/>
            </a:pPr>
            <a:r>
              <a:rPr lang="en-GB" sz="2400" dirty="0" smtClean="0"/>
              <a:t>Asset </a:t>
            </a:r>
            <a:r>
              <a:rPr lang="en-GB" sz="2400" dirty="0"/>
              <a:t>(net):</a:t>
            </a:r>
          </a:p>
          <a:p>
            <a:pPr>
              <a:buFont typeface="Wingdings" pitchFamily="2" charset="2"/>
              <a:buNone/>
            </a:pPr>
            <a:r>
              <a:rPr lang="en-GB" sz="2400" dirty="0"/>
              <a:t>Cost		</a:t>
            </a:r>
            <a:r>
              <a:rPr lang="en-GB" sz="2400" dirty="0" smtClean="0"/>
              <a:t>	100,000</a:t>
            </a:r>
            <a:endParaRPr lang="en-GB" sz="2400" dirty="0"/>
          </a:p>
          <a:p>
            <a:pPr>
              <a:buFont typeface="Wingdings" pitchFamily="2" charset="2"/>
              <a:buNone/>
            </a:pPr>
            <a:r>
              <a:rPr lang="en-GB" sz="2400" dirty="0"/>
              <a:t>Less </a:t>
            </a:r>
            <a:r>
              <a:rPr lang="en-GB" sz="2400" dirty="0" smtClean="0"/>
              <a:t>depreciation</a:t>
            </a:r>
            <a:r>
              <a:rPr lang="en-GB" sz="2400" dirty="0"/>
              <a:t>	</a:t>
            </a:r>
            <a:r>
              <a:rPr lang="en-GB" sz="2400" dirty="0" smtClean="0"/>
              <a:t>  20,000</a:t>
            </a:r>
            <a:endParaRPr lang="en-GB" sz="2400" dirty="0"/>
          </a:p>
          <a:p>
            <a:pPr>
              <a:buFont typeface="Wingdings" pitchFamily="2" charset="2"/>
              <a:buNone/>
            </a:pPr>
            <a:r>
              <a:rPr lang="en-GB" sz="2400" dirty="0" smtClean="0"/>
              <a:t>			             </a:t>
            </a:r>
            <a:r>
              <a:rPr lang="en-GB" sz="2400" dirty="0"/>
              <a:t>€80,000</a:t>
            </a:r>
          </a:p>
          <a:p>
            <a:pPr>
              <a:buFont typeface="Wingdings" pitchFamily="2" charset="2"/>
              <a:buNone/>
            </a:pPr>
            <a:endParaRPr lang="en-GB" sz="2400" dirty="0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39941" name="Line 5"/>
          <p:cNvSpPr>
            <a:spLocks noChangeShapeType="1"/>
          </p:cNvSpPr>
          <p:nvPr/>
        </p:nvSpPr>
        <p:spPr bwMode="auto">
          <a:xfrm>
            <a:off x="611560" y="4221088"/>
            <a:ext cx="24479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AU"/>
          </a:p>
        </p:txBody>
      </p:sp>
      <p:sp>
        <p:nvSpPr>
          <p:cNvPr id="39942" name="Line 6"/>
          <p:cNvSpPr>
            <a:spLocks noChangeShapeType="1"/>
          </p:cNvSpPr>
          <p:nvPr/>
        </p:nvSpPr>
        <p:spPr bwMode="auto">
          <a:xfrm>
            <a:off x="7308304" y="5085184"/>
            <a:ext cx="10795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AU"/>
          </a:p>
        </p:txBody>
      </p:sp>
    </p:spTree>
    <p:extLst>
      <p:ext uri="{BB962C8B-B14F-4D97-AF65-F5344CB8AC3E}">
        <p14:creationId xmlns="" xmlns:p14="http://schemas.microsoft.com/office/powerpoint/2010/main" val="39792988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Specific accounting treatments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Sales taxes</a:t>
            </a:r>
          </a:p>
          <a:p>
            <a:r>
              <a:rPr lang="en-US" dirty="0" smtClean="0"/>
              <a:t>Research and development</a:t>
            </a:r>
          </a:p>
          <a:p>
            <a:pPr lvl="1"/>
            <a:r>
              <a:rPr lang="en-US" dirty="0"/>
              <a:t>research is recognized as an </a:t>
            </a:r>
            <a:r>
              <a:rPr lang="en-US" dirty="0" smtClean="0"/>
              <a:t>expense; </a:t>
            </a:r>
          </a:p>
          <a:p>
            <a:pPr lvl="1"/>
            <a:r>
              <a:rPr lang="en-US" dirty="0" smtClean="0"/>
              <a:t>expenditure </a:t>
            </a:r>
            <a:r>
              <a:rPr lang="en-US" dirty="0"/>
              <a:t>on development may be recognized as an </a:t>
            </a:r>
            <a:r>
              <a:rPr lang="en-US" dirty="0" smtClean="0"/>
              <a:t>asset provided </a:t>
            </a:r>
            <a:r>
              <a:rPr lang="en-US" dirty="0"/>
              <a:t>specific criteria can be </a:t>
            </a:r>
            <a:r>
              <a:rPr lang="en-US" dirty="0" smtClean="0"/>
              <a:t>satisfied (income generation)</a:t>
            </a:r>
          </a:p>
          <a:p>
            <a:r>
              <a:rPr lang="en-US" dirty="0"/>
              <a:t>Goodwill</a:t>
            </a:r>
          </a:p>
          <a:p>
            <a:r>
              <a:rPr lang="en-US" dirty="0" smtClean="0"/>
              <a:t>Leased equipment</a:t>
            </a:r>
          </a:p>
          <a:p>
            <a:pPr lvl="1"/>
            <a:r>
              <a:rPr lang="en-US" dirty="0" smtClean="0"/>
              <a:t>Operating leases: rental expense</a:t>
            </a:r>
          </a:p>
          <a:p>
            <a:pPr lvl="1"/>
            <a:r>
              <a:rPr lang="en-US" dirty="0" smtClean="0"/>
              <a:t>Finance leases: treated as if the asset is owned</a:t>
            </a:r>
            <a:endParaRPr lang="en-US" dirty="0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5648860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/>
              <a:t>Accounting for Goodwill</a:t>
            </a:r>
            <a:endParaRPr lang="en-AU" sz="2800"/>
          </a:p>
        </p:txBody>
      </p:sp>
      <p:sp>
        <p:nvSpPr>
          <p:cNvPr id="33796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57200" y="1600201"/>
            <a:ext cx="4038600" cy="3628999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AU" dirty="0"/>
              <a:t>Business bought for </a:t>
            </a:r>
            <a:r>
              <a:rPr lang="en-GB" dirty="0" smtClean="0"/>
              <a:t>€</a:t>
            </a:r>
            <a:r>
              <a:rPr lang="en-AU" dirty="0" smtClean="0"/>
              <a:t>1,000,000</a:t>
            </a:r>
            <a:endParaRPr lang="en-AU" dirty="0"/>
          </a:p>
          <a:p>
            <a:pPr>
              <a:lnSpc>
                <a:spcPct val="90000"/>
              </a:lnSpc>
            </a:pPr>
            <a:r>
              <a:rPr lang="en-AU" dirty="0"/>
              <a:t>Fair value of tangible </a:t>
            </a:r>
            <a:r>
              <a:rPr lang="en-AU" dirty="0" smtClean="0"/>
              <a:t>assets </a:t>
            </a:r>
            <a:r>
              <a:rPr lang="en-GB" dirty="0" smtClean="0"/>
              <a:t>€</a:t>
            </a:r>
            <a:r>
              <a:rPr lang="en-US" dirty="0" smtClean="0">
                <a:cs typeface="Arial" charset="0"/>
              </a:rPr>
              <a:t>700,000</a:t>
            </a:r>
            <a:endParaRPr lang="en-US" dirty="0">
              <a:cs typeface="Arial" charset="0"/>
            </a:endParaRPr>
          </a:p>
          <a:p>
            <a:pPr>
              <a:lnSpc>
                <a:spcPct val="90000"/>
              </a:lnSpc>
            </a:pPr>
            <a:r>
              <a:rPr lang="en-US" dirty="0">
                <a:cs typeface="Arial" charset="0"/>
              </a:rPr>
              <a:t>Goodwill </a:t>
            </a:r>
            <a:r>
              <a:rPr lang="en-GB" dirty="0"/>
              <a:t>€</a:t>
            </a:r>
            <a:r>
              <a:rPr lang="en-US" dirty="0" smtClean="0">
                <a:cs typeface="Arial" charset="0"/>
              </a:rPr>
              <a:t>300,000 (intangible asset)</a:t>
            </a:r>
            <a:endParaRPr lang="en-US" dirty="0">
              <a:cs typeface="Arial" charset="0"/>
            </a:endParaRPr>
          </a:p>
          <a:p>
            <a:pPr>
              <a:lnSpc>
                <a:spcPct val="90000"/>
              </a:lnSpc>
            </a:pPr>
            <a:r>
              <a:rPr lang="en-US" dirty="0">
                <a:cs typeface="Arial" charset="0"/>
              </a:rPr>
              <a:t>Amortized over 10 </a:t>
            </a:r>
            <a:r>
              <a:rPr lang="en-US" dirty="0" smtClean="0">
                <a:cs typeface="Arial" charset="0"/>
              </a:rPr>
              <a:t>years</a:t>
            </a:r>
            <a:endParaRPr lang="en-US" dirty="0">
              <a:cs typeface="Arial" charset="0"/>
            </a:endParaRPr>
          </a:p>
        </p:txBody>
      </p:sp>
      <p:sp>
        <p:nvSpPr>
          <p:cNvPr id="33797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648200" y="1600201"/>
            <a:ext cx="4038600" cy="384502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AU" i="1" dirty="0" smtClean="0"/>
              <a:t>Income </a:t>
            </a:r>
            <a:r>
              <a:rPr lang="en-AU" i="1" dirty="0"/>
              <a:t>Statement </a:t>
            </a:r>
            <a:r>
              <a:rPr lang="en-AU" i="1" dirty="0" smtClean="0"/>
              <a:t>expense each year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AU" i="1" dirty="0"/>
              <a:t>	</a:t>
            </a:r>
            <a:r>
              <a:rPr lang="en-AU" i="1" dirty="0" smtClean="0"/>
              <a:t>	</a:t>
            </a:r>
            <a:r>
              <a:rPr lang="en-GB" dirty="0" smtClean="0"/>
              <a:t>€</a:t>
            </a:r>
            <a:r>
              <a:rPr lang="en-US" dirty="0" smtClean="0">
                <a:cs typeface="Arial" charset="0"/>
              </a:rPr>
              <a:t>30,000</a:t>
            </a:r>
            <a:endParaRPr lang="en-US" dirty="0">
              <a:cs typeface="Arial" charset="0"/>
            </a:endParaRPr>
          </a:p>
          <a:p>
            <a:pPr>
              <a:lnSpc>
                <a:spcPct val="90000"/>
              </a:lnSpc>
            </a:pPr>
            <a:r>
              <a:rPr lang="en-US" i="1" dirty="0" smtClean="0">
                <a:cs typeface="Arial" charset="0"/>
              </a:rPr>
              <a:t>Statement of Financial Position</a:t>
            </a:r>
            <a:r>
              <a:rPr lang="en-US" dirty="0" smtClean="0">
                <a:cs typeface="Arial" charset="0"/>
              </a:rPr>
              <a:t>:</a:t>
            </a:r>
            <a:endParaRPr lang="en-US" dirty="0">
              <a:cs typeface="Arial" charset="0"/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sz="2400" dirty="0">
                <a:cs typeface="Arial" charset="0"/>
              </a:rPr>
              <a:t>Goodwill	 </a:t>
            </a:r>
            <a:r>
              <a:rPr lang="en-GB" sz="2400" dirty="0"/>
              <a:t>€</a:t>
            </a:r>
            <a:r>
              <a:rPr lang="en-US" sz="2400" dirty="0" smtClean="0">
                <a:cs typeface="Arial" charset="0"/>
              </a:rPr>
              <a:t>300,000</a:t>
            </a:r>
            <a:endParaRPr lang="en-US" sz="2400" dirty="0">
              <a:cs typeface="Arial" charset="0"/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sz="2400" dirty="0">
                <a:cs typeface="Arial" charset="0"/>
              </a:rPr>
              <a:t>Less provision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sz="2400" dirty="0">
                <a:cs typeface="Arial" charset="0"/>
              </a:rPr>
              <a:t>for amortization  </a:t>
            </a:r>
            <a:r>
              <a:rPr lang="en-US" sz="2400" u="sng" dirty="0">
                <a:cs typeface="Arial" charset="0"/>
              </a:rPr>
              <a:t>30,000</a:t>
            </a:r>
          </a:p>
          <a:p>
            <a:pPr lvl="4">
              <a:lnSpc>
                <a:spcPct val="90000"/>
              </a:lnSpc>
              <a:buFont typeface="Wingdings" pitchFamily="2" charset="2"/>
              <a:buNone/>
            </a:pPr>
            <a:r>
              <a:rPr lang="en-US" sz="2400" dirty="0">
                <a:cs typeface="Arial" charset="0"/>
              </a:rPr>
              <a:t> </a:t>
            </a:r>
            <a:r>
              <a:rPr lang="en-GB" sz="2400" dirty="0"/>
              <a:t>€</a:t>
            </a:r>
            <a:r>
              <a:rPr lang="en-US" sz="2400" dirty="0" smtClean="0">
                <a:cs typeface="Arial" charset="0"/>
              </a:rPr>
              <a:t>270,000</a:t>
            </a:r>
            <a:endParaRPr lang="en-AU" sz="2400" dirty="0">
              <a:cs typeface="Arial" charset="0"/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24</a:t>
            </a:fld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1360901" y="5373216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smtClean="0"/>
              <a:t>Note need for annual impairment test!</a:t>
            </a:r>
            <a:endParaRPr lang="en-US" sz="2400" b="1" dirty="0"/>
          </a:p>
        </p:txBody>
      </p:sp>
    </p:spTree>
    <p:extLst>
      <p:ext uri="{BB962C8B-B14F-4D97-AF65-F5344CB8AC3E}">
        <p14:creationId xmlns="" xmlns:p14="http://schemas.microsoft.com/office/powerpoint/2010/main" val="42580118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dirty="0" smtClean="0"/>
              <a:t>Statement of </a:t>
            </a:r>
            <a:r>
              <a:rPr lang="en-AU" dirty="0"/>
              <a:t>C</a:t>
            </a:r>
            <a:r>
              <a:rPr lang="en-AU" dirty="0" smtClean="0"/>
              <a:t>ash Flows</a:t>
            </a:r>
            <a:endParaRPr lang="en-AU" dirty="0"/>
          </a:p>
        </p:txBody>
      </p:sp>
      <p:sp>
        <p:nvSpPr>
          <p:cNvPr id="4403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 smtClean="0"/>
              <a:t>Cash </a:t>
            </a:r>
            <a:r>
              <a:rPr lang="en-US" sz="2800" dirty="0"/>
              <a:t>flows from operations (profit adjusted by non-cash expenses and movements in working capital);</a:t>
            </a:r>
          </a:p>
          <a:p>
            <a:r>
              <a:rPr lang="en-US" sz="2800" dirty="0" smtClean="0"/>
              <a:t>Cash </a:t>
            </a:r>
            <a:r>
              <a:rPr lang="en-US" sz="2800" dirty="0"/>
              <a:t>flows from investing (purchase and sale of non-current assets);</a:t>
            </a:r>
          </a:p>
          <a:p>
            <a:r>
              <a:rPr lang="en-US" sz="2800" dirty="0" smtClean="0"/>
              <a:t>Cash flows </a:t>
            </a:r>
            <a:r>
              <a:rPr lang="en-US" sz="2800" dirty="0"/>
              <a:t>from financing (borrowings and repayment of debt; new share issues and purchase of </a:t>
            </a:r>
            <a:r>
              <a:rPr lang="en-US" sz="2800" dirty="0" smtClean="0"/>
              <a:t>a company’s </a:t>
            </a:r>
            <a:r>
              <a:rPr lang="en-US" sz="2800" dirty="0"/>
              <a:t>own shares);</a:t>
            </a:r>
            <a:endParaRPr lang="en-AU" sz="2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72717997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Cash </a:t>
            </a:r>
            <a:r>
              <a:rPr lang="en-US" dirty="0"/>
              <a:t>flow from operations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Cash </a:t>
            </a:r>
            <a:r>
              <a:rPr lang="en-US" dirty="0"/>
              <a:t>flow from operations differs from the operating profit because </a:t>
            </a:r>
            <a:r>
              <a:rPr lang="en-US" dirty="0" smtClean="0"/>
              <a:t>of</a:t>
            </a:r>
          </a:p>
          <a:p>
            <a:pPr lvl="1"/>
            <a:r>
              <a:rPr lang="en-US" dirty="0" smtClean="0"/>
              <a:t>depreciation</a:t>
            </a:r>
            <a:r>
              <a:rPr lang="en-US" dirty="0"/>
              <a:t>, which as a non-cash expense is added back to profit (since operating profit is the </a:t>
            </a:r>
            <a:r>
              <a:rPr lang="en-US" dirty="0" smtClean="0"/>
              <a:t>result after </a:t>
            </a:r>
            <a:r>
              <a:rPr lang="en-US" dirty="0"/>
              <a:t>depreciation is deducted)</a:t>
            </a:r>
            <a:r>
              <a:rPr lang="en-US" dirty="0" smtClean="0"/>
              <a:t>; </a:t>
            </a:r>
          </a:p>
          <a:p>
            <a:pPr lvl="1"/>
            <a:r>
              <a:rPr lang="en-US" dirty="0" smtClean="0"/>
              <a:t>increases </a:t>
            </a:r>
            <a:r>
              <a:rPr lang="en-US" dirty="0"/>
              <a:t>(or decreases) in working capital (e.g. changes in Receivables, Inventory, Prepayments</a:t>
            </a:r>
            <a:r>
              <a:rPr lang="en-US" dirty="0" smtClean="0"/>
              <a:t>, Payables </a:t>
            </a:r>
            <a:r>
              <a:rPr lang="en-US" dirty="0"/>
              <a:t>and Accruals), which reduce (or increase) available cash.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03499551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Cash flows from investing and financing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major items are:</a:t>
            </a:r>
          </a:p>
          <a:p>
            <a:pPr lvl="1"/>
            <a:r>
              <a:rPr lang="en-US" dirty="0"/>
              <a:t>capital expenditure or the disposal of non-current assets (cash flows from investing); </a:t>
            </a:r>
            <a:endParaRPr lang="en-US" dirty="0" smtClean="0"/>
          </a:p>
          <a:p>
            <a:pPr marL="457200" lvl="1" indent="0">
              <a:buNone/>
            </a:pPr>
            <a:endParaRPr lang="en-US" dirty="0" smtClean="0"/>
          </a:p>
          <a:p>
            <a:pPr lvl="1"/>
            <a:r>
              <a:rPr lang="en-US" dirty="0" smtClean="0"/>
              <a:t>borrowings and repayments </a:t>
            </a:r>
            <a:r>
              <a:rPr lang="en-US" dirty="0"/>
              <a:t>of debt; and </a:t>
            </a:r>
            <a:endParaRPr lang="en-US" dirty="0" smtClean="0"/>
          </a:p>
          <a:p>
            <a:pPr lvl="1"/>
            <a:r>
              <a:rPr lang="en-US" dirty="0" smtClean="0"/>
              <a:t>changes </a:t>
            </a:r>
            <a:r>
              <a:rPr lang="en-US" dirty="0"/>
              <a:t>in shareholders’ equity (cash flows from financing) </a:t>
            </a:r>
            <a:endParaRPr lang="en-US" dirty="0" smtClean="0"/>
          </a:p>
          <a:p>
            <a:r>
              <a:rPr lang="en-US" dirty="0" smtClean="0"/>
              <a:t>all </a:t>
            </a:r>
            <a:r>
              <a:rPr lang="en-US" dirty="0"/>
              <a:t>of which affect </a:t>
            </a:r>
            <a:r>
              <a:rPr lang="en-US" dirty="0" smtClean="0"/>
              <a:t>cash flow</a:t>
            </a:r>
            <a:r>
              <a:rPr lang="en-US" dirty="0"/>
              <a:t>, but not profit.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55821415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Alternative forms of Statement of Cash Flows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Direct </a:t>
            </a:r>
            <a:r>
              <a:rPr lang="en-US" dirty="0"/>
              <a:t>method, disclosing major classes of gross cash flows receipts and payments; and</a:t>
            </a:r>
          </a:p>
          <a:p>
            <a:r>
              <a:rPr lang="en-US" dirty="0" smtClean="0"/>
              <a:t>Indirect </a:t>
            </a:r>
            <a:r>
              <a:rPr lang="en-US" dirty="0"/>
              <a:t>method, whereby profit or loss is adjusted for the effect of non-cash transactions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08647967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3581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Statement of Cash Flows </a:t>
            </a:r>
            <a:br>
              <a:rPr lang="en-US" dirty="0" smtClean="0"/>
            </a:br>
            <a:r>
              <a:rPr lang="en-US" sz="3600" dirty="0" smtClean="0"/>
              <a:t>(Indirect method)</a:t>
            </a:r>
            <a:endParaRPr lang="en-US" sz="3600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29</a:t>
            </a:fld>
            <a:endParaRPr lang="en-US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1" y="1340768"/>
            <a:ext cx="4845347" cy="4906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46146136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Differences between the financial statements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Income Statement: the </a:t>
            </a:r>
            <a:r>
              <a:rPr lang="en-US" dirty="0"/>
              <a:t>profit (or loss) of a business for a financial year, using the accruals </a:t>
            </a:r>
            <a:r>
              <a:rPr lang="en-US" dirty="0" smtClean="0"/>
              <a:t>method</a:t>
            </a:r>
          </a:p>
          <a:p>
            <a:r>
              <a:rPr lang="en-US" dirty="0" smtClean="0"/>
              <a:t>Statement of Financial Position: </a:t>
            </a:r>
            <a:r>
              <a:rPr lang="en-US" dirty="0"/>
              <a:t>the assets, liabilities and equity on the last day of the </a:t>
            </a:r>
            <a:r>
              <a:rPr lang="en-US" dirty="0" smtClean="0"/>
              <a:t>financial year</a:t>
            </a:r>
          </a:p>
          <a:p>
            <a:r>
              <a:rPr lang="en-US" dirty="0" smtClean="0"/>
              <a:t>Statement of </a:t>
            </a:r>
            <a:r>
              <a:rPr lang="en-US" dirty="0"/>
              <a:t>C</a:t>
            </a:r>
            <a:r>
              <a:rPr lang="en-US" dirty="0" smtClean="0"/>
              <a:t>ash Flows: </a:t>
            </a:r>
            <a:r>
              <a:rPr lang="en-US" dirty="0"/>
              <a:t>the movements in and out of the company’s bank account (or </a:t>
            </a:r>
            <a:r>
              <a:rPr lang="en-US" dirty="0" smtClean="0"/>
              <a:t>cash equivalents</a:t>
            </a:r>
            <a:r>
              <a:rPr lang="en-US" dirty="0"/>
              <a:t>) during a financial year.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91180549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/>
              <a:t>Theoretical perspective on financial statements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400"/>
              <a:t>Shareholder value</a:t>
            </a:r>
          </a:p>
          <a:p>
            <a:pPr lvl="1"/>
            <a:r>
              <a:rPr lang="en-GB" sz="2000"/>
              <a:t>Separation of ownership from control</a:t>
            </a:r>
          </a:p>
          <a:p>
            <a:r>
              <a:rPr lang="en-GB" sz="2400"/>
              <a:t>Agency theory</a:t>
            </a:r>
          </a:p>
          <a:p>
            <a:pPr lvl="1"/>
            <a:r>
              <a:rPr lang="en-GB" sz="2000"/>
              <a:t>Contracting between principal and agent to ensure goal congruence</a:t>
            </a:r>
          </a:p>
          <a:p>
            <a:pPr lvl="1"/>
            <a:r>
              <a:rPr lang="en-GB" sz="2000"/>
              <a:t>Sharing rule: rewards</a:t>
            </a:r>
          </a:p>
          <a:p>
            <a:pPr lvl="1"/>
            <a:r>
              <a:rPr lang="en-GB" sz="2000"/>
              <a:t>Moral hazard &amp; adverse selection: agent’s effort</a:t>
            </a:r>
          </a:p>
          <a:p>
            <a:pPr lvl="1"/>
            <a:r>
              <a:rPr lang="en-GB" sz="2000"/>
              <a:t>Information asymmetry</a:t>
            </a:r>
          </a:p>
        </p:txBody>
      </p:sp>
      <p:sp>
        <p:nvSpPr>
          <p:cNvPr id="23556" name="Rectangle 4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400"/>
              <a:t>Problems with agency theory:</a:t>
            </a:r>
          </a:p>
          <a:p>
            <a:pPr lvl="1"/>
            <a:r>
              <a:rPr lang="en-GB" sz="2000"/>
              <a:t>Single principal? </a:t>
            </a:r>
          </a:p>
          <a:p>
            <a:pPr lvl="1"/>
            <a:r>
              <a:rPr lang="en-GB" sz="2000"/>
              <a:t>Rational self-interest?</a:t>
            </a:r>
          </a:p>
          <a:p>
            <a:pPr lvl="1"/>
            <a:r>
              <a:rPr lang="en-GB" sz="2000"/>
              <a:t>Single period?</a:t>
            </a:r>
          </a:p>
          <a:p>
            <a:pPr lvl="1"/>
            <a:r>
              <a:rPr lang="en-GB" sz="2000"/>
              <a:t>Disregard of power, trust, etc.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44527903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Critical perspective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2000" dirty="0" smtClean="0"/>
              <a:t>Almost </a:t>
            </a:r>
            <a:r>
              <a:rPr lang="en-US" sz="2000" dirty="0"/>
              <a:t>continual introduction of new and amended standards, making comparisons over </a:t>
            </a:r>
            <a:r>
              <a:rPr lang="en-US" sz="2000" dirty="0" smtClean="0"/>
              <a:t>longer time </a:t>
            </a:r>
            <a:r>
              <a:rPr lang="en-US" sz="2000" dirty="0"/>
              <a:t>periods difficult.</a:t>
            </a:r>
          </a:p>
          <a:p>
            <a:r>
              <a:rPr lang="en-US" sz="2000" dirty="0"/>
              <a:t> Standards that fail to consider practical implementation </a:t>
            </a:r>
            <a:r>
              <a:rPr lang="en-US" sz="2000" dirty="0" smtClean="0"/>
              <a:t>issues.</a:t>
            </a:r>
            <a:endParaRPr lang="en-US" sz="2000" dirty="0"/>
          </a:p>
          <a:p>
            <a:r>
              <a:rPr lang="en-US" sz="2000" dirty="0" smtClean="0"/>
              <a:t>‘</a:t>
            </a:r>
            <a:r>
              <a:rPr lang="en-US" sz="2000" dirty="0"/>
              <a:t>International’ standards that do not yet incorporate the USA.</a:t>
            </a:r>
          </a:p>
          <a:p>
            <a:r>
              <a:rPr lang="en-US" sz="2000" dirty="0" smtClean="0"/>
              <a:t>Lobbying </a:t>
            </a:r>
            <a:r>
              <a:rPr lang="en-US" sz="2000" dirty="0"/>
              <a:t>which may influence the development of standards </a:t>
            </a:r>
            <a:endParaRPr lang="en-US" sz="2000" dirty="0" smtClean="0"/>
          </a:p>
          <a:p>
            <a:r>
              <a:rPr lang="en-US" sz="2000" dirty="0" smtClean="0"/>
              <a:t>The unclear relationship </a:t>
            </a:r>
            <a:r>
              <a:rPr lang="en-US" sz="2000" dirty="0"/>
              <a:t>between </a:t>
            </a:r>
            <a:r>
              <a:rPr lang="en-US" sz="2000" dirty="0" smtClean="0"/>
              <a:t>the requirement </a:t>
            </a:r>
            <a:r>
              <a:rPr lang="en-US" sz="2000" dirty="0"/>
              <a:t>for </a:t>
            </a:r>
            <a:r>
              <a:rPr lang="en-US" sz="2000" dirty="0" smtClean="0"/>
              <a:t>a ‘true </a:t>
            </a:r>
            <a:r>
              <a:rPr lang="en-US" sz="2000" dirty="0"/>
              <a:t>and </a:t>
            </a:r>
            <a:r>
              <a:rPr lang="en-US" sz="2000" dirty="0" smtClean="0"/>
              <a:t>fair’ </a:t>
            </a:r>
            <a:r>
              <a:rPr lang="en-US" sz="2000" dirty="0"/>
              <a:t>view and compliance with accounting standards.</a:t>
            </a:r>
          </a:p>
          <a:p>
            <a:r>
              <a:rPr lang="en-US" sz="2000" dirty="0" smtClean="0"/>
              <a:t>The </a:t>
            </a:r>
            <a:r>
              <a:rPr lang="en-US" sz="2000" dirty="0"/>
              <a:t>potential for standards to lead to more creative accounting through a focus on presentation </a:t>
            </a:r>
            <a:r>
              <a:rPr lang="en-US" sz="2000" dirty="0" smtClean="0"/>
              <a:t>rather than </a:t>
            </a:r>
            <a:r>
              <a:rPr lang="en-US" sz="2000" dirty="0"/>
              <a:t>the underlying business reality.</a:t>
            </a:r>
          </a:p>
          <a:p>
            <a:r>
              <a:rPr lang="en-US" sz="2000" dirty="0" smtClean="0"/>
              <a:t>Standards </a:t>
            </a:r>
            <a:r>
              <a:rPr lang="en-US" sz="2000" dirty="0"/>
              <a:t>having a narrow accounting focus rather than being inclusive of non-financial </a:t>
            </a:r>
            <a:r>
              <a:rPr lang="en-US" sz="2000" dirty="0" smtClean="0"/>
              <a:t>performance and </a:t>
            </a:r>
            <a:r>
              <a:rPr lang="en-US" sz="2000" dirty="0"/>
              <a:t>broader accountability issues such as social and </a:t>
            </a:r>
            <a:r>
              <a:rPr lang="en-US" sz="2000" dirty="0" smtClean="0"/>
              <a:t>environmental accountability</a:t>
            </a:r>
            <a:endParaRPr lang="en-US" sz="2000" dirty="0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04856955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Key points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The principles in IFRS </a:t>
            </a:r>
            <a:r>
              <a:rPr lang="en-GB" dirty="0"/>
              <a:t>and the </a:t>
            </a:r>
            <a:r>
              <a:rPr lang="en-GB" i="1" dirty="0"/>
              <a:t>Framework</a:t>
            </a:r>
          </a:p>
          <a:p>
            <a:r>
              <a:rPr lang="en-GB" dirty="0" smtClean="0"/>
              <a:t>The main financial statements:</a:t>
            </a:r>
          </a:p>
          <a:p>
            <a:pPr lvl="1"/>
            <a:r>
              <a:rPr lang="en-GB" dirty="0" smtClean="0"/>
              <a:t>Statement </a:t>
            </a:r>
            <a:r>
              <a:rPr lang="en-GB" dirty="0"/>
              <a:t>of Comprehensive Income</a:t>
            </a:r>
          </a:p>
          <a:p>
            <a:pPr lvl="1"/>
            <a:r>
              <a:rPr lang="en-GB" dirty="0"/>
              <a:t>Statement of Financial Position</a:t>
            </a:r>
          </a:p>
          <a:p>
            <a:pPr lvl="1"/>
            <a:r>
              <a:rPr lang="en-GB" dirty="0"/>
              <a:t>Statement of Cash </a:t>
            </a:r>
            <a:r>
              <a:rPr lang="en-GB" dirty="0" smtClean="0"/>
              <a:t>Flows</a:t>
            </a:r>
          </a:p>
          <a:p>
            <a:r>
              <a:rPr lang="en-GB" dirty="0" smtClean="0"/>
              <a:t>Differences between each </a:t>
            </a:r>
            <a:r>
              <a:rPr lang="en-GB" smtClean="0"/>
              <a:t>financial statement</a:t>
            </a:r>
            <a:endParaRPr lang="en-GB" dirty="0"/>
          </a:p>
          <a:p>
            <a:r>
              <a:rPr lang="en-GB" dirty="0" smtClean="0"/>
              <a:t>Accruals, prepayments, depreciation and goodwill</a:t>
            </a:r>
            <a:endParaRPr lang="en-GB" dirty="0"/>
          </a:p>
          <a:p>
            <a:r>
              <a:rPr lang="en-GB" dirty="0" smtClean="0"/>
              <a:t>Theoretical </a:t>
            </a:r>
            <a:r>
              <a:rPr lang="en-GB" dirty="0"/>
              <a:t>perspective on financial statements</a:t>
            </a:r>
          </a:p>
          <a:p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1301348969"/>
      </p:ext>
    </p:extLst>
  </p:cSld>
  <p:clrMapOvr>
    <a:masterClrMapping/>
  </p:clrMapOvr>
</p:sld>
</file>

<file path=ppt/theme/theme1.xml><?xml version="1.0" encoding="utf-8"?>
<a:theme xmlns:a="http://schemas.openxmlformats.org/drawingml/2006/main" name="Theme2">
  <a:themeElements>
    <a:clrScheme name="Default Design 14">
      <a:dk1>
        <a:srgbClr val="061E3B"/>
      </a:dk1>
      <a:lt1>
        <a:srgbClr val="ACDFFF"/>
      </a:lt1>
      <a:dk2>
        <a:srgbClr val="061E3B"/>
      </a:dk2>
      <a:lt2>
        <a:srgbClr val="969696"/>
      </a:lt2>
      <a:accent1>
        <a:srgbClr val="FFFFFF"/>
      </a:accent1>
      <a:accent2>
        <a:srgbClr val="8DC6FF"/>
      </a:accent2>
      <a:accent3>
        <a:srgbClr val="D2ECFF"/>
      </a:accent3>
      <a:accent4>
        <a:srgbClr val="041831"/>
      </a:accent4>
      <a:accent5>
        <a:srgbClr val="FFFFFF"/>
      </a:accent5>
      <a:accent6>
        <a:srgbClr val="7FB3E7"/>
      </a:accent6>
      <a:hlink>
        <a:srgbClr val="0E488F"/>
      </a:hlink>
      <a:folHlink>
        <a:srgbClr val="FFCC00"/>
      </a:folHlink>
    </a:clrScheme>
    <a:fontScheme name="Default Design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3">
        <a:dk1>
          <a:srgbClr val="061E3B"/>
        </a:dk1>
        <a:lt1>
          <a:srgbClr val="DEF6F1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4">
        <a:dk1>
          <a:srgbClr val="061E3B"/>
        </a:dk1>
        <a:lt1>
          <a:srgbClr val="ACDFFF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D2ECFF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Theme2</Template>
  <TotalTime>88</TotalTime>
  <Words>1588</Words>
  <Application>Microsoft Office PowerPoint</Application>
  <PresentationFormat>On-screen Show (4:3)</PresentationFormat>
  <Paragraphs>241</Paragraphs>
  <Slides>33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4" baseType="lpstr">
      <vt:lpstr>Theme2</vt:lpstr>
      <vt:lpstr>Slide 1</vt:lpstr>
      <vt:lpstr>Overview – Chapter 6</vt:lpstr>
      <vt:lpstr>International Financial Reporting Standards (IFRS)</vt:lpstr>
      <vt:lpstr>Regulation of reporting</vt:lpstr>
      <vt:lpstr> Framework for the Preparation and Presentation of Financial Statements </vt:lpstr>
      <vt:lpstr>Framework</vt:lpstr>
      <vt:lpstr>Users of financial statements</vt:lpstr>
      <vt:lpstr>Objectives of financial statements</vt:lpstr>
      <vt:lpstr>Qualitative characteristics of financial statements</vt:lpstr>
      <vt:lpstr>Elements of financial statements</vt:lpstr>
      <vt:lpstr>Companies Act, 2006 (UK)</vt:lpstr>
      <vt:lpstr>Income and expenses</vt:lpstr>
      <vt:lpstr>Income statement (Profit and loss account)</vt:lpstr>
      <vt:lpstr>Statement of Comprehensive Income</vt:lpstr>
      <vt:lpstr>Statement of Changes in Equity</vt:lpstr>
      <vt:lpstr>Statement of Financial Position (Balance Sheet)</vt:lpstr>
      <vt:lpstr>Statement of Financial Position (Balance Sheet)</vt:lpstr>
      <vt:lpstr>The accounting equation</vt:lpstr>
      <vt:lpstr>Accruals basis of accounting </vt:lpstr>
      <vt:lpstr>Prepayments &amp; accruals</vt:lpstr>
      <vt:lpstr>Provisions</vt:lpstr>
      <vt:lpstr>Depreciation</vt:lpstr>
      <vt:lpstr>Specific accounting treatments</vt:lpstr>
      <vt:lpstr>Accounting for Goodwill</vt:lpstr>
      <vt:lpstr>Statement of Cash Flows</vt:lpstr>
      <vt:lpstr>Cash flow from operations </vt:lpstr>
      <vt:lpstr>Cash flows from investing and financing</vt:lpstr>
      <vt:lpstr>Alternative forms of Statement of Cash Flows</vt:lpstr>
      <vt:lpstr>Statement of Cash Flows  (Indirect method)</vt:lpstr>
      <vt:lpstr>Differences between the financial statements</vt:lpstr>
      <vt:lpstr>Theoretical perspective on financial statements</vt:lpstr>
      <vt:lpstr>Critical perspective</vt:lpstr>
      <vt:lpstr>Key points</vt:lpstr>
    </vt:vector>
  </TitlesOfParts>
  <Company>John Wiley and Sons, Inc.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WileyService</dc:creator>
  <cp:lastModifiedBy>sa016</cp:lastModifiedBy>
  <cp:revision>18</cp:revision>
  <dcterms:created xsi:type="dcterms:W3CDTF">2011-03-17T09:17:02Z</dcterms:created>
  <dcterms:modified xsi:type="dcterms:W3CDTF">2012-09-27T15:57:40Z</dcterms:modified>
</cp:coreProperties>
</file>