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6" d="100"/>
          <a:sy n="86" d="100"/>
        </p:scale>
        <p:origin x="-468"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1BAA3D-7D08-4F1F-A88C-F29CF0970C1A}" type="datetimeFigureOut">
              <a:rPr lang="en-US" smtClean="0"/>
              <a:pPr/>
              <a:t>12/6/2021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EE5083-2286-453B-94BE-F0F2B831E24C}"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3EE5083-2286-453B-94BE-F0F2B831E24C}"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Speaker notes:</a:t>
            </a:r>
          </a:p>
          <a:p>
            <a:pPr rtl="0"/>
            <a:r>
              <a:rPr lang="en-US" sz="1200" b="1" i="0" u="none" strike="noStrike" kern="1200" dirty="0" smtClean="0">
                <a:solidFill>
                  <a:schemeClr val="tx1"/>
                </a:solidFill>
                <a:latin typeface="+mn-lt"/>
                <a:ea typeface="+mn-ea"/>
                <a:cs typeface="+mn-cs"/>
              </a:rPr>
              <a:t>Introduction</a:t>
            </a:r>
            <a:endParaRPr lang="en-US" b="0" dirty="0" smtClean="0"/>
          </a:p>
          <a:p>
            <a:pPr rtl="0"/>
            <a:r>
              <a:rPr lang="en-US" sz="1200" b="0" i="0" u="none" strike="noStrike" kern="1200" dirty="0" smtClean="0">
                <a:solidFill>
                  <a:schemeClr val="tx1"/>
                </a:solidFill>
                <a:latin typeface="+mn-lt"/>
                <a:ea typeface="+mn-ea"/>
                <a:cs typeface="+mn-cs"/>
              </a:rPr>
              <a:t>The purpose of this report is to develop an essential marketing plan for the Belmont Hotel so that they effectively manage their business. To generate the marketing plan, the marketing mix of the Belmont hotel will be evaluated and strategies will be  recommended to make it more innovative. To </a:t>
            </a:r>
            <a:r>
              <a:rPr lang="en-US" sz="1200" b="0" i="0" u="none" strike="noStrike" kern="1200" dirty="0" err="1" smtClean="0">
                <a:solidFill>
                  <a:schemeClr val="tx1"/>
                </a:solidFill>
                <a:latin typeface="+mn-lt"/>
                <a:ea typeface="+mn-ea"/>
                <a:cs typeface="+mn-cs"/>
              </a:rPr>
              <a:t>analyse</a:t>
            </a:r>
            <a:r>
              <a:rPr lang="en-US" sz="1200" b="0" i="0" u="none" strike="noStrike" kern="1200" dirty="0" smtClean="0">
                <a:solidFill>
                  <a:schemeClr val="tx1"/>
                </a:solidFill>
                <a:latin typeface="+mn-lt"/>
                <a:ea typeface="+mn-ea"/>
                <a:cs typeface="+mn-cs"/>
              </a:rPr>
              <a:t> the micro environment of the Belmont hotel a SWOT analysis will be done. The macro environment of the Belmont hotel is also </a:t>
            </a:r>
            <a:r>
              <a:rPr lang="en-US" sz="1200" b="0" i="0" u="none" strike="noStrike" kern="1200" dirty="0" err="1" smtClean="0">
                <a:solidFill>
                  <a:schemeClr val="tx1"/>
                </a:solidFill>
                <a:latin typeface="+mn-lt"/>
                <a:ea typeface="+mn-ea"/>
                <a:cs typeface="+mn-cs"/>
              </a:rPr>
              <a:t>analysed</a:t>
            </a:r>
            <a:r>
              <a:rPr lang="en-US" sz="1200" b="0" i="0" u="none" strike="noStrike" kern="1200" dirty="0" smtClean="0">
                <a:solidFill>
                  <a:schemeClr val="tx1"/>
                </a:solidFill>
                <a:latin typeface="+mn-lt"/>
                <a:ea typeface="+mn-ea"/>
                <a:cs typeface="+mn-cs"/>
              </a:rPr>
              <a:t> using the PESTLE strategic tool. A consumer value engagement is also done. In the Covid-19 pandemic, the effective use of digital marketing will be shown.</a:t>
            </a:r>
            <a:endParaRPr lang="en-US" b="0" dirty="0" smtClean="0"/>
          </a:p>
          <a:p>
            <a:pPr rtl="0"/>
            <a:r>
              <a:rPr lang="en-US" b="0" dirty="0" smtClean="0"/>
              <a:t/>
            </a:r>
            <a:br>
              <a:rPr lang="en-US" b="0" dirty="0" smtClean="0"/>
            </a:br>
            <a:r>
              <a:rPr lang="en-US" sz="1200" b="1" i="0" u="none" strike="noStrike" kern="1200" dirty="0" smtClean="0">
                <a:solidFill>
                  <a:schemeClr val="tx1"/>
                </a:solidFill>
                <a:latin typeface="+mn-lt"/>
                <a:ea typeface="+mn-ea"/>
                <a:cs typeface="+mn-cs"/>
              </a:rPr>
              <a:t>Overview of the Belmont</a:t>
            </a:r>
            <a:endParaRPr lang="en-US" b="0" dirty="0" smtClean="0"/>
          </a:p>
          <a:p>
            <a:pPr rtl="0"/>
            <a:r>
              <a:rPr lang="en-US" sz="1200" b="0" i="0" u="none" strike="noStrike" kern="1200" dirty="0" smtClean="0">
                <a:solidFill>
                  <a:schemeClr val="tx1"/>
                </a:solidFill>
                <a:latin typeface="+mn-lt"/>
                <a:ea typeface="+mn-ea"/>
                <a:cs typeface="+mn-cs"/>
              </a:rPr>
              <a:t>Belmont hotel is a contemporary hotel with a resort, which is situated in the shopping and entertainment district. It is mainly situated in Newport city, Manila of Philippines. Belmond is a huge company, according to a survey it is found that it operates 35 deluxe hotels, 3 river cruises and 7 tourist trains across 22 countries. The </a:t>
            </a:r>
            <a:r>
              <a:rPr lang="en-US" sz="1200" b="0" i="0" u="none" strike="noStrike" kern="1200" dirty="0" err="1" smtClean="0">
                <a:solidFill>
                  <a:schemeClr val="tx1"/>
                </a:solidFill>
                <a:latin typeface="+mn-lt"/>
                <a:ea typeface="+mn-ea"/>
                <a:cs typeface="+mn-cs"/>
              </a:rPr>
              <a:t>owCEO</a:t>
            </a:r>
            <a:r>
              <a:rPr lang="en-US" sz="1200" b="0" i="0" u="none" strike="noStrike" kern="1200" dirty="0" smtClean="0">
                <a:solidFill>
                  <a:schemeClr val="tx1"/>
                </a:solidFill>
                <a:latin typeface="+mn-lt"/>
                <a:ea typeface="+mn-ea"/>
                <a:cs typeface="+mn-cs"/>
              </a:rPr>
              <a:t> of the Belmond group of hotels is </a:t>
            </a:r>
            <a:r>
              <a:rPr lang="en-US" sz="1200" b="0" i="0" u="none" strike="noStrike" kern="1200" dirty="0" err="1" smtClean="0">
                <a:solidFill>
                  <a:schemeClr val="tx1"/>
                </a:solidFill>
                <a:latin typeface="+mn-lt"/>
                <a:ea typeface="+mn-ea"/>
                <a:cs typeface="+mn-cs"/>
              </a:rPr>
              <a:t>Roeland</a:t>
            </a:r>
            <a:r>
              <a:rPr lang="en-US" sz="1200" b="0" i="0" u="none" strike="noStrike" kern="1200" dirty="0" smtClean="0">
                <a:solidFill>
                  <a:schemeClr val="tx1"/>
                </a:solidFill>
                <a:latin typeface="+mn-lt"/>
                <a:ea typeface="+mn-ea"/>
                <a:cs typeface="+mn-cs"/>
              </a:rPr>
              <a:t> </a:t>
            </a:r>
            <a:r>
              <a:rPr lang="en-US" sz="1200" b="0" i="0" u="none" strike="noStrike" kern="1200" dirty="0" err="1" smtClean="0">
                <a:solidFill>
                  <a:schemeClr val="tx1"/>
                </a:solidFill>
                <a:latin typeface="+mn-lt"/>
                <a:ea typeface="+mn-ea"/>
                <a:cs typeface="+mn-cs"/>
              </a:rPr>
              <a:t>Vos</a:t>
            </a:r>
            <a:r>
              <a:rPr lang="en-US" sz="1200" b="0" i="0" u="none" strike="noStrike" kern="1200" dirty="0" smtClean="0">
                <a:solidFill>
                  <a:schemeClr val="tx1"/>
                </a:solidFill>
                <a:latin typeface="+mn-lt"/>
                <a:ea typeface="+mn-ea"/>
                <a:cs typeface="+mn-cs"/>
              </a:rPr>
              <a:t>.</a:t>
            </a:r>
            <a:endParaRPr lang="en-US" b="0" dirty="0" smtClean="0"/>
          </a:p>
          <a:p>
            <a:r>
              <a:rPr lang="en-US" dirty="0" smtClean="0"/>
              <a:t/>
            </a:r>
            <a:br>
              <a:rPr lang="en-US" dirty="0" smtClean="0"/>
            </a:br>
            <a:endParaRPr lang="en-US" b="1" dirty="0"/>
          </a:p>
        </p:txBody>
      </p:sp>
      <p:sp>
        <p:nvSpPr>
          <p:cNvPr id="4" name="Slide Number Placeholder 3"/>
          <p:cNvSpPr>
            <a:spLocks noGrp="1"/>
          </p:cNvSpPr>
          <p:nvPr>
            <p:ph type="sldNum" sz="quarter" idx="10"/>
          </p:nvPr>
        </p:nvSpPr>
        <p:spPr/>
        <p:txBody>
          <a:bodyPr/>
          <a:lstStyle/>
          <a:p>
            <a:fld id="{73EE5083-2286-453B-94BE-F0F2B831E24C}"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b="1" dirty="0" smtClean="0"/>
              <a:t>Speaker notes:</a:t>
            </a:r>
          </a:p>
          <a:p>
            <a:pPr rtl="0"/>
            <a:r>
              <a:rPr lang="en-US" sz="1200" b="1" i="0" u="none" strike="noStrike" kern="1200" dirty="0" smtClean="0">
                <a:solidFill>
                  <a:schemeClr val="tx1"/>
                </a:solidFill>
                <a:latin typeface="+mn-lt"/>
                <a:ea typeface="+mn-ea"/>
                <a:cs typeface="+mn-cs"/>
              </a:rPr>
              <a:t>Product: </a:t>
            </a:r>
            <a:r>
              <a:rPr lang="en-US" sz="1200" b="0" i="0" u="none" strike="noStrike" kern="1200" dirty="0" smtClean="0">
                <a:solidFill>
                  <a:schemeClr val="tx1"/>
                </a:solidFill>
                <a:latin typeface="+mn-lt"/>
                <a:ea typeface="+mn-ea"/>
                <a:cs typeface="+mn-cs"/>
              </a:rPr>
              <a:t>Product and service is considered as the main element of the company or industry, and service is considered as product in the hospitality industry. The Belmond provides various products to their guests such as, Luxury hotel rooms, Essential meals, they also provide tourist train services, river cruises to their guests. Beautiful and tastier restaurants are available at Belmond Philippines. During the Covid-19 pandemic, keeping in mind the health of their guest they have automatic sanitizer machines, the hotel is full proof of Covid-19.</a:t>
            </a:r>
            <a:endParaRPr lang="en-US" b="0" dirty="0" smtClean="0"/>
          </a:p>
          <a:p>
            <a:pPr rtl="0"/>
            <a:r>
              <a:rPr lang="en-US" sz="1200" b="1" i="0" u="none" strike="noStrike" kern="1200" dirty="0" smtClean="0">
                <a:solidFill>
                  <a:schemeClr val="tx1"/>
                </a:solidFill>
                <a:latin typeface="+mn-lt"/>
                <a:ea typeface="+mn-ea"/>
                <a:cs typeface="+mn-cs"/>
              </a:rPr>
              <a:t>Price: </a:t>
            </a:r>
            <a:r>
              <a:rPr lang="en-US" sz="1200" b="0" i="0" u="none" strike="noStrike" kern="1200" dirty="0" smtClean="0">
                <a:solidFill>
                  <a:schemeClr val="tx1"/>
                </a:solidFill>
                <a:latin typeface="+mn-lt"/>
                <a:ea typeface="+mn-ea"/>
                <a:cs typeface="+mn-cs"/>
              </a:rPr>
              <a:t>Hotel Belmond has adopted the cost-plus pricing strategy, which helps them to set a reasonable price for their guests. This pricing strategy will allow them to set reasonable prices while gaining profit from it.</a:t>
            </a:r>
            <a:endParaRPr lang="en-US" b="0" dirty="0" smtClean="0"/>
          </a:p>
          <a:p>
            <a:pPr rtl="0"/>
            <a:r>
              <a:rPr lang="en-US" sz="1200" b="1" i="0" u="none" strike="noStrike" kern="1200" dirty="0" smtClean="0">
                <a:solidFill>
                  <a:schemeClr val="tx1"/>
                </a:solidFill>
                <a:latin typeface="+mn-lt"/>
                <a:ea typeface="+mn-ea"/>
                <a:cs typeface="+mn-cs"/>
              </a:rPr>
              <a:t>Place: </a:t>
            </a:r>
            <a:r>
              <a:rPr lang="en-US" sz="1200" b="0" i="0" u="none" strike="noStrike" kern="1200" dirty="0" smtClean="0">
                <a:solidFill>
                  <a:schemeClr val="tx1"/>
                </a:solidFill>
                <a:latin typeface="+mn-lt"/>
                <a:ea typeface="+mn-ea"/>
                <a:cs typeface="+mn-cs"/>
              </a:rPr>
              <a:t>The place plays an important factor in the hospitality industry, as providing services to their consumers may have different ways. Belmond has adopted both the direct and indirect channel to provide services. Via direct channels they attract consumers by offering reasonable packages to the tourist. Indirect channels also provide consumers to the Belmond as many tours and travel brokers are available such as, booking.com, makemytrip.com etc.</a:t>
            </a:r>
            <a:endParaRPr lang="en-US" b="0" dirty="0" smtClean="0"/>
          </a:p>
          <a:p>
            <a:pPr rtl="0"/>
            <a:r>
              <a:rPr lang="en-US" sz="1200" b="1" i="0" u="none" strike="noStrike" kern="1200" dirty="0" smtClean="0">
                <a:solidFill>
                  <a:schemeClr val="tx1"/>
                </a:solidFill>
                <a:latin typeface="+mn-lt"/>
                <a:ea typeface="+mn-ea"/>
                <a:cs typeface="+mn-cs"/>
              </a:rPr>
              <a:t>Promotion: </a:t>
            </a:r>
            <a:r>
              <a:rPr lang="en-US" sz="1200" b="0" i="0" u="none" strike="noStrike" kern="1200" dirty="0" smtClean="0">
                <a:solidFill>
                  <a:schemeClr val="tx1"/>
                </a:solidFill>
                <a:latin typeface="+mn-lt"/>
                <a:ea typeface="+mn-ea"/>
                <a:cs typeface="+mn-cs"/>
              </a:rPr>
              <a:t>The Belmond uses both the physical and digital promotions, They use internet sources to promote their activities programs such as </a:t>
            </a:r>
            <a:r>
              <a:rPr lang="en-US" sz="1200" b="0" i="0" u="none" strike="noStrike" kern="1200" dirty="0" err="1" smtClean="0">
                <a:solidFill>
                  <a:schemeClr val="tx1"/>
                </a:solidFill>
                <a:latin typeface="+mn-lt"/>
                <a:ea typeface="+mn-ea"/>
                <a:cs typeface="+mn-cs"/>
              </a:rPr>
              <a:t>youtube</a:t>
            </a:r>
            <a:r>
              <a:rPr lang="en-US" sz="1200" b="0" i="0" u="none" strike="noStrike" kern="1200" dirty="0" smtClean="0">
                <a:solidFill>
                  <a:schemeClr val="tx1"/>
                </a:solidFill>
                <a:latin typeface="+mn-lt"/>
                <a:ea typeface="+mn-ea"/>
                <a:cs typeface="+mn-cs"/>
              </a:rPr>
              <a:t>, twitter, </a:t>
            </a:r>
            <a:r>
              <a:rPr lang="en-US" sz="1200" b="0" i="0" u="none" strike="noStrike" kern="1200" dirty="0" err="1" smtClean="0">
                <a:solidFill>
                  <a:schemeClr val="tx1"/>
                </a:solidFill>
                <a:latin typeface="+mn-lt"/>
                <a:ea typeface="+mn-ea"/>
                <a:cs typeface="+mn-cs"/>
              </a:rPr>
              <a:t>instagram</a:t>
            </a:r>
            <a:r>
              <a:rPr lang="en-US" sz="1200" b="0" i="0" u="none" strike="noStrike" kern="1200" dirty="0" smtClean="0">
                <a:solidFill>
                  <a:schemeClr val="tx1"/>
                </a:solidFill>
                <a:latin typeface="+mn-lt"/>
                <a:ea typeface="+mn-ea"/>
                <a:cs typeface="+mn-cs"/>
              </a:rPr>
              <a:t>, Magazines etc. Physical promotions like, in the city of Philippines the big hoardings are </a:t>
            </a:r>
            <a:r>
              <a:rPr lang="en-US" sz="1200" b="0" i="0" u="none" strike="noStrike" kern="1200" dirty="0" err="1" smtClean="0">
                <a:solidFill>
                  <a:schemeClr val="tx1"/>
                </a:solidFill>
                <a:latin typeface="+mn-lt"/>
                <a:ea typeface="+mn-ea"/>
                <a:cs typeface="+mn-cs"/>
              </a:rPr>
              <a:t>setted</a:t>
            </a:r>
            <a:r>
              <a:rPr lang="en-US" sz="1200" b="0" i="0" u="none" strike="noStrike" kern="1200" dirty="0" smtClean="0">
                <a:solidFill>
                  <a:schemeClr val="tx1"/>
                </a:solidFill>
                <a:latin typeface="+mn-lt"/>
                <a:ea typeface="+mn-ea"/>
                <a:cs typeface="+mn-cs"/>
              </a:rPr>
              <a:t>-up to promote their hotels.</a:t>
            </a:r>
            <a:endParaRPr lang="en-US" b="0" dirty="0" smtClean="0"/>
          </a:p>
          <a:p>
            <a:r>
              <a:rPr lang="en-US" dirty="0" smtClean="0"/>
              <a:t/>
            </a:r>
            <a:br>
              <a:rPr lang="en-US" dirty="0" smtClean="0"/>
            </a:br>
            <a:endParaRPr lang="en-US" b="1" dirty="0"/>
          </a:p>
        </p:txBody>
      </p:sp>
      <p:sp>
        <p:nvSpPr>
          <p:cNvPr id="4" name="Slide Number Placeholder 3"/>
          <p:cNvSpPr>
            <a:spLocks noGrp="1"/>
          </p:cNvSpPr>
          <p:nvPr>
            <p:ph type="sldNum" sz="quarter" idx="10"/>
          </p:nvPr>
        </p:nvSpPr>
        <p:spPr/>
        <p:txBody>
          <a:bodyPr/>
          <a:lstStyle/>
          <a:p>
            <a:fld id="{73EE5083-2286-453B-94BE-F0F2B831E24C}"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Speaker notes:</a:t>
            </a:r>
          </a:p>
          <a:p>
            <a:pPr rtl="0"/>
            <a:r>
              <a:rPr lang="en-US" sz="1200" b="1" i="0" u="none" strike="noStrike" kern="1200" dirty="0" smtClean="0">
                <a:solidFill>
                  <a:schemeClr val="tx1"/>
                </a:solidFill>
                <a:latin typeface="+mn-lt"/>
                <a:ea typeface="+mn-ea"/>
                <a:cs typeface="+mn-cs"/>
              </a:rPr>
              <a:t>Strength: </a:t>
            </a:r>
            <a:r>
              <a:rPr lang="en-US" sz="1200" b="0" i="0" u="none" strike="noStrike" kern="1200" dirty="0" smtClean="0">
                <a:solidFill>
                  <a:schemeClr val="tx1"/>
                </a:solidFill>
                <a:latin typeface="+mn-lt"/>
                <a:ea typeface="+mn-ea"/>
                <a:cs typeface="+mn-cs"/>
              </a:rPr>
              <a:t>The strength of the Belmont hotel is that they provide quality services to their consumers, which make their consumers more attractive towards their hospitality. Another strength is Belmont is very popular across the world as it is a big hospitality company and their brand value is very high. Their effective service attracts more tourists to take a stay at the Belmont hotel.</a:t>
            </a:r>
            <a:endParaRPr lang="en-US" b="0" dirty="0" smtClean="0"/>
          </a:p>
          <a:p>
            <a:pPr rtl="0"/>
            <a:r>
              <a:rPr lang="en-US" sz="1200" b="1" i="0" u="none" strike="noStrike" kern="1200" dirty="0" smtClean="0">
                <a:solidFill>
                  <a:schemeClr val="tx1"/>
                </a:solidFill>
                <a:latin typeface="+mn-lt"/>
                <a:ea typeface="+mn-ea"/>
                <a:cs typeface="+mn-cs"/>
              </a:rPr>
              <a:t>Weaknesses: </a:t>
            </a:r>
            <a:r>
              <a:rPr lang="en-US" sz="1200" b="0" i="0" u="none" strike="noStrike" kern="1200" dirty="0" smtClean="0">
                <a:solidFill>
                  <a:schemeClr val="tx1"/>
                </a:solidFill>
                <a:latin typeface="+mn-lt"/>
                <a:ea typeface="+mn-ea"/>
                <a:cs typeface="+mn-cs"/>
              </a:rPr>
              <a:t>The weaknesses of the Belmont is that their staff, as sometimes the staffs lack in to provide effective services to their guest, which gives a negative impact and it becomes a weakness for the Belmont.</a:t>
            </a:r>
            <a:endParaRPr lang="en-US" b="0" dirty="0" smtClean="0"/>
          </a:p>
          <a:p>
            <a:pPr rtl="0"/>
            <a:r>
              <a:rPr lang="en-US" sz="1200" b="1" i="0" u="none" strike="noStrike" kern="1200" dirty="0" smtClean="0">
                <a:solidFill>
                  <a:schemeClr val="tx1"/>
                </a:solidFill>
                <a:latin typeface="+mn-lt"/>
                <a:ea typeface="+mn-ea"/>
                <a:cs typeface="+mn-cs"/>
              </a:rPr>
              <a:t>Opportunities: </a:t>
            </a:r>
            <a:r>
              <a:rPr lang="en-US" sz="1200" b="0" i="0" u="none" strike="noStrike" kern="1200" dirty="0" smtClean="0">
                <a:solidFill>
                  <a:schemeClr val="tx1"/>
                </a:solidFill>
                <a:latin typeface="+mn-lt"/>
                <a:ea typeface="+mn-ea"/>
                <a:cs typeface="+mn-cs"/>
              </a:rPr>
              <a:t>Keeping in mind the Covid-19 pandemic, due to the covid-19 tourism has stopped in many countries along with </a:t>
            </a:r>
            <a:r>
              <a:rPr lang="en-US" sz="1200" b="0" i="0" u="none" strike="noStrike" kern="1200" dirty="0" err="1" smtClean="0">
                <a:solidFill>
                  <a:schemeClr val="tx1"/>
                </a:solidFill>
                <a:latin typeface="+mn-lt"/>
                <a:ea typeface="+mn-ea"/>
                <a:cs typeface="+mn-cs"/>
              </a:rPr>
              <a:t>philippines</a:t>
            </a:r>
            <a:r>
              <a:rPr lang="en-US" sz="1200" b="0" i="0" u="none" strike="noStrike" kern="1200" dirty="0" smtClean="0">
                <a:solidFill>
                  <a:schemeClr val="tx1"/>
                </a:solidFill>
                <a:latin typeface="+mn-lt"/>
                <a:ea typeface="+mn-ea"/>
                <a:cs typeface="+mn-cs"/>
              </a:rPr>
              <a:t>. They have designed their hotels and service in such a manner that now the Belmont hotel is full of proof of Covis-19. They have the opportunity to attract more tourists because now again tourism has started after the vaccination of Covid-19.</a:t>
            </a:r>
            <a:endParaRPr lang="en-US" b="0" dirty="0" smtClean="0"/>
          </a:p>
          <a:p>
            <a:pPr rtl="0"/>
            <a:r>
              <a:rPr lang="en-US" sz="1200" b="1" i="0" u="none" strike="noStrike" kern="1200" dirty="0" smtClean="0">
                <a:solidFill>
                  <a:schemeClr val="tx1"/>
                </a:solidFill>
                <a:latin typeface="+mn-lt"/>
                <a:ea typeface="+mn-ea"/>
                <a:cs typeface="+mn-cs"/>
              </a:rPr>
              <a:t>Threats: </a:t>
            </a:r>
            <a:r>
              <a:rPr lang="en-US" sz="1200" b="0" i="0" u="none" strike="noStrike" kern="1200" dirty="0" smtClean="0">
                <a:solidFill>
                  <a:schemeClr val="tx1"/>
                </a:solidFill>
                <a:latin typeface="+mn-lt"/>
                <a:ea typeface="+mn-ea"/>
                <a:cs typeface="+mn-cs"/>
              </a:rPr>
              <a:t>The threat for the Belmont is their data privacy, as they facilitate various internet services like, </a:t>
            </a:r>
            <a:r>
              <a:rPr lang="en-US" sz="1200" b="0" i="0" u="none" strike="noStrike" kern="1200" dirty="0" err="1" smtClean="0">
                <a:solidFill>
                  <a:schemeClr val="tx1"/>
                </a:solidFill>
                <a:latin typeface="+mn-lt"/>
                <a:ea typeface="+mn-ea"/>
                <a:cs typeface="+mn-cs"/>
              </a:rPr>
              <a:t>wifi</a:t>
            </a:r>
            <a:r>
              <a:rPr lang="en-US" sz="1200" b="0" i="0" u="none" strike="noStrike" kern="1200" dirty="0" smtClean="0">
                <a:solidFill>
                  <a:schemeClr val="tx1"/>
                </a:solidFill>
                <a:latin typeface="+mn-lt"/>
                <a:ea typeface="+mn-ea"/>
                <a:cs typeface="+mn-cs"/>
              </a:rPr>
              <a:t>, online payment etc. If they lost the data of any customer or the Belmont own data then it could lead to huge damage for the Belmont.</a:t>
            </a:r>
            <a:endParaRPr lang="en-US" b="0" dirty="0" smtClean="0"/>
          </a:p>
          <a:p>
            <a:r>
              <a:rPr lang="en-US" b="0" dirty="0" smtClean="0"/>
              <a:t/>
            </a:r>
            <a:br>
              <a:rPr lang="en-US" b="0" dirty="0" smtClean="0"/>
            </a:br>
            <a:endParaRPr lang="en-US" b="1" dirty="0" smtClean="0"/>
          </a:p>
          <a:p>
            <a:endParaRPr lang="en-US" b="1" dirty="0"/>
          </a:p>
        </p:txBody>
      </p:sp>
      <p:sp>
        <p:nvSpPr>
          <p:cNvPr id="4" name="Slide Number Placeholder 3"/>
          <p:cNvSpPr>
            <a:spLocks noGrp="1"/>
          </p:cNvSpPr>
          <p:nvPr>
            <p:ph type="sldNum" sz="quarter" idx="10"/>
          </p:nvPr>
        </p:nvSpPr>
        <p:spPr/>
        <p:txBody>
          <a:bodyPr/>
          <a:lstStyle/>
          <a:p>
            <a:fld id="{73EE5083-2286-453B-94BE-F0F2B831E24C}"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b="1" dirty="0" smtClean="0"/>
              <a:t>Speaker notes:</a:t>
            </a:r>
          </a:p>
          <a:p>
            <a:pPr rtl="0"/>
            <a:r>
              <a:rPr lang="en-US" sz="1200" b="1" i="0" u="none" strike="noStrike" kern="1200" dirty="0" smtClean="0">
                <a:solidFill>
                  <a:schemeClr val="tx1"/>
                </a:solidFill>
                <a:latin typeface="+mn-lt"/>
                <a:ea typeface="+mn-ea"/>
                <a:cs typeface="+mn-cs"/>
              </a:rPr>
              <a:t>Political Factors: </a:t>
            </a:r>
            <a:r>
              <a:rPr lang="en-US" sz="1200" b="0" i="0" u="none" strike="noStrike" kern="1200" dirty="0" smtClean="0">
                <a:solidFill>
                  <a:schemeClr val="tx1"/>
                </a:solidFill>
                <a:latin typeface="+mn-lt"/>
                <a:ea typeface="+mn-ea"/>
                <a:cs typeface="+mn-cs"/>
              </a:rPr>
              <a:t>Political factors such as friendly borders are allowing tourists to enter the country Philippines which is beneficial for the Belmont hotel as, keeping in mind the covid-19 protocols the government is allowing tourists. Beneficial for Belmont as they will get more customers.</a:t>
            </a:r>
            <a:endParaRPr lang="en-US" b="0" dirty="0" smtClean="0"/>
          </a:p>
          <a:p>
            <a:pPr rtl="0"/>
            <a:r>
              <a:rPr lang="en-US" sz="1200" b="1" i="0" u="none" strike="noStrike" kern="1200" dirty="0" smtClean="0">
                <a:solidFill>
                  <a:schemeClr val="tx1"/>
                </a:solidFill>
                <a:latin typeface="+mn-lt"/>
                <a:ea typeface="+mn-ea"/>
                <a:cs typeface="+mn-cs"/>
              </a:rPr>
              <a:t>Economical factors: </a:t>
            </a:r>
            <a:r>
              <a:rPr lang="en-US" sz="1200" b="0" i="0" u="none" strike="noStrike" kern="1200" dirty="0" smtClean="0">
                <a:solidFill>
                  <a:schemeClr val="tx1"/>
                </a:solidFill>
                <a:latin typeface="+mn-lt"/>
                <a:ea typeface="+mn-ea"/>
                <a:cs typeface="+mn-cs"/>
              </a:rPr>
              <a:t>Belmont is playing an important role in contributing to the economy of the Philippines. As Belmont is providing job opportunities to the locals which is leading to an increase in consumer disposable income. This economical factor allows locals to spend more which is resulting in an increase in the economy of the country.</a:t>
            </a:r>
            <a:endParaRPr lang="en-US" b="0" dirty="0" smtClean="0"/>
          </a:p>
          <a:p>
            <a:pPr rtl="0"/>
            <a:r>
              <a:rPr lang="en-US" sz="1200" b="1" i="0" u="none" strike="noStrike" kern="1200" dirty="0" smtClean="0">
                <a:solidFill>
                  <a:schemeClr val="tx1"/>
                </a:solidFill>
                <a:latin typeface="+mn-lt"/>
                <a:ea typeface="+mn-ea"/>
                <a:cs typeface="+mn-cs"/>
              </a:rPr>
              <a:t>Social factors: </a:t>
            </a:r>
            <a:r>
              <a:rPr lang="en-US" sz="1200" b="0" i="0" u="none" strike="noStrike" kern="1200" dirty="0" smtClean="0">
                <a:solidFill>
                  <a:schemeClr val="tx1"/>
                </a:solidFill>
                <a:latin typeface="+mn-lt"/>
                <a:ea typeface="+mn-ea"/>
                <a:cs typeface="+mn-cs"/>
              </a:rPr>
              <a:t>Social factors such as Visa facilities, in many countries keeping in mind the caste and religion of individuals visa are not allowed to the tourists to enter. But as Belmont has a high brand value they generate visas for their customers who are willing to travel to the Philippines while staying at Belmont.</a:t>
            </a:r>
            <a:endParaRPr lang="en-US" b="0" dirty="0" smtClean="0"/>
          </a:p>
          <a:p>
            <a:pPr rtl="0"/>
            <a:r>
              <a:rPr lang="en-US" sz="1200" b="1" i="0" u="none" strike="noStrike" kern="1200" dirty="0" smtClean="0">
                <a:solidFill>
                  <a:schemeClr val="tx1"/>
                </a:solidFill>
                <a:latin typeface="+mn-lt"/>
                <a:ea typeface="+mn-ea"/>
                <a:cs typeface="+mn-cs"/>
              </a:rPr>
              <a:t>Technological factors: </a:t>
            </a:r>
            <a:r>
              <a:rPr lang="en-US" sz="1200" b="0" i="0" u="none" strike="noStrike" kern="1200" dirty="0" smtClean="0">
                <a:solidFill>
                  <a:schemeClr val="tx1"/>
                </a:solidFill>
                <a:latin typeface="+mn-lt"/>
                <a:ea typeface="+mn-ea"/>
                <a:cs typeface="+mn-cs"/>
              </a:rPr>
              <a:t>Technological upgrades helped the Belmont to promote itself globally. Various technologies are used in the Belmont hotel to provide effective service, such as auto opening windows, auto rotating beds. Auto bikes to take a drive within the hotel. These factors make the customer experience more joyful, which forces them to take the enjoyment again.</a:t>
            </a:r>
            <a:endParaRPr lang="en-US" b="0" dirty="0" smtClean="0"/>
          </a:p>
          <a:p>
            <a:pPr rtl="0"/>
            <a:r>
              <a:rPr lang="en-US" sz="1200" b="1" i="0" u="none" strike="noStrike" kern="1200" dirty="0" smtClean="0">
                <a:solidFill>
                  <a:schemeClr val="tx1"/>
                </a:solidFill>
                <a:latin typeface="+mn-lt"/>
                <a:ea typeface="+mn-ea"/>
                <a:cs typeface="+mn-cs"/>
              </a:rPr>
              <a:t>Legal factors: </a:t>
            </a:r>
            <a:r>
              <a:rPr lang="en-US" sz="1200" b="0" i="0" u="none" strike="noStrike" kern="1200" dirty="0" smtClean="0">
                <a:solidFill>
                  <a:schemeClr val="tx1"/>
                </a:solidFill>
                <a:latin typeface="+mn-lt"/>
                <a:ea typeface="+mn-ea"/>
                <a:cs typeface="+mn-cs"/>
              </a:rPr>
              <a:t>Legal factors such as immigrants affect the tourism and hospitality industry, as many do not get visas to enter the country or to complete the process of immigrating. These legal factors do not allow tourists to enter which result in less operating income of tourism and Belmont hotel.</a:t>
            </a:r>
            <a:endParaRPr lang="en-US" b="0" dirty="0" smtClean="0"/>
          </a:p>
          <a:p>
            <a:pPr rtl="0"/>
            <a:r>
              <a:rPr lang="en-US" sz="1200" b="1" i="0" u="none" strike="noStrike" kern="1200" dirty="0" smtClean="0">
                <a:solidFill>
                  <a:schemeClr val="tx1"/>
                </a:solidFill>
                <a:latin typeface="+mn-lt"/>
                <a:ea typeface="+mn-ea"/>
                <a:cs typeface="+mn-cs"/>
              </a:rPr>
              <a:t>Environmental factors:  </a:t>
            </a:r>
            <a:r>
              <a:rPr lang="en-US" sz="1200" b="0" i="0" u="none" strike="noStrike" kern="1200" dirty="0" smtClean="0">
                <a:solidFill>
                  <a:schemeClr val="tx1"/>
                </a:solidFill>
                <a:latin typeface="+mn-lt"/>
                <a:ea typeface="+mn-ea"/>
                <a:cs typeface="+mn-cs"/>
              </a:rPr>
              <a:t>Belmont has maintained the sustainability of the environment by using recyclable products and they do not use the fuel engines, they use electrical machines which reduces the air pollution. In the </a:t>
            </a:r>
            <a:r>
              <a:rPr lang="en-US" sz="1200" b="0" i="0" u="none" strike="noStrike" kern="1200" dirty="0" err="1" smtClean="0">
                <a:solidFill>
                  <a:schemeClr val="tx1"/>
                </a:solidFill>
                <a:latin typeface="+mn-lt"/>
                <a:ea typeface="+mn-ea"/>
                <a:cs typeface="+mn-cs"/>
              </a:rPr>
              <a:t>pandmeic</a:t>
            </a:r>
            <a:r>
              <a:rPr lang="en-US" sz="1200" b="0" i="0" u="none" strike="noStrike" kern="1200" dirty="0" smtClean="0">
                <a:solidFill>
                  <a:schemeClr val="tx1"/>
                </a:solidFill>
                <a:latin typeface="+mn-lt"/>
                <a:ea typeface="+mn-ea"/>
                <a:cs typeface="+mn-cs"/>
              </a:rPr>
              <a:t> they have taken care of their environment and designed in an effective way in order to health safety of the consumers and environmental safety. </a:t>
            </a:r>
            <a:endParaRPr lang="en-US" b="0" dirty="0" smtClean="0"/>
          </a:p>
          <a:p>
            <a:r>
              <a:rPr lang="en-US" dirty="0" smtClean="0"/>
              <a:t/>
            </a:r>
            <a:br>
              <a:rPr lang="en-US" dirty="0" smtClean="0"/>
            </a:br>
            <a:endParaRPr lang="en-US" b="1" dirty="0"/>
          </a:p>
        </p:txBody>
      </p:sp>
      <p:sp>
        <p:nvSpPr>
          <p:cNvPr id="4" name="Slide Number Placeholder 3"/>
          <p:cNvSpPr>
            <a:spLocks noGrp="1"/>
          </p:cNvSpPr>
          <p:nvPr>
            <p:ph type="sldNum" sz="quarter" idx="10"/>
          </p:nvPr>
        </p:nvSpPr>
        <p:spPr/>
        <p:txBody>
          <a:bodyPr/>
          <a:lstStyle/>
          <a:p>
            <a:fld id="{73EE5083-2286-453B-94BE-F0F2B831E24C}"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Speaker notes:</a:t>
            </a:r>
          </a:p>
          <a:p>
            <a:pPr rtl="0"/>
            <a:r>
              <a:rPr lang="en-US" sz="1200" b="0" i="0" u="none" strike="noStrike" kern="1200" dirty="0" smtClean="0">
                <a:solidFill>
                  <a:schemeClr val="tx1"/>
                </a:solidFill>
                <a:latin typeface="+mn-lt"/>
                <a:ea typeface="+mn-ea"/>
                <a:cs typeface="+mn-cs"/>
              </a:rPr>
              <a:t>Developing consumer engagement and value is very important in each and every industry, Belmont needs to adopt some of the strategies to develop their consumer value and engagement. Belmont facilitates various services such as, tour in train, river cruise, luxury hotel rooms, which makes the customer experiences better and this results in effective employee engagement. As whenever the customers enter the Philippines they will prefer Belmont hotel as earlier they have provided great services to their customers. The high brand value of the Belmont also attracts new customers, it makes the consumers feel that they are in heaven, customers enjoyed a lot which resulted in the success of the Belmont services. Belmont needs to adopt an effective strategy that is to record the tour while in ships and trains and by converting it into a DVD they need to facilitate this tour scene to their customers. As this will enhance the tourist experiences and will attract more customers, as it is a kind of advertising too. </a:t>
            </a:r>
            <a:endParaRPr lang="en-US" b="0" dirty="0" smtClean="0"/>
          </a:p>
          <a:p>
            <a:r>
              <a:rPr lang="en-US" dirty="0" smtClean="0"/>
              <a:t/>
            </a:r>
            <a:br>
              <a:rPr lang="en-US" dirty="0" smtClean="0"/>
            </a:br>
            <a:endParaRPr lang="en-US" b="1" dirty="0"/>
          </a:p>
        </p:txBody>
      </p:sp>
      <p:sp>
        <p:nvSpPr>
          <p:cNvPr id="4" name="Slide Number Placeholder 3"/>
          <p:cNvSpPr>
            <a:spLocks noGrp="1"/>
          </p:cNvSpPr>
          <p:nvPr>
            <p:ph type="sldNum" sz="quarter" idx="10"/>
          </p:nvPr>
        </p:nvSpPr>
        <p:spPr/>
        <p:txBody>
          <a:bodyPr/>
          <a:lstStyle/>
          <a:p>
            <a:fld id="{73EE5083-2286-453B-94BE-F0F2B831E24C}"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Speaker notes:</a:t>
            </a:r>
          </a:p>
          <a:p>
            <a:pPr rtl="0"/>
            <a:r>
              <a:rPr lang="en-US" sz="1200" b="0" i="0" u="none" strike="noStrike" kern="1200" dirty="0" smtClean="0">
                <a:solidFill>
                  <a:schemeClr val="tx1"/>
                </a:solidFill>
                <a:latin typeface="+mn-lt"/>
                <a:ea typeface="+mn-ea"/>
                <a:cs typeface="+mn-cs"/>
              </a:rPr>
              <a:t>Belmont already uses the digital marketing platforms to promote their Hotel, They use YouTube, twitter, </a:t>
            </a:r>
            <a:r>
              <a:rPr lang="en-US" sz="1200" b="0" i="0" u="none" strike="noStrike" kern="1200" dirty="0" err="1" smtClean="0">
                <a:solidFill>
                  <a:schemeClr val="tx1"/>
                </a:solidFill>
                <a:latin typeface="+mn-lt"/>
                <a:ea typeface="+mn-ea"/>
                <a:cs typeface="+mn-cs"/>
              </a:rPr>
              <a:t>instagram</a:t>
            </a:r>
            <a:r>
              <a:rPr lang="en-US" sz="1200" b="0" i="0" u="none" strike="noStrike" kern="1200" dirty="0" smtClean="0">
                <a:solidFill>
                  <a:schemeClr val="tx1"/>
                </a:solidFill>
                <a:latin typeface="+mn-lt"/>
                <a:ea typeface="+mn-ea"/>
                <a:cs typeface="+mn-cs"/>
              </a:rPr>
              <a:t>, Magazines etc. to promote themselves across the world which increase their customer attraction at it result in the increase in profitability of the Belmont hotel. Prompting digitally such as providing more facilities to the celebrities who enter Belmont, so that by charging some cost they will promote it globally. Usually digital promotions do not need high investment, it results in the high return on investment as it attracts more and more customers towards the Belmont hotel. They have their own websites on which they promote their hotels. Belmont also uses the email marketing system, which has become an effective promotional strategy.</a:t>
            </a:r>
            <a:endParaRPr lang="en-US" b="0" dirty="0" smtClean="0"/>
          </a:p>
          <a:p>
            <a:r>
              <a:rPr lang="en-US" dirty="0" smtClean="0"/>
              <a:t/>
            </a:r>
            <a:br>
              <a:rPr lang="en-US" dirty="0" smtClean="0"/>
            </a:br>
            <a:endParaRPr lang="en-US" b="1" dirty="0"/>
          </a:p>
        </p:txBody>
      </p:sp>
      <p:sp>
        <p:nvSpPr>
          <p:cNvPr id="4" name="Slide Number Placeholder 3"/>
          <p:cNvSpPr>
            <a:spLocks noGrp="1"/>
          </p:cNvSpPr>
          <p:nvPr>
            <p:ph type="sldNum" sz="quarter" idx="10"/>
          </p:nvPr>
        </p:nvSpPr>
        <p:spPr/>
        <p:txBody>
          <a:bodyPr/>
          <a:lstStyle/>
          <a:p>
            <a:fld id="{73EE5083-2286-453B-94BE-F0F2B831E24C}"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Speaker notes:</a:t>
            </a:r>
          </a:p>
          <a:p>
            <a:pPr rtl="0"/>
            <a:r>
              <a:rPr lang="en-US" sz="1200" b="0" i="0" u="none" strike="noStrike" kern="1200" dirty="0" smtClean="0">
                <a:solidFill>
                  <a:schemeClr val="tx1"/>
                </a:solidFill>
                <a:latin typeface="+mn-lt"/>
                <a:ea typeface="+mn-ea"/>
                <a:cs typeface="+mn-cs"/>
              </a:rPr>
              <a:t>In the above report the marketing plan for the Belmont is done, To </a:t>
            </a:r>
            <a:r>
              <a:rPr lang="en-US" sz="1200" b="0" i="0" u="none" strike="noStrike" kern="1200" dirty="0" err="1" smtClean="0">
                <a:solidFill>
                  <a:schemeClr val="tx1"/>
                </a:solidFill>
                <a:latin typeface="+mn-lt"/>
                <a:ea typeface="+mn-ea"/>
                <a:cs typeface="+mn-cs"/>
              </a:rPr>
              <a:t>analyse</a:t>
            </a:r>
            <a:r>
              <a:rPr lang="en-US" sz="1200" b="0" i="0" u="none" strike="noStrike" kern="1200" dirty="0" smtClean="0">
                <a:solidFill>
                  <a:schemeClr val="tx1"/>
                </a:solidFill>
                <a:latin typeface="+mn-lt"/>
                <a:ea typeface="+mn-ea"/>
                <a:cs typeface="+mn-cs"/>
              </a:rPr>
              <a:t> the micro environment of the Belmont hotel a SWOT analysis is done. The macro environment of the Belmont hotel is also </a:t>
            </a:r>
            <a:r>
              <a:rPr lang="en-US" sz="1200" b="0" i="0" u="none" strike="noStrike" kern="1200" dirty="0" err="1" smtClean="0">
                <a:solidFill>
                  <a:schemeClr val="tx1"/>
                </a:solidFill>
                <a:latin typeface="+mn-lt"/>
                <a:ea typeface="+mn-ea"/>
                <a:cs typeface="+mn-cs"/>
              </a:rPr>
              <a:t>analysed</a:t>
            </a:r>
            <a:r>
              <a:rPr lang="en-US" sz="1200" b="0" i="0" u="none" strike="noStrike" kern="1200" dirty="0" smtClean="0">
                <a:solidFill>
                  <a:schemeClr val="tx1"/>
                </a:solidFill>
                <a:latin typeface="+mn-lt"/>
                <a:ea typeface="+mn-ea"/>
                <a:cs typeface="+mn-cs"/>
              </a:rPr>
              <a:t> using the PESTLE strategic tool. A consumer value engagement is also done. In the Covid-19 pandemic, the effective use of digital marketing will be shown. Their pricing strategy, their promotion strategy are also evaluated. The strength, weaknesses, opportunities and threats are evaluated. The political factors helped Belmont to attract more customers. Various technological developments help them to promote digital marketing.</a:t>
            </a:r>
            <a:endParaRPr lang="en-US" b="0" dirty="0" smtClean="0"/>
          </a:p>
          <a:p>
            <a:r>
              <a:rPr lang="en-US" dirty="0" smtClean="0"/>
              <a:t/>
            </a:r>
            <a:br>
              <a:rPr lang="en-US" dirty="0" smtClean="0"/>
            </a:br>
            <a:endParaRPr lang="en-US" b="1" dirty="0"/>
          </a:p>
        </p:txBody>
      </p:sp>
      <p:sp>
        <p:nvSpPr>
          <p:cNvPr id="4" name="Slide Number Placeholder 3"/>
          <p:cNvSpPr>
            <a:spLocks noGrp="1"/>
          </p:cNvSpPr>
          <p:nvPr>
            <p:ph type="sldNum" sz="quarter" idx="10"/>
          </p:nvPr>
        </p:nvSpPr>
        <p:spPr/>
        <p:txBody>
          <a:bodyPr/>
          <a:lstStyle/>
          <a:p>
            <a:fld id="{73EE5083-2286-453B-94BE-F0F2B831E24C}" type="slidenum">
              <a:rPr lang="en-US" smtClean="0"/>
              <a:pPr/>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E6075826-87AE-4C5B-9A34-CE9E3A7C0E93}" type="datetimeFigureOut">
              <a:rPr lang="en-US" smtClean="0"/>
              <a:pPr/>
              <a:t>12/6/2021</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C8B3F90A-B5AF-4AF0-9798-3E87C71CCBE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6075826-87AE-4C5B-9A34-CE9E3A7C0E93}" type="datetimeFigureOut">
              <a:rPr lang="en-US" smtClean="0"/>
              <a:pPr/>
              <a:t>12/6/2021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C8B3F90A-B5AF-4AF0-9798-3E87C71CCBE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E6075826-87AE-4C5B-9A34-CE9E3A7C0E93}" type="datetimeFigureOut">
              <a:rPr lang="en-US" smtClean="0"/>
              <a:pPr/>
              <a:t>12/6/2021</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extLst/>
          </a:lstStyle>
          <a:p>
            <a:fld id="{C8B3F90A-B5AF-4AF0-9798-3E87C71CCBE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6075826-87AE-4C5B-9A34-CE9E3A7C0E93}" type="datetimeFigureOut">
              <a:rPr lang="en-US" smtClean="0"/>
              <a:pPr/>
              <a:t>12/6/2021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C8B3F90A-B5AF-4AF0-9798-3E87C71CCBEF}"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E6075826-87AE-4C5B-9A34-CE9E3A7C0E93}" type="datetimeFigureOut">
              <a:rPr lang="en-US" smtClean="0"/>
              <a:pPr/>
              <a:t>12/6/2021</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C8B3F90A-B5AF-4AF0-9798-3E87C71CCBE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E6075826-87AE-4C5B-9A34-CE9E3A7C0E93}" type="datetimeFigureOut">
              <a:rPr lang="en-US" smtClean="0"/>
              <a:pPr/>
              <a:t>12/6/2021</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C8B3F90A-B5AF-4AF0-9798-3E87C71CCBE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E6075826-87AE-4C5B-9A34-CE9E3A7C0E93}" type="datetimeFigureOut">
              <a:rPr lang="en-US" smtClean="0"/>
              <a:pPr/>
              <a:t>12/6/2021</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extLst/>
          </a:lstStyle>
          <a:p>
            <a:fld id="{C8B3F90A-B5AF-4AF0-9798-3E87C71CCBE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6075826-87AE-4C5B-9A34-CE9E3A7C0E93}" type="datetimeFigureOut">
              <a:rPr lang="en-US" smtClean="0"/>
              <a:pPr/>
              <a:t>12/6/2021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C8B3F90A-B5AF-4AF0-9798-3E87C71CCBEF}"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E6075826-87AE-4C5B-9A34-CE9E3A7C0E93}" type="datetimeFigureOut">
              <a:rPr lang="en-US" smtClean="0"/>
              <a:pPr/>
              <a:t>12/6/2021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C8B3F90A-B5AF-4AF0-9798-3E87C71CCBEF}"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6075826-87AE-4C5B-9A34-CE9E3A7C0E93}" type="datetimeFigureOut">
              <a:rPr lang="en-US" smtClean="0"/>
              <a:pPr/>
              <a:t>12/6/2021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C8B3F90A-B5AF-4AF0-9798-3E87C71CCBE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extLst/>
          </a:lstStyle>
          <a:p>
            <a:fld id="{E6075826-87AE-4C5B-9A34-CE9E3A7C0E93}" type="datetimeFigureOut">
              <a:rPr lang="en-US" smtClean="0"/>
              <a:pPr/>
              <a:t>12/6/2021</a:t>
            </a:fld>
            <a:endParaRPr lang="en-US"/>
          </a:p>
        </p:txBody>
      </p:sp>
      <p:sp>
        <p:nvSpPr>
          <p:cNvPr id="5" name="Footer Placeholder 4"/>
          <p:cNvSpPr>
            <a:spLocks noGrp="1"/>
          </p:cNvSpPr>
          <p:nvPr>
            <p:ph type="ftr" sz="quarter" idx="11"/>
          </p:nvPr>
        </p:nvSpPr>
        <p:spPr>
          <a:xfrm>
            <a:off x="457200" y="6556248"/>
            <a:ext cx="3657600" cy="228600"/>
          </a:xfrm>
        </p:spPr>
        <p:txBody>
          <a:bodyPr/>
          <a:lstStyle>
            <a:extLst/>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C8B3F90A-B5AF-4AF0-9798-3E87C71CCBE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E6075826-87AE-4C5B-9A34-CE9E3A7C0E93}" type="datetimeFigureOut">
              <a:rPr lang="en-US" smtClean="0"/>
              <a:pPr/>
              <a:t>12/6/2021</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C8B3F90A-B5AF-4AF0-9798-3E87C71CCBE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533400"/>
            <a:ext cx="7253068" cy="1524000"/>
          </a:xfrm>
        </p:spPr>
        <p:txBody>
          <a:bodyPr/>
          <a:lstStyle/>
          <a:p>
            <a:r>
              <a:rPr lang="en-US" dirty="0" smtClean="0"/>
              <a:t>Marketing Essentials</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Table of content</a:t>
            </a:r>
            <a:endParaRPr lang="en-US" dirty="0"/>
          </a:p>
        </p:txBody>
      </p:sp>
      <p:sp>
        <p:nvSpPr>
          <p:cNvPr id="3" name="Content Placeholder 2"/>
          <p:cNvSpPr>
            <a:spLocks noGrp="1"/>
          </p:cNvSpPr>
          <p:nvPr>
            <p:ph idx="1"/>
          </p:nvPr>
        </p:nvSpPr>
        <p:spPr/>
        <p:txBody>
          <a:bodyPr/>
          <a:lstStyle/>
          <a:p>
            <a:r>
              <a:rPr lang="en-US" b="1" dirty="0" smtClean="0"/>
              <a:t>Introduction</a:t>
            </a:r>
          </a:p>
          <a:p>
            <a:r>
              <a:rPr lang="en-US" b="1" dirty="0" smtClean="0"/>
              <a:t>The Marketing mix of the Belmont</a:t>
            </a:r>
          </a:p>
          <a:p>
            <a:r>
              <a:rPr lang="en-US" b="1" dirty="0" smtClean="0"/>
              <a:t>SWOT analysis of the Belmont</a:t>
            </a:r>
          </a:p>
          <a:p>
            <a:r>
              <a:rPr lang="en-US" b="1" dirty="0" smtClean="0"/>
              <a:t>PESTLE analysis of the Belmont</a:t>
            </a:r>
          </a:p>
          <a:p>
            <a:r>
              <a:rPr lang="en-US" b="1" dirty="0" smtClean="0"/>
              <a:t>Developing consumer value and engagement</a:t>
            </a:r>
          </a:p>
          <a:p>
            <a:r>
              <a:rPr lang="en-US" b="1" dirty="0" smtClean="0"/>
              <a:t>Effective uses of Digital Marketing</a:t>
            </a:r>
          </a:p>
          <a:p>
            <a:r>
              <a:rPr lang="en-US" b="1" dirty="0" smtClean="0"/>
              <a:t>Conclusion</a:t>
            </a:r>
          </a:p>
          <a:p>
            <a:r>
              <a:rPr lang="en-US" b="1" dirty="0" smtClean="0"/>
              <a:t>References</a:t>
            </a:r>
            <a:endParaRPr lang="en-US"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239000" cy="914400"/>
          </a:xfrm>
        </p:spPr>
        <p:txBody>
          <a:bodyPr>
            <a:normAutofit/>
          </a:bodyPr>
          <a:lstStyle/>
          <a:p>
            <a:r>
              <a:rPr lang="en-US" dirty="0" smtClean="0"/>
              <a:t>Introduction</a:t>
            </a:r>
            <a:endParaRPr lang="en-US" dirty="0"/>
          </a:p>
        </p:txBody>
      </p:sp>
      <p:sp>
        <p:nvSpPr>
          <p:cNvPr id="3" name="Content Placeholder 2"/>
          <p:cNvSpPr>
            <a:spLocks noGrp="1"/>
          </p:cNvSpPr>
          <p:nvPr>
            <p:ph idx="1"/>
          </p:nvPr>
        </p:nvSpPr>
        <p:spPr/>
        <p:txBody>
          <a:bodyPr/>
          <a:lstStyle/>
          <a:p>
            <a:pPr fontAlgn="base"/>
            <a:r>
              <a:rPr lang="en-US" b="1" dirty="0" smtClean="0"/>
              <a:t>To develop an effective marketing plan.</a:t>
            </a:r>
          </a:p>
          <a:p>
            <a:pPr fontAlgn="base"/>
            <a:r>
              <a:rPr lang="en-US" b="1" dirty="0" smtClean="0"/>
              <a:t>To analyze the both micro and macro environment.</a:t>
            </a:r>
          </a:p>
          <a:p>
            <a:pPr fontAlgn="base"/>
            <a:r>
              <a:rPr lang="en-US" b="1" dirty="0" smtClean="0"/>
              <a:t>Overview of Belmont.</a:t>
            </a:r>
          </a:p>
          <a:p>
            <a:pPr fontAlgn="base"/>
            <a:r>
              <a:rPr lang="en-US" b="1" dirty="0" smtClean="0"/>
              <a:t>To use digital marketing in an effective manner during the Covid-19 pandemic.</a:t>
            </a:r>
          </a:p>
          <a:p>
            <a:pPr>
              <a:buNone/>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239000" cy="838200"/>
          </a:xfrm>
        </p:spPr>
        <p:txBody>
          <a:bodyPr>
            <a:normAutofit fontScale="90000"/>
          </a:bodyPr>
          <a:lstStyle/>
          <a:p>
            <a:r>
              <a:rPr lang="en-US" dirty="0" smtClean="0"/>
              <a:t>Marketing mix of the Belmont</a:t>
            </a:r>
            <a:endParaRPr lang="en-US" dirty="0"/>
          </a:p>
        </p:txBody>
      </p:sp>
      <p:sp>
        <p:nvSpPr>
          <p:cNvPr id="3" name="Content Placeholder 2"/>
          <p:cNvSpPr>
            <a:spLocks noGrp="1"/>
          </p:cNvSpPr>
          <p:nvPr>
            <p:ph idx="1"/>
          </p:nvPr>
        </p:nvSpPr>
        <p:spPr>
          <a:xfrm>
            <a:off x="457200" y="1219200"/>
            <a:ext cx="7239000" cy="3657600"/>
          </a:xfrm>
        </p:spPr>
        <p:txBody>
          <a:bodyPr>
            <a:normAutofit fontScale="92500"/>
          </a:bodyPr>
          <a:lstStyle/>
          <a:p>
            <a:pPr fontAlgn="base"/>
            <a:r>
              <a:rPr lang="en-US" b="1" dirty="0" smtClean="0"/>
              <a:t>They provide specific products such as, train service, river cruise</a:t>
            </a:r>
          </a:p>
          <a:p>
            <a:pPr fontAlgn="base"/>
            <a:r>
              <a:rPr lang="en-US" b="1" dirty="0" smtClean="0"/>
              <a:t>The hotel rooms are luxury</a:t>
            </a:r>
          </a:p>
          <a:p>
            <a:pPr fontAlgn="base"/>
            <a:r>
              <a:rPr lang="en-US" b="1" dirty="0" smtClean="0"/>
              <a:t>Facilitating Covid-19 proof rooms and tours.</a:t>
            </a:r>
          </a:p>
          <a:p>
            <a:pPr fontAlgn="base"/>
            <a:r>
              <a:rPr lang="en-US" b="1" dirty="0" smtClean="0"/>
              <a:t>Adopted the Cost-plus pricing strategy</a:t>
            </a:r>
          </a:p>
          <a:p>
            <a:pPr fontAlgn="base"/>
            <a:r>
              <a:rPr lang="en-US" b="1" dirty="0" smtClean="0"/>
              <a:t>Uses both direct and indirect channel</a:t>
            </a:r>
          </a:p>
          <a:p>
            <a:pPr fontAlgn="base"/>
            <a:r>
              <a:rPr lang="en-US" b="1" dirty="0" smtClean="0"/>
              <a:t>Promotes physically, digitally across the Globe</a:t>
            </a:r>
          </a:p>
          <a:p>
            <a:pPr>
              <a:buNone/>
            </a:pPr>
            <a:endParaRPr lang="en-US" dirty="0"/>
          </a:p>
        </p:txBody>
      </p:sp>
      <p:pic>
        <p:nvPicPr>
          <p:cNvPr id="4" name="Picture 3" descr="4Ps-of-Marketing-Mix.png"/>
          <p:cNvPicPr>
            <a:picLocks noChangeAspect="1"/>
          </p:cNvPicPr>
          <p:nvPr/>
        </p:nvPicPr>
        <p:blipFill>
          <a:blip r:embed="rId3"/>
          <a:stretch>
            <a:fillRect/>
          </a:stretch>
        </p:blipFill>
        <p:spPr>
          <a:xfrm>
            <a:off x="2133600" y="4343400"/>
            <a:ext cx="4458716" cy="25146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239000" cy="838200"/>
          </a:xfrm>
        </p:spPr>
        <p:txBody>
          <a:bodyPr>
            <a:normAutofit fontScale="90000"/>
          </a:bodyPr>
          <a:lstStyle/>
          <a:p>
            <a:r>
              <a:rPr lang="en-US" dirty="0" smtClean="0"/>
              <a:t>SWOT analysis of the Belmont</a:t>
            </a:r>
            <a:endParaRPr lang="en-US" dirty="0"/>
          </a:p>
        </p:txBody>
      </p:sp>
      <p:sp>
        <p:nvSpPr>
          <p:cNvPr id="3" name="Content Placeholder 2"/>
          <p:cNvSpPr>
            <a:spLocks noGrp="1"/>
          </p:cNvSpPr>
          <p:nvPr>
            <p:ph idx="1"/>
          </p:nvPr>
        </p:nvSpPr>
        <p:spPr>
          <a:xfrm>
            <a:off x="457200" y="914400"/>
            <a:ext cx="7239000" cy="3276600"/>
          </a:xfrm>
        </p:spPr>
        <p:txBody>
          <a:bodyPr>
            <a:normAutofit lnSpcReduction="10000"/>
          </a:bodyPr>
          <a:lstStyle/>
          <a:p>
            <a:pPr fontAlgn="base"/>
            <a:r>
              <a:rPr lang="en-US" b="1" dirty="0" smtClean="0"/>
              <a:t>The Strength of Belmont is they are very popular across the globe because of their effective service</a:t>
            </a:r>
          </a:p>
          <a:p>
            <a:pPr fontAlgn="base"/>
            <a:r>
              <a:rPr lang="en-US" b="1" dirty="0" smtClean="0"/>
              <a:t>As compared to earlier, now tourism is more developed</a:t>
            </a:r>
          </a:p>
          <a:p>
            <a:pPr fontAlgn="base"/>
            <a:r>
              <a:rPr lang="en-US" b="1" dirty="0" smtClean="0"/>
              <a:t>Due to the pandemic, tourism has reduced</a:t>
            </a:r>
          </a:p>
          <a:p>
            <a:pPr fontAlgn="base"/>
            <a:r>
              <a:rPr lang="en-US" b="1" dirty="0" smtClean="0"/>
              <a:t>Data privacy has become the threat for Belmont</a:t>
            </a:r>
          </a:p>
          <a:p>
            <a:pPr>
              <a:buNone/>
            </a:pPr>
            <a:endParaRPr lang="en-US" dirty="0"/>
          </a:p>
        </p:txBody>
      </p:sp>
      <p:pic>
        <p:nvPicPr>
          <p:cNvPr id="4" name="Picture 3" descr="SWOT-analysis-for-restaurant.jpg"/>
          <p:cNvPicPr>
            <a:picLocks noChangeAspect="1"/>
          </p:cNvPicPr>
          <p:nvPr/>
        </p:nvPicPr>
        <p:blipFill>
          <a:blip r:embed="rId3"/>
          <a:stretch>
            <a:fillRect/>
          </a:stretch>
        </p:blipFill>
        <p:spPr>
          <a:xfrm>
            <a:off x="2438400" y="3810000"/>
            <a:ext cx="3200400" cy="25146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239000" cy="762000"/>
          </a:xfrm>
        </p:spPr>
        <p:txBody>
          <a:bodyPr>
            <a:normAutofit fontScale="90000"/>
          </a:bodyPr>
          <a:lstStyle/>
          <a:p>
            <a:r>
              <a:rPr lang="en-US" dirty="0" smtClean="0"/>
              <a:t>PESTLE analysis of the Belmont</a:t>
            </a:r>
            <a:endParaRPr lang="en-US" dirty="0"/>
          </a:p>
        </p:txBody>
      </p:sp>
      <p:sp>
        <p:nvSpPr>
          <p:cNvPr id="3" name="Content Placeholder 2"/>
          <p:cNvSpPr>
            <a:spLocks noGrp="1"/>
          </p:cNvSpPr>
          <p:nvPr>
            <p:ph idx="1"/>
          </p:nvPr>
        </p:nvSpPr>
        <p:spPr>
          <a:xfrm>
            <a:off x="457200" y="1066800"/>
            <a:ext cx="7239000" cy="2895600"/>
          </a:xfrm>
        </p:spPr>
        <p:txBody>
          <a:bodyPr>
            <a:normAutofit lnSpcReduction="10000"/>
          </a:bodyPr>
          <a:lstStyle/>
          <a:p>
            <a:pPr fontAlgn="base"/>
            <a:r>
              <a:rPr lang="en-US" b="1" dirty="0" smtClean="0"/>
              <a:t>Friendly borders are allowing tourists to enter the Philippines.</a:t>
            </a:r>
          </a:p>
          <a:p>
            <a:pPr fontAlgn="base"/>
            <a:r>
              <a:rPr lang="en-US" b="1" dirty="0" smtClean="0"/>
              <a:t>Increasing the consumer disposable income and contributing to the economy.</a:t>
            </a:r>
          </a:p>
          <a:p>
            <a:pPr fontAlgn="base"/>
            <a:r>
              <a:rPr lang="en-US" b="1" dirty="0" smtClean="0"/>
              <a:t>Technology is helping to promote digitally.</a:t>
            </a:r>
          </a:p>
          <a:p>
            <a:pPr fontAlgn="base"/>
            <a:r>
              <a:rPr lang="en-US" b="1" dirty="0" smtClean="0"/>
              <a:t>Maintaining the sustainable environment in time pandemic of Covid-19</a:t>
            </a:r>
          </a:p>
          <a:p>
            <a:pPr>
              <a:buNone/>
            </a:pPr>
            <a:endParaRPr lang="en-US" dirty="0"/>
          </a:p>
        </p:txBody>
      </p:sp>
      <p:pic>
        <p:nvPicPr>
          <p:cNvPr id="4" name="Picture 3" descr="Elements-of-Pestle-Analysis-1024x768.png"/>
          <p:cNvPicPr>
            <a:picLocks noChangeAspect="1"/>
          </p:cNvPicPr>
          <p:nvPr/>
        </p:nvPicPr>
        <p:blipFill>
          <a:blip r:embed="rId3"/>
          <a:stretch>
            <a:fillRect/>
          </a:stretch>
        </p:blipFill>
        <p:spPr>
          <a:xfrm>
            <a:off x="1524000" y="4038600"/>
            <a:ext cx="4724400" cy="25146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239000" cy="1234440"/>
          </a:xfrm>
        </p:spPr>
        <p:txBody>
          <a:bodyPr>
            <a:normAutofit/>
          </a:bodyPr>
          <a:lstStyle/>
          <a:p>
            <a:r>
              <a:rPr lang="en-US" dirty="0" smtClean="0"/>
              <a:t>Developing consumer value and Engagement</a:t>
            </a:r>
            <a:endParaRPr lang="en-US" dirty="0"/>
          </a:p>
        </p:txBody>
      </p:sp>
      <p:sp>
        <p:nvSpPr>
          <p:cNvPr id="3" name="Content Placeholder 2"/>
          <p:cNvSpPr>
            <a:spLocks noGrp="1"/>
          </p:cNvSpPr>
          <p:nvPr>
            <p:ph idx="1"/>
          </p:nvPr>
        </p:nvSpPr>
        <p:spPr>
          <a:xfrm>
            <a:off x="457200" y="1371600"/>
            <a:ext cx="7239000" cy="2514600"/>
          </a:xfrm>
        </p:spPr>
        <p:txBody>
          <a:bodyPr>
            <a:normAutofit fontScale="92500" lnSpcReduction="20000"/>
          </a:bodyPr>
          <a:lstStyle/>
          <a:p>
            <a:pPr fontAlgn="base"/>
            <a:r>
              <a:rPr lang="en-US" b="1" dirty="0" smtClean="0"/>
              <a:t>Creating great consumer experiences.</a:t>
            </a:r>
          </a:p>
          <a:p>
            <a:pPr fontAlgn="base"/>
            <a:r>
              <a:rPr lang="en-US" b="1" dirty="0" smtClean="0"/>
              <a:t>Brand value.</a:t>
            </a:r>
          </a:p>
          <a:p>
            <a:pPr fontAlgn="base"/>
            <a:r>
              <a:rPr lang="en-US" b="1" dirty="0" smtClean="0"/>
              <a:t>Maintaining employee retention.</a:t>
            </a:r>
          </a:p>
          <a:p>
            <a:pPr fontAlgn="base"/>
            <a:r>
              <a:rPr lang="en-US" b="1" dirty="0" smtClean="0"/>
              <a:t>Provide various facilities which others fail to facilitate.</a:t>
            </a:r>
          </a:p>
          <a:p>
            <a:pPr>
              <a:buNone/>
            </a:pPr>
            <a:r>
              <a:rPr lang="en-US" dirty="0" smtClean="0"/>
              <a:t/>
            </a:r>
            <a:br>
              <a:rPr lang="en-US" dirty="0" smtClean="0"/>
            </a:br>
            <a:endParaRPr lang="en-US" dirty="0"/>
          </a:p>
        </p:txBody>
      </p:sp>
      <p:pic>
        <p:nvPicPr>
          <p:cNvPr id="4" name="Picture 3" descr="How-customer-engagement-behaviours-contribute-to-value-co-creation-between-different.png"/>
          <p:cNvPicPr>
            <a:picLocks noChangeAspect="1"/>
          </p:cNvPicPr>
          <p:nvPr/>
        </p:nvPicPr>
        <p:blipFill>
          <a:blip r:embed="rId3"/>
          <a:stretch>
            <a:fillRect/>
          </a:stretch>
        </p:blipFill>
        <p:spPr>
          <a:xfrm>
            <a:off x="914400" y="3429000"/>
            <a:ext cx="6781800" cy="29718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239000" cy="838200"/>
          </a:xfrm>
        </p:spPr>
        <p:txBody>
          <a:bodyPr>
            <a:normAutofit fontScale="90000"/>
          </a:bodyPr>
          <a:lstStyle/>
          <a:p>
            <a:r>
              <a:rPr lang="en-US" dirty="0" smtClean="0"/>
              <a:t>Effective use of digital marketing</a:t>
            </a:r>
            <a:endParaRPr lang="en-US" dirty="0"/>
          </a:p>
        </p:txBody>
      </p:sp>
      <p:sp>
        <p:nvSpPr>
          <p:cNvPr id="3" name="Content Placeholder 2"/>
          <p:cNvSpPr>
            <a:spLocks noGrp="1"/>
          </p:cNvSpPr>
          <p:nvPr>
            <p:ph idx="1"/>
          </p:nvPr>
        </p:nvSpPr>
        <p:spPr>
          <a:xfrm>
            <a:off x="457200" y="1143000"/>
            <a:ext cx="7239000" cy="3048000"/>
          </a:xfrm>
        </p:spPr>
        <p:txBody>
          <a:bodyPr>
            <a:normAutofit/>
          </a:bodyPr>
          <a:lstStyle/>
          <a:p>
            <a:pPr fontAlgn="base"/>
            <a:r>
              <a:rPr lang="en-US" b="1" dirty="0" smtClean="0"/>
              <a:t>Promote their hotel across the world.</a:t>
            </a:r>
          </a:p>
          <a:p>
            <a:pPr fontAlgn="base"/>
            <a:r>
              <a:rPr lang="en-US" b="1" dirty="0" smtClean="0"/>
              <a:t>Result in high return on investment.</a:t>
            </a:r>
          </a:p>
          <a:p>
            <a:pPr fontAlgn="base"/>
            <a:r>
              <a:rPr lang="en-US" b="1" dirty="0" smtClean="0"/>
              <a:t>Develops Brand value</a:t>
            </a:r>
          </a:p>
          <a:p>
            <a:pPr fontAlgn="base"/>
            <a:r>
              <a:rPr lang="en-US" b="1" dirty="0" smtClean="0"/>
              <a:t>Can easily conduct global research</a:t>
            </a:r>
          </a:p>
          <a:p>
            <a:pPr>
              <a:buNone/>
            </a:pPr>
            <a:r>
              <a:rPr lang="en-US" dirty="0" smtClean="0"/>
              <a:t/>
            </a:r>
            <a:br>
              <a:rPr lang="en-US" dirty="0" smtClean="0"/>
            </a:br>
            <a:endParaRPr lang="en-US" dirty="0"/>
          </a:p>
        </p:txBody>
      </p:sp>
      <p:pic>
        <p:nvPicPr>
          <p:cNvPr id="4" name="Picture 3" descr="top-benefits-of-digital-marketing-2.png"/>
          <p:cNvPicPr>
            <a:picLocks noChangeAspect="1"/>
          </p:cNvPicPr>
          <p:nvPr/>
        </p:nvPicPr>
        <p:blipFill>
          <a:blip r:embed="rId3"/>
          <a:stretch>
            <a:fillRect/>
          </a:stretch>
        </p:blipFill>
        <p:spPr>
          <a:xfrm>
            <a:off x="1371600" y="3200400"/>
            <a:ext cx="5086350" cy="32004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239000" cy="990600"/>
          </a:xfrm>
        </p:spPr>
        <p:txBody>
          <a:bodyPr/>
          <a:lstStyle/>
          <a:p>
            <a:r>
              <a:rPr lang="en-US" dirty="0" smtClean="0"/>
              <a:t>Conclusion</a:t>
            </a:r>
            <a:endParaRPr lang="en-US" dirty="0"/>
          </a:p>
        </p:txBody>
      </p:sp>
      <p:sp>
        <p:nvSpPr>
          <p:cNvPr id="3" name="Content Placeholder 2"/>
          <p:cNvSpPr>
            <a:spLocks noGrp="1"/>
          </p:cNvSpPr>
          <p:nvPr>
            <p:ph idx="1"/>
          </p:nvPr>
        </p:nvSpPr>
        <p:spPr>
          <a:xfrm>
            <a:off x="457200" y="1066800"/>
            <a:ext cx="7239000" cy="5029200"/>
          </a:xfrm>
        </p:spPr>
        <p:txBody>
          <a:bodyPr>
            <a:normAutofit/>
          </a:bodyPr>
          <a:lstStyle/>
          <a:p>
            <a:pPr fontAlgn="base"/>
            <a:r>
              <a:rPr lang="en-US" b="1" dirty="0" smtClean="0"/>
              <a:t>The product and services of Belmont are very specific and unique.</a:t>
            </a:r>
          </a:p>
          <a:p>
            <a:pPr fontAlgn="base"/>
            <a:r>
              <a:rPr lang="en-US" b="1" dirty="0" smtClean="0"/>
              <a:t>The pricing strategy of Belmont is good.</a:t>
            </a:r>
          </a:p>
          <a:p>
            <a:pPr fontAlgn="base"/>
            <a:r>
              <a:rPr lang="en-US" b="1" dirty="0" smtClean="0"/>
              <a:t>Political factors such as friendly borders allow tourists which result in an increase in tourism.</a:t>
            </a:r>
          </a:p>
          <a:p>
            <a:pPr fontAlgn="base"/>
            <a:r>
              <a:rPr lang="en-US" b="1" dirty="0" smtClean="0"/>
              <a:t>Impact of legal factors is negative on hospitality</a:t>
            </a:r>
          </a:p>
          <a:p>
            <a:pPr fontAlgn="base"/>
            <a:r>
              <a:rPr lang="en-US" b="1" dirty="0" smtClean="0"/>
              <a:t>The marketing plan of Belmont is very effective.</a:t>
            </a:r>
          </a:p>
          <a:p>
            <a:pPr>
              <a:buNone/>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239000" cy="762000"/>
          </a:xfrm>
        </p:spPr>
        <p:txBody>
          <a:bodyPr/>
          <a:lstStyle/>
          <a:p>
            <a:r>
              <a:rPr lang="en-US" dirty="0" smtClean="0"/>
              <a:t>References</a:t>
            </a:r>
            <a:endParaRPr lang="en-US" dirty="0"/>
          </a:p>
        </p:txBody>
      </p:sp>
      <p:sp>
        <p:nvSpPr>
          <p:cNvPr id="3" name="Content Placeholder 2"/>
          <p:cNvSpPr>
            <a:spLocks noGrp="1"/>
          </p:cNvSpPr>
          <p:nvPr>
            <p:ph idx="1"/>
          </p:nvPr>
        </p:nvSpPr>
        <p:spPr>
          <a:xfrm>
            <a:off x="457200" y="990600"/>
            <a:ext cx="7239000" cy="5465136"/>
          </a:xfrm>
        </p:spPr>
        <p:txBody>
          <a:bodyPr>
            <a:normAutofit fontScale="47500" lnSpcReduction="20000"/>
          </a:bodyPr>
          <a:lstStyle/>
          <a:p>
            <a:r>
              <a:rPr lang="en-US" dirty="0" err="1" smtClean="0"/>
              <a:t>Modica</a:t>
            </a:r>
            <a:r>
              <a:rPr lang="en-US" dirty="0" smtClean="0"/>
              <a:t>, P.D., </a:t>
            </a:r>
            <a:r>
              <a:rPr lang="en-US" dirty="0" err="1" smtClean="0"/>
              <a:t>Altinay</a:t>
            </a:r>
            <a:r>
              <a:rPr lang="en-US" dirty="0" smtClean="0"/>
              <a:t>, L., </a:t>
            </a:r>
            <a:r>
              <a:rPr lang="en-US" dirty="0" err="1" smtClean="0"/>
              <a:t>Farmaki</a:t>
            </a:r>
            <a:r>
              <a:rPr lang="en-US" dirty="0" smtClean="0"/>
              <a:t>, A., </a:t>
            </a:r>
            <a:r>
              <a:rPr lang="en-US" dirty="0" err="1" smtClean="0"/>
              <a:t>Gursoy</a:t>
            </a:r>
            <a:r>
              <a:rPr lang="en-US" dirty="0" smtClean="0"/>
              <a:t>, D. and </a:t>
            </a:r>
            <a:r>
              <a:rPr lang="en-US" dirty="0" err="1" smtClean="0"/>
              <a:t>Zenga</a:t>
            </a:r>
            <a:r>
              <a:rPr lang="en-US" dirty="0" smtClean="0"/>
              <a:t>, M., 2020. Consumer perceptions </a:t>
            </a:r>
            <a:r>
              <a:rPr lang="en-US" dirty="0" smtClean="0">
                <a:latin typeface="Times New Roman" pitchFamily="18" charset="0"/>
                <a:cs typeface="Times New Roman" pitchFamily="18" charset="0"/>
              </a:rPr>
              <a:t>towards sustainable supply chain practices in the hospitality industry. </a:t>
            </a:r>
            <a:r>
              <a:rPr lang="en-US" i="1" dirty="0" smtClean="0">
                <a:latin typeface="Times New Roman" pitchFamily="18" charset="0"/>
                <a:cs typeface="Times New Roman" pitchFamily="18" charset="0"/>
              </a:rPr>
              <a:t>Current Issues in Tourism</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23</a:t>
            </a:r>
            <a:r>
              <a:rPr lang="en-US" dirty="0" smtClean="0">
                <a:latin typeface="Times New Roman" pitchFamily="18" charset="0"/>
                <a:cs typeface="Times New Roman" pitchFamily="18" charset="0"/>
              </a:rPr>
              <a:t>(3), pp.358-375.</a:t>
            </a:r>
          </a:p>
          <a:p>
            <a:r>
              <a:rPr lang="en-US" dirty="0" smtClean="0">
                <a:latin typeface="Times New Roman" pitchFamily="18" charset="0"/>
                <a:cs typeface="Times New Roman" pitchFamily="18" charset="0"/>
              </a:rPr>
              <a:t>George, R., 2021. Tourism and Hospitality Products, Branding, and Pricing. In </a:t>
            </a:r>
            <a:r>
              <a:rPr lang="en-US" i="1" dirty="0" smtClean="0">
                <a:latin typeface="Times New Roman" pitchFamily="18" charset="0"/>
                <a:cs typeface="Times New Roman" pitchFamily="18" charset="0"/>
              </a:rPr>
              <a:t>Marketing Tourism and Hospitality</a:t>
            </a:r>
            <a:r>
              <a:rPr lang="en-US" dirty="0" smtClean="0">
                <a:latin typeface="Times New Roman" pitchFamily="18" charset="0"/>
                <a:cs typeface="Times New Roman" pitchFamily="18" charset="0"/>
              </a:rPr>
              <a:t> (pp. 249-283). Palgrave Macmillan, Cham.</a:t>
            </a:r>
          </a:p>
          <a:p>
            <a:r>
              <a:rPr lang="en-US" dirty="0" err="1" smtClean="0">
                <a:latin typeface="Times New Roman" pitchFamily="18" charset="0"/>
                <a:cs typeface="Times New Roman" pitchFamily="18" charset="0"/>
              </a:rPr>
              <a:t>Abdelgavvad</a:t>
            </a:r>
            <a:r>
              <a:rPr lang="en-US" dirty="0" smtClean="0">
                <a:latin typeface="Times New Roman" pitchFamily="18" charset="0"/>
                <a:cs typeface="Times New Roman" pitchFamily="18" charset="0"/>
              </a:rPr>
              <a:t>, K.S.K. and </a:t>
            </a:r>
            <a:r>
              <a:rPr lang="en-US" dirty="0" err="1" smtClean="0">
                <a:latin typeface="Times New Roman" pitchFamily="18" charset="0"/>
                <a:cs typeface="Times New Roman" pitchFamily="18" charset="0"/>
              </a:rPr>
              <a:t>Mendelson</a:t>
            </a:r>
            <a:r>
              <a:rPr lang="en-US" dirty="0" smtClean="0">
                <a:latin typeface="Times New Roman" pitchFamily="18" charset="0"/>
                <a:cs typeface="Times New Roman" pitchFamily="18" charset="0"/>
              </a:rPr>
              <a:t>, V., 2019. SUSTAINABLE HOSPITALITY: THE USAGE OF INTERNET AND SOCIAL NETWORK FOR ECO-HOTELS PROMOTION. In </a:t>
            </a:r>
            <a:r>
              <a:rPr lang="en-US" i="1" dirty="0" err="1" smtClean="0">
                <a:latin typeface="Times New Roman" pitchFamily="18" charset="0"/>
                <a:cs typeface="Times New Roman" pitchFamily="18" charset="0"/>
              </a:rPr>
              <a:t>Современные</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масс-медиа</a:t>
            </a:r>
            <a:r>
              <a:rPr lang="en-US" i="1" dirty="0" smtClean="0">
                <a:latin typeface="Times New Roman" pitchFamily="18" charset="0"/>
                <a:cs typeface="Times New Roman" pitchFamily="18" charset="0"/>
              </a:rPr>
              <a:t> в </a:t>
            </a:r>
            <a:r>
              <a:rPr lang="en-US" i="1" dirty="0" err="1" smtClean="0">
                <a:latin typeface="Times New Roman" pitchFamily="18" charset="0"/>
                <a:cs typeface="Times New Roman" pitchFamily="18" charset="0"/>
              </a:rPr>
              <a:t>формировании</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экологической</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культуры</a:t>
            </a:r>
            <a:r>
              <a:rPr lang="en-US" i="1" dirty="0" smtClean="0">
                <a:latin typeface="Times New Roman" pitchFamily="18" charset="0"/>
                <a:cs typeface="Times New Roman" pitchFamily="18" charset="0"/>
              </a:rPr>
              <a:t> и </a:t>
            </a:r>
            <a:r>
              <a:rPr lang="en-US" i="1" dirty="0" err="1" smtClean="0">
                <a:latin typeface="Times New Roman" pitchFamily="18" charset="0"/>
                <a:cs typeface="Times New Roman" pitchFamily="18" charset="0"/>
              </a:rPr>
              <a:t>туристской</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привлекательности</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территории</a:t>
            </a:r>
            <a:r>
              <a:rPr lang="en-US" dirty="0" smtClean="0">
                <a:latin typeface="Times New Roman" pitchFamily="18" charset="0"/>
                <a:cs typeface="Times New Roman" pitchFamily="18" charset="0"/>
              </a:rPr>
              <a:t> (pp. 9-18).</a:t>
            </a:r>
          </a:p>
          <a:p>
            <a:r>
              <a:rPr lang="en-US" dirty="0" smtClean="0">
                <a:latin typeface="Times New Roman" pitchFamily="18" charset="0"/>
                <a:cs typeface="Times New Roman" pitchFamily="18" charset="0"/>
              </a:rPr>
              <a:t>Miao, C., Humphrey, R.H. and </a:t>
            </a:r>
            <a:r>
              <a:rPr lang="en-US" dirty="0" err="1" smtClean="0">
                <a:latin typeface="Times New Roman" pitchFamily="18" charset="0"/>
                <a:cs typeface="Times New Roman" pitchFamily="18" charset="0"/>
              </a:rPr>
              <a:t>Qian</a:t>
            </a:r>
            <a:r>
              <a:rPr lang="en-US" dirty="0" smtClean="0">
                <a:latin typeface="Times New Roman" pitchFamily="18" charset="0"/>
                <a:cs typeface="Times New Roman" pitchFamily="18" charset="0"/>
              </a:rPr>
              <a:t>, S., 2021. Emotional intelligence and job performance in the hospitality industry: a meta-analytic review. </a:t>
            </a:r>
            <a:r>
              <a:rPr lang="en-US" i="1" dirty="0" smtClean="0">
                <a:latin typeface="Times New Roman" pitchFamily="18" charset="0"/>
                <a:cs typeface="Times New Roman" pitchFamily="18" charset="0"/>
              </a:rPr>
              <a:t>International Journal of Contemporary Hospitality Management</a:t>
            </a:r>
            <a:r>
              <a:rPr lang="en-US" dirty="0" smtClean="0">
                <a:latin typeface="Times New Roman" pitchFamily="18" charset="0"/>
                <a:cs typeface="Times New Roman" pitchFamily="18" charset="0"/>
              </a:rPr>
              <a:t>.</a:t>
            </a:r>
          </a:p>
          <a:p>
            <a:r>
              <a:rPr lang="en-US" dirty="0" err="1" smtClean="0">
                <a:latin typeface="Times New Roman" pitchFamily="18" charset="0"/>
                <a:cs typeface="Times New Roman" pitchFamily="18" charset="0"/>
              </a:rPr>
              <a:t>Sepula</a:t>
            </a:r>
            <a:r>
              <a:rPr lang="en-US" dirty="0" smtClean="0">
                <a:latin typeface="Times New Roman" pitchFamily="18" charset="0"/>
                <a:cs typeface="Times New Roman" pitchFamily="18" charset="0"/>
              </a:rPr>
              <a:t>, M.B. and </a:t>
            </a:r>
            <a:r>
              <a:rPr lang="en-US" dirty="0" err="1" smtClean="0">
                <a:latin typeface="Times New Roman" pitchFamily="18" charset="0"/>
                <a:cs typeface="Times New Roman" pitchFamily="18" charset="0"/>
              </a:rPr>
              <a:t>Korir</a:t>
            </a:r>
            <a:r>
              <a:rPr lang="en-US" dirty="0" smtClean="0">
                <a:latin typeface="Times New Roman" pitchFamily="18" charset="0"/>
                <a:cs typeface="Times New Roman" pitchFamily="18" charset="0"/>
              </a:rPr>
              <a:t>, J.C., 2019. Tourism and hospitality policy strengths, weaknesses and effectiveness: lessons for Malawi. </a:t>
            </a:r>
            <a:r>
              <a:rPr lang="en-US" i="1" dirty="0" smtClean="0">
                <a:latin typeface="Times New Roman" pitchFamily="18" charset="0"/>
                <a:cs typeface="Times New Roman" pitchFamily="18" charset="0"/>
              </a:rPr>
              <a:t>International Journal of Economics, Business and Management Research</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3</a:t>
            </a:r>
            <a:r>
              <a:rPr lang="en-US" dirty="0" smtClean="0">
                <a:latin typeface="Times New Roman" pitchFamily="18" charset="0"/>
                <a:cs typeface="Times New Roman" pitchFamily="18" charset="0"/>
              </a:rPr>
              <a:t>(5), pp.140-154.</a:t>
            </a:r>
          </a:p>
          <a:p>
            <a:r>
              <a:rPr lang="en-US" dirty="0" err="1" smtClean="0">
                <a:latin typeface="Times New Roman" pitchFamily="18" charset="0"/>
                <a:cs typeface="Times New Roman" pitchFamily="18" charset="0"/>
              </a:rPr>
              <a:t>Losekoot</a:t>
            </a:r>
            <a:r>
              <a:rPr lang="en-US" dirty="0" smtClean="0">
                <a:latin typeface="Times New Roman" pitchFamily="18" charset="0"/>
                <a:cs typeface="Times New Roman" pitchFamily="18" charset="0"/>
              </a:rPr>
              <a:t>, E., </a:t>
            </a:r>
            <a:r>
              <a:rPr lang="en-US" dirty="0" err="1" smtClean="0">
                <a:latin typeface="Times New Roman" pitchFamily="18" charset="0"/>
                <a:cs typeface="Times New Roman" pitchFamily="18" charset="0"/>
              </a:rPr>
              <a:t>Lasten</a:t>
            </a:r>
            <a:r>
              <a:rPr lang="en-US" dirty="0" smtClean="0">
                <a:latin typeface="Times New Roman" pitchFamily="18" charset="0"/>
                <a:cs typeface="Times New Roman" pitchFamily="18" charset="0"/>
              </a:rPr>
              <a:t>, E., Lawson, A. and Chen, B., 2018. The development of soft skills during internships: The hospitality student’s voice. </a:t>
            </a:r>
            <a:r>
              <a:rPr lang="en-US" i="1" dirty="0" smtClean="0">
                <a:latin typeface="Times New Roman" pitchFamily="18" charset="0"/>
                <a:cs typeface="Times New Roman" pitchFamily="18" charset="0"/>
              </a:rPr>
              <a:t>Research in Hospitality Management</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8</a:t>
            </a:r>
            <a:r>
              <a:rPr lang="en-US" dirty="0" smtClean="0">
                <a:latin typeface="Times New Roman" pitchFamily="18" charset="0"/>
                <a:cs typeface="Times New Roman" pitchFamily="18" charset="0"/>
              </a:rPr>
              <a:t>(2), pp.155-159.</a:t>
            </a:r>
          </a:p>
          <a:p>
            <a:r>
              <a:rPr lang="en-US" dirty="0" err="1" smtClean="0">
                <a:latin typeface="Times New Roman" pitchFamily="18" charset="0"/>
                <a:cs typeface="Times New Roman" pitchFamily="18" charset="0"/>
              </a:rPr>
              <a:t>Shabani</a:t>
            </a:r>
            <a:r>
              <a:rPr lang="en-US" dirty="0" smtClean="0">
                <a:latin typeface="Times New Roman" pitchFamily="18" charset="0"/>
                <a:cs typeface="Times New Roman" pitchFamily="18" charset="0"/>
              </a:rPr>
              <a:t>, N. and </a:t>
            </a:r>
            <a:r>
              <a:rPr lang="en-US" dirty="0" err="1" smtClean="0">
                <a:latin typeface="Times New Roman" pitchFamily="18" charset="0"/>
                <a:cs typeface="Times New Roman" pitchFamily="18" charset="0"/>
              </a:rPr>
              <a:t>Munir</a:t>
            </a:r>
            <a:r>
              <a:rPr lang="en-US" dirty="0" smtClean="0">
                <a:latin typeface="Times New Roman" pitchFamily="18" charset="0"/>
                <a:cs typeface="Times New Roman" pitchFamily="18" charset="0"/>
              </a:rPr>
              <a:t>, A., 2020, July. A Review of Cyber Security Issues in Hospitality Industry. In </a:t>
            </a:r>
            <a:r>
              <a:rPr lang="en-US" i="1" dirty="0" smtClean="0">
                <a:latin typeface="Times New Roman" pitchFamily="18" charset="0"/>
                <a:cs typeface="Times New Roman" pitchFamily="18" charset="0"/>
              </a:rPr>
              <a:t>Science and Information Conference</a:t>
            </a:r>
            <a:r>
              <a:rPr lang="en-US" dirty="0" smtClean="0">
                <a:latin typeface="Times New Roman" pitchFamily="18" charset="0"/>
                <a:cs typeface="Times New Roman" pitchFamily="18" charset="0"/>
              </a:rPr>
              <a:t> (pp. 482-493). Springer, Cham.</a:t>
            </a:r>
          </a:p>
          <a:p>
            <a:r>
              <a:rPr lang="en-US" dirty="0" err="1" smtClean="0">
                <a:latin typeface="Times New Roman" pitchFamily="18" charset="0"/>
                <a:cs typeface="Times New Roman" pitchFamily="18" charset="0"/>
              </a:rPr>
              <a:t>Nayak</a:t>
            </a:r>
            <a:r>
              <a:rPr lang="en-US" dirty="0" smtClean="0">
                <a:latin typeface="Times New Roman" pitchFamily="18" charset="0"/>
                <a:cs typeface="Times New Roman" pitchFamily="18" charset="0"/>
              </a:rPr>
              <a:t>, P. and </a:t>
            </a:r>
            <a:r>
              <a:rPr lang="en-US" dirty="0" err="1" smtClean="0">
                <a:latin typeface="Times New Roman" pitchFamily="18" charset="0"/>
                <a:cs typeface="Times New Roman" pitchFamily="18" charset="0"/>
              </a:rPr>
              <a:t>Kayarkatte</a:t>
            </a:r>
            <a:r>
              <a:rPr lang="en-US" dirty="0" smtClean="0">
                <a:latin typeface="Times New Roman" pitchFamily="18" charset="0"/>
                <a:cs typeface="Times New Roman" pitchFamily="18" charset="0"/>
              </a:rPr>
              <a:t>, N., 2020. Sustainability Study of Green Buildings in India-Through Pestle and </a:t>
            </a:r>
            <a:r>
              <a:rPr lang="en-US" dirty="0" err="1" smtClean="0">
                <a:latin typeface="Times New Roman" pitchFamily="18" charset="0"/>
                <a:cs typeface="Times New Roman" pitchFamily="18" charset="0"/>
              </a:rPr>
              <a:t>Swoc</a:t>
            </a:r>
            <a:r>
              <a:rPr lang="en-US" dirty="0" smtClean="0">
                <a:latin typeface="Times New Roman" pitchFamily="18" charset="0"/>
                <a:cs typeface="Times New Roman" pitchFamily="18" charset="0"/>
              </a:rPr>
              <a:t> Analysis. </a:t>
            </a:r>
            <a:r>
              <a:rPr lang="en-US" i="1" dirty="0" smtClean="0">
                <a:latin typeface="Times New Roman" pitchFamily="18" charset="0"/>
                <a:cs typeface="Times New Roman" pitchFamily="18" charset="0"/>
              </a:rPr>
              <a:t>International journal of business management and allied science</a:t>
            </a:r>
            <a:r>
              <a:rPr lang="en-US" dirty="0" smtClean="0">
                <a:latin typeface="Times New Roman" pitchFamily="18" charset="0"/>
                <a:cs typeface="Times New Roman" pitchFamily="18" charset="0"/>
              </a:rPr>
              <a:t>.</a:t>
            </a:r>
          </a:p>
          <a:p>
            <a:r>
              <a:rPr lang="en-US" dirty="0" err="1" smtClean="0">
                <a:latin typeface="Times New Roman" pitchFamily="18" charset="0"/>
                <a:cs typeface="Times New Roman" pitchFamily="18" charset="0"/>
              </a:rPr>
              <a:t>Jaujan</a:t>
            </a:r>
            <a:r>
              <a:rPr lang="en-US" dirty="0" smtClean="0">
                <a:latin typeface="Times New Roman" pitchFamily="18" charset="0"/>
                <a:cs typeface="Times New Roman" pitchFamily="18" charset="0"/>
              </a:rPr>
              <a:t>, M.F., Makin, R. and </a:t>
            </a:r>
            <a:r>
              <a:rPr lang="en-US" dirty="0" err="1" smtClean="0">
                <a:latin typeface="Times New Roman" pitchFamily="18" charset="0"/>
                <a:cs typeface="Times New Roman" pitchFamily="18" charset="0"/>
              </a:rPr>
              <a:t>Jamil</a:t>
            </a:r>
            <a:r>
              <a:rPr lang="en-US" dirty="0" smtClean="0">
                <a:latin typeface="Times New Roman" pitchFamily="18" charset="0"/>
                <a:cs typeface="Times New Roman" pitchFamily="18" charset="0"/>
              </a:rPr>
              <a:t>, J., A Sustainable Marketing Theoretical Paradigm &amp; </a:t>
            </a:r>
            <a:r>
              <a:rPr lang="en-US" dirty="0" err="1" smtClean="0">
                <a:latin typeface="Times New Roman" pitchFamily="18" charset="0"/>
                <a:cs typeface="Times New Roman" pitchFamily="18" charset="0"/>
              </a:rPr>
              <a:t>Practise</a:t>
            </a:r>
            <a:r>
              <a:rPr lang="en-US" dirty="0" smtClean="0">
                <a:latin typeface="Times New Roman" pitchFamily="18" charset="0"/>
                <a:cs typeface="Times New Roman" pitchFamily="18" charset="0"/>
              </a:rPr>
              <a:t> in Tourism, Hospitality and Event Management.</a:t>
            </a:r>
          </a:p>
          <a:p>
            <a:r>
              <a:rPr lang="en-US" dirty="0" smtClean="0">
                <a:latin typeface="Times New Roman" pitchFamily="18" charset="0"/>
                <a:cs typeface="Times New Roman" pitchFamily="18" charset="0"/>
              </a:rPr>
              <a:t>George, R., 2021. The Tourism and Hospitality Marketing Environment. In </a:t>
            </a:r>
            <a:r>
              <a:rPr lang="en-US" i="1" dirty="0" smtClean="0">
                <a:latin typeface="Times New Roman" pitchFamily="18" charset="0"/>
                <a:cs typeface="Times New Roman" pitchFamily="18" charset="0"/>
              </a:rPr>
              <a:t>Marketing Tourism and Hospitality</a:t>
            </a:r>
            <a:r>
              <a:rPr lang="en-US" dirty="0" smtClean="0">
                <a:latin typeface="Times New Roman" pitchFamily="18" charset="0"/>
                <a:cs typeface="Times New Roman" pitchFamily="18" charset="0"/>
              </a:rPr>
              <a:t> (pp. 183-219). Palgrave Macmillan, Cham.</a:t>
            </a:r>
          </a:p>
          <a:p>
            <a:r>
              <a:rPr lang="en-US" dirty="0" err="1" smtClean="0">
                <a:latin typeface="Times New Roman" pitchFamily="18" charset="0"/>
                <a:cs typeface="Times New Roman" pitchFamily="18" charset="0"/>
              </a:rPr>
              <a:t>Hollebeek</a:t>
            </a:r>
            <a:r>
              <a:rPr lang="en-US" dirty="0" smtClean="0">
                <a:latin typeface="Times New Roman" pitchFamily="18" charset="0"/>
                <a:cs typeface="Times New Roman" pitchFamily="18" charset="0"/>
              </a:rPr>
              <a:t>, L.D. and </a:t>
            </a:r>
            <a:r>
              <a:rPr lang="en-US" dirty="0" err="1" smtClean="0">
                <a:latin typeface="Times New Roman" pitchFamily="18" charset="0"/>
                <a:cs typeface="Times New Roman" pitchFamily="18" charset="0"/>
              </a:rPr>
              <a:t>Macky</a:t>
            </a:r>
            <a:r>
              <a:rPr lang="en-US" dirty="0" smtClean="0">
                <a:latin typeface="Times New Roman" pitchFamily="18" charset="0"/>
                <a:cs typeface="Times New Roman" pitchFamily="18" charset="0"/>
              </a:rPr>
              <a:t>, K., 2019. Digital content marketing's role in fostering consumer engagement, trust, and value: Framework, fundamental propositions, and implications. </a:t>
            </a:r>
            <a:r>
              <a:rPr lang="en-US" i="1" dirty="0" smtClean="0">
                <a:latin typeface="Times New Roman" pitchFamily="18" charset="0"/>
                <a:cs typeface="Times New Roman" pitchFamily="18" charset="0"/>
              </a:rPr>
              <a:t>Journal of Interactive Marketing</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45</a:t>
            </a:r>
            <a:r>
              <a:rPr lang="en-US" dirty="0" smtClean="0">
                <a:latin typeface="Times New Roman" pitchFamily="18" charset="0"/>
                <a:cs typeface="Times New Roman" pitchFamily="18" charset="0"/>
              </a:rPr>
              <a:t>, pp.27-41.</a:t>
            </a:r>
          </a:p>
          <a:p>
            <a:pPr>
              <a:buNone/>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stockphoto-1132817705-170667a.jpg"/>
          <p:cNvPicPr>
            <a:picLocks noGrp="1" noChangeAspect="1"/>
          </p:cNvPicPr>
          <p:nvPr>
            <p:ph idx="1"/>
          </p:nvPr>
        </p:nvPicPr>
        <p:blipFill>
          <a:blip r:embed="rId2"/>
          <a:stretch>
            <a:fillRect/>
          </a:stretch>
        </p:blipFill>
        <p:spPr>
          <a:xfrm>
            <a:off x="457200" y="0"/>
            <a:ext cx="7467600" cy="6553200"/>
          </a:xfr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135</TotalTime>
  <Words>1613</Words>
  <Application>Microsoft Office PowerPoint</Application>
  <PresentationFormat>On-screen Show (4:3)</PresentationFormat>
  <Paragraphs>105</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Opulent</vt:lpstr>
      <vt:lpstr>Marketing Essentials</vt:lpstr>
      <vt:lpstr>Table of content</vt:lpstr>
      <vt:lpstr>Introduction</vt:lpstr>
      <vt:lpstr>Marketing mix of the Belmont</vt:lpstr>
      <vt:lpstr>SWOT analysis of the Belmont</vt:lpstr>
      <vt:lpstr>PESTLE analysis of the Belmont</vt:lpstr>
      <vt:lpstr>Developing consumer value and Engagement</vt:lpstr>
      <vt:lpstr>Effective use of digital marketing</vt:lpstr>
      <vt:lpstr>Conclusion</vt:lpstr>
      <vt:lpstr>References</vt:lpstr>
      <vt:lpstr>Slide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user</dc:creator>
  <cp:lastModifiedBy>RT 03</cp:lastModifiedBy>
  <cp:revision>15</cp:revision>
  <dcterms:created xsi:type="dcterms:W3CDTF">2021-12-04T13:23:03Z</dcterms:created>
  <dcterms:modified xsi:type="dcterms:W3CDTF">2021-12-06T01:42:04Z</dcterms:modified>
</cp:coreProperties>
</file>