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70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3BE96F-0209-4E69-B33E-53483FF610B8}" v="51" dt="2023-11-12T14:16:18.421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306" autoAdjust="0"/>
  </p:normalViewPr>
  <p:slideViewPr>
    <p:cSldViewPr snapToGrid="0">
      <p:cViewPr varScale="1">
        <p:scale>
          <a:sx n="78" d="100"/>
          <a:sy n="78" d="100"/>
        </p:scale>
        <p:origin x="178" y="58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11/11/2023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How presentation will benefit audience: Adult learners are more interested in a subject if they know how or why it is important to them.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Presenter’s level of expertise in the subject: Briefly state your credentials in this area, or explain why participants should listen to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457200" marR="0" lvl="1" indent="0" algn="just" defTabSz="914400" rtl="0" eaLnBrk="1" fontAlgn="auto" latinLnBrk="0" hangingPunct="1">
              <a:lnSpc>
                <a:spcPct val="17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"Checklists are the silent architects of brand consistency."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7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Raghubalan, R., &amp; Raghubalan, P. (2016).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Hotel Housekeeping Operations and Management.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CRC Press.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Example objectives</a:t>
            </a:r>
          </a:p>
          <a:p>
            <a:pPr marL="0" indent="0" rtl="0">
              <a:buFont typeface="Arial" panose="020B0604020202020204" pitchFamily="34" charset="0"/>
              <a:buNone/>
            </a:pPr>
            <a:r>
              <a:rPr lang="en-GB" dirty="0"/>
              <a:t>At the end of this lesson, you will be able to: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Save files to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Move files to different locations on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Share files on the team Web server.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953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Note: This structure aims to link each Q12 element with specific responsibilities of the cleaning staff, emphasizing the practical application of Gallup's Q12 model in their day-to-day tasks.</a:t>
            </a:r>
          </a:p>
          <a:p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The example illustrates how recognizing a spotless environment aligns with specific Q12 elements, contributing to increased motivation and engagement among the cleaning staff.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6863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auto"/>
            <a:r>
              <a:rPr lang="en-GB" b="1" i="0" dirty="0">
                <a:effectLst/>
                <a:latin typeface="-apple-system"/>
              </a:rPr>
              <a:t>Mart </a:t>
            </a:r>
            <a:r>
              <a:rPr lang="en-GB" b="1" i="0" dirty="0" err="1">
                <a:effectLst/>
                <a:latin typeface="-apple-system"/>
              </a:rPr>
              <a:t>Louwerse</a:t>
            </a:r>
            <a:endParaRPr lang="en-GB" b="1" i="0" dirty="0">
              <a:effectLst/>
              <a:latin typeface="-apple-system"/>
            </a:endParaRPr>
          </a:p>
          <a:p>
            <a:pPr algn="l" fontAlgn="auto"/>
            <a:r>
              <a:rPr lang="en-GB" b="1" i="0" dirty="0">
                <a:effectLst/>
                <a:latin typeface="-apple-system"/>
              </a:rPr>
              <a:t>Head of Operations EMEA - Hospitality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03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858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11/11/2023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net.or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2JddMykvBA?start=8&amp;feature=oembed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ewehallcheshire.co.uk/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spitalitynet.org/" TargetMode="External"/><Relationship Id="rId5" Type="http://schemas.openxmlformats.org/officeDocument/2006/relationships/hyperlink" Target="http://www.hotelowner.co.uk/" TargetMode="External"/><Relationship Id="rId4" Type="http://schemas.openxmlformats.org/officeDocument/2006/relationships/hyperlink" Target="http://www.bighospitality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algn="just" rtl="0">
              <a:lnSpc>
                <a:spcPct val="150000"/>
              </a:lnSpc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"Elevating Excellence: Room Cleaning Training at Crewe Hall Hotel &amp; Spa"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Presented by</a:t>
            </a:r>
          </a:p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Velislava Hristova</a:t>
            </a:r>
          </a:p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Housekeeping Department</a:t>
            </a:r>
          </a:p>
        </p:txBody>
      </p:sp>
      <p:pic>
        <p:nvPicPr>
          <p:cNvPr id="5" name="Picture 4" descr="A logo for a hotel&#10;&#10;Description automatically generated">
            <a:extLst>
              <a:ext uri="{FF2B5EF4-FFF2-40B4-BE49-F238E27FC236}">
                <a16:creationId xmlns:a16="http://schemas.microsoft.com/office/drawing/2014/main" id="{AA178859-6D65-206F-34DB-53DF17EAD0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093" y="431347"/>
            <a:ext cx="1790700" cy="1390650"/>
          </a:xfrm>
          <a:prstGeom prst="rect">
            <a:avLst/>
          </a:prstGeom>
        </p:spPr>
      </p:pic>
      <p:pic>
        <p:nvPicPr>
          <p:cNvPr id="7" name="Picture 6" descr="A spiral staircase in a room&#10;&#10;Description automatically generated">
            <a:extLst>
              <a:ext uri="{FF2B5EF4-FFF2-40B4-BE49-F238E27FC236}">
                <a16:creationId xmlns:a16="http://schemas.microsoft.com/office/drawing/2014/main" id="{60264C08-DF11-262D-5E4D-693D1D518B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3600" y="4280598"/>
            <a:ext cx="4928158" cy="2577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319CF-AB34-D726-EBCD-E85978402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C00EA-8C3D-5AB9-33D3-B6398D806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Room Cleaning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General Cleaning Checklist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Bathroom Cleaning Checklist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Bedroom Cleaning Checklist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Final Inspection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Engagement Model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Industry Practices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Summary/Conclusion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5" name="Picture 4" descr="A room with a large ceiling and chairs&#10;&#10;Description automatically generated with medium confidence">
            <a:extLst>
              <a:ext uri="{FF2B5EF4-FFF2-40B4-BE49-F238E27FC236}">
                <a16:creationId xmlns:a16="http://schemas.microsoft.com/office/drawing/2014/main" id="{36C53693-FFEF-F8D7-BED7-1738C36C282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85" b="1"/>
          <a:stretch/>
        </p:blipFill>
        <p:spPr>
          <a:xfrm>
            <a:off x="6197600" y="2249425"/>
            <a:ext cx="5384800" cy="4341875"/>
          </a:xfrm>
          <a:prstGeom prst="rect">
            <a:avLst/>
          </a:prstGeom>
          <a:noFill/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DAD753DA-6066-CE61-9F8B-4E4383B5A4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5556" y="447675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69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69654" y="626511"/>
            <a:ext cx="4511040" cy="877824"/>
          </a:xfrm>
        </p:spPr>
        <p:txBody>
          <a:bodyPr rtlCol="0" anchor="b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22" name="Picture 21" descr="A building with a stone wall and a stone walkway&#10;&#10;Description automatically generated with medium confidence">
            <a:extLst>
              <a:ext uri="{FF2B5EF4-FFF2-40B4-BE49-F238E27FC236}">
                <a16:creationId xmlns:a16="http://schemas.microsoft.com/office/drawing/2014/main" id="{58CAB614-9E6E-80EB-47D1-3D977573E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2" r="5533" b="-1"/>
          <a:stretch/>
        </p:blipFill>
        <p:spPr>
          <a:xfrm>
            <a:off x="203200" y="776287"/>
            <a:ext cx="6803136" cy="5805083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type="body" idx="2"/>
          </p:nvPr>
        </p:nvSpPr>
        <p:spPr>
          <a:xfrm>
            <a:off x="7269654" y="1504335"/>
            <a:ext cx="4511040" cy="5077035"/>
          </a:xfrm>
        </p:spPr>
        <p:txBody>
          <a:bodyPr rtlCol="0">
            <a:normAutofit fontScale="25000" lnSpcReduction="20000"/>
          </a:bodyPr>
          <a:lstStyle/>
          <a:p>
            <a:pPr marL="9144" marR="0" lvl="0" indent="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37A76F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Importance of Cleanliness</a:t>
            </a:r>
          </a:p>
          <a:p>
            <a:pPr marL="9144" marR="0" lvl="0" indent="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37A76F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37415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Guest Satisfaction: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Clean facilities enhance guest comfort and satisfaction.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Health and Safety: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Crucial for guest and staff well-being, reducing the risk of infections.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Brand Reputation: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Reflects professionalism, and attention to detail, and builds trust.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Retention: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Positive guest experiences encourage loyalty and repeat business.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Differentiation: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High cleanliness standards set establishments apart in competitive markets.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Online Reviews: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Positive cleanliness reviews contribute to a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favorable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online reputation.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Employee Morale: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clean workplace fosters positive morale </a:t>
            </a:r>
          </a:p>
          <a:p>
            <a:pPr marL="457200" marR="0" lvl="1" indent="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37415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1" indent="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"Cleanliness is not just a standard; it's a commitment to guest satisfaction and well-being."</a:t>
            </a:r>
          </a:p>
          <a:p>
            <a:pPr marL="742950" marR="0" lvl="1" indent="-285750" algn="just" defTabSz="914400" rtl="0" eaLnBrk="1" fontAlgn="auto" latinLnBrk="0" hangingPunct="1">
              <a:lnSpc>
                <a:spcPct val="160000"/>
              </a:lnSpc>
              <a:spcBef>
                <a:spcPts val="300"/>
              </a:spcBef>
              <a:spcAft>
                <a:spcPts val="0"/>
              </a:spcAft>
              <a:buClr>
                <a:srgbClr val="63A537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rgbClr val="37415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" marR="0" lvl="0" indent="0" algn="just" defTabSz="914400" rtl="0" eaLnBrk="1" fontAlgn="auto" latinLnBrk="0" hangingPunct="1">
              <a:lnSpc>
                <a:spcPct val="150000"/>
              </a:lnSpc>
              <a:spcBef>
                <a:spcPts val="300"/>
              </a:spcBef>
              <a:spcAft>
                <a:spcPts val="0"/>
              </a:spcAft>
              <a:buClr>
                <a:srgbClr val="37A76F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455F5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rgbClr val="455F5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37A76F">
                  <a:lumMod val="75000"/>
                </a:srgbClr>
              </a:buClr>
              <a:buSzTx/>
              <a:buFont typeface="Georgia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55F5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 descr="A logo for a hotel&#10;&#10;Description automatically generated">
            <a:extLst>
              <a:ext uri="{FF2B5EF4-FFF2-40B4-BE49-F238E27FC236}">
                <a16:creationId xmlns:a16="http://schemas.microsoft.com/office/drawing/2014/main" id="{28101DE0-263A-B437-C640-21FE0CE253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9340" y="375712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1613"/>
            <a:ext cx="10972800" cy="1718187"/>
          </a:xfrm>
        </p:spPr>
        <p:txBody>
          <a:bodyPr rtlCol="0" anchor="ctr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Room Cleaning Checklist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986115"/>
            <a:ext cx="6807200" cy="5368413"/>
          </a:xfrm>
        </p:spPr>
        <p:txBody>
          <a:bodyPr rtlCol="0"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48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  <a:endParaRPr lang="en-GB" sz="48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Room Cleaning Checklist</a:t>
            </a:r>
            <a:r>
              <a:rPr lang="en-GB" sz="48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 cornerstone tool in maintaining impeccable brand standards at Crewe Hall Hotel &amp; Spa.</a:t>
            </a: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Purpose of Checklist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 rtl="0"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Ensures meticulous cleaning aligned with the elevated brand standards.</a:t>
            </a:r>
          </a:p>
          <a:p>
            <a:pPr algn="just" rtl="0"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Facilitates consistency and excellence in guest experiences.</a:t>
            </a:r>
          </a:p>
          <a:p>
            <a:pPr algn="just" rtl="0">
              <a:lnSpc>
                <a:spcPct val="170000"/>
              </a:lnSpc>
            </a:pPr>
            <a: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  <a:t>Key Checklist Points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800" dirty="0"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General Cleaning</a:t>
            </a:r>
            <a:r>
              <a:rPr lang="en-GB" sz="4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Vacuuming, dusting, disinfecting, and meticulous attention to surfaces.</a:t>
            </a:r>
            <a:endParaRPr lang="en-GB" sz="48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Bathroom Cleaning</a:t>
            </a:r>
            <a:r>
              <a:rPr lang="en-GB" sz="4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Scrubbing, disinfecting, and refreshing amenities.</a:t>
            </a: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Bedroom Cleaning</a:t>
            </a:r>
            <a:r>
              <a:rPr lang="en-GB" sz="4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Linen changes, upholstery care, and closet organization.</a:t>
            </a: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Final Inspection</a:t>
            </a:r>
            <a:r>
              <a:rPr lang="en-GB" sz="4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Conduct a thorough walk-through to guarantee adherence to brand standards.</a:t>
            </a:r>
          </a:p>
          <a:p>
            <a:pPr algn="just" rtl="0"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Confirming the absence of cleaning streaks or marks on surfaces.</a:t>
            </a:r>
          </a:p>
          <a:p>
            <a:pPr algn="just" rtl="0">
              <a:lnSpc>
                <a:spcPct val="17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Verifying room amenities' alignment with the established brand standards.</a:t>
            </a:r>
          </a:p>
          <a:p>
            <a:pPr algn="just" rtl="0">
              <a:lnSpc>
                <a:spcPct val="17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Customization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09728" indent="0" algn="just">
              <a:lnSpc>
                <a:spcPct val="170000"/>
              </a:lnSpc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Checklist flexibility for different room types, ensuring adaptability to varied requirements.</a:t>
            </a:r>
            <a:r>
              <a:rPr lang="en-GB" sz="48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42950" lvl="1" indent="-285750" algn="just">
              <a:lnSpc>
                <a:spcPct val="170000"/>
              </a:lnSpc>
              <a:buFont typeface="+mj-lt"/>
              <a:buAutoNum type="arabicPeriod"/>
            </a:pPr>
            <a:endParaRPr lang="en-GB" sz="48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>
              <a:lnSpc>
                <a:spcPct val="170000"/>
              </a:lnSpc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9053A4-5CB4-264C-215A-3794A2E6884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2" r="3492"/>
          <a:stretch/>
        </p:blipFill>
        <p:spPr>
          <a:xfrm>
            <a:off x="6807200" y="2477263"/>
            <a:ext cx="5384800" cy="4341875"/>
          </a:xfrm>
          <a:prstGeom prst="rect">
            <a:avLst/>
          </a:prstGeom>
          <a:noFill/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E71973E5-1741-FF73-C20E-9E6BF80838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9687" y="595465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just" rtl="0">
              <a:lnSpc>
                <a:spcPct val="150000"/>
              </a:lnSpc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General Cleaning Checklist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Tasks: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Vacuuming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Dusting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Disinfecting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Window and Mirror Cleaning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 J., &amp; </a:t>
            </a:r>
            <a:r>
              <a:rPr lang="en-GB" sz="17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M. (2013). </a:t>
            </a:r>
            <a:r>
              <a:rPr lang="en-GB" sz="17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  <a:r>
              <a:rPr lang="en-GB" sz="1700" b="0" i="1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7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Hospitality.</a:t>
            </a: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Pearson.</a:t>
            </a:r>
          </a:p>
          <a:p>
            <a:pPr marL="109728" indent="0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93B82654-B364-85DA-D6E3-ADABB23CD4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1140" y="641872"/>
            <a:ext cx="1790700" cy="1390650"/>
          </a:xfrm>
          <a:prstGeom prst="rect">
            <a:avLst/>
          </a:prstGeom>
        </p:spPr>
      </p:pic>
      <p:pic>
        <p:nvPicPr>
          <p:cNvPr id="9" name="Picture 8" descr="A desk in a room&#10;&#10;Description automatically generated">
            <a:extLst>
              <a:ext uri="{FF2B5EF4-FFF2-40B4-BE49-F238E27FC236}">
                <a16:creationId xmlns:a16="http://schemas.microsoft.com/office/drawing/2014/main" id="{C2A70249-29E5-14EC-4EEA-CA55E00348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76807"/>
            <a:ext cx="4562167" cy="256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09600" y="1142999"/>
            <a:ext cx="5384800" cy="1106426"/>
          </a:xfrm>
        </p:spPr>
        <p:txBody>
          <a:bodyPr rtlCol="0">
            <a:normAutofit fontScale="90000"/>
          </a:bodyPr>
          <a:lstStyle/>
          <a:p>
            <a:pPr algn="just">
              <a:lnSpc>
                <a:spcPct val="150000"/>
              </a:lnSpc>
            </a:pPr>
            <a:r>
              <a:rPr lang="en-GB" sz="3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Bathroom Cleaning Checklist</a:t>
            </a:r>
            <a:br>
              <a:rPr lang="en-GB" b="1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4484914" cy="4341875"/>
          </a:xfrm>
        </p:spPr>
        <p:txBody>
          <a:bodyPr rtlCol="0">
            <a:normAutofit lnSpcReduction="10000"/>
          </a:bodyPr>
          <a:lstStyle/>
          <a:p>
            <a:pPr marL="109728" indent="0" algn="just" rtl="0">
              <a:lnSpc>
                <a:spcPct val="150000"/>
              </a:lnSpc>
              <a:buNone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Tasks: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Toilet Cleaning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Sink and Countertop Cleaning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Bathtub/Shower Cleaning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Towel and Toiletry Replacement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7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endParaRPr lang="en-GB" sz="17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 J., &amp; </a:t>
            </a:r>
            <a:r>
              <a:rPr lang="en-GB" sz="17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M. (2013). </a:t>
            </a:r>
            <a:r>
              <a:rPr lang="en-GB" sz="17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  <a:r>
              <a:rPr lang="en-GB" sz="1700" b="0" i="1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7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Hospitality.</a:t>
            </a:r>
            <a:r>
              <a:rPr lang="en-GB" sz="17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Pearson.</a:t>
            </a:r>
          </a:p>
          <a:p>
            <a:pPr marL="109728" indent="0" algn="just">
              <a:lnSpc>
                <a:spcPct val="150000"/>
              </a:lnSpc>
              <a:buNone/>
            </a:pP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Content Placeholder 13" descr="A person taking a selfie in a bathroom&#10;&#10;Description automatically generated">
            <a:extLst>
              <a:ext uri="{FF2B5EF4-FFF2-40B4-BE49-F238E27FC236}">
                <a16:creationId xmlns:a16="http://schemas.microsoft.com/office/drawing/2014/main" id="{8CA2DDED-E48A-DD57-C424-1CC61759E4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200" y="79924"/>
            <a:ext cx="5384800" cy="4038600"/>
          </a:xfrm>
        </p:spPr>
      </p:pic>
      <p:pic>
        <p:nvPicPr>
          <p:cNvPr id="16" name="Picture 15" descr="A bathtub with a glass shower door&#10;&#10;Description automatically generated">
            <a:extLst>
              <a:ext uri="{FF2B5EF4-FFF2-40B4-BE49-F238E27FC236}">
                <a16:creationId xmlns:a16="http://schemas.microsoft.com/office/drawing/2014/main" id="{CE2280F8-FECE-6D16-EBA1-3CA27D0A49B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2785" y="4118525"/>
            <a:ext cx="3479215" cy="2739475"/>
          </a:xfrm>
          <a:prstGeom prst="rect">
            <a:avLst/>
          </a:prstGeom>
        </p:spPr>
      </p:pic>
      <p:pic>
        <p:nvPicPr>
          <p:cNvPr id="18" name="Picture 17" descr="A bathroom with marble walls and a toilet&#10;&#10;Description automatically generated">
            <a:extLst>
              <a:ext uri="{FF2B5EF4-FFF2-40B4-BE49-F238E27FC236}">
                <a16:creationId xmlns:a16="http://schemas.microsoft.com/office/drawing/2014/main" id="{7A57A968-FD1F-FE87-1D3E-090DFE742CB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4514" y="4118525"/>
            <a:ext cx="3618271" cy="2739476"/>
          </a:xfrm>
          <a:prstGeom prst="rect">
            <a:avLst/>
          </a:prstGeom>
        </p:spPr>
      </p:pic>
      <p:pic>
        <p:nvPicPr>
          <p:cNvPr id="22" name="Picture 21" descr="A logo for a hotel&#10;&#10;Description automatically generated">
            <a:extLst>
              <a:ext uri="{FF2B5EF4-FFF2-40B4-BE49-F238E27FC236}">
                <a16:creationId xmlns:a16="http://schemas.microsoft.com/office/drawing/2014/main" id="{26A74BF3-14B8-8EBC-364D-556563B571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700" y="1793325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Bedroom Cleaning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109728" indent="0" algn="just">
              <a:lnSpc>
                <a:spcPct val="150000"/>
              </a:lnSpc>
              <a:buNone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Tasks: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Bed Linen Change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Upholstery and Furniture Cleaning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Closet Organization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 J., &amp;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M. (2013). </a:t>
            </a:r>
            <a:r>
              <a:rPr lang="en-GB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  <a:r>
              <a:rPr lang="en-GB" b="0" i="1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Hospitality.</a:t>
            </a: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Pearson.</a:t>
            </a:r>
          </a:p>
          <a:p>
            <a:pPr marL="109728" indent="0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5" name="Picture 4" descr="A person taking a selfie in a bedroom&#10;&#10;Description automatically generated">
            <a:extLst>
              <a:ext uri="{FF2B5EF4-FFF2-40B4-BE49-F238E27FC236}">
                <a16:creationId xmlns:a16="http://schemas.microsoft.com/office/drawing/2014/main" id="{9B6EEFAB-E40D-BDA8-B0F3-9E74DD96CC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196" y="0"/>
            <a:ext cx="5048804" cy="4648201"/>
          </a:xfrm>
          <a:prstGeom prst="rect">
            <a:avLst/>
          </a:prstGeom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1B58ED13-73F2-A750-AEB7-7BA4B2BF25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263" y="0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3392129" cy="1066800"/>
          </a:xfrm>
        </p:spPr>
        <p:txBody>
          <a:bodyPr rtlCol="0">
            <a:normAutofit fontScale="90000"/>
          </a:bodyPr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Final Inspection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49424"/>
            <a:ext cx="5614219" cy="4325112"/>
          </a:xfrm>
        </p:spPr>
        <p:txBody>
          <a:bodyPr rtlCol="0">
            <a:normAutofit fontScale="62500" lnSpcReduction="20000"/>
          </a:bodyPr>
          <a:lstStyle/>
          <a:p>
            <a:pPr marL="109728" indent="0" rtl="0">
              <a:buNone/>
            </a:pPr>
            <a:endParaRPr lang="en-GB" dirty="0"/>
          </a:p>
          <a:p>
            <a:pPr rtl="0"/>
            <a:endParaRPr lang="en-GB" dirty="0"/>
          </a:p>
          <a:p>
            <a:pPr algn="just" rtl="0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Conduct a thorough walk-through to guarantee adherence to brand standards.</a:t>
            </a:r>
          </a:p>
          <a:p>
            <a:pPr algn="just" rtl="0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Confirming the absence of cleaning streaks or marks on surfaces.</a:t>
            </a:r>
          </a:p>
          <a:p>
            <a:pPr algn="just" rtl="0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Verifying room amenities' alignment with the established brand standards.</a:t>
            </a:r>
          </a:p>
          <a:p>
            <a:pPr algn="just" rtl="0">
              <a:lnSpc>
                <a:spcPct val="170000"/>
              </a:lnSpc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 Hotel management insights available from </a:t>
            </a: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https://www.hospitalitynet.org/</a:t>
            </a: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edroom with a bed and a television&#10;&#10;Description automatically generated">
            <a:extLst>
              <a:ext uri="{FF2B5EF4-FFF2-40B4-BE49-F238E27FC236}">
                <a16:creationId xmlns:a16="http://schemas.microsoft.com/office/drawing/2014/main" id="{7018D1BB-5BE9-7D96-8E9F-38AC48EA43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818" y="653143"/>
            <a:ext cx="5968181" cy="5998866"/>
          </a:xfrm>
          <a:prstGeom prst="rect">
            <a:avLst/>
          </a:prstGeom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8631B3B0-67B9-F36E-056D-85FF29E409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483" y="1143000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sz="3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Model Introduction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624BAD37-B1AF-FE6B-D758-269B2241C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Gallup's Q12 model</a:t>
            </a:r>
          </a:p>
        </p:txBody>
      </p:sp>
      <p:pic>
        <p:nvPicPr>
          <p:cNvPr id="6" name="Content Placeholder 5" descr="A diagram of a pyramid&#10;&#10;Description automatically generated">
            <a:extLst>
              <a:ext uri="{FF2B5EF4-FFF2-40B4-BE49-F238E27FC236}">
                <a16:creationId xmlns:a16="http://schemas.microsoft.com/office/drawing/2014/main" id="{54A66066-768E-24BF-0E28-DDC7052E51A5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464" y="2708519"/>
            <a:ext cx="4621936" cy="3886200"/>
          </a:xfrm>
          <a:noFill/>
        </p:spPr>
      </p:pic>
      <p:sp>
        <p:nvSpPr>
          <p:cNvPr id="4" name="Text Placeholder 3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>
            <a:normAutofit/>
          </a:bodyPr>
          <a:lstStyle/>
          <a:p>
            <a:pPr algn="just" rtl="0">
              <a:lnSpc>
                <a:spcPct val="150000"/>
              </a:lnSpc>
            </a:pPr>
            <a:r>
              <a:rPr lang="en-GB" sz="1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Gallup's Q12 Employee Engagement Model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is a crucial factor in fostering a positive and productive workplace. Gallup's Q12 Employee Engagement Model, introduced by Bridger in 2018, stands as a comprehensive framework to assess and enhance employee engagement.</a:t>
            </a:r>
          </a:p>
          <a:p>
            <a:pPr marL="109728" indent="0" algn="just">
              <a:lnSpc>
                <a:spcPct val="150000"/>
              </a:lnSpc>
              <a:buNone/>
            </a:pP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>
              <a:lnSpc>
                <a:spcPct val="150000"/>
              </a:lnSpc>
            </a:pPr>
            <a:r>
              <a:rPr lang="en-GB" sz="1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Explanation of Key Engagement Factors </a:t>
            </a:r>
          </a:p>
          <a:p>
            <a:pPr algn="just" rtl="0">
              <a:lnSpc>
                <a:spcPct val="150000"/>
              </a:lnSpc>
            </a:pPr>
            <a:r>
              <a:rPr lang="en-GB" sz="1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Leiter and Bakker's (2010) work on employee engagement contributes valuable insights into understanding the factors that influence and contribute to a highly engaged workforce.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logo for a hotel&#10;&#10;Description automatically generated">
            <a:extLst>
              <a:ext uri="{FF2B5EF4-FFF2-40B4-BE49-F238E27FC236}">
                <a16:creationId xmlns:a16="http://schemas.microsoft.com/office/drawing/2014/main" id="{B988702F-7A3C-B0BE-5604-E84F16846E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0405" y="854320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9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E4062B4-F4DE-45FF-D03C-78E92D27B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Applying Q12 to Cleaning Staff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25000" lnSpcReduction="20000"/>
          </a:bodyPr>
          <a:lstStyle/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Purposeful Work: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Understand the critical role each member plays in maintaining a sanitized and inviting environment.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Expectations: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Clearly communicate expectations for cleanliness standards, specifying tasks and quality benchmarks.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 for Growth: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Provide training and development opportunities for mastering new cleaning techniques and technologies.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and Reward: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Implement a recognition program for those who consistently contribute to a spotless environment.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Management: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Ensure managers provide necessary support and resources for efficient cleaning operations.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Cohesive Team Dynamics: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Foster teamwork and collaboration to collectively maintain a clean and organized space.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Open Communication: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Establish channels for feedback and suggestions regarding cleaning processes and tools.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Connection to the Organization: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</a:t>
            </a:r>
            <a:r>
              <a:rPr lang="en-GB" sz="24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Instill</a:t>
            </a: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sense of pride and belonging by showcasing the integral role of cleaning staff in the organization.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Well-being Support: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Prioritize physical and mental well-being to enhance overall job satisfaction.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Resources and Tools: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Ensure access to high-quality cleaning equipment and supplies for efficient task completion.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Inclusive Work Environment: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Promote diversity and inclusivity within the cleaning team to create a positive work environment.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Alignment with Personal Values:</a:t>
            </a:r>
            <a:endParaRPr lang="en-GB" sz="24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staff: Emphasize how the organization's values align with the importance of maintaining a clean and sanitary space.</a:t>
            </a:r>
          </a:p>
          <a:p>
            <a:pPr rtl="0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93AF3F6-A12A-0400-D67A-737F8964C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09800"/>
            <a:ext cx="6096000" cy="5085735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Example: Recognizing a Spotless Environment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Quick (2020) on managing events and employee recognition.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Q12 Element: Recognition and Reward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to Cleaning Staff: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lvl="2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 a recognition program acknowledging cleaning staff who consistently contribute to maintaining a spotless environment.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Motivational Impact: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Alignment with Q12 Elements: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lvl="2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Purposeful Work: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Reinforces the importance of their role in creating a clean and welcoming environment.</a:t>
            </a:r>
          </a:p>
          <a:p>
            <a:pPr marL="1143000" lvl="2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Expectations: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Clearly communicates the expectation of maintaining a spotless workspace.</a:t>
            </a:r>
          </a:p>
          <a:p>
            <a:pPr marL="1143000" lvl="2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Management: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Demonstrates management's appreciation for their efforts.</a:t>
            </a:r>
          </a:p>
          <a:p>
            <a:pPr marL="1143000" lvl="2" indent="-22860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Connection to the Organization: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Instills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sense of pride in their contribution to the organization's overall cleanliness.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Practical Implementation: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Events: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Host events to publicly recognize and appreciate outstanding cleaning staff.</a:t>
            </a: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Certificates or Awards: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Present certificates or awards to individuals or teams achieving consistently high cleanliness standards.</a:t>
            </a: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Channels:</a:t>
            </a: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Share success stories through internal communication channels to inspire others.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Benefit:</a:t>
            </a:r>
            <a:endParaRPr lang="en-GB" sz="32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Motivates cleaning staff to consistently uphold high cleaning standards, fostering a positive and engaged work environment.</a:t>
            </a:r>
          </a:p>
          <a:p>
            <a:endParaRPr lang="en-GB" dirty="0"/>
          </a:p>
        </p:txBody>
      </p:sp>
      <p:pic>
        <p:nvPicPr>
          <p:cNvPr id="9" name="Picture 8" descr="A logo for a hotel&#10;&#10;Description automatically generated">
            <a:extLst>
              <a:ext uri="{FF2B5EF4-FFF2-40B4-BE49-F238E27FC236}">
                <a16:creationId xmlns:a16="http://schemas.microsoft.com/office/drawing/2014/main" id="{F9FE2080-004E-CB5A-6FCC-40BAD16C37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7842" y="285750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59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just" rtl="0">
              <a:lnSpc>
                <a:spcPct val="150000"/>
              </a:lnSpc>
            </a:pP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Industry Practices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nline Media 3" title="Hotel case study: Crewe Hall">
            <a:hlinkClick r:id="" action="ppaction://media"/>
            <a:extLst>
              <a:ext uri="{FF2B5EF4-FFF2-40B4-BE49-F238E27FC236}">
                <a16:creationId xmlns:a16="http://schemas.microsoft.com/office/drawing/2014/main" id="{95C931E6-E91E-4217-BA93-B36DA8B8DB3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70125" y="2249488"/>
            <a:ext cx="7653338" cy="4324350"/>
          </a:xfrm>
          <a:prstGeom prst="rect">
            <a:avLst/>
          </a:prstGeom>
        </p:spPr>
      </p:pic>
      <p:pic>
        <p:nvPicPr>
          <p:cNvPr id="6" name="Picture 5" descr="A logo for a hotel&#10;&#10;Description automatically generated">
            <a:extLst>
              <a:ext uri="{FF2B5EF4-FFF2-40B4-BE49-F238E27FC236}">
                <a16:creationId xmlns:a16="http://schemas.microsoft.com/office/drawing/2014/main" id="{B9E4E5A2-3727-96D5-4008-576C63D042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4149" y="819150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4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 of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49424"/>
            <a:ext cx="7258259" cy="4325112"/>
          </a:xfrm>
        </p:spPr>
        <p:txBody>
          <a:bodyPr rtlCol="0">
            <a:normAutofit fontScale="47500" lnSpcReduction="20000"/>
          </a:bodyPr>
          <a:lstStyle/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Points Recap: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 and Cleanliness are mutually reinforcing.</a:t>
            </a: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correlation: Engaged employees contribute to higher cleanliness standards.</a:t>
            </a: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 of Revised Checklists and Engagement Strategies for a symbiotic relationship.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 (Bridger, 2018):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Bridger (2018) established the crucial link between Employee Engagement and Quality Service.</a:t>
            </a: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Gallup's Q12 Model provides a framework for understanding and enhancing Employee Engagement.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Motivational Quote:</a:t>
            </a:r>
            <a:endParaRPr lang="en-GB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"Our Cleanliness Reflects Our Commitment."</a:t>
            </a:r>
          </a:p>
          <a:p>
            <a:pPr rtl="0"/>
            <a:endParaRPr lang="en-GB" dirty="0"/>
          </a:p>
        </p:txBody>
      </p:sp>
      <p:pic>
        <p:nvPicPr>
          <p:cNvPr id="5" name="Picture 4" descr="A yellow cartoon emoticon&#10;&#10;Description automatically generated">
            <a:extLst>
              <a:ext uri="{FF2B5EF4-FFF2-40B4-BE49-F238E27FC236}">
                <a16:creationId xmlns:a16="http://schemas.microsoft.com/office/drawing/2014/main" id="{84BFA84C-F309-5ADB-EC0A-4406FBA69D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0567" y="2914492"/>
            <a:ext cx="3077045" cy="2019249"/>
          </a:xfrm>
          <a:prstGeom prst="rect">
            <a:avLst/>
          </a:prstGeom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1210EF13-521D-5BB2-386A-38366E2E46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700" y="629572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1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just" rt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marL="109728" indent="0" algn="l">
              <a:buNone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Bridger, E. (2018)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engagement: A practical introduction.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2nd ed. HR Fundamentals. London: CIPD and Kogan Page.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Casado, M. (2012)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Housekeeping Management.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London: Wiley.</a:t>
            </a:r>
          </a:p>
          <a:p>
            <a:pPr marL="365760" marR="0" lvl="0" indent="-256032" algn="just" defTabSz="914400" rtl="0" eaLnBrk="1" fontAlgn="auto" latinLnBrk="0" hangingPunct="1">
              <a:lnSpc>
                <a:spcPct val="170000"/>
              </a:lnSpc>
              <a:spcBef>
                <a:spcPts val="300"/>
              </a:spcBef>
              <a:spcAft>
                <a:spcPts val="0"/>
              </a:spcAft>
              <a:buClr>
                <a:srgbClr val="37A76F">
                  <a:lumMod val="75000"/>
                </a:srgbClr>
              </a:buClr>
              <a:buSzTx/>
              <a:buFont typeface="+mj-lt"/>
              <a:buAutoNum type="arabicPeriod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Crewe Hall Hotel &amp; Spa. (2023). Official Website. [Online] Available from: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www.crewehallcheshire.co.uk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37415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 Accessed: 2023-11-11)</a:t>
            </a:r>
            <a:endParaRPr lang="en-GB" sz="3000" b="0" i="0" dirty="0">
              <a:solidFill>
                <a:srgbClr val="37415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Ferdinand, N., &amp; </a:t>
            </a:r>
            <a:r>
              <a:rPr lang="en-GB" sz="30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Kitchin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 (2017)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Events Management - An International Approach.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2nd ed. London: SAGE Publications Ltd.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Leiter, M. P., &amp; Bakker, A. B. (2010)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Engagement: A Handbook of Essential Theory and Research.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Hove [England]: Psychology Press.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L., &amp; </a:t>
            </a:r>
            <a:r>
              <a:rPr lang="en-GB" sz="3000" b="0" i="0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 (2013)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Management and Organisational Behaviour.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5th ed. Harlow: Pearson.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Quick, L. (2020)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Managing Events. Real Challenges, Real Outcomes.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London: SAGE Publications Ltd.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Raghubalan, G., &amp; Raghubalan, S. (2016)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Housekeeping - Operations And Management.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3rd ed. India: Oxford University Press.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Caterer (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Wood, R. (2013) </a:t>
            </a:r>
            <a:r>
              <a:rPr lang="en-GB" sz="3000" b="0" i="1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Concepts in Hospitality Management.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London: Sage.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www.bighospitality.co.uk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2023-11-11)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www.hotelowner.co.uk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2023-11-11)</a:t>
            </a:r>
          </a:p>
          <a:p>
            <a:pPr algn="just">
              <a:lnSpc>
                <a:spcPct val="170000"/>
              </a:lnSpc>
              <a:buFont typeface="+mj-lt"/>
              <a:buAutoNum type="arabicPeriod"/>
            </a:pPr>
            <a:r>
              <a:rPr lang="en-GB" sz="30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www.hospitalitynet.org</a:t>
            </a:r>
            <a:r>
              <a:rPr lang="en-GB" sz="30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2023-11-11)</a:t>
            </a:r>
          </a:p>
          <a:p>
            <a:pPr marL="624078" indent="-514350" algn="just" rtl="0">
              <a:lnSpc>
                <a:spcPct val="150000"/>
              </a:lnSpc>
              <a:buFont typeface="+mj-lt"/>
              <a:buAutoNum type="arabicParenR"/>
            </a:pPr>
            <a:endParaRPr lang="en-GB" dirty="0"/>
          </a:p>
        </p:txBody>
      </p:sp>
      <p:pic>
        <p:nvPicPr>
          <p:cNvPr id="5" name="Picture 4" descr="A logo for a hotel&#10;&#10;Description automatically generated">
            <a:extLst>
              <a:ext uri="{FF2B5EF4-FFF2-40B4-BE49-F238E27FC236}">
                <a16:creationId xmlns:a16="http://schemas.microsoft.com/office/drawing/2014/main" id="{388C48DB-9D42-13CE-C96F-764113E89C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375" y="613473"/>
            <a:ext cx="17907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5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{2939F553-2A29-473E-8739-56E62D80D529}tf03460604_win32</Template>
  <TotalTime>1624</TotalTime>
  <Words>1549</Words>
  <Application>Microsoft Office PowerPoint</Application>
  <PresentationFormat>Widescreen</PresentationFormat>
  <Paragraphs>179</Paragraphs>
  <Slides>13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-apple-system</vt:lpstr>
      <vt:lpstr>Arial</vt:lpstr>
      <vt:lpstr>Calibri</vt:lpstr>
      <vt:lpstr>Georgia</vt:lpstr>
      <vt:lpstr>Söhne</vt:lpstr>
      <vt:lpstr>Wingdings 2</vt:lpstr>
      <vt:lpstr>Training presentation</vt:lpstr>
      <vt:lpstr> "Elevating Excellence: Room Cleaning Training at Crewe Hall Hotel &amp; Spa"</vt:lpstr>
      <vt:lpstr>Agenda</vt:lpstr>
      <vt:lpstr>Introduction</vt:lpstr>
      <vt:lpstr>Room Cleaning Checklist</vt:lpstr>
      <vt:lpstr>General Cleaning Checklist</vt:lpstr>
      <vt:lpstr>Bathroom Cleaning Checklist </vt:lpstr>
      <vt:lpstr>Bedroom Cleaning Checklist</vt:lpstr>
      <vt:lpstr>Final Inspection </vt:lpstr>
      <vt:lpstr>Employee Engagement Model Introduction</vt:lpstr>
      <vt:lpstr>Applying Q12 to Cleaning Staff</vt:lpstr>
      <vt:lpstr>Best Industry Practices</vt:lpstr>
      <vt:lpstr>Summary of Training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"Elevating Excellence: Room Cleaning Training at Crewe Hall Hotel &amp; Spa"</dc:title>
  <dc:creator>Velislava Hristova</dc:creator>
  <cp:lastModifiedBy>Velislava Hristova</cp:lastModifiedBy>
  <cp:revision>2</cp:revision>
  <dcterms:created xsi:type="dcterms:W3CDTF">2023-11-11T11:16:59Z</dcterms:created>
  <dcterms:modified xsi:type="dcterms:W3CDTF">2023-11-12T14:21:14Z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