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7"/>
  </p:notesMasterIdLst>
  <p:sldIdLst>
    <p:sldId id="256" r:id="rId5"/>
    <p:sldId id="270" r:id="rId6"/>
    <p:sldId id="277" r:id="rId7"/>
    <p:sldId id="257" r:id="rId8"/>
    <p:sldId id="267" r:id="rId9"/>
    <p:sldId id="268" r:id="rId10"/>
    <p:sldId id="274" r:id="rId11"/>
    <p:sldId id="266" r:id="rId12"/>
    <p:sldId id="269" r:id="rId13"/>
    <p:sldId id="259" r:id="rId14"/>
    <p:sldId id="260" r:id="rId15"/>
    <p:sldId id="261" r:id="rId16"/>
    <p:sldId id="263" r:id="rId17"/>
    <p:sldId id="262" r:id="rId18"/>
    <p:sldId id="271" r:id="rId19"/>
    <p:sldId id="278" r:id="rId20"/>
    <p:sldId id="273" r:id="rId21"/>
    <p:sldId id="272" r:id="rId22"/>
    <p:sldId id="275" r:id="rId23"/>
    <p:sldId id="279" r:id="rId24"/>
    <p:sldId id="276" r:id="rId25"/>
    <p:sldId id="265" r:id="rId26"/>
  </p:sldIdLst>
  <p:sldSz cx="9144000" cy="6858000" type="screen4x3"/>
  <p:notesSz cx="6858000" cy="10287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40CB0A-45A6-F80D-9917-3316DBBAEE55}" v="63" dt="2019-10-03T14:31:28.024"/>
    <p1510:client id="{20A92680-633F-A879-588B-E9AFA3D262E3}" v="99" dt="2019-10-06T13:35:15.527"/>
    <p1510:client id="{5BF0394D-B85B-CAE9-B77A-9D491B0FBAD6}" v="29" dt="2019-10-06T14:12:53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78433" autoAdjust="0"/>
  </p:normalViewPr>
  <p:slideViewPr>
    <p:cSldViewPr snapToGrid="0" snapToObjects="1">
      <p:cViewPr>
        <p:scale>
          <a:sx n="71" d="100"/>
          <a:sy n="71" d="100"/>
        </p:scale>
        <p:origin x="8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Performance vs Learning – is it possible to see learning? What scale does learning take place on?</a:t>
            </a:r>
            <a:endParaRPr lang="en-US" dirty="0"/>
          </a:p>
          <a:p>
            <a:endParaRPr lang="en-GB" dirty="0"/>
          </a:p>
          <a:p>
            <a:r>
              <a:rPr lang="en-GB" dirty="0"/>
              <a:t>Evidence that focussing on improvements in short term performance can lead to a reduction in long term learning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907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WG statement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5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We can direct the students to this website – but also noting that this is less used now.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453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ecd.org/education/ceri/37406531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sites/default/files/publications/2018-03/dyfodol-llwyddiannus-crynodeb-o-adroddiad-yr-athro-graham-donaldson.pdf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datganiad-ysgrifenedig-rheoliadau-addysg-diwygiadaun-ymwneud-gwybodaeth-asesiadau-athrawon-cymru?_ga=2.19432305.830236634.1569930168-233607502.1543914796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written-statement-education-amendments-relating-teacher-assessment-information-wales-regulation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padlet.com/mathewreesjones/Assessment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mylocalschool.gov.wales/?lang=cy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mylocalschool.gov.wales/School/6694054?lang=e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loud 8">
            <a:extLst>
              <a:ext uri="{FF2B5EF4-FFF2-40B4-BE49-F238E27FC236}">
                <a16:creationId xmlns:a16="http://schemas.microsoft.com/office/drawing/2014/main" id="{F1E4E4D7-DF64-4B3B-BD5E-D8B50B5546CE}"/>
              </a:ext>
            </a:extLst>
          </p:cNvPr>
          <p:cNvSpPr/>
          <p:nvPr/>
        </p:nvSpPr>
        <p:spPr>
          <a:xfrm>
            <a:off x="4161864" y="3429000"/>
            <a:ext cx="4840941" cy="1707776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D2875A65-ED10-4C48-A747-8250BC7151EC}"/>
              </a:ext>
            </a:extLst>
          </p:cNvPr>
          <p:cNvSpPr/>
          <p:nvPr/>
        </p:nvSpPr>
        <p:spPr>
          <a:xfrm>
            <a:off x="94129" y="1532965"/>
            <a:ext cx="4840941" cy="1707776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726595" y="3784350"/>
            <a:ext cx="4044248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400" dirty="0">
                <a:ea typeface="+mn-lt"/>
                <a:cs typeface="+mn-lt"/>
              </a:rPr>
              <a:t>How do learners show they are making progress?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43383" y="1955550"/>
            <a:ext cx="4034923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400" dirty="0" err="1">
                <a:ea typeface="+mn-lt"/>
                <a:cs typeface="+mn-lt"/>
              </a:rPr>
              <a:t>Sut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mae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dysgwyr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yn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dangos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eu</a:t>
            </a:r>
            <a:r>
              <a:rPr lang="en-GB" sz="2400" dirty="0">
                <a:ea typeface="+mn-lt"/>
                <a:cs typeface="+mn-lt"/>
              </a:rPr>
              <a:t> bod </a:t>
            </a:r>
            <a:r>
              <a:rPr lang="en-GB" sz="2400" dirty="0" err="1">
                <a:ea typeface="+mn-lt"/>
                <a:cs typeface="+mn-lt"/>
              </a:rPr>
              <a:t>yn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gwneud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cynnydd</a:t>
            </a:r>
            <a:r>
              <a:rPr lang="en-GB" sz="2400" dirty="0">
                <a:ea typeface="+mn-lt"/>
                <a:cs typeface="+mn-lt"/>
              </a:rPr>
              <a:t>?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74DA1D5-01FC-48CD-A04B-80DAE2B8E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99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783126" y="365126"/>
            <a:ext cx="3732223" cy="1325563"/>
          </a:xfrm>
        </p:spPr>
        <p:txBody>
          <a:bodyPr>
            <a:normAutofit/>
          </a:bodyPr>
          <a:lstStyle/>
          <a:p>
            <a:r>
              <a:rPr lang="en-GB" sz="4400" dirty="0"/>
              <a:t>Session objectives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71101" y="1955550"/>
            <a:ext cx="40442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 critically evaluate the process of assessment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Consider purposeful data capture methods </a:t>
            </a:r>
          </a:p>
        </p:txBody>
      </p:sp>
      <p:sp>
        <p:nvSpPr>
          <p:cNvPr id="4" name="Title 4"/>
          <p:cNvSpPr txBox="1">
            <a:spLocks/>
          </p:cNvSpPr>
          <p:nvPr/>
        </p:nvSpPr>
        <p:spPr>
          <a:xfrm>
            <a:off x="738877" y="365126"/>
            <a:ext cx="404424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Amcanion</a:t>
            </a:r>
            <a:r>
              <a:rPr lang="en-GB" dirty="0"/>
              <a:t> y </a:t>
            </a:r>
            <a:r>
              <a:rPr lang="en-GB" dirty="0" err="1"/>
              <a:t>sesiwn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3383" y="1955550"/>
            <a:ext cx="40349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Gwerthuso</a:t>
            </a:r>
            <a:r>
              <a:rPr lang="en-GB" sz="2400" dirty="0"/>
              <a:t> y broses </a:t>
            </a:r>
            <a:r>
              <a:rPr lang="en-GB" sz="2400" dirty="0" err="1"/>
              <a:t>asesu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feirniadol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casglu</a:t>
            </a:r>
            <a:r>
              <a:rPr lang="en-GB" sz="2400" dirty="0"/>
              <a:t> data </a:t>
            </a:r>
            <a:r>
              <a:rPr lang="en-GB" sz="2400" dirty="0" err="1"/>
              <a:t>pwrpasol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574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076496" y="1853606"/>
            <a:ext cx="3200401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</a:rPr>
              <a:t>Performance v </a:t>
            </a:r>
          </a:p>
          <a:p>
            <a:pPr algn="ctr"/>
            <a:r>
              <a:rPr lang="en-GB" sz="4400" dirty="0">
                <a:solidFill>
                  <a:schemeClr val="accent1"/>
                </a:solidFill>
              </a:rPr>
              <a:t>Learning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676768" y="1867479"/>
            <a:ext cx="3033385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Perfformiad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yn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erbyn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Dysgu</a:t>
            </a:r>
            <a:endParaRPr lang="en-GB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017" y="1804307"/>
            <a:ext cx="3143250" cy="27813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882" y="147145"/>
            <a:ext cx="7772400" cy="964500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Tasg</a:t>
            </a:r>
            <a:r>
              <a:rPr lang="en-GB" dirty="0">
                <a:solidFill>
                  <a:schemeClr val="accent1"/>
                </a:solidFill>
              </a:rPr>
              <a:t> - Task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629842" y="1111645"/>
            <a:ext cx="3733800" cy="762000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r>
              <a:rPr lang="en-US" dirty="0"/>
              <a:t> </a:t>
            </a:r>
          </a:p>
          <a:p>
            <a:r>
              <a:rPr lang="en-US" dirty="0"/>
              <a:t>Formative assessment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3"/>
          </p:nvPr>
        </p:nvSpPr>
        <p:spPr>
          <a:xfrm>
            <a:off x="5333404" y="1102062"/>
            <a:ext cx="3733800" cy="762000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cyfunol</a:t>
            </a:r>
            <a:r>
              <a:rPr lang="en-US" dirty="0"/>
              <a:t> </a:t>
            </a:r>
          </a:p>
          <a:p>
            <a:r>
              <a:rPr lang="en-US" dirty="0"/>
              <a:t>Summative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50870" y="1928133"/>
            <a:ext cx="3868340" cy="368458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fyddech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crynhoi’r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frawddeg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Ymchwiliwch</a:t>
            </a:r>
            <a:r>
              <a:rPr lang="en-GB" dirty="0"/>
              <a:t> a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5256609" y="1945764"/>
            <a:ext cx="3887391" cy="36845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How would you summarise these two types of assessment in two sentences?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and be prepared to feed back…</a:t>
            </a:r>
          </a:p>
        </p:txBody>
      </p:sp>
    </p:spTree>
    <p:extLst>
      <p:ext uri="{BB962C8B-B14F-4D97-AF65-F5344CB8AC3E}">
        <p14:creationId xmlns:p14="http://schemas.microsoft.com/office/powerpoint/2010/main" val="332265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06829" y="1268186"/>
            <a:ext cx="8626928" cy="3396343"/>
          </a:xfrm>
          <a:prstGeom prst="cloudCallout">
            <a:avLst/>
          </a:prstGeom>
          <a:noFill/>
          <a:ln w="412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130925" y="2419664"/>
            <a:ext cx="320040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</a:rPr>
              <a:t>Tensions…?</a:t>
            </a:r>
          </a:p>
        </p:txBody>
      </p:sp>
      <p:sp>
        <p:nvSpPr>
          <p:cNvPr id="4" name="Rectangle 3"/>
          <p:cNvSpPr/>
          <p:nvPr/>
        </p:nvSpPr>
        <p:spPr>
          <a:xfrm>
            <a:off x="633226" y="2466194"/>
            <a:ext cx="317133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Tensiynau</a:t>
            </a:r>
            <a:r>
              <a:rPr lang="en-GB" sz="4400" dirty="0">
                <a:solidFill>
                  <a:schemeClr val="accent1"/>
                </a:solidFill>
              </a:rPr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2087760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37529" y="319617"/>
            <a:ext cx="43568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GB" sz="2800" dirty="0">
                <a:solidFill>
                  <a:schemeClr val="accent1"/>
                </a:solidFill>
                <a:latin typeface="Calibri" panose="020F0502020204030204" pitchFamily="34" charset="0"/>
              </a:rPr>
              <a:t>5 strands of effective formative assessment </a:t>
            </a:r>
            <a:endParaRPr lang="en-GB" sz="2800" b="0" i="0" u="none" strike="noStrike" dirty="0">
              <a:solidFill>
                <a:schemeClr val="accent1"/>
              </a:solidFill>
              <a:effectLst/>
              <a:latin typeface="&amp;quo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9123" y="313329"/>
            <a:ext cx="43568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GB" sz="2800" dirty="0">
                <a:solidFill>
                  <a:schemeClr val="accent1"/>
                </a:solidFill>
                <a:latin typeface="Calibri" panose="020F0502020204030204" pitchFamily="34" charset="0"/>
              </a:rPr>
              <a:t>5 </a:t>
            </a:r>
            <a:r>
              <a:rPr lang="en-GB" sz="2800" dirty="0" err="1">
                <a:solidFill>
                  <a:schemeClr val="accent1"/>
                </a:solidFill>
                <a:latin typeface="Calibri" panose="020F0502020204030204" pitchFamily="34" charset="0"/>
              </a:rPr>
              <a:t>llinyn</a:t>
            </a:r>
            <a:r>
              <a:rPr lang="en-GB" sz="2800" dirty="0">
                <a:solidFill>
                  <a:schemeClr val="accent1"/>
                </a:solidFill>
                <a:latin typeface="Calibri" panose="020F0502020204030204" pitchFamily="34" charset="0"/>
              </a:rPr>
              <a:t> o </a:t>
            </a:r>
            <a:r>
              <a:rPr lang="en-GB" sz="2800" dirty="0" err="1">
                <a:solidFill>
                  <a:schemeClr val="accent1"/>
                </a:solidFill>
                <a:latin typeface="Calibri" panose="020F0502020204030204" pitchFamily="34" charset="0"/>
              </a:rPr>
              <a:t>asesu</a:t>
            </a:r>
            <a:r>
              <a:rPr lang="en-GB" sz="2800" dirty="0">
                <a:solidFill>
                  <a:schemeClr val="accent1"/>
                </a:solidFill>
                <a:latin typeface="Calibri" panose="020F0502020204030204" pitchFamily="34" charset="0"/>
              </a:rPr>
              <a:t> </a:t>
            </a:r>
            <a:r>
              <a:rPr lang="en-GB" sz="2800" dirty="0" err="1">
                <a:solidFill>
                  <a:schemeClr val="accent1"/>
                </a:solidFill>
                <a:latin typeface="Calibri" panose="020F0502020204030204" pitchFamily="34" charset="0"/>
              </a:rPr>
              <a:t>ffurfiannol</a:t>
            </a:r>
            <a:r>
              <a:rPr lang="en-GB" sz="2800" dirty="0">
                <a:solidFill>
                  <a:schemeClr val="accent1"/>
                </a:solidFill>
                <a:latin typeface="Calibri" panose="020F0502020204030204" pitchFamily="34" charset="0"/>
              </a:rPr>
              <a:t> </a:t>
            </a:r>
            <a:r>
              <a:rPr lang="en-GB" sz="2800" dirty="0" err="1">
                <a:solidFill>
                  <a:schemeClr val="accent1"/>
                </a:solidFill>
                <a:latin typeface="Calibri" panose="020F0502020204030204" pitchFamily="34" charset="0"/>
              </a:rPr>
              <a:t>effeithiol</a:t>
            </a:r>
            <a:endParaRPr lang="en-GB" sz="2800" b="0" i="0" u="none" strike="noStrike" dirty="0">
              <a:solidFill>
                <a:schemeClr val="accent1"/>
              </a:solidFill>
              <a:effectLst/>
              <a:latin typeface="&amp;quo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437529" y="1305163"/>
            <a:ext cx="4572000" cy="412420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/>
              <a:t>1. Clarifying, sharing, and understanding learning intentions and criteria for success</a:t>
            </a:r>
          </a:p>
          <a:p>
            <a:pPr>
              <a:spcAft>
                <a:spcPts val="600"/>
              </a:spcAft>
            </a:pPr>
            <a:r>
              <a:rPr lang="en-GB" sz="2200" dirty="0"/>
              <a:t>2. Eliciting evidence of student learning</a:t>
            </a:r>
          </a:p>
          <a:p>
            <a:pPr>
              <a:spcAft>
                <a:spcPts val="600"/>
              </a:spcAft>
            </a:pPr>
            <a:r>
              <a:rPr lang="en-GB" sz="2200" dirty="0"/>
              <a:t>3. Providing feedback that moves learning forward</a:t>
            </a:r>
          </a:p>
          <a:p>
            <a:pPr>
              <a:spcAft>
                <a:spcPts val="600"/>
              </a:spcAft>
            </a:pPr>
            <a:r>
              <a:rPr lang="en-GB" sz="2200" dirty="0"/>
              <a:t>4. Activating learners as instructional resources for one another</a:t>
            </a:r>
          </a:p>
          <a:p>
            <a:pPr>
              <a:spcAft>
                <a:spcPts val="600"/>
              </a:spcAft>
            </a:pPr>
            <a:r>
              <a:rPr lang="en-GB" sz="2200" dirty="0"/>
              <a:t>5. Activating learners as the owners of their own learning</a:t>
            </a:r>
          </a:p>
        </p:txBody>
      </p:sp>
      <p:sp>
        <p:nvSpPr>
          <p:cNvPr id="10" name="Rectangle 9"/>
          <p:cNvSpPr/>
          <p:nvPr/>
        </p:nvSpPr>
        <p:spPr>
          <a:xfrm>
            <a:off x="239806" y="1305163"/>
            <a:ext cx="3969124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>
                <a:cs typeface="Times New Roman" panose="02020603050405020304" pitchFamily="18" charset="0"/>
              </a:rPr>
              <a:t>1. </a:t>
            </a:r>
            <a:r>
              <a:rPr lang="en-GB" sz="2200" dirty="0" err="1">
                <a:cs typeface="Times New Roman" panose="02020603050405020304" pitchFamily="18" charset="0"/>
              </a:rPr>
              <a:t>Egluro</a:t>
            </a:r>
            <a:r>
              <a:rPr lang="en-GB" sz="2200" dirty="0">
                <a:cs typeface="Times New Roman" panose="02020603050405020304" pitchFamily="18" charset="0"/>
              </a:rPr>
              <a:t>, </a:t>
            </a:r>
            <a:r>
              <a:rPr lang="en-GB" sz="2200" dirty="0" err="1">
                <a:cs typeface="Times New Roman" panose="02020603050405020304" pitchFamily="18" charset="0"/>
              </a:rPr>
              <a:t>rhannu</a:t>
            </a:r>
            <a:r>
              <a:rPr lang="en-GB" sz="2200" dirty="0">
                <a:cs typeface="Times New Roman" panose="02020603050405020304" pitchFamily="18" charset="0"/>
              </a:rPr>
              <a:t>, a </a:t>
            </a:r>
            <a:r>
              <a:rPr lang="en-GB" sz="2200" dirty="0" err="1">
                <a:cs typeface="Times New Roman" panose="02020603050405020304" pitchFamily="18" charset="0"/>
              </a:rPr>
              <a:t>deall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bwriadau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dysgu</a:t>
            </a:r>
            <a:r>
              <a:rPr lang="en-GB" sz="2200" dirty="0">
                <a:cs typeface="Times New Roman" panose="02020603050405020304" pitchFamily="18" charset="0"/>
              </a:rPr>
              <a:t> a </a:t>
            </a:r>
            <a:r>
              <a:rPr lang="en-GB" sz="2200" dirty="0" err="1">
                <a:cs typeface="Times New Roman" panose="02020603050405020304" pitchFamily="18" charset="0"/>
              </a:rPr>
              <a:t>meini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prawf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llwyddiant</a:t>
            </a:r>
            <a:endParaRPr lang="en-GB" sz="2200" dirty="0"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2200" dirty="0">
                <a:cs typeface="Times New Roman" panose="02020603050405020304" pitchFamily="18" charset="0"/>
              </a:rPr>
              <a:t>2. </a:t>
            </a:r>
            <a:r>
              <a:rPr lang="en-GB" sz="2200" dirty="0" err="1">
                <a:cs typeface="Times New Roman" panose="02020603050405020304" pitchFamily="18" charset="0"/>
              </a:rPr>
              <a:t>Casglu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tystiolaeth</a:t>
            </a:r>
            <a:r>
              <a:rPr lang="en-GB" sz="2200" dirty="0">
                <a:cs typeface="Times New Roman" panose="02020603050405020304" pitchFamily="18" charset="0"/>
              </a:rPr>
              <a:t> o </a:t>
            </a:r>
            <a:r>
              <a:rPr lang="en-GB" sz="2200" dirty="0" err="1">
                <a:cs typeface="Times New Roman" panose="02020603050405020304" pitchFamily="18" charset="0"/>
              </a:rPr>
              <a:t>ddysgu’r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myfyrwyr</a:t>
            </a:r>
            <a:endParaRPr lang="en-GB" sz="2200" dirty="0"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2200" dirty="0">
                <a:cs typeface="Times New Roman" panose="02020603050405020304" pitchFamily="18" charset="0"/>
              </a:rPr>
              <a:t>3. </a:t>
            </a:r>
            <a:r>
              <a:rPr lang="en-GB" sz="2200" dirty="0" err="1">
                <a:cs typeface="Times New Roman" panose="02020603050405020304" pitchFamily="18" charset="0"/>
              </a:rPr>
              <a:t>Darparu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adborth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sy</a:t>
            </a:r>
            <a:r>
              <a:rPr lang="en-GB" sz="2200" dirty="0">
                <a:cs typeface="Times New Roman" panose="02020603050405020304" pitchFamily="18" charset="0"/>
              </a:rPr>
              <a:t> ' n </a:t>
            </a:r>
            <a:r>
              <a:rPr lang="en-GB" sz="2200" dirty="0" err="1">
                <a:cs typeface="Times New Roman" panose="02020603050405020304" pitchFamily="18" charset="0"/>
              </a:rPr>
              <a:t>symud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dysgu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yn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ei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flaen</a:t>
            </a:r>
            <a:endParaRPr lang="en-GB" sz="2200" dirty="0"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2200" dirty="0">
                <a:cs typeface="Times New Roman" panose="02020603050405020304" pitchFamily="18" charset="0"/>
              </a:rPr>
              <a:t>4. </a:t>
            </a:r>
            <a:r>
              <a:rPr lang="en-GB" sz="2200" dirty="0" err="1">
                <a:cs typeface="Times New Roman" panose="02020603050405020304" pitchFamily="18" charset="0"/>
              </a:rPr>
              <a:t>Ysgogi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dysgwyr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fel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adnoddau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hyfforddi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ar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gyfer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ei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gilydd</a:t>
            </a:r>
            <a:endParaRPr lang="en-GB" sz="2200" dirty="0">
              <a:cs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2200" dirty="0">
                <a:cs typeface="Times New Roman" panose="02020603050405020304" pitchFamily="18" charset="0"/>
              </a:rPr>
              <a:t>5. </a:t>
            </a:r>
            <a:r>
              <a:rPr lang="en-GB" sz="2200" dirty="0" err="1">
                <a:cs typeface="Times New Roman" panose="02020603050405020304" pitchFamily="18" charset="0"/>
              </a:rPr>
              <a:t>Ysgogi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dysgwyr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fel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perchnogion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eu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dysgu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eu</a:t>
            </a:r>
            <a:r>
              <a:rPr lang="en-GB" sz="2200" dirty="0"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cs typeface="Times New Roman" panose="02020603050405020304" pitchFamily="18" charset="0"/>
              </a:rPr>
              <a:t>hunain</a:t>
            </a:r>
            <a:endParaRPr lang="en-GB" sz="22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97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6700" y="764071"/>
            <a:ext cx="8877300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</a:rPr>
              <a:t>“the </a:t>
            </a:r>
            <a:r>
              <a:rPr lang="en-GB" sz="2400" b="1" dirty="0">
                <a:latin typeface="Times New Roman" panose="02020603050405020304" pitchFamily="18" charset="0"/>
              </a:rPr>
              <a:t>spirit of </a:t>
            </a:r>
            <a:r>
              <a:rPr lang="en-GB" sz="2400" b="1" dirty="0" err="1">
                <a:latin typeface="Times New Roman" panose="02020603050405020304" pitchFamily="18" charset="0"/>
              </a:rPr>
              <a:t>AfL</a:t>
            </a:r>
            <a:r>
              <a:rPr lang="en-GB" sz="2400" b="1" dirty="0">
                <a:latin typeface="Times New Roman" panose="02020603050405020304" pitchFamily="18" charset="0"/>
              </a:rPr>
              <a:t> </a:t>
            </a:r>
            <a:r>
              <a:rPr lang="en-GB" sz="2400" dirty="0">
                <a:latin typeface="Times New Roman" panose="02020603050405020304" pitchFamily="18" charset="0"/>
              </a:rPr>
              <a:t>goes beyond extrinsic success in meeting targets and, instead, enable students to combine better performance with engagement and good learning habits in order to promote ‘learning autonomy’. 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</a:rPr>
              <a:t>In contrast, the </a:t>
            </a:r>
            <a:r>
              <a:rPr lang="en-GB" sz="2400" b="1" dirty="0">
                <a:latin typeface="Times New Roman" panose="02020603050405020304" pitchFamily="18" charset="0"/>
              </a:rPr>
              <a:t>letter of </a:t>
            </a:r>
            <a:r>
              <a:rPr lang="en-GB" sz="2400" b="1" dirty="0" err="1">
                <a:latin typeface="Times New Roman" panose="02020603050405020304" pitchFamily="18" charset="0"/>
              </a:rPr>
              <a:t>AfL</a:t>
            </a:r>
            <a:r>
              <a:rPr lang="en-GB" sz="2400" b="1" dirty="0">
                <a:latin typeface="Times New Roman" panose="02020603050405020304" pitchFamily="18" charset="0"/>
              </a:rPr>
              <a:t> </a:t>
            </a:r>
            <a:r>
              <a:rPr lang="en-GB" sz="2400" dirty="0">
                <a:latin typeface="Times New Roman" panose="02020603050405020304" pitchFamily="18" charset="0"/>
              </a:rPr>
              <a:t>means that formative techniques promote a teacher-centred, transmission view of knowledge and learning, rather than transaction and transformation of understanding.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</a:rPr>
              <a:t>However, as with all categories, these are not neatly separated from each other: teachers… often had a particular goal and focus of attention in mind, but shifted between these and others during a lesson (Marshall and Drummond, 2006).”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Derrick, J.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Ecclestone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(2006)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http://www.oecd.org/education/ceri/37406531.pdf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660882" y="147145"/>
            <a:ext cx="7772400" cy="9645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chemeClr val="accent1"/>
                </a:solidFill>
              </a:rPr>
              <a:t>Spirit and Letter</a:t>
            </a:r>
          </a:p>
        </p:txBody>
      </p:sp>
    </p:spTree>
    <p:extLst>
      <p:ext uri="{BB962C8B-B14F-4D97-AF65-F5344CB8AC3E}">
        <p14:creationId xmlns:p14="http://schemas.microsoft.com/office/powerpoint/2010/main" val="408140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60882" y="147145"/>
            <a:ext cx="7772400" cy="96450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>
                <a:solidFill>
                  <a:schemeClr val="accent1"/>
                </a:solidFill>
              </a:rPr>
              <a:t>Ffocws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ar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Gymru</a:t>
            </a:r>
            <a:r>
              <a:rPr lang="en-GB" dirty="0">
                <a:solidFill>
                  <a:schemeClr val="accent1"/>
                </a:solidFill>
              </a:rPr>
              <a:t> – Focus on Wales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2629" y="942635"/>
            <a:ext cx="3646849" cy="45373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172" y="942635"/>
            <a:ext cx="3665136" cy="4494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08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95216"/>
            <a:ext cx="7083972" cy="695321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16262" y="630620"/>
            <a:ext cx="247518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/>
              <a:t>Asesu</a:t>
            </a:r>
            <a:r>
              <a:rPr lang="en-GB" sz="3200" dirty="0"/>
              <a:t> ac </a:t>
            </a:r>
            <a:r>
              <a:rPr lang="en-GB" sz="3200" dirty="0" err="1"/>
              <a:t>Adroddiad</a:t>
            </a:r>
            <a:r>
              <a:rPr lang="en-GB" sz="3200" dirty="0"/>
              <a:t> </a:t>
            </a:r>
            <a:r>
              <a:rPr lang="en-GB" sz="3200" i="1" dirty="0" err="1"/>
              <a:t>Dyfodol</a:t>
            </a:r>
            <a:r>
              <a:rPr lang="en-GB" sz="3200" i="1" dirty="0"/>
              <a:t> </a:t>
            </a:r>
            <a:r>
              <a:rPr lang="en-GB" sz="3200" i="1" dirty="0" err="1"/>
              <a:t>Llwyddiannus</a:t>
            </a:r>
            <a:endParaRPr lang="en-GB" sz="2800" i="1" dirty="0"/>
          </a:p>
        </p:txBody>
      </p:sp>
      <p:sp>
        <p:nvSpPr>
          <p:cNvPr id="4" name="Rectangle 3"/>
          <p:cNvSpPr/>
          <p:nvPr/>
        </p:nvSpPr>
        <p:spPr>
          <a:xfrm>
            <a:off x="7047186" y="3069021"/>
            <a:ext cx="204426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https://llyw.cymru/sites/default/files/publications/2018-03/dyfodol-llwyddiannus-crynodeb-o-adroddiad-yr-athro-graham-donaldson.pdf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574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4593" y="0"/>
            <a:ext cx="677925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79366" y="630620"/>
            <a:ext cx="241208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Assessment and the </a:t>
            </a:r>
            <a:r>
              <a:rPr lang="en-GB" sz="3200" i="1" dirty="0"/>
              <a:t>Successful Futures </a:t>
            </a:r>
            <a:r>
              <a:rPr lang="en-GB" sz="3200" dirty="0"/>
              <a:t>Report</a:t>
            </a:r>
          </a:p>
          <a:p>
            <a:pPr algn="ctr"/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6729290" y="4205268"/>
            <a:ext cx="246467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https://gov.wales/sites/default/files/publications/2018-03/succesful-futures-a-summary-of-professor-graham-donaldsons-report.pdf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916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910" y="2641579"/>
            <a:ext cx="6470924" cy="290886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723" y="67660"/>
            <a:ext cx="6190050" cy="2770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60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12" y="1553568"/>
            <a:ext cx="8125273" cy="32671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80912" y="4976336"/>
            <a:ext cx="816369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>
                <a:hlinkClick r:id="rId3"/>
              </a:rPr>
              <a:t>https://llyw.cymru/datganiad-ysgrifenedig-rheoliadau-addysg-diwygiadaun-ymwneud-gwybodaeth-asesiadau-athrawon-cymru?_ga=2.19432305.830236634.1569930168-233607502.1543914796</a:t>
            </a:r>
            <a:r>
              <a:rPr lang="en-GB" sz="1500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0110" y="231228"/>
            <a:ext cx="7972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chemeClr val="accent1"/>
                </a:solidFill>
              </a:rPr>
              <a:t>Datblygiadau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cyfredol</a:t>
            </a:r>
            <a:r>
              <a:rPr lang="en-GB" sz="3200" dirty="0">
                <a:solidFill>
                  <a:schemeClr val="accent1"/>
                </a:solidFill>
              </a:rPr>
              <a:t> - Current developments</a:t>
            </a:r>
          </a:p>
        </p:txBody>
      </p:sp>
    </p:spTree>
    <p:extLst>
      <p:ext uri="{BB962C8B-B14F-4D97-AF65-F5344CB8AC3E}">
        <p14:creationId xmlns:p14="http://schemas.microsoft.com/office/powerpoint/2010/main" val="337585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047" y="1570226"/>
            <a:ext cx="6943844" cy="31244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86000" y="5078334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hlinkClick r:id="rId3"/>
              </a:rPr>
              <a:t>https://gov.wales/written-statement-education-amendments-relating-teacher-assessment-information-wales-regulations</a:t>
            </a:r>
            <a:r>
              <a:rPr lang="en-GB" sz="1200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0110" y="231228"/>
            <a:ext cx="7972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chemeClr val="accent1"/>
                </a:solidFill>
              </a:rPr>
              <a:t>Datblygiadau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cyfredol</a:t>
            </a:r>
            <a:r>
              <a:rPr lang="en-GB" sz="3200" dirty="0">
                <a:solidFill>
                  <a:schemeClr val="accent1"/>
                </a:solidFill>
              </a:rPr>
              <a:t> - Current developments</a:t>
            </a:r>
          </a:p>
        </p:txBody>
      </p:sp>
    </p:spTree>
    <p:extLst>
      <p:ext uri="{BB962C8B-B14F-4D97-AF65-F5344CB8AC3E}">
        <p14:creationId xmlns:p14="http://schemas.microsoft.com/office/powerpoint/2010/main" val="289515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06829" y="1268186"/>
            <a:ext cx="8626928" cy="3396343"/>
          </a:xfrm>
          <a:prstGeom prst="cloudCallout">
            <a:avLst/>
          </a:prstGeom>
          <a:noFill/>
          <a:ln w="412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4368925" y="1788292"/>
            <a:ext cx="3200401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</a:rPr>
              <a:t>Data </a:t>
            </a:r>
          </a:p>
          <a:p>
            <a:pPr algn="ctr"/>
            <a:r>
              <a:rPr lang="en-GB" sz="4400" dirty="0">
                <a:solidFill>
                  <a:schemeClr val="accent1"/>
                </a:solidFill>
              </a:rPr>
              <a:t>Capture Methods…?</a:t>
            </a:r>
          </a:p>
        </p:txBody>
      </p:sp>
      <p:sp>
        <p:nvSpPr>
          <p:cNvPr id="4" name="Rectangle 3"/>
          <p:cNvSpPr/>
          <p:nvPr/>
        </p:nvSpPr>
        <p:spPr>
          <a:xfrm>
            <a:off x="1197593" y="1788292"/>
            <a:ext cx="317133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Dulliau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Casglu</a:t>
            </a:r>
            <a:r>
              <a:rPr lang="en-GB" sz="4400" dirty="0">
                <a:solidFill>
                  <a:schemeClr val="accent1"/>
                </a:solidFill>
              </a:rPr>
              <a:t> Data…?</a:t>
            </a:r>
          </a:p>
        </p:txBody>
      </p:sp>
    </p:spTree>
    <p:extLst>
      <p:ext uri="{BB962C8B-B14F-4D97-AF65-F5344CB8AC3E}">
        <p14:creationId xmlns:p14="http://schemas.microsoft.com/office/powerpoint/2010/main" val="100951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2623DC-7C7C-4E0B-B9B6-72F2F13C2C92}"/>
              </a:ext>
            </a:extLst>
          </p:cNvPr>
          <p:cNvSpPr txBox="1"/>
          <p:nvPr/>
        </p:nvSpPr>
        <p:spPr>
          <a:xfrm>
            <a:off x="783551" y="4878340"/>
            <a:ext cx="968586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hlinkClick r:id="rId2"/>
              </a:rPr>
              <a:t>https://padlet.com/mathewreesjones/Assessment</a:t>
            </a:r>
            <a:endParaRPr lang="en-US" sz="2800" dirty="0"/>
          </a:p>
        </p:txBody>
      </p:sp>
      <p:pic>
        <p:nvPicPr>
          <p:cNvPr id="3" name="Picture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E6C270BC-821D-498B-AE8C-9FE6C130D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39" y="42351"/>
            <a:ext cx="9154775" cy="44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50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55" y="206829"/>
            <a:ext cx="3298601" cy="466997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212271" y="5103149"/>
            <a:ext cx="42889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https://hwb.gov.wales/cwricwlwm-cymru-2008/cyfnod-sylfaen/proffil-y-cyfnod-sylfaen-canllawiau-i-ymarferwyr/</a:t>
            </a:r>
          </a:p>
        </p:txBody>
      </p:sp>
      <p:sp>
        <p:nvSpPr>
          <p:cNvPr id="4" name="Rectangle 3"/>
          <p:cNvSpPr/>
          <p:nvPr/>
        </p:nvSpPr>
        <p:spPr>
          <a:xfrm>
            <a:off x="4897930" y="510763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https://hwb.gov.wales/curriculum-for-wales-2008/foundation-phase/foundation-phase-profile-guidance-for-practitioners/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4586" y="206828"/>
            <a:ext cx="3278838" cy="466997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6" name="Rectangle 5"/>
          <p:cNvSpPr/>
          <p:nvPr/>
        </p:nvSpPr>
        <p:spPr>
          <a:xfrm>
            <a:off x="633055" y="125767"/>
            <a:ext cx="342227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err="1"/>
              <a:t>Trwy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arsylwadau</a:t>
            </a:r>
            <a:r>
              <a:rPr lang="en-GB" sz="2800" dirty="0"/>
              <a:t> ac </a:t>
            </a:r>
            <a:r>
              <a:rPr lang="en-GB" sz="2800" dirty="0" err="1"/>
              <a:t>asesiadau</a:t>
            </a:r>
            <a:r>
              <a:rPr lang="en-GB" sz="2800" dirty="0"/>
              <a:t> </a:t>
            </a:r>
            <a:r>
              <a:rPr lang="en-GB" sz="2800" dirty="0" err="1"/>
              <a:t>ffurfiannol</a:t>
            </a:r>
            <a:r>
              <a:rPr lang="en-GB" sz="2800" dirty="0"/>
              <a:t>, </a:t>
            </a:r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proffil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cefnogi</a:t>
            </a:r>
            <a:r>
              <a:rPr lang="en-GB" sz="2800" dirty="0"/>
              <a:t> </a:t>
            </a:r>
            <a:r>
              <a:rPr lang="en-GB" sz="2800" dirty="0" err="1"/>
              <a:t>ymarferwyr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ddarparu</a:t>
            </a:r>
            <a:r>
              <a:rPr lang="en-GB" sz="2800" dirty="0"/>
              <a:t> </a:t>
            </a:r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cyfannol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briodol</a:t>
            </a:r>
            <a:r>
              <a:rPr lang="en-GB" sz="2800" dirty="0"/>
              <a:t> o ran </a:t>
            </a:r>
            <a:r>
              <a:rPr lang="en-GB" sz="2800" dirty="0" err="1"/>
              <a:t>datblygiad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pob</a:t>
            </a:r>
            <a:r>
              <a:rPr lang="en-GB" sz="2800" dirty="0"/>
              <a:t> </a:t>
            </a:r>
            <a:r>
              <a:rPr lang="en-GB" sz="2800" dirty="0" err="1"/>
              <a:t>plentyn</a:t>
            </a:r>
            <a:r>
              <a:rPr lang="en-GB" sz="2800" dirty="0"/>
              <a:t>. </a:t>
            </a:r>
          </a:p>
        </p:txBody>
      </p:sp>
      <p:sp>
        <p:nvSpPr>
          <p:cNvPr id="7" name="Rectangle 6"/>
          <p:cNvSpPr/>
          <p:nvPr/>
        </p:nvSpPr>
        <p:spPr>
          <a:xfrm>
            <a:off x="5237351" y="125767"/>
            <a:ext cx="327883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Through the use of observations and formative assessments, the profile supports practitioners to provide a developmentally appropriate holistic curriculum for all children.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4416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814" y="83514"/>
            <a:ext cx="7124700" cy="532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16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0997" y="398928"/>
            <a:ext cx="4905375" cy="14097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431" y="415070"/>
            <a:ext cx="1650174" cy="16501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4259" y="2479378"/>
            <a:ext cx="4607579" cy="251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30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935" y="384718"/>
            <a:ext cx="7737660" cy="448311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83656" y="5066410"/>
            <a:ext cx="40598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http://mylocalschool.gov.wales/?</a:t>
            </a:r>
            <a:r>
              <a:rPr lang="en-GB" dirty="0" smtClean="0">
                <a:hlinkClick r:id="rId3"/>
              </a:rPr>
              <a:t>lang=cy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88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20AF79-311A-4ABD-852A-40FCB43EAE5E}"/>
              </a:ext>
            </a:extLst>
          </p:cNvPr>
          <p:cNvSpPr txBox="1"/>
          <p:nvPr/>
        </p:nvSpPr>
        <p:spPr>
          <a:xfrm>
            <a:off x="3227777" y="5240005"/>
            <a:ext cx="49196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http://mylocalschool.gov.wales</a:t>
            </a:r>
            <a:endParaRPr lang="en-US" dirty="0">
              <a:cs typeface="Calibri"/>
            </a:endParaRPr>
          </a:p>
        </p:txBody>
      </p:sp>
      <p:pic>
        <p:nvPicPr>
          <p:cNvPr id="3" name="Picture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3047965C-BCCA-4789-8864-F779BBEB4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150" y="397"/>
            <a:ext cx="8670372" cy="524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26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546" y="798331"/>
            <a:ext cx="850174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Donaldson, G. (2015) </a:t>
            </a:r>
            <a:r>
              <a:rPr lang="en-GB" i="1" dirty="0" err="1"/>
              <a:t>Dyfodol</a:t>
            </a:r>
            <a:r>
              <a:rPr lang="en-GB" i="1" dirty="0"/>
              <a:t> </a:t>
            </a:r>
            <a:r>
              <a:rPr lang="en-GB" i="1" dirty="0" err="1"/>
              <a:t>Llwyddiannus</a:t>
            </a:r>
            <a:r>
              <a:rPr lang="en-GB" i="1" dirty="0"/>
              <a:t>: </a:t>
            </a:r>
            <a:r>
              <a:rPr lang="en-GB" i="1" dirty="0" err="1"/>
              <a:t>Adolygiad</a:t>
            </a:r>
            <a:r>
              <a:rPr lang="en-GB" i="1" dirty="0"/>
              <a:t> </a:t>
            </a:r>
            <a:r>
              <a:rPr lang="en-GB" i="1" dirty="0" err="1"/>
              <a:t>Annibynnol</a:t>
            </a:r>
            <a:r>
              <a:rPr lang="en-GB" i="1" dirty="0"/>
              <a:t> </a:t>
            </a:r>
            <a:r>
              <a:rPr lang="en-GB" i="1" dirty="0" err="1"/>
              <a:t>o’r</a:t>
            </a:r>
            <a:r>
              <a:rPr lang="en-GB" i="1" dirty="0"/>
              <a:t> </a:t>
            </a:r>
            <a:r>
              <a:rPr lang="en-GB" i="1" dirty="0" err="1"/>
              <a:t>Cwricwlwm</a:t>
            </a:r>
            <a:r>
              <a:rPr lang="en-GB" i="1" dirty="0"/>
              <a:t> a </a:t>
            </a:r>
            <a:r>
              <a:rPr lang="en-GB" i="1" dirty="0" err="1"/>
              <a:t>Threfiadau</a:t>
            </a:r>
            <a:r>
              <a:rPr lang="en-GB" i="1" dirty="0"/>
              <a:t> </a:t>
            </a:r>
            <a:r>
              <a:rPr lang="en-GB" i="1" dirty="0" err="1"/>
              <a:t>Asesu</a:t>
            </a:r>
            <a:r>
              <a:rPr lang="en-GB" i="1" dirty="0"/>
              <a:t> </a:t>
            </a:r>
            <a:r>
              <a:rPr lang="en-GB" i="1" dirty="0" err="1"/>
              <a:t>yng</a:t>
            </a:r>
            <a:r>
              <a:rPr lang="en-GB" i="1" dirty="0"/>
              <a:t> </a:t>
            </a:r>
            <a:r>
              <a:rPr lang="en-GB" i="1" dirty="0" err="1"/>
              <a:t>Nghymru</a:t>
            </a:r>
            <a:r>
              <a:rPr lang="en-GB" i="1" dirty="0"/>
              <a:t>. </a:t>
            </a:r>
            <a:r>
              <a:rPr lang="en-GB" dirty="0" err="1"/>
              <a:t>Caerdydd</a:t>
            </a:r>
            <a:r>
              <a:rPr lang="en-GB" dirty="0"/>
              <a:t>: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	</a:t>
            </a:r>
          </a:p>
          <a:p>
            <a:endParaRPr lang="en-GB" dirty="0"/>
          </a:p>
          <a:p>
            <a:r>
              <a:rPr lang="en-GB" dirty="0"/>
              <a:t>Donaldson, G. (2015) </a:t>
            </a:r>
            <a:r>
              <a:rPr lang="en-GB" i="1" dirty="0"/>
              <a:t>Successful Futures: Independent Review of Curriculum and Assessment Arrangements in Wales. </a:t>
            </a:r>
            <a:r>
              <a:rPr lang="en-GB" dirty="0"/>
              <a:t>Cardiff: Welsh Government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(2017) </a:t>
            </a:r>
            <a:r>
              <a:rPr lang="en-GB" i="1" dirty="0" err="1" smtClean="0"/>
              <a:t>Llawlyfr</a:t>
            </a:r>
            <a:r>
              <a:rPr lang="en-GB" i="1" dirty="0" smtClean="0"/>
              <a:t> </a:t>
            </a:r>
            <a:r>
              <a:rPr lang="en-GB" i="1" dirty="0" err="1" smtClean="0"/>
              <a:t>Proffil</a:t>
            </a:r>
            <a:r>
              <a:rPr lang="en-GB" i="1" dirty="0" smtClean="0"/>
              <a:t> y </a:t>
            </a:r>
            <a:r>
              <a:rPr lang="en-GB" i="1" dirty="0" err="1" smtClean="0"/>
              <a:t>Cyfnod</a:t>
            </a:r>
            <a:r>
              <a:rPr lang="en-GB" i="1" dirty="0" smtClean="0"/>
              <a:t> Sylfaen</a:t>
            </a:r>
            <a:r>
              <a:rPr lang="en-GB" dirty="0" smtClean="0"/>
              <a:t>. </a:t>
            </a:r>
            <a:r>
              <a:rPr lang="en-GB" dirty="0" err="1" smtClean="0"/>
              <a:t>Caerdydd</a:t>
            </a:r>
            <a:r>
              <a:rPr lang="en-GB" dirty="0" smtClean="0"/>
              <a:t>: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.</a:t>
            </a:r>
            <a:r>
              <a:rPr lang="en-GB" dirty="0"/>
              <a:t>	</a:t>
            </a:r>
          </a:p>
          <a:p>
            <a:endParaRPr lang="en-GB" dirty="0"/>
          </a:p>
          <a:p>
            <a:r>
              <a:rPr lang="en-GB" dirty="0"/>
              <a:t>Marshall, B. and Drummond, M.J. (2006) How teachers engage with assessment for learning: lessons from the classroom </a:t>
            </a:r>
            <a:r>
              <a:rPr lang="en-GB" i="1" dirty="0"/>
              <a:t>Research Papers in Education</a:t>
            </a:r>
            <a:r>
              <a:rPr lang="en-GB" dirty="0"/>
              <a:t>, 21, 2, 133-149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</a:rPr>
              <a:t>Wiliam</a:t>
            </a:r>
            <a:r>
              <a:rPr lang="en-GB" dirty="0">
                <a:solidFill>
                  <a:srgbClr val="000000"/>
                </a:solidFill>
              </a:rPr>
              <a:t>, D. (2018) </a:t>
            </a:r>
            <a:r>
              <a:rPr lang="en-GB" i="1" dirty="0">
                <a:solidFill>
                  <a:srgbClr val="000000"/>
                </a:solidFill>
              </a:rPr>
              <a:t>Embedded Formative Assessment, 2</a:t>
            </a:r>
            <a:r>
              <a:rPr lang="en-GB" i="1" baseline="30000" dirty="0">
                <a:solidFill>
                  <a:srgbClr val="000000"/>
                </a:solidFill>
              </a:rPr>
              <a:t>nd</a:t>
            </a:r>
            <a:r>
              <a:rPr lang="en-GB" i="1" dirty="0">
                <a:solidFill>
                  <a:srgbClr val="000000"/>
                </a:solidFill>
              </a:rPr>
              <a:t> ed</a:t>
            </a:r>
            <a:r>
              <a:rPr lang="en-GB" dirty="0">
                <a:solidFill>
                  <a:srgbClr val="000000"/>
                </a:solidFill>
              </a:rPr>
              <a:t>. Bloomington, Indiana: Solution Tree </a:t>
            </a:r>
            <a:r>
              <a:rPr lang="en-GB" dirty="0" smtClean="0">
                <a:solidFill>
                  <a:srgbClr val="000000"/>
                </a:solidFill>
              </a:rPr>
              <a:t>Press.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r>
              <a:rPr lang="en-GB" dirty="0" smtClean="0">
                <a:solidFill>
                  <a:srgbClr val="000000"/>
                </a:solidFill>
              </a:rPr>
              <a:t>Welsh Government (2017) </a:t>
            </a:r>
            <a:r>
              <a:rPr lang="en-GB" i="1" dirty="0" smtClean="0">
                <a:solidFill>
                  <a:srgbClr val="000000"/>
                </a:solidFill>
              </a:rPr>
              <a:t>Foundation Phase Profile Handbook</a:t>
            </a:r>
            <a:r>
              <a:rPr lang="en-GB" dirty="0" smtClean="0">
                <a:solidFill>
                  <a:srgbClr val="000000"/>
                </a:solidFill>
              </a:rPr>
              <a:t>. Cardiff: Welsh Government.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901239" y="0"/>
            <a:ext cx="77311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err="1">
                <a:solidFill>
                  <a:schemeClr val="accent1"/>
                </a:solidFill>
              </a:rPr>
              <a:t>Rhestr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Gyfeiriadau</a:t>
            </a:r>
            <a:r>
              <a:rPr lang="en-GB" sz="3200" dirty="0">
                <a:solidFill>
                  <a:schemeClr val="accent1"/>
                </a:solidFill>
              </a:rPr>
              <a:t> - References</a:t>
            </a:r>
          </a:p>
        </p:txBody>
      </p:sp>
    </p:spTree>
    <p:extLst>
      <p:ext uri="{BB962C8B-B14F-4D97-AF65-F5344CB8AC3E}">
        <p14:creationId xmlns:p14="http://schemas.microsoft.com/office/powerpoint/2010/main" val="161089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A7B1B4A7B9541952655ECBF6DEEF1" ma:contentTypeVersion="10" ma:contentTypeDescription="Create a new document." ma:contentTypeScope="" ma:versionID="09e3e8e336201d68dca5f142a119e9c2">
  <xsd:schema xmlns:xsd="http://www.w3.org/2001/XMLSchema" xmlns:xs="http://www.w3.org/2001/XMLSchema" xmlns:p="http://schemas.microsoft.com/office/2006/metadata/properties" xmlns:ns3="e770a19b-ae8f-4ff5-8a13-872cb64ac612" xmlns:ns4="00c60572-1c81-4c7f-aab6-eab51c47dede" targetNamespace="http://schemas.microsoft.com/office/2006/metadata/properties" ma:root="true" ma:fieldsID="06bd6f7ddd5119ce1c9e7e0457b54e55" ns3:_="" ns4:_="">
    <xsd:import namespace="e770a19b-ae8f-4ff5-8a13-872cb64ac612"/>
    <xsd:import namespace="00c60572-1c81-4c7f-aab6-eab51c47ded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70a19b-ae8f-4ff5-8a13-872cb64ac6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60572-1c81-4c7f-aab6-eab51c47ded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03155-BBF8-43F0-B7ED-778FCF695B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70a19b-ae8f-4ff5-8a13-872cb64ac612"/>
    <ds:schemaRef ds:uri="00c60572-1c81-4c7f-aab6-eab51c47de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F7BF38B-114C-4E21-A006-A2AADFA19925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00c60572-1c81-4c7f-aab6-eab51c47dede"/>
    <ds:schemaRef ds:uri="http://schemas.microsoft.com/office/2006/documentManagement/types"/>
    <ds:schemaRef ds:uri="e770a19b-ae8f-4ff5-8a13-872cb64ac612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486D815-4873-435F-96F9-B1D61392A2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307</TotalTime>
  <Words>567</Words>
  <Application>Microsoft Office PowerPoint</Application>
  <PresentationFormat>On-screen Show (4:3)</PresentationFormat>
  <Paragraphs>86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&amp;quot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Session objectives</vt:lpstr>
      <vt:lpstr>PowerPoint Presentation</vt:lpstr>
      <vt:lpstr>Tasg - Task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84</cp:revision>
  <dcterms:created xsi:type="dcterms:W3CDTF">2017-02-08T11:33:06Z</dcterms:created>
  <dcterms:modified xsi:type="dcterms:W3CDTF">2019-10-06T22:12:15Z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0x010100AE7A7B1B4A7B9541952655ECBF6DEEF1</vt:lpwstr>
  </property>
</Properties>
</file>