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2" r:id="rId1"/>
  </p:sldMasterIdLst>
  <p:notesMasterIdLst>
    <p:notesMasterId r:id="rId4"/>
  </p:notesMasterIdLst>
  <p:sldIdLst>
    <p:sldId id="257" r:id="rId2"/>
    <p:sldId id="256" r:id="rId3"/>
  </p:sldIdLst>
  <p:sldSz cx="12801600" cy="9601200" type="A3"/>
  <p:notesSz cx="10688638" cy="1512411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2FA0"/>
    <a:srgbClr val="C47CBF"/>
    <a:srgbClr val="F3E1F7"/>
    <a:srgbClr val="4A1468"/>
    <a:srgbClr val="F9EE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194E4F-FD6B-4D7D-B267-12D9F25DB751}" v="73" dt="2026-07-02T20:34:32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82" autoAdjust="0"/>
    <p:restoredTop sz="94610"/>
  </p:normalViewPr>
  <p:slideViewPr>
    <p:cSldViewPr snapToGrid="0" snapToObjects="1">
      <p:cViewPr varScale="1">
        <p:scale>
          <a:sx n="59" d="100"/>
          <a:sy n="59" d="100"/>
        </p:scale>
        <p:origin x="13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rin Qureshi" userId="8ca9e4461c38742d" providerId="LiveId" clId="{56829215-E0D8-4F4C-AF9D-6AF2A5CBAAFD}"/>
    <pc:docChg chg="undo custSel delSld modSld">
      <pc:chgData name="Norin Qureshi" userId="8ca9e4461c38742d" providerId="LiveId" clId="{56829215-E0D8-4F4C-AF9D-6AF2A5CBAAFD}" dt="2026-07-02T20:37:30.620" v="1449" actId="14100"/>
      <pc:docMkLst>
        <pc:docMk/>
      </pc:docMkLst>
      <pc:sldChg chg="addSp delSp modSp mod">
        <pc:chgData name="Norin Qureshi" userId="8ca9e4461c38742d" providerId="LiveId" clId="{56829215-E0D8-4F4C-AF9D-6AF2A5CBAAFD}" dt="2026-07-02T20:37:30.620" v="1449" actId="14100"/>
        <pc:sldMkLst>
          <pc:docMk/>
          <pc:sldMk cId="0" sldId="256"/>
        </pc:sldMkLst>
        <pc:spChg chg="mod">
          <ac:chgData name="Norin Qureshi" userId="8ca9e4461c38742d" providerId="LiveId" clId="{56829215-E0D8-4F4C-AF9D-6AF2A5CBAAFD}" dt="2026-07-02T20:20:23.600" v="1205" actId="1076"/>
          <ac:spMkLst>
            <pc:docMk/>
            <pc:sldMk cId="0" sldId="256"/>
            <ac:spMk id="4" creationId="{00000000-0000-0000-0000-000000000000}"/>
          </ac:spMkLst>
        </pc:spChg>
        <pc:spChg chg="add del mod">
          <ac:chgData name="Norin Qureshi" userId="8ca9e4461c38742d" providerId="LiveId" clId="{56829215-E0D8-4F4C-AF9D-6AF2A5CBAAFD}" dt="2026-07-02T19:45:38.331" v="994" actId="478"/>
          <ac:spMkLst>
            <pc:docMk/>
            <pc:sldMk cId="0" sldId="256"/>
            <ac:spMk id="5" creationId="{542D742F-12B7-89FD-13C4-01892BD66734}"/>
          </ac:spMkLst>
        </pc:spChg>
        <pc:spChg chg="add del mod">
          <ac:chgData name="Norin Qureshi" userId="8ca9e4461c38742d" providerId="LiveId" clId="{56829215-E0D8-4F4C-AF9D-6AF2A5CBAAFD}" dt="2026-07-02T19:47:33.092" v="1002" actId="478"/>
          <ac:spMkLst>
            <pc:docMk/>
            <pc:sldMk cId="0" sldId="256"/>
            <ac:spMk id="6" creationId="{ADAD457B-07BC-0B9F-E28A-7B82DC835363}"/>
          </ac:spMkLst>
        </pc:spChg>
        <pc:spChg chg="add del mod">
          <ac:chgData name="Norin Qureshi" userId="8ca9e4461c38742d" providerId="LiveId" clId="{56829215-E0D8-4F4C-AF9D-6AF2A5CBAAFD}" dt="2026-07-02T19:51:09.561" v="1023" actId="478"/>
          <ac:spMkLst>
            <pc:docMk/>
            <pc:sldMk cId="0" sldId="256"/>
            <ac:spMk id="7" creationId="{20B18C5D-CE6F-5211-F15D-C1DD291BBB00}"/>
          </ac:spMkLst>
        </pc:spChg>
        <pc:spChg chg="add mod">
          <ac:chgData name="Norin Qureshi" userId="8ca9e4461c38742d" providerId="LiveId" clId="{56829215-E0D8-4F4C-AF9D-6AF2A5CBAAFD}" dt="2026-07-02T20:16:32.982" v="1199" actId="1076"/>
          <ac:spMkLst>
            <pc:docMk/>
            <pc:sldMk cId="0" sldId="256"/>
            <ac:spMk id="9" creationId="{EE43FCAA-1ABE-4174-0924-412E42CD98BA}"/>
          </ac:spMkLst>
        </pc:spChg>
        <pc:spChg chg="mod">
          <ac:chgData name="Norin Qureshi" userId="8ca9e4461c38742d" providerId="LiveId" clId="{56829215-E0D8-4F4C-AF9D-6AF2A5CBAAFD}" dt="2026-07-02T19:43:35.301" v="980" actId="1076"/>
          <ac:spMkLst>
            <pc:docMk/>
            <pc:sldMk cId="0" sldId="256"/>
            <ac:spMk id="10" creationId="{C4BAC3E8-4717-5103-FAD8-7B4877361D5F}"/>
          </ac:spMkLst>
        </pc:spChg>
        <pc:spChg chg="add mod">
          <ac:chgData name="Norin Qureshi" userId="8ca9e4461c38742d" providerId="LiveId" clId="{56829215-E0D8-4F4C-AF9D-6AF2A5CBAAFD}" dt="2026-07-02T20:15:31.113" v="1187" actId="1076"/>
          <ac:spMkLst>
            <pc:docMk/>
            <pc:sldMk cId="0" sldId="256"/>
            <ac:spMk id="11" creationId="{D0192041-8E38-2479-D6DF-6B0C936C4564}"/>
          </ac:spMkLst>
        </pc:spChg>
        <pc:spChg chg="mod">
          <ac:chgData name="Norin Qureshi" userId="8ca9e4461c38742d" providerId="LiveId" clId="{56829215-E0D8-4F4C-AF9D-6AF2A5CBAAFD}" dt="2026-07-02T19:45:55.404" v="996" actId="20577"/>
          <ac:spMkLst>
            <pc:docMk/>
            <pc:sldMk cId="0" sldId="256"/>
            <ac:spMk id="14" creationId="{4D04320C-BBC9-458D-0063-ECBB83D68813}"/>
          </ac:spMkLst>
        </pc:spChg>
        <pc:spChg chg="add mod">
          <ac:chgData name="Norin Qureshi" userId="8ca9e4461c38742d" providerId="LiveId" clId="{56829215-E0D8-4F4C-AF9D-6AF2A5CBAAFD}" dt="2026-07-02T20:15:53.113" v="1191" actId="1076"/>
          <ac:spMkLst>
            <pc:docMk/>
            <pc:sldMk cId="0" sldId="256"/>
            <ac:spMk id="15" creationId="{C55B3722-6C7A-A2C7-D5F1-8BC0E4671C1B}"/>
          </ac:spMkLst>
        </pc:spChg>
        <pc:spChg chg="add mod ord">
          <ac:chgData name="Norin Qureshi" userId="8ca9e4461c38742d" providerId="LiveId" clId="{56829215-E0D8-4F4C-AF9D-6AF2A5CBAAFD}" dt="2026-07-02T20:37:30.620" v="1449" actId="14100"/>
          <ac:spMkLst>
            <pc:docMk/>
            <pc:sldMk cId="0" sldId="256"/>
            <ac:spMk id="16" creationId="{4E3353E1-3836-A40E-D508-89A7382EF6B9}"/>
          </ac:spMkLst>
        </pc:spChg>
        <pc:spChg chg="add mod">
          <ac:chgData name="Norin Qureshi" userId="8ca9e4461c38742d" providerId="LiveId" clId="{56829215-E0D8-4F4C-AF9D-6AF2A5CBAAFD}" dt="2026-07-02T20:37:08.127" v="1447" actId="14100"/>
          <ac:spMkLst>
            <pc:docMk/>
            <pc:sldMk cId="0" sldId="256"/>
            <ac:spMk id="17" creationId="{40E31021-B246-642D-B9C9-3A60E2885501}"/>
          </ac:spMkLst>
        </pc:spChg>
        <pc:spChg chg="mod">
          <ac:chgData name="Norin Qureshi" userId="8ca9e4461c38742d" providerId="LiveId" clId="{56829215-E0D8-4F4C-AF9D-6AF2A5CBAAFD}" dt="2026-07-02T20:11:36.931" v="1162" actId="14100"/>
          <ac:spMkLst>
            <pc:docMk/>
            <pc:sldMk cId="0" sldId="256"/>
            <ac:spMk id="18" creationId="{00000000-0000-0000-0000-000000000000}"/>
          </ac:spMkLst>
        </pc:spChg>
        <pc:spChg chg="mod">
          <ac:chgData name="Norin Qureshi" userId="8ca9e4461c38742d" providerId="LiveId" clId="{56829215-E0D8-4F4C-AF9D-6AF2A5CBAAFD}" dt="2026-07-02T20:12:01.795" v="1165" actId="14100"/>
          <ac:spMkLst>
            <pc:docMk/>
            <pc:sldMk cId="0" sldId="256"/>
            <ac:spMk id="19" creationId="{00000000-0000-0000-0000-000000000000}"/>
          </ac:spMkLst>
        </pc:spChg>
        <pc:spChg chg="mod">
          <ac:chgData name="Norin Qureshi" userId="8ca9e4461c38742d" providerId="LiveId" clId="{56829215-E0D8-4F4C-AF9D-6AF2A5CBAAFD}" dt="2026-06-29T09:41:34.808" v="28" actId="20577"/>
          <ac:spMkLst>
            <pc:docMk/>
            <pc:sldMk cId="0" sldId="256"/>
            <ac:spMk id="41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43:24.205" v="978" actId="1076"/>
          <ac:spMkLst>
            <pc:docMk/>
            <pc:sldMk cId="0" sldId="256"/>
            <ac:spMk id="42" creationId="{00000000-0000-0000-0000-000000000000}"/>
          </ac:spMkLst>
        </pc:spChg>
        <pc:spChg chg="del">
          <ac:chgData name="Norin Qureshi" userId="8ca9e4461c38742d" providerId="LiveId" clId="{56829215-E0D8-4F4C-AF9D-6AF2A5CBAAFD}" dt="2026-07-02T19:42:26.363" v="973" actId="478"/>
          <ac:spMkLst>
            <pc:docMk/>
            <pc:sldMk cId="0" sldId="256"/>
            <ac:spMk id="43" creationId="{00000000-0000-0000-0000-000000000000}"/>
          </ac:spMkLst>
        </pc:spChg>
        <pc:spChg chg="del">
          <ac:chgData name="Norin Qureshi" userId="8ca9e4461c38742d" providerId="LiveId" clId="{56829215-E0D8-4F4C-AF9D-6AF2A5CBAAFD}" dt="2026-07-02T19:42:24.428" v="972" actId="478"/>
          <ac:spMkLst>
            <pc:docMk/>
            <pc:sldMk cId="0" sldId="256"/>
            <ac:spMk id="44" creationId="{00000000-0000-0000-0000-000000000000}"/>
          </ac:spMkLst>
        </pc:spChg>
        <pc:spChg chg="mod">
          <ac:chgData name="Norin Qureshi" userId="8ca9e4461c38742d" providerId="LiveId" clId="{56829215-E0D8-4F4C-AF9D-6AF2A5CBAAFD}" dt="2026-06-29T09:53:57.222" v="200" actId="20577"/>
          <ac:spMkLst>
            <pc:docMk/>
            <pc:sldMk cId="0" sldId="256"/>
            <ac:spMk id="60" creationId="{00000000-0000-0000-0000-000000000000}"/>
          </ac:spMkLst>
        </pc:spChg>
        <pc:spChg chg="mod">
          <ac:chgData name="Norin Qureshi" userId="8ca9e4461c38742d" providerId="LiveId" clId="{56829215-E0D8-4F4C-AF9D-6AF2A5CBAAFD}" dt="2026-06-29T11:40:48.762" v="681" actId="1076"/>
          <ac:spMkLst>
            <pc:docMk/>
            <pc:sldMk cId="0" sldId="256"/>
            <ac:spMk id="68" creationId="{00000000-0000-0000-0000-000000000000}"/>
          </ac:spMkLst>
        </pc:spChg>
        <pc:spChg chg="mod">
          <ac:chgData name="Norin Qureshi" userId="8ca9e4461c38742d" providerId="LiveId" clId="{56829215-E0D8-4F4C-AF9D-6AF2A5CBAAFD}" dt="2026-06-29T11:41:02.210" v="685" actId="20577"/>
          <ac:spMkLst>
            <pc:docMk/>
            <pc:sldMk cId="0" sldId="256"/>
            <ac:spMk id="69" creationId="{00000000-0000-0000-0000-000000000000}"/>
          </ac:spMkLst>
        </pc:spChg>
        <pc:spChg chg="mod">
          <ac:chgData name="Norin Qureshi" userId="8ca9e4461c38742d" providerId="LiveId" clId="{56829215-E0D8-4F4C-AF9D-6AF2A5CBAAFD}" dt="2026-06-29T09:45:31.877" v="115" actId="14100"/>
          <ac:spMkLst>
            <pc:docMk/>
            <pc:sldMk cId="0" sldId="256"/>
            <ac:spMk id="70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6:23.262" v="1036" actId="14100"/>
          <ac:spMkLst>
            <pc:docMk/>
            <pc:sldMk cId="0" sldId="256"/>
            <ac:spMk id="90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6:17.460" v="1035" actId="1076"/>
          <ac:spMkLst>
            <pc:docMk/>
            <pc:sldMk cId="0" sldId="256"/>
            <ac:spMk id="91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2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3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4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5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6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7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8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28.125" v="1043" actId="1076"/>
          <ac:spMkLst>
            <pc:docMk/>
            <pc:sldMk cId="0" sldId="256"/>
            <ac:spMk id="99" creationId="{00000000-0000-0000-0000-000000000000}"/>
          </ac:spMkLst>
        </pc:spChg>
        <pc:spChg chg="mod">
          <ac:chgData name="Norin Qureshi" userId="8ca9e4461c38742d" providerId="LiveId" clId="{56829215-E0D8-4F4C-AF9D-6AF2A5CBAAFD}" dt="2026-07-02T19:57:36.219" v="1044" actId="14100"/>
          <ac:spMkLst>
            <pc:docMk/>
            <pc:sldMk cId="0" sldId="256"/>
            <ac:spMk id="100" creationId="{00000000-0000-0000-0000-000000000000}"/>
          </ac:spMkLst>
        </pc:spChg>
        <pc:spChg chg="del">
          <ac:chgData name="Norin Qureshi" userId="8ca9e4461c38742d" providerId="LiveId" clId="{56829215-E0D8-4F4C-AF9D-6AF2A5CBAAFD}" dt="2026-07-02T20:04:39.443" v="1098" actId="478"/>
          <ac:spMkLst>
            <pc:docMk/>
            <pc:sldMk cId="0" sldId="256"/>
            <ac:spMk id="104" creationId="{00000000-0000-0000-0000-000000000000}"/>
          </ac:spMkLst>
        </pc:spChg>
        <pc:spChg chg="mod">
          <ac:chgData name="Norin Qureshi" userId="8ca9e4461c38742d" providerId="LiveId" clId="{56829215-E0D8-4F4C-AF9D-6AF2A5CBAAFD}" dt="2026-07-02T20:34:32.221" v="1443"/>
          <ac:spMkLst>
            <pc:docMk/>
            <pc:sldMk cId="0" sldId="256"/>
            <ac:spMk id="112" creationId="{B2AAAE70-11CF-439C-C849-CF0906D011D1}"/>
          </ac:spMkLst>
        </pc:spChg>
        <pc:spChg chg="mod">
          <ac:chgData name="Norin Qureshi" userId="8ca9e4461c38742d" providerId="LiveId" clId="{56829215-E0D8-4F4C-AF9D-6AF2A5CBAAFD}" dt="2026-06-29T09:45:39.760" v="117" actId="1076"/>
          <ac:spMkLst>
            <pc:docMk/>
            <pc:sldMk cId="0" sldId="256"/>
            <ac:spMk id="113" creationId="{5756259A-036D-2E68-8827-39454A02DDC2}"/>
          </ac:spMkLst>
        </pc:spChg>
        <pc:spChg chg="mod">
          <ac:chgData name="Norin Qureshi" userId="8ca9e4461c38742d" providerId="LiveId" clId="{56829215-E0D8-4F4C-AF9D-6AF2A5CBAAFD}" dt="2026-06-29T09:47:46.968" v="146" actId="14100"/>
          <ac:spMkLst>
            <pc:docMk/>
            <pc:sldMk cId="0" sldId="256"/>
            <ac:spMk id="114" creationId="{1603647F-5BCE-FCB0-A257-8D133C58DEB9}"/>
          </ac:spMkLst>
        </pc:spChg>
        <pc:spChg chg="mod">
          <ac:chgData name="Norin Qureshi" userId="8ca9e4461c38742d" providerId="LiveId" clId="{56829215-E0D8-4F4C-AF9D-6AF2A5CBAAFD}" dt="2026-06-29T09:59:22.162" v="270" actId="1076"/>
          <ac:spMkLst>
            <pc:docMk/>
            <pc:sldMk cId="0" sldId="256"/>
            <ac:spMk id="115" creationId="{0FBA9DCB-321C-5F83-D3FF-434122971BEF}"/>
          </ac:spMkLst>
        </pc:spChg>
        <pc:picChg chg="add mod modCrop">
          <ac:chgData name="Norin Qureshi" userId="8ca9e4461c38742d" providerId="LiveId" clId="{56829215-E0D8-4F4C-AF9D-6AF2A5CBAAFD}" dt="2026-07-02T20:09:13.208" v="1154" actId="14100"/>
          <ac:picMkLst>
            <pc:docMk/>
            <pc:sldMk cId="0" sldId="256"/>
            <ac:picMk id="8" creationId="{D70E5932-4216-9B43-EFA1-34BD303CFF25}"/>
          </ac:picMkLst>
        </pc:picChg>
      </pc:sldChg>
      <pc:sldChg chg="addSp delSp modSp mod">
        <pc:chgData name="Norin Qureshi" userId="8ca9e4461c38742d" providerId="LiveId" clId="{56829215-E0D8-4F4C-AF9D-6AF2A5CBAAFD}" dt="2026-06-30T18:15:53.395" v="936" actId="20577"/>
        <pc:sldMkLst>
          <pc:docMk/>
          <pc:sldMk cId="4220763243" sldId="257"/>
        </pc:sldMkLst>
        <pc:spChg chg="mod">
          <ac:chgData name="Norin Qureshi" userId="8ca9e4461c38742d" providerId="LiveId" clId="{56829215-E0D8-4F4C-AF9D-6AF2A5CBAAFD}" dt="2026-06-29T12:07:12.899" v="730" actId="6549"/>
          <ac:spMkLst>
            <pc:docMk/>
            <pc:sldMk cId="4220763243" sldId="257"/>
            <ac:spMk id="2" creationId="{05A36563-C924-1CFD-01ED-A515F8C1F8CE}"/>
          </ac:spMkLst>
        </pc:spChg>
        <pc:spChg chg="mod">
          <ac:chgData name="Norin Qureshi" userId="8ca9e4461c38742d" providerId="LiveId" clId="{56829215-E0D8-4F4C-AF9D-6AF2A5CBAAFD}" dt="2026-06-30T17:23:20.464" v="741" actId="20577"/>
          <ac:spMkLst>
            <pc:docMk/>
            <pc:sldMk cId="4220763243" sldId="257"/>
            <ac:spMk id="3" creationId="{CB56A81A-8DE1-236E-37D2-7AD292B5252A}"/>
          </ac:spMkLst>
        </pc:spChg>
        <pc:spChg chg="add mod">
          <ac:chgData name="Norin Qureshi" userId="8ca9e4461c38742d" providerId="LiveId" clId="{56829215-E0D8-4F4C-AF9D-6AF2A5CBAAFD}" dt="2026-06-30T18:15:53.395" v="936" actId="20577"/>
          <ac:spMkLst>
            <pc:docMk/>
            <pc:sldMk cId="4220763243" sldId="257"/>
            <ac:spMk id="4" creationId="{A6F44DBE-79C4-7308-2281-DCAB5A25551F}"/>
          </ac:spMkLst>
        </pc:spChg>
        <pc:picChg chg="add mod ord">
          <ac:chgData name="Norin Qureshi" userId="8ca9e4461c38742d" providerId="LiveId" clId="{56829215-E0D8-4F4C-AF9D-6AF2A5CBAAFD}" dt="2026-06-30T17:54:01.195" v="855" actId="14100"/>
          <ac:picMkLst>
            <pc:docMk/>
            <pc:sldMk cId="4220763243" sldId="257"/>
            <ac:picMk id="6" creationId="{80B582D1-764D-0F74-2FEB-3479034CCEE6}"/>
          </ac:picMkLst>
        </pc:picChg>
      </pc:sldChg>
      <pc:sldChg chg="modSp del mod">
        <pc:chgData name="Norin Qureshi" userId="8ca9e4461c38742d" providerId="LiveId" clId="{56829215-E0D8-4F4C-AF9D-6AF2A5CBAAFD}" dt="2026-07-02T20:10:20.503" v="1158" actId="2696"/>
        <pc:sldMkLst>
          <pc:docMk/>
          <pc:sldMk cId="856264288" sldId="258"/>
        </pc:sldMkLst>
        <pc:spChg chg="mod">
          <ac:chgData name="Norin Qureshi" userId="8ca9e4461c38742d" providerId="LiveId" clId="{56829215-E0D8-4F4C-AF9D-6AF2A5CBAAFD}" dt="2026-07-02T20:01:43.881" v="1084" actId="27636"/>
          <ac:spMkLst>
            <pc:docMk/>
            <pc:sldMk cId="856264288" sldId="258"/>
            <ac:spMk id="3" creationId="{D48BB38C-E9E8-6538-62E8-C28B7E28BFA1}"/>
          </ac:spMkLst>
        </pc:spChg>
      </pc:sldChg>
      <pc:sldMasterChg chg="delSldLayout">
        <pc:chgData name="Norin Qureshi" userId="8ca9e4461c38742d" providerId="LiveId" clId="{56829215-E0D8-4F4C-AF9D-6AF2A5CBAAFD}" dt="2026-07-02T20:10:20.503" v="1158" actId="2696"/>
        <pc:sldMasterMkLst>
          <pc:docMk/>
          <pc:sldMasterMk cId="86607770" sldId="2147483682"/>
        </pc:sldMasterMkLst>
        <pc:sldLayoutChg chg="del">
          <pc:chgData name="Norin Qureshi" userId="8ca9e4461c38742d" providerId="LiveId" clId="{56829215-E0D8-4F4C-AF9D-6AF2A5CBAAFD}" dt="2026-07-02T20:10:20.503" v="1158" actId="2696"/>
          <pc:sldLayoutMkLst>
            <pc:docMk/>
            <pc:sldMasterMk cId="86607770" sldId="2147483682"/>
            <pc:sldLayoutMk cId="638800002" sldId="2147483685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title>
      <c:tx>
        <c:rich>
          <a:bodyPr/>
          <a:lstStyle/>
          <a:p>
            <a:pPr>
              <a:defRPr sz="900" b="0" i="0" u="none" strike="noStrike">
                <a:solidFill>
                  <a:srgbClr val="4A1468"/>
                </a:solidFill>
                <a:latin typeface="Arial"/>
              </a:defRPr>
            </a:pPr>
            <a:r>
              <a:rPr lang="en-IN" sz="900" b="0" i="0" u="none" strike="noStrike">
                <a:solidFill>
                  <a:srgbClr val="4A1468"/>
                </a:solidFill>
                <a:latin typeface="Arial"/>
              </a:rPr>
              <a:t>Global Burden by Sex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41793321799273692"/>
          <c:y val="0.31575611538315218"/>
          <c:w val="0.23959681628263266"/>
          <c:h val="0.3473180171508512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Dementia Gender Split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7B2FA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DFBC-40DF-AF7F-1F969A9A0379}"/>
              </c:ext>
            </c:extLst>
          </c:dPt>
          <c:dPt>
            <c:idx val="1"/>
            <c:bubble3D val="0"/>
            <c:spPr>
              <a:solidFill>
                <a:srgbClr val="C47CBF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DFBC-40DF-AF7F-1F969A9A0379}"/>
              </c:ext>
            </c:extLst>
          </c:dPt>
          <c:dLbls>
            <c:dLbl>
              <c:idx val="0"/>
              <c:layout>
                <c:manualLayout>
                  <c:x val="0.12741702755993237"/>
                  <c:y val="4.5579603880941684E-2"/>
                </c:manualLayout>
              </c:layout>
              <c:numFmt formatCode="0%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4A1468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FBC-40DF-AF7F-1F969A9A0379}"/>
                </c:ext>
              </c:extLst>
            </c:dLbl>
            <c:dLbl>
              <c:idx val="1"/>
              <c:layout>
                <c:manualLayout>
                  <c:x val="-9.1587332869198054E-2"/>
                  <c:y val="-6.3811445433318514E-2"/>
                </c:manualLayout>
              </c:layout>
              <c:numFmt formatCode="0%" sourceLinked="0"/>
              <c:spPr/>
              <c:txPr>
                <a:bodyPr/>
                <a:lstStyle/>
                <a:p>
                  <a:pPr>
                    <a:defRPr sz="900" b="0" i="0" u="none" strike="noStrike">
                      <a:solidFill>
                        <a:srgbClr val="4A1468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FBC-40DF-AF7F-1F969A9A0379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4A1468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Women (65%)</c:v>
                </c:pt>
                <c:pt idx="1">
                  <c:v>Men (35%)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65</c:v>
                </c:pt>
                <c:pt idx="1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FBC-40DF-AF7F-1F969A9A03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60"/>
      </c:doughnut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span"/>
    <c:showDLblsOverMax val="1"/>
  </c:chart>
  <c:spPr>
    <a:solidFill>
      <a:srgbClr val="F9EEF9"/>
    </a:solidFill>
    <a:ln>
      <a:solidFill>
        <a:srgbClr val="C47CBF"/>
      </a:solidFill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050" b="0" i="0" u="none" strike="noStrike" kern="1200" cap="none" spc="2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050" b="1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US" sz="1050" b="1" u="sng" baseline="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reference rate (Male vs Female) </a:t>
            </a:r>
            <a:endParaRPr lang="en-IN" sz="1050" b="1" u="sng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18534234981122591"/>
          <c:y val="3.178587022588959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50" b="0" i="0" u="none" strike="noStrike" kern="1200" cap="none" spc="2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IN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Male</c:v>
                </c:pt>
              </c:strCache>
            </c:strRef>
          </c:tx>
          <c:spPr>
            <a:solidFill>
              <a:srgbClr val="C47CBF"/>
            </a:solidFill>
            <a:ln w="9525" cap="flat" cmpd="sng" algn="ctr">
              <a:solidFill>
                <a:schemeClr val="accent6">
                  <a:shade val="95000"/>
                </a:schemeClr>
              </a:solidFill>
              <a:round/>
            </a:ln>
            <a:effectLst/>
          </c:spPr>
          <c:invertIfNegative val="0"/>
          <c:cat>
            <c:strRef>
              <c:f>Sheet1!$A$2:$A$8</c:f>
              <c:strCache>
                <c:ptCount val="6"/>
                <c:pt idx="0">
                  <c:v>65-69</c:v>
                </c:pt>
                <c:pt idx="1">
                  <c:v>70-74</c:v>
                </c:pt>
                <c:pt idx="2">
                  <c:v>75-79</c:v>
                </c:pt>
                <c:pt idx="3">
                  <c:v>80-84</c:v>
                </c:pt>
                <c:pt idx="4">
                  <c:v>85-89</c:v>
                </c:pt>
                <c:pt idx="5">
                  <c:v>90+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1.2E-2</c:v>
                </c:pt>
                <c:pt idx="1">
                  <c:v>0.03</c:v>
                </c:pt>
                <c:pt idx="2">
                  <c:v>5.1999999999999998E-2</c:v>
                </c:pt>
                <c:pt idx="3">
                  <c:v>0.106</c:v>
                </c:pt>
                <c:pt idx="4">
                  <c:v>0.128</c:v>
                </c:pt>
                <c:pt idx="5">
                  <c:v>0.17100000000000001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E9-4700-9F0C-2808AF9A8C0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Female</c:v>
                </c:pt>
              </c:strCache>
            </c:strRef>
          </c:tx>
          <c:spPr>
            <a:solidFill>
              <a:srgbClr val="7030A0"/>
            </a:solidFill>
            <a:ln w="9525" cap="flat" cmpd="sng" algn="ctr">
              <a:solidFill>
                <a:srgbClr val="7B2FA0"/>
              </a:solidFill>
              <a:round/>
            </a:ln>
            <a:effectLst/>
          </c:spPr>
          <c:invertIfNegative val="0"/>
          <c:cat>
            <c:strRef>
              <c:f>Sheet1!$A$2:$A$8</c:f>
              <c:strCache>
                <c:ptCount val="6"/>
                <c:pt idx="0">
                  <c:v>65-69</c:v>
                </c:pt>
                <c:pt idx="1">
                  <c:v>70-74</c:v>
                </c:pt>
                <c:pt idx="2">
                  <c:v>75-79</c:v>
                </c:pt>
                <c:pt idx="3">
                  <c:v>80-84</c:v>
                </c:pt>
                <c:pt idx="4">
                  <c:v>85-89</c:v>
                </c:pt>
                <c:pt idx="5">
                  <c:v>90+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1.7999999999999999E-2</c:v>
                </c:pt>
                <c:pt idx="1">
                  <c:v>2.5000000000000001E-2</c:v>
                </c:pt>
                <c:pt idx="2">
                  <c:v>6.2E-2</c:v>
                </c:pt>
                <c:pt idx="3">
                  <c:v>9.5000000000000001E-2</c:v>
                </c:pt>
                <c:pt idx="4">
                  <c:v>0.18099999999999999</c:v>
                </c:pt>
                <c:pt idx="5">
                  <c:v>0.35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8E9-4700-9F0C-2808AF9A8C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1616250831"/>
        <c:axId val="1616263311"/>
      </c:barChart>
      <c:catAx>
        <c:axId val="16162508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rgbClr val="7030A0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6263311"/>
        <c:crosses val="autoZero"/>
        <c:auto val="1"/>
        <c:lblAlgn val="ctr"/>
        <c:lblOffset val="100"/>
        <c:noMultiLvlLbl val="0"/>
      </c:catAx>
      <c:valAx>
        <c:axId val="16162633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62508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9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1296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1pPr>
    <a:lvl2pPr marL="396758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2pPr>
    <a:lvl3pPr marL="793516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3pPr>
    <a:lvl4pPr marL="1190274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4pPr>
    <a:lvl5pPr marL="1587033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5pPr>
    <a:lvl6pPr marL="1983791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6pPr>
    <a:lvl7pPr marL="2380549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7pPr>
    <a:lvl8pPr marL="2777307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8pPr>
    <a:lvl9pPr marL="3174065" algn="l" defTabSz="793516" rtl="0" eaLnBrk="1" latinLnBrk="0" hangingPunct="1">
      <a:defRPr sz="104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721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3017" y="3117105"/>
            <a:ext cx="8284751" cy="3571228"/>
          </a:xfrm>
        </p:spPr>
        <p:txBody>
          <a:bodyPr anchor="b"/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3017" y="6688332"/>
            <a:ext cx="8284751" cy="1205988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497313" y="2560321"/>
            <a:ext cx="1386839" cy="320123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730692" y="4570171"/>
            <a:ext cx="5403713" cy="320124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50063" y="414023"/>
            <a:ext cx="1107831" cy="1074762"/>
          </a:xfrm>
          <a:prstGeom prst="rect">
            <a:avLst/>
          </a:prstGeom>
        </p:spPr>
        <p:txBody>
          <a:bodyPr anchor="b"/>
          <a:lstStyle>
            <a:lvl1pPr algn="ctr">
              <a:defRPr sz="3920"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9867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607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</p:sldLayoutIdLst>
  <p:hf sldNum="0" hdr="0" ftr="0" dt="0"/>
  <p:txStyles>
    <p:titleStyle>
      <a:lvl1pPr algn="ctr" defTabSz="1280160" rtl="0" eaLnBrk="1" latinLnBrk="0" hangingPunct="1"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itchFamily="34" charset="0"/>
        <a:buChar char="•"/>
        <a:defRPr sz="448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itchFamily="34" charset="0"/>
        <a:buChar char="–"/>
        <a:defRPr sz="392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zint.org/resource/world-alzheimer-report-2015/" TargetMode="External"/><Relationship Id="rId13" Type="http://schemas.openxmlformats.org/officeDocument/2006/relationships/hyperlink" Target="https://www.england.nhs.uk/mental-health/dementia/" TargetMode="External"/><Relationship Id="rId18" Type="http://schemas.openxmlformats.org/officeDocument/2006/relationships/hyperlink" Target="https://www.gov.uk/government/publications/major-conditions-strategy-case-for-change-and-our-strategic-framework" TargetMode="External"/><Relationship Id="rId3" Type="http://schemas.openxmlformats.org/officeDocument/2006/relationships/chart" Target="../charts/chart1.xml"/><Relationship Id="rId21" Type="http://schemas.openxmlformats.org/officeDocument/2006/relationships/hyperlink" Target="https://www.nice.org.uk/guidance/ng97" TargetMode="External"/><Relationship Id="rId7" Type="http://schemas.openxmlformats.org/officeDocument/2006/relationships/image" Target="../media/image4.png"/><Relationship Id="rId12" Type="http://schemas.openxmlformats.org/officeDocument/2006/relationships/hyperlink" Target="https://doi.org/10.1016/S1474-4422(14)70136-X" TargetMode="External"/><Relationship Id="rId17" Type="http://schemas.openxmlformats.org/officeDocument/2006/relationships/hyperlink" Target="https://www.alzheimers.org.uk/about-dementia/risk-factors-and-prevention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alzheimers.org.uk/about-us/policy-and-influencing/dementia-uk-report" TargetMode="External"/><Relationship Id="rId20" Type="http://schemas.openxmlformats.org/officeDocument/2006/relationships/hyperlink" Target="https://doi.org/10.1016/S0140-6736(13)61570-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svg"/><Relationship Id="rId11" Type="http://schemas.openxmlformats.org/officeDocument/2006/relationships/hyperlink" Target="https://www.who.int/news-room/fact-sheets/detail/dementia" TargetMode="External"/><Relationship Id="rId5" Type="http://schemas.openxmlformats.org/officeDocument/2006/relationships/image" Target="../media/image2.svg"/><Relationship Id="rId15" Type="http://schemas.openxmlformats.org/officeDocument/2006/relationships/hyperlink" Target="https://www.alzheimersresearchuk.org/about-dementia/" TargetMode="External"/><Relationship Id="rId10" Type="http://schemas.openxmlformats.org/officeDocument/2006/relationships/hyperlink" Target="https://www.who.int/publications/i/item/9789240033245" TargetMode="External"/><Relationship Id="rId19" Type="http://schemas.openxmlformats.org/officeDocument/2006/relationships/hyperlink" Target="https://doi.org/10.1016/S0140-6736(24)01296-0" TargetMode="External"/><Relationship Id="rId4" Type="http://schemas.openxmlformats.org/officeDocument/2006/relationships/chart" Target="../charts/chart2.xml"/><Relationship Id="rId9" Type="http://schemas.openxmlformats.org/officeDocument/2006/relationships/hyperlink" Target="https://www.gov.uk/government/publications/health-matters-preventing-cardiovascular-disease" TargetMode="External"/><Relationship Id="rId14" Type="http://schemas.openxmlformats.org/officeDocument/2006/relationships/hyperlink" Target="https://www.alzheimersresearchuk.org/about-dementia/dementia-statistics/" TargetMode="External"/><Relationship Id="rId22" Type="http://schemas.openxmlformats.org/officeDocument/2006/relationships/hyperlink" Target="https://www.ons.gov.uk/peoplepopulationandcommunity/healthandsocialcare/healthandlifeexpectanc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7CBF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36563-C924-1CFD-01ED-A515F8C1F8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7125" y="4189416"/>
            <a:ext cx="6854734" cy="4219303"/>
          </a:xfrm>
        </p:spPr>
        <p:txBody>
          <a:bodyPr>
            <a:normAutofit fontScale="90000"/>
          </a:bodyPr>
          <a:lstStyle/>
          <a:p>
            <a:br>
              <a:rPr lang="en-IN" sz="3300" b="1" dirty="0"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</a:br>
            <a:br>
              <a:rPr lang="en-US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300" b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2528087</a:t>
            </a:r>
            <a:b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300" b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Lecturer: </a:t>
            </a:r>
            <a: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Oluwadamilola Tayo</a:t>
            </a:r>
            <a:b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Module: Practice Based Research.</a:t>
            </a:r>
            <a:b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Module code: LCHS7008_LON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endParaRPr lang="en-IN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56A81A-8DE1-236E-37D2-7AD292B525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8344" y="2426519"/>
            <a:ext cx="12274279" cy="1057502"/>
          </a:xfrm>
        </p:spPr>
        <p:txBody>
          <a:bodyPr>
            <a:noAutofit/>
          </a:bodyPr>
          <a:lstStyle/>
          <a:p>
            <a:pPr algn="ctr"/>
            <a:r>
              <a:rPr lang="en-IN" sz="2900" b="1" u="sng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“Sex-Specific Risk Factors Associated with Dementia in the UK: A Review Comparing Men and Women”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B582D1-764D-0F74-2FEB-3479034CCE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-1" y="0"/>
            <a:ext cx="13311051" cy="9601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F44DBE-79C4-7308-2281-DCAB5A25551F}"/>
              </a:ext>
            </a:extLst>
          </p:cNvPr>
          <p:cNvSpPr txBox="1"/>
          <p:nvPr/>
        </p:nvSpPr>
        <p:spPr>
          <a:xfrm>
            <a:off x="-509451" y="7680960"/>
            <a:ext cx="1382050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50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tools.</a:t>
            </a:r>
          </a:p>
          <a:p>
            <a:pPr algn="ctr"/>
            <a:endParaRPr lang="en-IN" sz="12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20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declare I have not used any AI tools in researching and preparing this assignment. I declare I have not submitted any AI-written material as my own. </a:t>
            </a:r>
          </a:p>
          <a:p>
            <a:pPr algn="ctr"/>
            <a:r>
              <a:rPr lang="en-US" sz="120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Yes, I can confirm that I have copies of the draft notes and other materials that I consulted, and I would be able to produce them if requested. </a:t>
            </a:r>
            <a:endParaRPr lang="en-IN" sz="12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0763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0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65">
            <a:extLst>
              <a:ext uri="{FF2B5EF4-FFF2-40B4-BE49-F238E27FC236}">
                <a16:creationId xmlns:a16="http://schemas.microsoft.com/office/drawing/2014/main" id="{C4BAC3E8-4717-5103-FAD8-7B4877361D5F}"/>
              </a:ext>
            </a:extLst>
          </p:cNvPr>
          <p:cNvSpPr/>
          <p:nvPr/>
        </p:nvSpPr>
        <p:spPr>
          <a:xfrm>
            <a:off x="144629" y="5985900"/>
            <a:ext cx="3888728" cy="2225071"/>
          </a:xfrm>
          <a:prstGeom prst="roundRect">
            <a:avLst>
              <a:gd name="adj" fmla="val 8537"/>
            </a:avLst>
          </a:prstGeom>
          <a:solidFill>
            <a:srgbClr val="F3E1F7"/>
          </a:solidFill>
          <a:ln w="12700">
            <a:solidFill>
              <a:srgbClr val="C47CBF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2" name="Shape 0"/>
          <p:cNvSpPr/>
          <p:nvPr/>
        </p:nvSpPr>
        <p:spPr>
          <a:xfrm>
            <a:off x="0" y="-10125"/>
            <a:ext cx="12801654" cy="928779"/>
          </a:xfrm>
          <a:prstGeom prst="rect">
            <a:avLst/>
          </a:prstGeom>
          <a:solidFill>
            <a:srgbClr val="4A1468"/>
          </a:solidFill>
          <a:ln w="12700">
            <a:solidFill>
              <a:srgbClr val="4A1468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-54" y="926393"/>
            <a:ext cx="12801654" cy="61919"/>
          </a:xfrm>
          <a:prstGeom prst="rect">
            <a:avLst/>
          </a:prstGeom>
          <a:solidFill>
            <a:srgbClr val="C47CBF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65579" y="158884"/>
            <a:ext cx="12425565" cy="76477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IN" sz="2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“Sex-Specific Risk Factors Associated with Dementia in the UK:</a:t>
            </a:r>
          </a:p>
          <a:p>
            <a:pPr algn="ctr"/>
            <a:r>
              <a:rPr lang="en-IN" sz="24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Review Comparing Men and Women”</a:t>
            </a:r>
          </a:p>
          <a:p>
            <a:r>
              <a:rPr lang="en-IN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.</a:t>
            </a:r>
            <a:endParaRPr lang="en-US" sz="2100" dirty="0"/>
          </a:p>
        </p:txBody>
      </p:sp>
      <p:sp>
        <p:nvSpPr>
          <p:cNvPr id="18" name="Shape 16"/>
          <p:cNvSpPr/>
          <p:nvPr/>
        </p:nvSpPr>
        <p:spPr>
          <a:xfrm flipH="1">
            <a:off x="4105665" y="1863635"/>
            <a:ext cx="27396" cy="6347335"/>
          </a:xfrm>
          <a:prstGeom prst="line">
            <a:avLst/>
          </a:prstGeom>
          <a:noFill/>
          <a:ln w="12700">
            <a:solidFill>
              <a:srgbClr val="E8D5F0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19" name="Shape 17"/>
          <p:cNvSpPr/>
          <p:nvPr/>
        </p:nvSpPr>
        <p:spPr>
          <a:xfrm>
            <a:off x="8173244" y="1863637"/>
            <a:ext cx="51159" cy="6347334"/>
          </a:xfrm>
          <a:prstGeom prst="line">
            <a:avLst/>
          </a:prstGeom>
          <a:noFill/>
          <a:ln w="12700">
            <a:solidFill>
              <a:srgbClr val="E8D5F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170276" y="1863636"/>
            <a:ext cx="3869907" cy="232194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70276" y="1863636"/>
            <a:ext cx="3869907" cy="2321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04" b="1" kern="0" spc="85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r>
              <a:rPr lang="en-US" sz="1000" b="1" kern="0" spc="85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PREVALENCE — THE SCALE OF THE PROBLEM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70276" y="2142269"/>
            <a:ext cx="1865295" cy="634665"/>
          </a:xfrm>
          <a:prstGeom prst="roundRect">
            <a:avLst>
              <a:gd name="adj" fmla="val 9756"/>
            </a:avLst>
          </a:prstGeom>
          <a:solidFill>
            <a:srgbClr val="F9EEF9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201235" y="2157749"/>
            <a:ext cx="1803377" cy="2941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862" b="1" dirty="0">
                <a:solidFill>
                  <a:srgbClr val="4A146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944K</a:t>
            </a:r>
            <a:endParaRPr lang="en-US" sz="1862" dirty="0"/>
          </a:p>
        </p:txBody>
      </p:sp>
      <p:sp>
        <p:nvSpPr>
          <p:cNvPr id="24" name="Text 22"/>
          <p:cNvSpPr/>
          <p:nvPr/>
        </p:nvSpPr>
        <p:spPr>
          <a:xfrm>
            <a:off x="216715" y="2451862"/>
            <a:ext cx="1772418" cy="2941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with dementia in the UK</a:t>
            </a:r>
            <a:endParaRPr lang="en-US" sz="660" dirty="0"/>
          </a:p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(Alzheimer's Society, 2023)</a:t>
            </a:r>
            <a:endParaRPr lang="en-US" sz="660" dirty="0"/>
          </a:p>
        </p:txBody>
      </p:sp>
      <p:sp>
        <p:nvSpPr>
          <p:cNvPr id="28" name="Shape 26"/>
          <p:cNvSpPr/>
          <p:nvPr/>
        </p:nvSpPr>
        <p:spPr>
          <a:xfrm>
            <a:off x="553356" y="2880229"/>
            <a:ext cx="3151634" cy="734786"/>
          </a:xfrm>
          <a:prstGeom prst="roundRect">
            <a:avLst>
              <a:gd name="adj" fmla="val 9756"/>
            </a:avLst>
          </a:prstGeom>
          <a:solidFill>
            <a:srgbClr val="F9EEF9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2579204" y="2913874"/>
            <a:ext cx="998782" cy="2941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600" b="1" dirty="0">
                <a:solidFill>
                  <a:srgbClr val="4A146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1 in 11</a:t>
            </a:r>
            <a:endParaRPr lang="en-US" sz="1862" dirty="0"/>
          </a:p>
        </p:txBody>
      </p:sp>
      <p:sp>
        <p:nvSpPr>
          <p:cNvPr id="30" name="Text 28"/>
          <p:cNvSpPr/>
          <p:nvPr/>
        </p:nvSpPr>
        <p:spPr>
          <a:xfrm>
            <a:off x="1242964" y="3343124"/>
            <a:ext cx="1772418" cy="2941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Lifetime risk of developing dementia in the UK</a:t>
            </a:r>
            <a:endParaRPr lang="en-US" sz="660" dirty="0"/>
          </a:p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IN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Alzheimer’s Research UK, 2024)</a:t>
            </a:r>
            <a:endParaRPr lang="en-US" sz="660" dirty="0"/>
          </a:p>
        </p:txBody>
      </p:sp>
      <p:sp>
        <p:nvSpPr>
          <p:cNvPr id="31" name="Shape 29"/>
          <p:cNvSpPr/>
          <p:nvPr/>
        </p:nvSpPr>
        <p:spPr>
          <a:xfrm>
            <a:off x="2120711" y="2146669"/>
            <a:ext cx="1865295" cy="634665"/>
          </a:xfrm>
          <a:prstGeom prst="roundRect">
            <a:avLst>
              <a:gd name="adj" fmla="val 9756"/>
            </a:avLst>
          </a:prstGeom>
          <a:solidFill>
            <a:srgbClr val="F9EEF9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2151670" y="2162148"/>
            <a:ext cx="1803377" cy="2941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862" b="1" dirty="0">
                <a:solidFill>
                  <a:srgbClr val="4A146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£34.7B</a:t>
            </a:r>
            <a:endParaRPr lang="en-US" sz="1862" dirty="0"/>
          </a:p>
        </p:txBody>
      </p:sp>
      <p:sp>
        <p:nvSpPr>
          <p:cNvPr id="33" name="Text 31"/>
          <p:cNvSpPr/>
          <p:nvPr/>
        </p:nvSpPr>
        <p:spPr>
          <a:xfrm>
            <a:off x="2167150" y="2456261"/>
            <a:ext cx="1772418" cy="2941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cost of dementia</a:t>
            </a:r>
            <a:endParaRPr lang="en-US" sz="660" dirty="0"/>
          </a:p>
          <a:p>
            <a:pPr algn="ctr"/>
            <a:r>
              <a:rPr lang="en-US" sz="66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UK (ARUK, 2024)</a:t>
            </a:r>
            <a:endParaRPr lang="en-US" sz="660" dirty="0"/>
          </a:p>
        </p:txBody>
      </p:sp>
      <p:sp>
        <p:nvSpPr>
          <p:cNvPr id="35" name="Text 32"/>
          <p:cNvSpPr/>
          <p:nvPr/>
        </p:nvSpPr>
        <p:spPr>
          <a:xfrm>
            <a:off x="149649" y="5414810"/>
            <a:ext cx="3869907" cy="1393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635" i="1" dirty="0">
                <a:solidFill>
                  <a:srgbClr val="7A5A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NHS England – CFAS 2 reference rate.2024.</a:t>
            </a:r>
            <a:endParaRPr lang="en-US" sz="635" dirty="0"/>
          </a:p>
        </p:txBody>
      </p:sp>
      <p:sp>
        <p:nvSpPr>
          <p:cNvPr id="40" name="Shape 37"/>
          <p:cNvSpPr/>
          <p:nvPr/>
        </p:nvSpPr>
        <p:spPr>
          <a:xfrm>
            <a:off x="182347" y="5683607"/>
            <a:ext cx="3869907" cy="232194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</p:sp>
      <p:sp>
        <p:nvSpPr>
          <p:cNvPr id="41" name="Text 38"/>
          <p:cNvSpPr/>
          <p:nvPr/>
        </p:nvSpPr>
        <p:spPr>
          <a:xfrm>
            <a:off x="119403" y="5683607"/>
            <a:ext cx="3869907" cy="2321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00" b="1" kern="0" spc="85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RATIONALE FOR THE RESEARCH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 39"/>
          <p:cNvSpPr/>
          <p:nvPr/>
        </p:nvSpPr>
        <p:spPr>
          <a:xfrm>
            <a:off x="179529" y="5983089"/>
            <a:ext cx="3959448" cy="20799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08000" indent="-108000">
              <a:buFont typeface="Wingdings" panose="05000000000000000000" pitchFamily="2" charset="2"/>
              <a:buChar char="v"/>
            </a:pP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The number of people suffering with dementia is increasing day by day, approximately one million people affected in the United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 population.(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society, 2024 )</a:t>
            </a:r>
          </a:p>
          <a:p>
            <a:pPr marL="108000" indent="-108000">
              <a:buFont typeface="Wingdings" panose="05000000000000000000" pitchFamily="2" charset="2"/>
              <a:buChar char="v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8000" indent="-108000">
              <a:buFont typeface="Wingdings" panose="05000000000000000000" pitchFamily="2" charset="2"/>
              <a:buChar char="v"/>
            </a:pP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Women, on the other hand, make up over 2/3 of dementia cases, a clear gender difference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(Alzheimer’s research UK, 2025)</a:t>
            </a:r>
          </a:p>
          <a:p>
            <a:pPr marL="108000" indent="-108000">
              <a:buFont typeface="Wingdings" panose="05000000000000000000" pitchFamily="2" charset="2"/>
              <a:buChar char="v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8000" indent="-108000">
              <a:buFont typeface="Wingdings" panose="05000000000000000000" pitchFamily="2" charset="2"/>
              <a:buChar char="v"/>
            </a:pP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Life expectancy of women is also on the rise, and dementia is predicted to become an ever more prevalent problem in the future. (Alzheimer’s Society, 2025)</a:t>
            </a:r>
          </a:p>
          <a:p>
            <a:pPr marL="108000" indent="-108000">
              <a:buFont typeface="Wingdings" panose="05000000000000000000" pitchFamily="2" charset="2"/>
              <a:buChar char="v"/>
            </a:pPr>
            <a:endParaRPr lang="en-IN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8000" indent="-108000">
              <a:buFont typeface="Wingdings" panose="05000000000000000000" pitchFamily="2" charset="2"/>
              <a:buChar char="v"/>
            </a:pP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Identifying female-specific risk factors may help design targeted prevention strategies and improve health and social care provision.(Alzheimer‘s research UK, 2025)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US" sz="804" dirty="0"/>
          </a:p>
        </p:txBody>
      </p:sp>
      <p:sp>
        <p:nvSpPr>
          <p:cNvPr id="57" name="Shape 54"/>
          <p:cNvSpPr/>
          <p:nvPr/>
        </p:nvSpPr>
        <p:spPr>
          <a:xfrm>
            <a:off x="8250643" y="1885483"/>
            <a:ext cx="4481414" cy="231355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</p:sp>
      <p:sp>
        <p:nvSpPr>
          <p:cNvPr id="58" name="Text 55"/>
          <p:cNvSpPr/>
          <p:nvPr/>
        </p:nvSpPr>
        <p:spPr>
          <a:xfrm>
            <a:off x="8168265" y="1877389"/>
            <a:ext cx="4569085" cy="22754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OUTCOMES</a:t>
            </a:r>
          </a:p>
        </p:txBody>
      </p:sp>
      <p:sp>
        <p:nvSpPr>
          <p:cNvPr id="59" name="Shape 56"/>
          <p:cNvSpPr/>
          <p:nvPr/>
        </p:nvSpPr>
        <p:spPr>
          <a:xfrm>
            <a:off x="8243986" y="2187167"/>
            <a:ext cx="4481414" cy="2114020"/>
          </a:xfrm>
          <a:prstGeom prst="roundRect">
            <a:avLst>
              <a:gd name="adj" fmla="val 8537"/>
            </a:avLst>
          </a:prstGeom>
          <a:solidFill>
            <a:srgbClr val="F3E1F7"/>
          </a:solidFill>
          <a:ln w="9525">
            <a:solidFill>
              <a:srgbClr val="C47CBF"/>
            </a:solidFill>
            <a:prstDash val="solid"/>
          </a:ln>
        </p:spPr>
      </p:sp>
      <p:sp>
        <p:nvSpPr>
          <p:cNvPr id="60" name="Text 57"/>
          <p:cNvSpPr/>
          <p:nvPr/>
        </p:nvSpPr>
        <p:spPr>
          <a:xfrm>
            <a:off x="8222430" y="2186362"/>
            <a:ext cx="4502969" cy="218015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1)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review found that age is the most significant non-modifiable risk factor for dementia and that </a:t>
            </a:r>
            <a:r>
              <a:rPr lang="en-IN" sz="800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appears to be a higher prevalence among women that cannot be explained solely by longer life expectancy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(Alzheimer‘s Society, 2025; Livingston et al., 2024).</a:t>
            </a:r>
          </a:p>
          <a:p>
            <a:endParaRPr lang="en-US" sz="800" dirty="0">
              <a:solidFill>
                <a:srgbClr val="4A1468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US" sz="8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2)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Sex differences in biological risk factors,  such as postmenopausal changes and reduced levels of </a:t>
            </a:r>
            <a:r>
              <a:rPr lang="en-US" sz="800" dirty="0" err="1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oestrogen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,  may be partly responsible for the greater prevalence of dementia in women </a:t>
            </a:r>
            <a:r>
              <a:rPr lang="en-IN" sz="800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this requires confirmation through longitudinal studies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(Alzheimer‘s Research UK, 2025). </a:t>
            </a:r>
          </a:p>
          <a:p>
            <a:endParaRPr lang="en-US" sz="800" dirty="0">
              <a:solidFill>
                <a:srgbClr val="4A1468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US" sz="8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3)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Although individual risk factors differed between men and women, cardiovascular risk factors and lifestyle factors,  including blood pressure, diabetes, obesity and lack of physical activity showed a clear relationship with risk of dementia in both sexes (Livingston et al., 2024). </a:t>
            </a:r>
          </a:p>
          <a:p>
            <a:endParaRPr lang="en-US" sz="800" dirty="0">
              <a:solidFill>
                <a:srgbClr val="4A1468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US" sz="8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4) 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Findings endorse development of gender-sensitive prevention, early risk assessments and person-</a:t>
            </a:r>
            <a:r>
              <a:rPr lang="en-US" sz="800" dirty="0" err="1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centred</a:t>
            </a:r>
            <a:r>
              <a:rPr lang="en-US" sz="800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dementia care,  as well as underscoring the importance of further UK-research examining sex-specific risk factors (NHS England, 2025).</a:t>
            </a:r>
            <a:endParaRPr lang="en-US" sz="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Text 58"/>
          <p:cNvSpPr/>
          <p:nvPr/>
        </p:nvSpPr>
        <p:spPr>
          <a:xfrm>
            <a:off x="8229697" y="2390697"/>
            <a:ext cx="4412583" cy="3489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Shape 63"/>
          <p:cNvSpPr/>
          <p:nvPr/>
        </p:nvSpPr>
        <p:spPr>
          <a:xfrm>
            <a:off x="4229031" y="1879805"/>
            <a:ext cx="3867433" cy="255115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</p:sp>
      <p:sp>
        <p:nvSpPr>
          <p:cNvPr id="67" name="Text 64"/>
          <p:cNvSpPr/>
          <p:nvPr/>
        </p:nvSpPr>
        <p:spPr>
          <a:xfrm>
            <a:off x="4193997" y="1879805"/>
            <a:ext cx="3897339" cy="27102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100" b="1" kern="0" spc="85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RESEARCH QUESTION, AIMS &amp; OBJECTIVES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Shape 65"/>
          <p:cNvSpPr/>
          <p:nvPr/>
        </p:nvSpPr>
        <p:spPr>
          <a:xfrm>
            <a:off x="4229032" y="2194085"/>
            <a:ext cx="3897342" cy="640525"/>
          </a:xfrm>
          <a:prstGeom prst="roundRect">
            <a:avLst>
              <a:gd name="adj" fmla="val 8537"/>
            </a:avLst>
          </a:prstGeom>
          <a:solidFill>
            <a:srgbClr val="F3E1F7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69" name="Text 66"/>
          <p:cNvSpPr/>
          <p:nvPr/>
        </p:nvSpPr>
        <p:spPr>
          <a:xfrm>
            <a:off x="4184024" y="2252785"/>
            <a:ext cx="3892202" cy="67888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1" u="sng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IN" sz="1000" b="1" u="sng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  <a:endParaRPr lang="en-IN" sz="1000" b="1" u="sng" dirty="0">
              <a:solidFill>
                <a:srgbClr val="4A146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000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What sex-specific  risk factors are associated with dementia</a:t>
            </a:r>
          </a:p>
          <a:p>
            <a:r>
              <a:rPr lang="en-IN" sz="1000" dirty="0">
                <a:solidFill>
                  <a:srgbClr val="4A146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among men and women in the  UK?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7" name="Chart 1"/>
          <p:cNvGraphicFramePr/>
          <p:nvPr>
            <p:extLst>
              <p:ext uri="{D42A27DB-BD31-4B8C-83A1-F6EECF244321}">
                <p14:modId xmlns:p14="http://schemas.microsoft.com/office/powerpoint/2010/main" val="2084872457"/>
              </p:ext>
            </p:extLst>
          </p:nvPr>
        </p:nvGraphicFramePr>
        <p:xfrm>
          <a:off x="8318773" y="4353903"/>
          <a:ext cx="2019526" cy="11512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8" name="Shape 84"/>
          <p:cNvSpPr/>
          <p:nvPr/>
        </p:nvSpPr>
        <p:spPr>
          <a:xfrm>
            <a:off x="10843042" y="4355761"/>
            <a:ext cx="1780157" cy="1187413"/>
          </a:xfrm>
          <a:prstGeom prst="roundRect">
            <a:avLst>
              <a:gd name="adj" fmla="val 4444"/>
            </a:avLst>
          </a:prstGeom>
          <a:solidFill>
            <a:srgbClr val="F9EEF9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89" name="Text 85"/>
          <p:cNvSpPr/>
          <p:nvPr/>
        </p:nvSpPr>
        <p:spPr>
          <a:xfrm>
            <a:off x="10920441" y="4353903"/>
            <a:ext cx="1625361" cy="1352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031" b="1" dirty="0">
                <a:solidFill>
                  <a:srgbClr val="4A146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600K+
</a:t>
            </a:r>
            <a:r>
              <a:rPr lang="en-US" sz="762" dirty="0">
                <a:solidFill>
                  <a:srgbClr val="4A3555"/>
                </a:solidFill>
              </a:rPr>
              <a:t>women in the UK living with dementia
</a:t>
            </a:r>
            <a:r>
              <a:rPr lang="en-US" sz="1524" b="1" dirty="0">
                <a:solidFill>
                  <a:srgbClr val="C47CB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344K
</a:t>
            </a:r>
            <a:r>
              <a:rPr lang="en-US" sz="762" dirty="0">
                <a:solidFill>
                  <a:srgbClr val="4A3555"/>
                </a:solidFill>
              </a:rPr>
              <a:t>men — nearly half the female figure
</a:t>
            </a:r>
            <a:r>
              <a:rPr lang="en-US" sz="635" i="1" dirty="0">
                <a:solidFill>
                  <a:srgbClr val="7A5A88"/>
                </a:solidFill>
              </a:rPr>
              <a:t>Source: Alzheimer's Society, 2023</a:t>
            </a:r>
            <a:endParaRPr lang="en-US" sz="2031" dirty="0"/>
          </a:p>
        </p:txBody>
      </p:sp>
      <p:sp>
        <p:nvSpPr>
          <p:cNvPr id="90" name="Shape 86"/>
          <p:cNvSpPr/>
          <p:nvPr/>
        </p:nvSpPr>
        <p:spPr>
          <a:xfrm>
            <a:off x="8322164" y="5655280"/>
            <a:ext cx="4268980" cy="231565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</p:sp>
      <p:sp>
        <p:nvSpPr>
          <p:cNvPr id="91" name="Text 87"/>
          <p:cNvSpPr/>
          <p:nvPr/>
        </p:nvSpPr>
        <p:spPr>
          <a:xfrm>
            <a:off x="8423380" y="5607489"/>
            <a:ext cx="3869907" cy="3039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100" b="1" kern="0" spc="85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RESEARCH IMPACT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" name="Shape 88"/>
          <p:cNvSpPr/>
          <p:nvPr/>
        </p:nvSpPr>
        <p:spPr>
          <a:xfrm>
            <a:off x="8315217" y="5923023"/>
            <a:ext cx="4268975" cy="757885"/>
          </a:xfrm>
          <a:prstGeom prst="roundRect">
            <a:avLst>
              <a:gd name="adj" fmla="val 10938"/>
            </a:avLst>
          </a:prstGeom>
          <a:solidFill>
            <a:srgbClr val="F3E1F7"/>
          </a:solidFill>
          <a:ln w="9525">
            <a:solidFill>
              <a:srgbClr val="C47CBF"/>
            </a:solidFill>
            <a:prstDash val="solid"/>
          </a:ln>
        </p:spPr>
      </p:sp>
      <p:sp>
        <p:nvSpPr>
          <p:cNvPr id="93" name="Text 89"/>
          <p:cNvSpPr/>
          <p:nvPr/>
        </p:nvSpPr>
        <p:spPr>
          <a:xfrm>
            <a:off x="8329391" y="5911453"/>
            <a:ext cx="1146159" cy="2438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Policy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4" name="Text 90"/>
          <p:cNvSpPr/>
          <p:nvPr/>
        </p:nvSpPr>
        <p:spPr>
          <a:xfrm>
            <a:off x="8360505" y="6065862"/>
            <a:ext cx="4153518" cy="52611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The evidence could also promote future UK dementia policies by providing evidence of the needs and risk factors of women aged 65+ and the risks associated with dementia in women.(DHSC, 2023)</a:t>
            </a:r>
          </a:p>
        </p:txBody>
      </p:sp>
      <p:sp>
        <p:nvSpPr>
          <p:cNvPr id="95" name="Shape 91"/>
          <p:cNvSpPr/>
          <p:nvPr/>
        </p:nvSpPr>
        <p:spPr>
          <a:xfrm>
            <a:off x="8309508" y="6717348"/>
            <a:ext cx="4268971" cy="847899"/>
          </a:xfrm>
          <a:prstGeom prst="roundRect">
            <a:avLst>
              <a:gd name="adj" fmla="val 10938"/>
            </a:avLst>
          </a:prstGeom>
          <a:solidFill>
            <a:srgbClr val="E8D5F0"/>
          </a:solidFill>
          <a:ln w="9525">
            <a:solidFill>
              <a:srgbClr val="C47CBF"/>
            </a:solidFill>
            <a:prstDash val="solid"/>
          </a:ln>
        </p:spPr>
      </p:sp>
      <p:sp>
        <p:nvSpPr>
          <p:cNvPr id="96" name="Text 92"/>
          <p:cNvSpPr/>
          <p:nvPr/>
        </p:nvSpPr>
        <p:spPr>
          <a:xfrm>
            <a:off x="8386906" y="6754375"/>
            <a:ext cx="851380" cy="1547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Practice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7" name="Text 93"/>
          <p:cNvSpPr/>
          <p:nvPr/>
        </p:nvSpPr>
        <p:spPr>
          <a:xfrm>
            <a:off x="8379546" y="6845875"/>
            <a:ext cx="4153519" cy="71937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The study could assist health care professionals to identify dementia risks for older women sooner in their lives, and could assist with providing person-centred and gender-sensitive care in NHS and Social Care Service (NHS England, 2025).</a:t>
            </a:r>
          </a:p>
        </p:txBody>
      </p:sp>
      <p:sp>
        <p:nvSpPr>
          <p:cNvPr id="98" name="Shape 94"/>
          <p:cNvSpPr/>
          <p:nvPr/>
        </p:nvSpPr>
        <p:spPr>
          <a:xfrm>
            <a:off x="8318776" y="7601687"/>
            <a:ext cx="4268968" cy="584075"/>
          </a:xfrm>
          <a:prstGeom prst="roundRect">
            <a:avLst>
              <a:gd name="adj" fmla="val 10938"/>
            </a:avLst>
          </a:prstGeom>
          <a:solidFill>
            <a:srgbClr val="F3E1F7"/>
          </a:solidFill>
          <a:ln w="9525">
            <a:solidFill>
              <a:srgbClr val="C47CBF"/>
            </a:solidFill>
            <a:prstDash val="solid"/>
          </a:ln>
        </p:spPr>
      </p:sp>
      <p:sp>
        <p:nvSpPr>
          <p:cNvPr id="99" name="Text 95"/>
          <p:cNvSpPr/>
          <p:nvPr/>
        </p:nvSpPr>
        <p:spPr>
          <a:xfrm>
            <a:off x="8414115" y="7679085"/>
            <a:ext cx="851380" cy="1547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Public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0" name="Text 96"/>
          <p:cNvSpPr/>
          <p:nvPr/>
        </p:nvSpPr>
        <p:spPr>
          <a:xfrm>
            <a:off x="8414115" y="7795265"/>
            <a:ext cx="4077125" cy="3664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Awareness of risk factors for dementia may promote earlier help-seeking and diagnosis in older women. (Alzheimer’s Society, 2025)</a:t>
            </a:r>
          </a:p>
        </p:txBody>
      </p:sp>
      <p:graphicFrame>
        <p:nvGraphicFramePr>
          <p:cNvPr id="111" name="Chart 110">
            <a:extLst>
              <a:ext uri="{FF2B5EF4-FFF2-40B4-BE49-F238E27FC236}">
                <a16:creationId xmlns:a16="http://schemas.microsoft.com/office/drawing/2014/main" id="{0AD199A5-8CD6-8BC4-417A-65CF788096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3581076"/>
              </p:ext>
            </p:extLst>
          </p:nvPr>
        </p:nvGraphicFramePr>
        <p:xfrm>
          <a:off x="170275" y="3676277"/>
          <a:ext cx="3807991" cy="18459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2" name="Shape 18">
            <a:extLst>
              <a:ext uri="{FF2B5EF4-FFF2-40B4-BE49-F238E27FC236}">
                <a16:creationId xmlns:a16="http://schemas.microsoft.com/office/drawing/2014/main" id="{B2AAAE70-11CF-439C-C849-CF0906D011D1}"/>
              </a:ext>
            </a:extLst>
          </p:cNvPr>
          <p:cNvSpPr/>
          <p:nvPr/>
        </p:nvSpPr>
        <p:spPr>
          <a:xfrm>
            <a:off x="82541" y="1089558"/>
            <a:ext cx="12626187" cy="618593"/>
          </a:xfrm>
          <a:prstGeom prst="roundRect">
            <a:avLst>
              <a:gd name="adj" fmla="val 20000"/>
            </a:avLst>
          </a:prstGeom>
          <a:solidFill>
            <a:srgbClr val="7B2FA0"/>
          </a:solidFill>
          <a:ln w="12700">
            <a:solidFill>
              <a:srgbClr val="7B2FA0"/>
            </a:solidFill>
            <a:prstDash val="solid"/>
          </a:ln>
        </p:spPr>
        <p:txBody>
          <a:bodyPr/>
          <a:lstStyle/>
          <a:p>
            <a:pPr algn="ctr"/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is an umbrella term for a decline in cognitive abilities, such as memory, thinking and reasoning, that is severe enough to interfere with daily life and </a:t>
            </a:r>
            <a:r>
              <a:rPr lang="en-IN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functioning. It is not a normal or inevitable part of aging. </a:t>
            </a: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(Alzheimer's Society, 2023).</a:t>
            </a:r>
            <a:endParaRPr lang="en-IN" sz="1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3" name="Shape 65">
            <a:extLst>
              <a:ext uri="{FF2B5EF4-FFF2-40B4-BE49-F238E27FC236}">
                <a16:creationId xmlns:a16="http://schemas.microsoft.com/office/drawing/2014/main" id="{5756259A-036D-2E68-8827-39454A02DDC2}"/>
              </a:ext>
            </a:extLst>
          </p:cNvPr>
          <p:cNvSpPr/>
          <p:nvPr/>
        </p:nvSpPr>
        <p:spPr>
          <a:xfrm>
            <a:off x="4231274" y="2896791"/>
            <a:ext cx="3902482" cy="591154"/>
          </a:xfrm>
          <a:prstGeom prst="roundRect">
            <a:avLst>
              <a:gd name="adj" fmla="val 8537"/>
            </a:avLst>
          </a:prstGeom>
          <a:solidFill>
            <a:srgbClr val="F3E1F7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114" name="Shape 65">
            <a:extLst>
              <a:ext uri="{FF2B5EF4-FFF2-40B4-BE49-F238E27FC236}">
                <a16:creationId xmlns:a16="http://schemas.microsoft.com/office/drawing/2014/main" id="{1603647F-5BCE-FCB0-A257-8D133C58DEB9}"/>
              </a:ext>
            </a:extLst>
          </p:cNvPr>
          <p:cNvSpPr/>
          <p:nvPr/>
        </p:nvSpPr>
        <p:spPr>
          <a:xfrm>
            <a:off x="4204539" y="3563164"/>
            <a:ext cx="3937121" cy="1472412"/>
          </a:xfrm>
          <a:prstGeom prst="roundRect">
            <a:avLst>
              <a:gd name="adj" fmla="val 8537"/>
            </a:avLst>
          </a:prstGeom>
          <a:solidFill>
            <a:srgbClr val="F3E1F7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70" name="Text 67"/>
          <p:cNvSpPr/>
          <p:nvPr/>
        </p:nvSpPr>
        <p:spPr>
          <a:xfrm>
            <a:off x="4207145" y="2897059"/>
            <a:ext cx="4412583" cy="5399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1" u="sng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Aim</a:t>
            </a:r>
            <a:r>
              <a:rPr lang="en-US" sz="1000" b="1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</a:t>
            </a:r>
          </a:p>
          <a:p>
            <a:r>
              <a:rPr lang="en-US" sz="900" b="1" dirty="0">
                <a:solidFill>
                  <a:srgbClr val="4A14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</a:t>
            </a:r>
            <a:r>
              <a:rPr lang="en-IN" sz="1000" dirty="0"/>
              <a:t>To systematically review and compare sex-specific risk factors</a:t>
            </a:r>
          </a:p>
          <a:p>
            <a:r>
              <a:rPr lang="en-IN" sz="1000" dirty="0"/>
              <a:t>      associated with dementia among men and women in the UK</a:t>
            </a:r>
            <a:endParaRPr lang="en-IN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5" name="Text 67">
            <a:extLst>
              <a:ext uri="{FF2B5EF4-FFF2-40B4-BE49-F238E27FC236}">
                <a16:creationId xmlns:a16="http://schemas.microsoft.com/office/drawing/2014/main" id="{0FBA9DCB-321C-5F83-D3FF-434122971BEF}"/>
              </a:ext>
            </a:extLst>
          </p:cNvPr>
          <p:cNvSpPr/>
          <p:nvPr/>
        </p:nvSpPr>
        <p:spPr>
          <a:xfrm>
            <a:off x="4265493" y="3574121"/>
            <a:ext cx="3955206" cy="149047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1000" b="1" u="sng" dirty="0">
                <a:solidFill>
                  <a:srgbClr val="4A146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Objectives:</a:t>
            </a:r>
          </a:p>
          <a:p>
            <a:endParaRPr lang="en-US" sz="804" b="1" dirty="0">
              <a:solidFill>
                <a:srgbClr val="1A1A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IN" sz="1000" b="1" dirty="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To determine risk factors associated with dementia in the   </a:t>
            </a:r>
          </a:p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    65+population.</a:t>
            </a:r>
          </a:p>
          <a:p>
            <a:r>
              <a:rPr lang="en-IN" sz="1000" b="1" dirty="0">
                <a:latin typeface="Arial" panose="020B0604020202020204" pitchFamily="34" charset="0"/>
                <a:cs typeface="Arial" panose="020B0604020202020204" pitchFamily="34" charset="0"/>
              </a:rPr>
              <a:t>2)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To compare dementia risk factors between men and women.</a:t>
            </a:r>
          </a:p>
          <a:p>
            <a:r>
              <a:rPr lang="en-IN" sz="1000" b="1" dirty="0">
                <a:latin typeface="Arial" panose="020B0604020202020204" pitchFamily="34" charset="0"/>
                <a:cs typeface="Arial" panose="020B0604020202020204" pitchFamily="34" charset="0"/>
              </a:rPr>
              <a:t>3)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To investigate biological, lifestyle and sociodemographic factors</a:t>
            </a:r>
          </a:p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    affecting the risk of developing dementia.</a:t>
            </a:r>
          </a:p>
          <a:p>
            <a:r>
              <a:rPr lang="en-IN" sz="1000" b="1" dirty="0">
                <a:latin typeface="Arial" panose="020B0604020202020204" pitchFamily="34" charset="0"/>
                <a:cs typeface="Arial" panose="020B0604020202020204" pitchFamily="34" charset="0"/>
              </a:rPr>
              <a:t>4)</a:t>
            </a:r>
            <a:r>
              <a:rPr lang="en-IN" sz="1000" dirty="0"/>
              <a:t> </a:t>
            </a:r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To examine whether certain risk factors are more strongly </a:t>
            </a:r>
          </a:p>
          <a:p>
            <a:r>
              <a:rPr lang="en-IN" sz="1000" dirty="0">
                <a:latin typeface="Arial" panose="020B0604020202020204" pitchFamily="34" charset="0"/>
                <a:cs typeface="Arial" panose="020B0604020202020204" pitchFamily="34" charset="0"/>
              </a:rPr>
              <a:t>    associated with one sex than the other.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CFA8792-77A6-BD17-7444-FA78763B2005}"/>
              </a:ext>
            </a:extLst>
          </p:cNvPr>
          <p:cNvSpPr/>
          <p:nvPr/>
        </p:nvSpPr>
        <p:spPr>
          <a:xfrm>
            <a:off x="1950671" y="2934002"/>
            <a:ext cx="261618" cy="264195"/>
          </a:xfrm>
          <a:prstGeom prst="ellipse">
            <a:avLst/>
          </a:prstGeom>
          <a:solidFill>
            <a:srgbClr val="C47CBF"/>
          </a:solidFill>
          <a:ln>
            <a:solidFill>
              <a:srgbClr val="C47CB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Graphic 36" descr="Man with solid fill">
            <a:extLst>
              <a:ext uri="{FF2B5EF4-FFF2-40B4-BE49-F238E27FC236}">
                <a16:creationId xmlns:a16="http://schemas.microsoft.com/office/drawing/2014/main" id="{F0E321B3-F997-5219-31E5-AA40B0E697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31569" y="2925223"/>
            <a:ext cx="348935" cy="348935"/>
          </a:xfrm>
          <a:prstGeom prst="rect">
            <a:avLst/>
          </a:prstGeom>
        </p:spPr>
      </p:pic>
      <p:pic>
        <p:nvPicPr>
          <p:cNvPr id="39" name="Graphic 38" descr="Woman with solid fill">
            <a:extLst>
              <a:ext uri="{FF2B5EF4-FFF2-40B4-BE49-F238E27FC236}">
                <a16:creationId xmlns:a16="http://schemas.microsoft.com/office/drawing/2014/main" id="{65E6BF1D-33B1-16C6-B759-522E351808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2765" y="2940183"/>
            <a:ext cx="340901" cy="340901"/>
          </a:xfrm>
          <a:prstGeom prst="rect">
            <a:avLst/>
          </a:prstGeom>
        </p:spPr>
      </p:pic>
      <p:sp>
        <p:nvSpPr>
          <p:cNvPr id="45" name="Text 28">
            <a:extLst>
              <a:ext uri="{FF2B5EF4-FFF2-40B4-BE49-F238E27FC236}">
                <a16:creationId xmlns:a16="http://schemas.microsoft.com/office/drawing/2014/main" id="{89359E3E-5DFC-09C7-4243-B6EAE84517E9}"/>
              </a:ext>
            </a:extLst>
          </p:cNvPr>
          <p:cNvSpPr/>
          <p:nvPr/>
        </p:nvSpPr>
        <p:spPr>
          <a:xfrm>
            <a:off x="1208617" y="3106656"/>
            <a:ext cx="630554" cy="16533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80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Women</a:t>
            </a:r>
            <a:endParaRPr lang="en-US" sz="800" dirty="0"/>
          </a:p>
        </p:txBody>
      </p:sp>
      <p:sp>
        <p:nvSpPr>
          <p:cNvPr id="72" name="Text 28">
            <a:extLst>
              <a:ext uri="{FF2B5EF4-FFF2-40B4-BE49-F238E27FC236}">
                <a16:creationId xmlns:a16="http://schemas.microsoft.com/office/drawing/2014/main" id="{3F7389AB-3D09-D1C5-45FB-2D0B470025D1}"/>
              </a:ext>
            </a:extLst>
          </p:cNvPr>
          <p:cNvSpPr/>
          <p:nvPr/>
        </p:nvSpPr>
        <p:spPr>
          <a:xfrm>
            <a:off x="2797336" y="3120241"/>
            <a:ext cx="630554" cy="16533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800" dirty="0">
                <a:solidFill>
                  <a:srgbClr val="4A3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</a:t>
            </a:r>
            <a:endParaRPr lang="en-US" sz="800" dirty="0"/>
          </a:p>
        </p:txBody>
      </p:sp>
      <p:sp>
        <p:nvSpPr>
          <p:cNvPr id="75" name="Text 28">
            <a:extLst>
              <a:ext uri="{FF2B5EF4-FFF2-40B4-BE49-F238E27FC236}">
                <a16:creationId xmlns:a16="http://schemas.microsoft.com/office/drawing/2014/main" id="{8B3C7623-8D96-F8C9-94F2-60E24659EBED}"/>
              </a:ext>
            </a:extLst>
          </p:cNvPr>
          <p:cNvSpPr/>
          <p:nvPr/>
        </p:nvSpPr>
        <p:spPr>
          <a:xfrm>
            <a:off x="1890893" y="2975230"/>
            <a:ext cx="379252" cy="19635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/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VS</a:t>
            </a:r>
            <a:endParaRPr lang="en-US" sz="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Text 27">
            <a:extLst>
              <a:ext uri="{FF2B5EF4-FFF2-40B4-BE49-F238E27FC236}">
                <a16:creationId xmlns:a16="http://schemas.microsoft.com/office/drawing/2014/main" id="{DA12A45C-6DCF-7433-EB27-5629A75CFED5}"/>
              </a:ext>
            </a:extLst>
          </p:cNvPr>
          <p:cNvSpPr/>
          <p:nvPr/>
        </p:nvSpPr>
        <p:spPr>
          <a:xfrm>
            <a:off x="1149160" y="2904084"/>
            <a:ext cx="784472" cy="2941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600" b="1" dirty="0">
                <a:solidFill>
                  <a:srgbClr val="4A146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 in 6</a:t>
            </a:r>
            <a:endParaRPr lang="en-US" sz="1862" dirty="0"/>
          </a:p>
        </p:txBody>
      </p:sp>
      <p:sp>
        <p:nvSpPr>
          <p:cNvPr id="13" name="Text 85">
            <a:extLst>
              <a:ext uri="{FF2B5EF4-FFF2-40B4-BE49-F238E27FC236}">
                <a16:creationId xmlns:a16="http://schemas.microsoft.com/office/drawing/2014/main" id="{353B4C8B-1AFE-CE06-C897-3903758AC2CA}"/>
              </a:ext>
            </a:extLst>
          </p:cNvPr>
          <p:cNvSpPr/>
          <p:nvPr/>
        </p:nvSpPr>
        <p:spPr>
          <a:xfrm>
            <a:off x="8328041" y="5419256"/>
            <a:ext cx="1941861" cy="25523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600" i="1" dirty="0">
                <a:solidFill>
                  <a:srgbClr val="7A5A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: UK dementia cases for women WHO,2023</a:t>
            </a:r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D04320C-BBC9-458D-0063-ECBB83D68813}"/>
              </a:ext>
            </a:extLst>
          </p:cNvPr>
          <p:cNvSpPr/>
          <p:nvPr/>
        </p:nvSpPr>
        <p:spPr>
          <a:xfrm>
            <a:off x="4080052" y="5032179"/>
            <a:ext cx="4195302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r>
              <a:rPr lang="en-IN" sz="90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review using secondary data from NHS England, GOV UK , Alzheimer's Society, Alzheimer's Research UK and peer-reviewed literature. Findings were synthesised using systematic review using secondary quantitative evidence.</a:t>
            </a:r>
            <a:endParaRPr lang="en-US" sz="900" cap="none" spc="0" dirty="0">
              <a:ln w="10160">
                <a:solidFill>
                  <a:srgbClr val="7B2FA0"/>
                </a:solidFill>
                <a:prstDash val="solid"/>
              </a:ln>
              <a:solidFill>
                <a:srgbClr val="7B2FA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E5932-4216-9B43-EFA1-34BD303CFF2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30" r="2403" b="11993"/>
          <a:stretch>
            <a:fillRect/>
          </a:stretch>
        </p:blipFill>
        <p:spPr>
          <a:xfrm>
            <a:off x="4196407" y="5667071"/>
            <a:ext cx="3961045" cy="2675778"/>
          </a:xfrm>
          <a:prstGeom prst="rect">
            <a:avLst/>
          </a:prstGeom>
        </p:spPr>
      </p:pic>
      <p:sp>
        <p:nvSpPr>
          <p:cNvPr id="16" name="Shape 26">
            <a:extLst>
              <a:ext uri="{FF2B5EF4-FFF2-40B4-BE49-F238E27FC236}">
                <a16:creationId xmlns:a16="http://schemas.microsoft.com/office/drawing/2014/main" id="{4E3353E1-3836-A40E-D508-89A7382EF6B9}"/>
              </a:ext>
            </a:extLst>
          </p:cNvPr>
          <p:cNvSpPr/>
          <p:nvPr/>
        </p:nvSpPr>
        <p:spPr>
          <a:xfrm>
            <a:off x="-5194" y="8332756"/>
            <a:ext cx="12806793" cy="1258352"/>
          </a:xfrm>
          <a:prstGeom prst="roundRect">
            <a:avLst>
              <a:gd name="adj" fmla="val 9756"/>
            </a:avLst>
          </a:prstGeom>
          <a:solidFill>
            <a:srgbClr val="F9EEF9"/>
          </a:solidFill>
          <a:ln w="12700">
            <a:solidFill>
              <a:srgbClr val="C47CBF"/>
            </a:solidFill>
            <a:prstDash val="solid"/>
          </a:ln>
        </p:spPr>
      </p:sp>
      <p:sp>
        <p:nvSpPr>
          <p:cNvPr id="9" name="Text 96">
            <a:extLst>
              <a:ext uri="{FF2B5EF4-FFF2-40B4-BE49-F238E27FC236}">
                <a16:creationId xmlns:a16="http://schemas.microsoft.com/office/drawing/2014/main" id="{EE43FCAA-1ABE-4174-0924-412E42CD98BA}"/>
              </a:ext>
            </a:extLst>
          </p:cNvPr>
          <p:cNvSpPr/>
          <p:nvPr/>
        </p:nvSpPr>
        <p:spPr>
          <a:xfrm>
            <a:off x="8264086" y="8455794"/>
            <a:ext cx="4268979" cy="147265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Prince, M., Wimo, A.,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Guerchet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Ali, G.C., Wu, Y.T. and Prina, M. (2015)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Alzheimer Report 2015: The Global Impact of 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Alzheimer's Disease International.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https://www.alzint.org/resource/world-alzheimer-report-2015/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 (2021)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matters: Preventing cardiovascular disease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https://www.gov.uk/government/publications/health-matters-preventing-cardiovascular-disease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status report on the public health response to 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https://www.who.int/publications/i/item/9789240033245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Norton, S., Matthews, F.E., Barnes, D.E., Yaffe, K. and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(2014) 'Potential for primary prevention of Alzheimer's disease: an analysis of population-based data',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Neurology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13(8), pp. 788–794.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https://doi.org/10.1016/S1474-4422(14)70136-X</a:t>
            </a: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https://www.england.nhs.uk/mental-health/dementia/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5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6">
            <a:extLst>
              <a:ext uri="{FF2B5EF4-FFF2-40B4-BE49-F238E27FC236}">
                <a16:creationId xmlns:a16="http://schemas.microsoft.com/office/drawing/2014/main" id="{D0192041-8E38-2479-D6DF-6B0C936C4564}"/>
              </a:ext>
            </a:extLst>
          </p:cNvPr>
          <p:cNvSpPr/>
          <p:nvPr/>
        </p:nvSpPr>
        <p:spPr>
          <a:xfrm>
            <a:off x="82541" y="8457448"/>
            <a:ext cx="3986503" cy="131207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Alzheimer's Research UK (2024)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statistics hub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https://www.alzheimersresearchuk.org/about-dementia/dementia-statistics/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Alzheimer's Research UK (2025)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and 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https://www.alzheimersresearchuk.org/about-dementia/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Alzheimer's Society (2023)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UK: Update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Alzheimer's Society.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https://www.alzheimers.org.uk/about-us/policy-and-influencing/dementia-uk-report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Alzheimer's Society (2025)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for dementia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https://www.alzheimers.org.uk/about-dementia/risk-factors-and-prevention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Conditions Strategy: Case for Change and our Strategic Framework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DHSC.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https://www.gov.uk/government/publications/major-conditions-strategy-case-for-change-and-our-strategic-framework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endParaRPr lang="en-IN" sz="10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96">
            <a:extLst>
              <a:ext uri="{FF2B5EF4-FFF2-40B4-BE49-F238E27FC236}">
                <a16:creationId xmlns:a16="http://schemas.microsoft.com/office/drawing/2014/main" id="{C55B3722-6C7A-A2C7-D5F1-8BC0E4671C1B}"/>
              </a:ext>
            </a:extLst>
          </p:cNvPr>
          <p:cNvSpPr/>
          <p:nvPr/>
        </p:nvSpPr>
        <p:spPr>
          <a:xfrm>
            <a:off x="4139650" y="8496131"/>
            <a:ext cx="4104433" cy="125835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Livingston, G., Huntley, J., Liu, K.Y.,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Costafreda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S.G.,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Selbæk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G., Alladi, S., Ames, D., Ballard, C., Banerjee, S., Burns, A., Cohen-Mansfield, J., Dickson, C., Farina, N., Ferri, C.P., Fox, N., Gitlin, L.N., Howard, R., Larson, E.B., Ritchie, K., Rockwood, K., Sampson, E.L., Samus, Q., Schneider, L.S.,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Selbæk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G., Teri, L. and Mukadam, N. (2024)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prevention, intervention, and care: 2024 report of the Lancet Standing Commission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https://doi.org/10.1016/S0140-6736(24)01296-0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Matthews, F.E., Arthur, A., Barnes, L.E., Bond, J., Jagger, C., Robinson, L. and </a:t>
            </a:r>
            <a:r>
              <a:rPr lang="en-IN" sz="450" dirty="0" err="1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Brayne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(2013) 'A two-decade comparison of prevalence of dementia in individuals aged 65 years and older from three geographical areas of England: results of the Cognitive Function and Ageing Studies I and II',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382(9902), pp. 1405–1412. </a:t>
            </a:r>
            <a:r>
              <a:rPr lang="en-IN" sz="45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S0140-6736(13)61570-6</a:t>
            </a: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(NG97).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https://www.nice.org.uk/guidance/ng97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endParaRPr lang="en-IN" sz="45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 </a:t>
            </a:r>
            <a:r>
              <a:rPr lang="en-IN" sz="450" i="1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state life expectancies, UK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https://www.ons.gov.uk/peoplepopulationandcommunity/healthandsocialcare/healthandlifeexpectancies</a:t>
            </a:r>
            <a:r>
              <a:rPr lang="en-IN" sz="450" dirty="0">
                <a:solidFill>
                  <a:srgbClr val="7B2F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endParaRPr lang="en-IN" sz="5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500" dirty="0">
              <a:solidFill>
                <a:srgbClr val="7B2F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IN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0">
            <a:extLst>
              <a:ext uri="{FF2B5EF4-FFF2-40B4-BE49-F238E27FC236}">
                <a16:creationId xmlns:a16="http://schemas.microsoft.com/office/drawing/2014/main" id="{40E31021-B246-642D-B9C9-3A60E2885501}"/>
              </a:ext>
            </a:extLst>
          </p:cNvPr>
          <p:cNvSpPr/>
          <p:nvPr/>
        </p:nvSpPr>
        <p:spPr>
          <a:xfrm>
            <a:off x="-5194" y="8332769"/>
            <a:ext cx="12806793" cy="55858"/>
          </a:xfrm>
          <a:prstGeom prst="rect">
            <a:avLst/>
          </a:prstGeom>
          <a:solidFill>
            <a:srgbClr val="7B2FA0"/>
          </a:solidFill>
          <a:ln w="12700">
            <a:solidFill>
              <a:srgbClr val="4A1468"/>
            </a:solidFill>
            <a:prstDash val="solid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E9929611-62A4-4E9A-8BD8-73A81B1BCFB4}" vid="{72BAA651-5B03-4D5F-BECC-07E63ECB7B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2393</TotalTime>
  <Words>1660</Words>
  <Application>Microsoft Office PowerPoint</Application>
  <PresentationFormat>A3 Paper (297x420 mm)</PresentationFormat>
  <Paragraphs>100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Cambria</vt:lpstr>
      <vt:lpstr>Wingdings</vt:lpstr>
      <vt:lpstr>Theme1</vt:lpstr>
      <vt:lpstr>   Student ID: 2528087  Lecturer: Oluwadamilola Tayo  Module: Practice Based Research.  Module code: LCHS7008_LON   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Norin Qureshi</cp:lastModifiedBy>
  <cp:revision>26</cp:revision>
  <dcterms:created xsi:type="dcterms:W3CDTF">2026-06-08T23:21:53Z</dcterms:created>
  <dcterms:modified xsi:type="dcterms:W3CDTF">2026-07-02T20:37:40Z</dcterms:modified>
</cp:coreProperties>
</file>